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rgbClr val="0F6A74"/>
            </a:solidFill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2023</c:v>
                </c:pt>
                <c:pt idx="1">
                  <c:v>2024</c:v>
                </c:pt>
                <c:pt idx="2">
                  <c:v>2025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9.9169999999999998</c:v>
                </c:pt>
                <c:pt idx="1">
                  <c:v>11.102</c:v>
                </c:pt>
                <c:pt idx="2">
                  <c:v>12.241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381-4B7B-9318-9153EA183C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3011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2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airbnb_title_cro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6520" y="0"/>
            <a:ext cx="5742432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0080" y="749808"/>
            <a:ext cx="5212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F6A74"/>
                </a:solidFill>
              </a:rPr>
              <a:t>Business Plan Presentation</a:t>
            </a:r>
            <a:endParaRPr lang="en-US" sz="1700" dirty="0"/>
          </a:p>
        </p:txBody>
      </p:sp>
      <p:sp>
        <p:nvSpPr>
          <p:cNvPr id="4" name="Text 1"/>
          <p:cNvSpPr/>
          <p:nvPr/>
        </p:nvSpPr>
        <p:spPr>
          <a:xfrm>
            <a:off x="640080" y="1143000"/>
            <a:ext cx="53035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203A43"/>
                </a:solidFill>
              </a:rPr>
              <a:t>Airbnb, Inc.</a:t>
            </a:r>
            <a:endParaRPr lang="en-US" sz="3800" dirty="0"/>
          </a:p>
        </p:txBody>
      </p:sp>
      <p:sp>
        <p:nvSpPr>
          <p:cNvPr id="5" name="Text 2"/>
          <p:cNvSpPr/>
          <p:nvPr/>
        </p:nvSpPr>
        <p:spPr>
          <a:xfrm>
            <a:off x="658368" y="1920240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4313A"/>
                </a:solidFill>
              </a:rPr>
              <a:t>LCBB5013 Entrepreneurship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658368" y="5166360"/>
            <a:ext cx="5029200" cy="7315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4313A"/>
                </a:solidFill>
              </a:rPr>
              <a:t>Name: MERECAN STEFAN</a:t>
            </a: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4313A"/>
                </a:solidFill>
              </a:rPr>
              <a:t>Student ID: 2325936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2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7040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203A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idea and USP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66928" y="868680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F6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Opportunity, service model and objectives</a:t>
            </a:r>
            <a:endParaRPr lang="en-US" sz="950" dirty="0"/>
          </a:p>
        </p:txBody>
      </p:sp>
      <p:sp>
        <p:nvSpPr>
          <p:cNvPr id="4" name="Text 2"/>
          <p:cNvSpPr/>
          <p:nvPr/>
        </p:nvSpPr>
        <p:spPr>
          <a:xfrm>
            <a:off x="713232" y="1417320"/>
            <a:ext cx="5486400" cy="3749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8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platform for stays, experiences and services.</a:t>
            </a:r>
            <a:endParaRPr lang="en-US" sz="1800" dirty="0"/>
          </a:p>
          <a:p>
            <a:r>
              <a:rPr lang="en-US" sz="18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Hosts supply space. Airbnb supplies trust and bookings.</a:t>
            </a:r>
            <a:endParaRPr lang="en-US" sz="1800" dirty="0"/>
          </a:p>
          <a:p>
            <a:r>
              <a:rPr lang="en-US" sz="18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USP: local, flexible and authentic travel at scale.</a:t>
            </a:r>
            <a:endParaRPr lang="en-US" sz="1800" dirty="0"/>
          </a:p>
          <a:p>
            <a:r>
              <a:rPr lang="en-US" sz="18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Objectives: improve service, grow markets and expand beyond stays.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8046720" y="2057400"/>
            <a:ext cx="1234440" cy="0"/>
          </a:xfrm>
          <a:prstGeom prst="line">
            <a:avLst/>
          </a:prstGeom>
          <a:noFill/>
          <a:ln w="12700">
            <a:solidFill>
              <a:srgbClr val="E8CBA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AU"/>
          </a:p>
        </p:txBody>
      </p:sp>
      <p:sp>
        <p:nvSpPr>
          <p:cNvPr id="6" name="Shape 4"/>
          <p:cNvSpPr/>
          <p:nvPr/>
        </p:nvSpPr>
        <p:spPr>
          <a:xfrm>
            <a:off x="10012680" y="2057400"/>
            <a:ext cx="1143000" cy="0"/>
          </a:xfrm>
          <a:prstGeom prst="line">
            <a:avLst/>
          </a:prstGeom>
          <a:noFill/>
          <a:ln w="12700">
            <a:solidFill>
              <a:srgbClr val="E8CBA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AU"/>
          </a:p>
        </p:txBody>
      </p:sp>
      <p:sp>
        <p:nvSpPr>
          <p:cNvPr id="7" name="Text 5"/>
          <p:cNvSpPr/>
          <p:nvPr/>
        </p:nvSpPr>
        <p:spPr>
          <a:xfrm>
            <a:off x="6720840" y="1600200"/>
            <a:ext cx="1188720" cy="868680"/>
          </a:xfrm>
          <a:prstGeom prst="rect">
            <a:avLst/>
          </a:prstGeom>
          <a:solidFill>
            <a:srgbClr val="0F6A74"/>
          </a:solidFill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Guest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9189720" y="1508760"/>
            <a:ext cx="1097280" cy="1051560"/>
          </a:xfrm>
          <a:prstGeom prst="rect">
            <a:avLst/>
          </a:prstGeom>
          <a:solidFill>
            <a:srgbClr val="B66A50"/>
          </a:solidFill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Platform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trust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11109960" y="1600200"/>
            <a:ext cx="777240" cy="868680"/>
          </a:xfrm>
          <a:prstGeom prst="rect">
            <a:avLst/>
          </a:prstGeom>
          <a:solidFill>
            <a:srgbClr val="0F6A74"/>
          </a:solidFill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Host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858000" y="2971800"/>
            <a:ext cx="4663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03A43"/>
                </a:solidFill>
              </a:rPr>
              <a:t>Two-sided marketplace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548640" y="6547104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60" dirty="0">
                <a:solidFill>
                  <a:srgbClr val="66737A"/>
                </a:solidFill>
              </a:rPr>
              <a:t>Sources: Airbnb, Inc. (2026); Teece (2010); Shane and Venkataraman (2000).</a:t>
            </a:r>
            <a:endParaRPr lang="en-US" sz="6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2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7040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203A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 and competitors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66928" y="868680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F6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SWOT and market pressure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685800" y="1417320"/>
            <a:ext cx="2148840" cy="365760"/>
          </a:xfrm>
          <a:prstGeom prst="roundRect">
            <a:avLst>
              <a:gd name="adj" fmla="val 20000"/>
            </a:avLst>
          </a:prstGeom>
          <a:solidFill>
            <a:srgbClr val="0F6A74"/>
          </a:solidFill>
          <a:ln w="12700">
            <a:solidFill>
              <a:srgbClr val="0F6A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5" name="Text 3"/>
          <p:cNvSpPr/>
          <p:nvPr/>
        </p:nvSpPr>
        <p:spPr>
          <a:xfrm>
            <a:off x="758952" y="1453896"/>
            <a:ext cx="2002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Strengths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85800" y="1920240"/>
            <a:ext cx="2606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13A"/>
                </a:solidFill>
              </a:rPr>
              <a:t>Brand; network; asset-light model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3931920" y="1417320"/>
            <a:ext cx="2148840" cy="365760"/>
          </a:xfrm>
          <a:prstGeom prst="roundRect">
            <a:avLst>
              <a:gd name="adj" fmla="val 20000"/>
            </a:avLst>
          </a:prstGeom>
          <a:solidFill>
            <a:srgbClr val="0F6A74"/>
          </a:solidFill>
          <a:ln w="12700">
            <a:solidFill>
              <a:srgbClr val="0F6A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8" name="Text 6"/>
          <p:cNvSpPr/>
          <p:nvPr/>
        </p:nvSpPr>
        <p:spPr>
          <a:xfrm>
            <a:off x="4005072" y="1453896"/>
            <a:ext cx="2002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Weaknesses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931920" y="1920240"/>
            <a:ext cx="2606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13A"/>
                </a:solidFill>
              </a:rPr>
              <a:t>Quality gaps; host dependence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85800" y="2926080"/>
            <a:ext cx="2148840" cy="365760"/>
          </a:xfrm>
          <a:prstGeom prst="roundRect">
            <a:avLst>
              <a:gd name="adj" fmla="val 20000"/>
            </a:avLst>
          </a:prstGeom>
          <a:solidFill>
            <a:srgbClr val="B66A50"/>
          </a:solidFill>
          <a:ln w="12700">
            <a:solidFill>
              <a:srgbClr val="B66A5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11" name="Text 9"/>
          <p:cNvSpPr/>
          <p:nvPr/>
        </p:nvSpPr>
        <p:spPr>
          <a:xfrm>
            <a:off x="758952" y="2962656"/>
            <a:ext cx="2002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Opportunities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85800" y="3429000"/>
            <a:ext cx="2606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13A"/>
                </a:solidFill>
              </a:rPr>
              <a:t>New markets; services; longer stays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3931920" y="2926080"/>
            <a:ext cx="2148840" cy="365760"/>
          </a:xfrm>
          <a:prstGeom prst="roundRect">
            <a:avLst>
              <a:gd name="adj" fmla="val 20000"/>
            </a:avLst>
          </a:prstGeom>
          <a:solidFill>
            <a:srgbClr val="B66A50"/>
          </a:solidFill>
          <a:ln w="12700">
            <a:solidFill>
              <a:srgbClr val="B66A5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14" name="Text 12"/>
          <p:cNvSpPr/>
          <p:nvPr/>
        </p:nvSpPr>
        <p:spPr>
          <a:xfrm>
            <a:off x="4005072" y="2962656"/>
            <a:ext cx="2002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Threats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3931920" y="3429000"/>
            <a:ext cx="2606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13A"/>
                </a:solidFill>
              </a:rPr>
              <a:t>Regulation; hotels; OTAs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6812280" y="1143000"/>
            <a:ext cx="0" cy="4983480"/>
          </a:xfrm>
          <a:prstGeom prst="line">
            <a:avLst/>
          </a:prstGeom>
          <a:noFill/>
          <a:ln w="12700">
            <a:solidFill>
              <a:srgbClr val="E8CBAA"/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17" name="Text 15"/>
          <p:cNvSpPr/>
          <p:nvPr/>
        </p:nvSpPr>
        <p:spPr>
          <a:xfrm>
            <a:off x="7315200" y="1417320"/>
            <a:ext cx="4023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203A43"/>
                </a:solidFill>
              </a:rPr>
              <a:t>Direct competitors</a:t>
            </a:r>
            <a:endParaRPr lang="en-US" sz="1900" dirty="0"/>
          </a:p>
        </p:txBody>
      </p:sp>
      <p:sp>
        <p:nvSpPr>
          <p:cNvPr id="18" name="Text 16"/>
          <p:cNvSpPr/>
          <p:nvPr/>
        </p:nvSpPr>
        <p:spPr>
          <a:xfrm>
            <a:off x="7360920" y="1965960"/>
            <a:ext cx="4023360" cy="10972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7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Booking.com</a:t>
            </a:r>
            <a:endParaRPr lang="en-US" sz="1700" dirty="0"/>
          </a:p>
          <a:p>
            <a:r>
              <a:rPr lang="en-US" sz="17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Vrbo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7315200" y="3474720"/>
            <a:ext cx="4023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203A43"/>
                </a:solidFill>
              </a:rPr>
              <a:t>Indirect competitors</a:t>
            </a:r>
            <a:endParaRPr lang="en-US" sz="1900" dirty="0"/>
          </a:p>
        </p:txBody>
      </p:sp>
      <p:sp>
        <p:nvSpPr>
          <p:cNvPr id="20" name="Text 18"/>
          <p:cNvSpPr/>
          <p:nvPr/>
        </p:nvSpPr>
        <p:spPr>
          <a:xfrm>
            <a:off x="7360920" y="4005072"/>
            <a:ext cx="411480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7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Hotels and serviced apartments</a:t>
            </a:r>
            <a:endParaRPr lang="en-US" sz="1700" dirty="0"/>
          </a:p>
          <a:p>
            <a:r>
              <a:rPr lang="en-US" sz="17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Friends, family and long-term rentals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548640" y="6547104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60" dirty="0">
                <a:solidFill>
                  <a:srgbClr val="66737A"/>
                </a:solidFill>
              </a:rPr>
              <a:t>Sources: Hall (2022); Zervas, Proserpio and Byers (2017); Airbnb, Inc. (2026).</a:t>
            </a:r>
            <a:endParaRPr lang="en-US" sz="6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2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7040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203A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Marketing strategy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66928" y="868680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F6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Segmentation, 4Ps and online retention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685800" y="1417320"/>
            <a:ext cx="2057400" cy="384048"/>
          </a:xfrm>
          <a:prstGeom prst="roundRect">
            <a:avLst>
              <a:gd name="adj" fmla="val 19048"/>
            </a:avLst>
          </a:prstGeom>
          <a:solidFill>
            <a:srgbClr val="0F6A74"/>
          </a:solidFill>
          <a:ln w="12700">
            <a:solidFill>
              <a:srgbClr val="0F6A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5" name="Text 3"/>
          <p:cNvSpPr/>
          <p:nvPr/>
        </p:nvSpPr>
        <p:spPr>
          <a:xfrm>
            <a:off x="758952" y="1453896"/>
            <a:ext cx="19110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Product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85800" y="1965960"/>
            <a:ext cx="21488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4313A"/>
                </a:solidFill>
              </a:rPr>
              <a:t>Platform, reviews, support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3520440" y="1417320"/>
            <a:ext cx="2057400" cy="384048"/>
          </a:xfrm>
          <a:prstGeom prst="roundRect">
            <a:avLst>
              <a:gd name="adj" fmla="val 19048"/>
            </a:avLst>
          </a:prstGeom>
          <a:solidFill>
            <a:srgbClr val="B66A50"/>
          </a:solidFill>
          <a:ln w="12700">
            <a:solidFill>
              <a:srgbClr val="B66A5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8" name="Text 6"/>
          <p:cNvSpPr/>
          <p:nvPr/>
        </p:nvSpPr>
        <p:spPr>
          <a:xfrm>
            <a:off x="3593592" y="1453896"/>
            <a:ext cx="19110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Price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520440" y="1965960"/>
            <a:ext cx="21488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4313A"/>
                </a:solidFill>
              </a:rPr>
              <a:t>Host-led and dynamic</a:t>
            </a:r>
            <a:endParaRPr lang="en-US" sz="1450" dirty="0"/>
          </a:p>
        </p:txBody>
      </p:sp>
      <p:sp>
        <p:nvSpPr>
          <p:cNvPr id="10" name="Shape 8"/>
          <p:cNvSpPr/>
          <p:nvPr/>
        </p:nvSpPr>
        <p:spPr>
          <a:xfrm>
            <a:off x="6355080" y="1417320"/>
            <a:ext cx="2057400" cy="384048"/>
          </a:xfrm>
          <a:prstGeom prst="roundRect">
            <a:avLst>
              <a:gd name="adj" fmla="val 19048"/>
            </a:avLst>
          </a:prstGeom>
          <a:solidFill>
            <a:srgbClr val="0F6A74"/>
          </a:solidFill>
          <a:ln w="12700">
            <a:solidFill>
              <a:srgbClr val="0F6A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11" name="Text 9"/>
          <p:cNvSpPr/>
          <p:nvPr/>
        </p:nvSpPr>
        <p:spPr>
          <a:xfrm>
            <a:off x="6428232" y="1453896"/>
            <a:ext cx="19110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Place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355080" y="1965960"/>
            <a:ext cx="21488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4313A"/>
                </a:solidFill>
              </a:rPr>
              <a:t>App and website worldwide</a:t>
            </a:r>
            <a:endParaRPr lang="en-US" sz="1450" dirty="0"/>
          </a:p>
        </p:txBody>
      </p:sp>
      <p:sp>
        <p:nvSpPr>
          <p:cNvPr id="13" name="Shape 11"/>
          <p:cNvSpPr/>
          <p:nvPr/>
        </p:nvSpPr>
        <p:spPr>
          <a:xfrm>
            <a:off x="9189720" y="1417320"/>
            <a:ext cx="2057400" cy="384048"/>
          </a:xfrm>
          <a:prstGeom prst="roundRect">
            <a:avLst>
              <a:gd name="adj" fmla="val 19048"/>
            </a:avLst>
          </a:prstGeom>
          <a:solidFill>
            <a:srgbClr val="B66A50"/>
          </a:solidFill>
          <a:ln w="12700">
            <a:solidFill>
              <a:srgbClr val="B66A5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AU"/>
          </a:p>
        </p:txBody>
      </p:sp>
      <p:sp>
        <p:nvSpPr>
          <p:cNvPr id="14" name="Text 12"/>
          <p:cNvSpPr/>
          <p:nvPr/>
        </p:nvSpPr>
        <p:spPr>
          <a:xfrm>
            <a:off x="9262872" y="1453896"/>
            <a:ext cx="19110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Promotion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189720" y="1965960"/>
            <a:ext cx="21488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4313A"/>
                </a:solidFill>
              </a:rPr>
              <a:t>Brand, SEO and stories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749808" y="3246120"/>
            <a:ext cx="4297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203A43"/>
                </a:solidFill>
              </a:rPr>
              <a:t>Target customers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822960" y="3749040"/>
            <a:ext cx="4023360" cy="1417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6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Leisure travellers</a:t>
            </a:r>
            <a:endParaRPr lang="en-US" sz="1600" dirty="0"/>
          </a:p>
          <a:p>
            <a:r>
              <a:rPr lang="en-US" sz="16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Families and remote workers</a:t>
            </a:r>
            <a:endParaRPr lang="en-US" sz="1600" dirty="0"/>
          </a:p>
          <a:p>
            <a:r>
              <a:rPr lang="en-US" sz="16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Hosts seeking income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035040" y="324612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203A43"/>
                </a:solidFill>
              </a:rPr>
              <a:t>Online marketing</a:t>
            </a:r>
            <a:endParaRPr lang="en-US" sz="1900" dirty="0"/>
          </a:p>
        </p:txBody>
      </p:sp>
      <p:sp>
        <p:nvSpPr>
          <p:cNvPr id="19" name="Text 17"/>
          <p:cNvSpPr/>
          <p:nvPr/>
        </p:nvSpPr>
        <p:spPr>
          <a:xfrm>
            <a:off x="6108192" y="3749040"/>
            <a:ext cx="4846320" cy="1463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6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Personalised search</a:t>
            </a:r>
            <a:endParaRPr lang="en-US" sz="1600" dirty="0"/>
          </a:p>
          <a:p>
            <a:r>
              <a:rPr lang="en-US" sz="16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Reviews and photos</a:t>
            </a:r>
            <a:endParaRPr lang="en-US" sz="1600" dirty="0"/>
          </a:p>
          <a:p>
            <a:r>
              <a:rPr lang="en-US" sz="16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lists and reminders</a:t>
            </a:r>
            <a:endParaRPr lang="en-US" sz="1600" dirty="0"/>
          </a:p>
          <a:p>
            <a:r>
              <a:rPr lang="en-US" sz="16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Transparent fees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548640" y="6547104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60" dirty="0">
                <a:solidFill>
                  <a:srgbClr val="66737A"/>
                </a:solidFill>
              </a:rPr>
              <a:t>Sources: Morgan et al. (2019); Narver and Slater (1990); Ert, Fleischer and Magen (2016).</a:t>
            </a:r>
            <a:endParaRPr lang="en-US" sz="6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2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7040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203A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Financial growth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66928" y="868680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F6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start-up funding to global scale</a:t>
            </a:r>
            <a:endParaRPr lang="en-US" sz="95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777240" y="1325880"/>
          <a:ext cx="6035040" cy="3977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 2"/>
          <p:cNvSpPr/>
          <p:nvPr/>
        </p:nvSpPr>
        <p:spPr>
          <a:xfrm>
            <a:off x="7452360" y="141732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03A43"/>
                </a:solidFill>
              </a:rPr>
              <a:t>2025 key figures</a:t>
            </a:r>
            <a:endParaRPr lang="en-US" sz="2000" dirty="0"/>
          </a:p>
        </p:txBody>
      </p:sp>
      <p:sp>
        <p:nvSpPr>
          <p:cNvPr id="6" name="Text 3"/>
          <p:cNvSpPr/>
          <p:nvPr/>
        </p:nvSpPr>
        <p:spPr>
          <a:xfrm>
            <a:off x="7543800" y="2057400"/>
            <a:ext cx="3840480" cy="2011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7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Revenue: $12.241bn</a:t>
            </a:r>
            <a:endParaRPr lang="en-US" sz="1700" dirty="0"/>
          </a:p>
          <a:p>
            <a:r>
              <a:rPr lang="en-US" sz="17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Nights and Seats: 533m</a:t>
            </a:r>
            <a:endParaRPr lang="en-US" sz="1700" dirty="0"/>
          </a:p>
          <a:p>
            <a:r>
              <a:rPr lang="en-US" sz="17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GBV: $91.273bn</a:t>
            </a:r>
            <a:endParaRPr lang="en-US" sz="1700" dirty="0"/>
          </a:p>
          <a:p>
            <a:r>
              <a:rPr lang="en-US" sz="17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Revenue growth: 10%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7498080" y="4663440"/>
            <a:ext cx="3886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13A"/>
                </a:solidFill>
              </a:rPr>
              <a:t>Early growth used credit cards, creative selling and Y Combinator support.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548640" y="6547104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60" dirty="0">
                <a:solidFill>
                  <a:srgbClr val="66737A"/>
                </a:solidFill>
              </a:rPr>
              <a:t>Sources: Airbnb, Inc. (2026); Graham (2020); Wired (2017).</a:t>
            </a:r>
            <a:endParaRPr lang="en-US" sz="6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2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7040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203A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and selected references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66928" y="868680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0F6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judgement</a:t>
            </a:r>
            <a:endParaRPr lang="en-US" sz="950" dirty="0"/>
          </a:p>
        </p:txBody>
      </p:sp>
      <p:sp>
        <p:nvSpPr>
          <p:cNvPr id="4" name="Text 2"/>
          <p:cNvSpPr/>
          <p:nvPr/>
        </p:nvSpPr>
        <p:spPr>
          <a:xfrm>
            <a:off x="777240" y="1280160"/>
            <a:ext cx="5394960" cy="16916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8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Airbnb is strong because its platform scales quickly.</a:t>
            </a:r>
            <a:endParaRPr lang="en-US" sz="1800" dirty="0"/>
          </a:p>
          <a:p>
            <a:r>
              <a:rPr lang="en-US" sz="18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Its future depends on trust, quality and regulation.</a:t>
            </a:r>
            <a:endParaRPr lang="en-US" sz="1800" dirty="0"/>
          </a:p>
          <a:p>
            <a:r>
              <a:rPr lang="en-US" sz="1800" dirty="0">
                <a:solidFill>
                  <a:srgbClr val="2431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Growth should be responsible, not only fast.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6583680" y="1280160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203A43"/>
                </a:solidFill>
              </a:rPr>
              <a:t>References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6583680" y="1783080"/>
            <a:ext cx="5029200" cy="3794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4313A"/>
                </a:solidFill>
              </a:rPr>
              <a:t>Airbnb, Inc. (2026) Annual Report. DOI not available.</a:t>
            </a:r>
            <a:endParaRPr lang="en-US" sz="960" dirty="0"/>
          </a:p>
          <a:p>
            <a:pPr marL="0" indent="0">
              <a:buNone/>
            </a:pPr>
            <a:r>
              <a:rPr lang="en-US" sz="960" dirty="0">
                <a:solidFill>
                  <a:srgbClr val="24313A"/>
                </a:solidFill>
              </a:rPr>
              <a:t>Dann, Teubner and Weinhardt (2019). https://doi.org/10.1108/IJCHM-03-2018-0186</a:t>
            </a:r>
            <a:endParaRPr lang="en-US" sz="960" dirty="0"/>
          </a:p>
          <a:p>
            <a:pPr marL="0" indent="0">
              <a:buNone/>
            </a:pPr>
            <a:r>
              <a:rPr lang="en-US" sz="960" dirty="0">
                <a:solidFill>
                  <a:srgbClr val="24313A"/>
                </a:solidFill>
              </a:rPr>
              <a:t>Hall (2022). https://doi.org/10.1080/13683500.2022.2122418</a:t>
            </a:r>
            <a:endParaRPr lang="en-US" sz="960" dirty="0"/>
          </a:p>
          <a:p>
            <a:pPr marL="0" indent="0">
              <a:buNone/>
            </a:pPr>
            <a:r>
              <a:rPr lang="en-US" sz="960" dirty="0">
                <a:solidFill>
                  <a:srgbClr val="24313A"/>
                </a:solidFill>
              </a:rPr>
              <a:t>Teece (2010). https://doi.org/10.1016/j.lrp.2009.07.003</a:t>
            </a:r>
            <a:endParaRPr lang="en-US" sz="960" dirty="0"/>
          </a:p>
          <a:p>
            <a:pPr marL="0" indent="0">
              <a:buNone/>
            </a:pPr>
            <a:r>
              <a:rPr lang="en-US" sz="960" dirty="0">
                <a:solidFill>
                  <a:srgbClr val="24313A"/>
                </a:solidFill>
              </a:rPr>
              <a:t>Zervas, Proserpio and Byers (2017). https://doi.org/10.1509/jmr.15.0204</a:t>
            </a:r>
            <a:endParaRPr lang="en-US" sz="960" dirty="0"/>
          </a:p>
        </p:txBody>
      </p:sp>
      <p:sp>
        <p:nvSpPr>
          <p:cNvPr id="7" name="Text 5"/>
          <p:cNvSpPr/>
          <p:nvPr/>
        </p:nvSpPr>
        <p:spPr>
          <a:xfrm>
            <a:off x="822960" y="5715000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6A74"/>
                </a:solidFill>
              </a:rPr>
              <a:t>Name: MERECAN STEFAN | Student ID: 2325936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6547104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60" dirty="0">
                <a:solidFill>
                  <a:srgbClr val="66737A"/>
                </a:solidFill>
              </a:rPr>
              <a:t>Full references are included in Task 1 and Task 3 documents.</a:t>
            </a:r>
            <a:endParaRPr lang="en-US" sz="6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442</Words>
  <Application>Microsoft Office PowerPoint</Application>
  <PresentationFormat>Widescreen</PresentationFormat>
  <Paragraphs>82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Presentation - Airbnb</dc:title>
  <dc:subject>LCBB5013 Entrepreneurship Task 2</dc:subject>
  <dc:creator>OpenAI</dc:creator>
  <cp:lastModifiedBy>habib afaq</cp:lastModifiedBy>
  <cp:revision>2</cp:revision>
  <dcterms:created xsi:type="dcterms:W3CDTF">2026-06-27T16:45:25Z</dcterms:created>
  <dcterms:modified xsi:type="dcterms:W3CDTF">2026-06-27T17:05:42Z</dcterms:modified>
</cp:coreProperties>
</file>