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80" d="100"/>
          <a:sy n="80" d="100"/>
        </p:scale>
        <p:origin x="78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el Taylor" userId="1588932b159283a9" providerId="LiveId" clId="{C7C99AB6-A2F1-47DC-A469-6F467270103D}"/>
    <pc:docChg chg="custSel delSld modSld">
      <pc:chgData name="Joel Taylor" userId="1588932b159283a9" providerId="LiveId" clId="{C7C99AB6-A2F1-47DC-A469-6F467270103D}" dt="2026-03-30T18:43:47.787" v="882" actId="47"/>
      <pc:docMkLst>
        <pc:docMk/>
      </pc:docMkLst>
      <pc:sldChg chg="addSp delSp modSp mod">
        <pc:chgData name="Joel Taylor" userId="1588932b159283a9" providerId="LiveId" clId="{C7C99AB6-A2F1-47DC-A469-6F467270103D}" dt="2026-03-30T18:41:37.650" v="880" actId="1076"/>
        <pc:sldMkLst>
          <pc:docMk/>
          <pc:sldMk cId="3559119256" sldId="256"/>
        </pc:sldMkLst>
        <pc:spChg chg="mod">
          <ac:chgData name="Joel Taylor" userId="1588932b159283a9" providerId="LiveId" clId="{C7C99AB6-A2F1-47DC-A469-6F467270103D}" dt="2026-03-30T18:26:52.241" v="448" actId="255"/>
          <ac:spMkLst>
            <pc:docMk/>
            <pc:sldMk cId="3559119256" sldId="256"/>
            <ac:spMk id="16" creationId="{51C6FC11-C33C-F1F1-CE50-757579351C7D}"/>
          </ac:spMkLst>
        </pc:spChg>
        <pc:spChg chg="mod">
          <ac:chgData name="Joel Taylor" userId="1588932b159283a9" providerId="LiveId" clId="{C7C99AB6-A2F1-47DC-A469-6F467270103D}" dt="2026-03-30T18:27:05.522" v="450" actId="1076"/>
          <ac:spMkLst>
            <pc:docMk/>
            <pc:sldMk cId="3559119256" sldId="256"/>
            <ac:spMk id="24" creationId="{7C86A3A1-3C77-9D9A-E204-C9941B255C65}"/>
          </ac:spMkLst>
        </pc:spChg>
        <pc:spChg chg="mod">
          <ac:chgData name="Joel Taylor" userId="1588932b159283a9" providerId="LiveId" clId="{C7C99AB6-A2F1-47DC-A469-6F467270103D}" dt="2026-03-30T18:27:47.012" v="463" actId="1076"/>
          <ac:spMkLst>
            <pc:docMk/>
            <pc:sldMk cId="3559119256" sldId="256"/>
            <ac:spMk id="26" creationId="{8278FFE4-028E-C690-CDB7-34162E1BB625}"/>
          </ac:spMkLst>
        </pc:spChg>
        <pc:spChg chg="mod">
          <ac:chgData name="Joel Taylor" userId="1588932b159283a9" providerId="LiveId" clId="{C7C99AB6-A2F1-47DC-A469-6F467270103D}" dt="2026-03-30T18:26:57.298" v="449" actId="1076"/>
          <ac:spMkLst>
            <pc:docMk/>
            <pc:sldMk cId="3559119256" sldId="256"/>
            <ac:spMk id="28" creationId="{50172361-A699-6538-288E-43C2F8BEE5CF}"/>
          </ac:spMkLst>
        </pc:spChg>
        <pc:spChg chg="add mod">
          <ac:chgData name="Joel Taylor" userId="1588932b159283a9" providerId="LiveId" clId="{C7C99AB6-A2F1-47DC-A469-6F467270103D}" dt="2026-03-30T18:29:28.906" v="480" actId="255"/>
          <ac:spMkLst>
            <pc:docMk/>
            <pc:sldMk cId="3559119256" sldId="256"/>
            <ac:spMk id="32" creationId="{7DA4FF52-0AFC-2BB1-B8C9-0051AD4A85F4}"/>
          </ac:spMkLst>
        </pc:spChg>
        <pc:spChg chg="add mod">
          <ac:chgData name="Joel Taylor" userId="1588932b159283a9" providerId="LiveId" clId="{C7C99AB6-A2F1-47DC-A469-6F467270103D}" dt="2026-03-30T18:30:12.814" v="487" actId="1076"/>
          <ac:spMkLst>
            <pc:docMk/>
            <pc:sldMk cId="3559119256" sldId="256"/>
            <ac:spMk id="34" creationId="{F4124542-46D5-7379-09A6-CF8C1F901930}"/>
          </ac:spMkLst>
        </pc:spChg>
        <pc:spChg chg="add mod">
          <ac:chgData name="Joel Taylor" userId="1588932b159283a9" providerId="LiveId" clId="{C7C99AB6-A2F1-47DC-A469-6F467270103D}" dt="2026-03-30T18:32:55.627" v="514" actId="1076"/>
          <ac:spMkLst>
            <pc:docMk/>
            <pc:sldMk cId="3559119256" sldId="256"/>
            <ac:spMk id="36" creationId="{8106E180-F5A7-DE6E-001D-CDD7562D8A76}"/>
          </ac:spMkLst>
        </pc:spChg>
        <pc:spChg chg="add mod">
          <ac:chgData name="Joel Taylor" userId="1588932b159283a9" providerId="LiveId" clId="{C7C99AB6-A2F1-47DC-A469-6F467270103D}" dt="2026-03-30T18:30:23.496" v="489" actId="255"/>
          <ac:spMkLst>
            <pc:docMk/>
            <pc:sldMk cId="3559119256" sldId="256"/>
            <ac:spMk id="38" creationId="{904882E3-DF60-7514-937B-33C573D32163}"/>
          </ac:spMkLst>
        </pc:spChg>
        <pc:spChg chg="add mod">
          <ac:chgData name="Joel Taylor" userId="1588932b159283a9" providerId="LiveId" clId="{C7C99AB6-A2F1-47DC-A469-6F467270103D}" dt="2026-03-30T18:30:41.648" v="492" actId="1076"/>
          <ac:spMkLst>
            <pc:docMk/>
            <pc:sldMk cId="3559119256" sldId="256"/>
            <ac:spMk id="40" creationId="{A39993FC-A792-CFE9-ED32-BF32BB9CCC98}"/>
          </ac:spMkLst>
        </pc:spChg>
        <pc:spChg chg="add mod">
          <ac:chgData name="Joel Taylor" userId="1588932b159283a9" providerId="LiveId" clId="{C7C99AB6-A2F1-47DC-A469-6F467270103D}" dt="2026-03-30T18:32:58.796" v="515" actId="1076"/>
          <ac:spMkLst>
            <pc:docMk/>
            <pc:sldMk cId="3559119256" sldId="256"/>
            <ac:spMk id="42" creationId="{631D9B80-8808-917C-7BE5-342CA461FF95}"/>
          </ac:spMkLst>
        </pc:spChg>
        <pc:spChg chg="add mod">
          <ac:chgData name="Joel Taylor" userId="1588932b159283a9" providerId="LiveId" clId="{C7C99AB6-A2F1-47DC-A469-6F467270103D}" dt="2026-03-30T18:33:30.933" v="519" actId="1076"/>
          <ac:spMkLst>
            <pc:docMk/>
            <pc:sldMk cId="3559119256" sldId="256"/>
            <ac:spMk id="44" creationId="{8EF061AE-465F-CEA7-EA65-5427022B9B1A}"/>
          </ac:spMkLst>
        </pc:spChg>
        <pc:spChg chg="add del mod">
          <ac:chgData name="Joel Taylor" userId="1588932b159283a9" providerId="LiveId" clId="{C7C99AB6-A2F1-47DC-A469-6F467270103D}" dt="2026-03-30T18:27:11.316" v="452" actId="478"/>
          <ac:spMkLst>
            <pc:docMk/>
            <pc:sldMk cId="3559119256" sldId="256"/>
            <ac:spMk id="47" creationId="{939F9BD7-0F7D-AD0B-B7F4-2AFB1009ED20}"/>
          </ac:spMkLst>
        </pc:spChg>
        <pc:spChg chg="add mod">
          <ac:chgData name="Joel Taylor" userId="1588932b159283a9" providerId="LiveId" clId="{C7C99AB6-A2F1-47DC-A469-6F467270103D}" dt="2026-03-30T18:28:38.979" v="471" actId="14100"/>
          <ac:spMkLst>
            <pc:docMk/>
            <pc:sldMk cId="3559119256" sldId="256"/>
            <ac:spMk id="48" creationId="{98C9DAEE-CFBC-3F89-9616-B4FEEBAE27BD}"/>
          </ac:spMkLst>
        </pc:spChg>
        <pc:spChg chg="add mod">
          <ac:chgData name="Joel Taylor" userId="1588932b159283a9" providerId="LiveId" clId="{C7C99AB6-A2F1-47DC-A469-6F467270103D}" dt="2026-03-30T18:28:45.254" v="472" actId="1076"/>
          <ac:spMkLst>
            <pc:docMk/>
            <pc:sldMk cId="3559119256" sldId="256"/>
            <ac:spMk id="49" creationId="{1F82F4D7-8405-898C-317F-574ED05F12BC}"/>
          </ac:spMkLst>
        </pc:spChg>
        <pc:spChg chg="add mod">
          <ac:chgData name="Joel Taylor" userId="1588932b159283a9" providerId="LiveId" clId="{C7C99AB6-A2F1-47DC-A469-6F467270103D}" dt="2026-03-30T18:29:12.732" v="477" actId="14100"/>
          <ac:spMkLst>
            <pc:docMk/>
            <pc:sldMk cId="3559119256" sldId="256"/>
            <ac:spMk id="50" creationId="{B48688A5-B5BC-736E-822A-75552AAB971E}"/>
          </ac:spMkLst>
        </pc:spChg>
        <pc:spChg chg="add mod">
          <ac:chgData name="Joel Taylor" userId="1588932b159283a9" providerId="LiveId" clId="{C7C99AB6-A2F1-47DC-A469-6F467270103D}" dt="2026-03-30T18:32:03.938" v="503" actId="14100"/>
          <ac:spMkLst>
            <pc:docMk/>
            <pc:sldMk cId="3559119256" sldId="256"/>
            <ac:spMk id="51" creationId="{3F0FD648-677A-F126-8F8F-06923F29BBC6}"/>
          </ac:spMkLst>
        </pc:spChg>
        <pc:spChg chg="add mod">
          <ac:chgData name="Joel Taylor" userId="1588932b159283a9" providerId="LiveId" clId="{C7C99AB6-A2F1-47DC-A469-6F467270103D}" dt="2026-03-30T18:32:37.799" v="510" actId="14100"/>
          <ac:spMkLst>
            <pc:docMk/>
            <pc:sldMk cId="3559119256" sldId="256"/>
            <ac:spMk id="52" creationId="{3A86FC94-D138-BAE9-4BFC-D710E2C05F6E}"/>
          </ac:spMkLst>
        </pc:spChg>
        <pc:spChg chg="add mod">
          <ac:chgData name="Joel Taylor" userId="1588932b159283a9" providerId="LiveId" clId="{C7C99AB6-A2F1-47DC-A469-6F467270103D}" dt="2026-03-30T18:32:33.979" v="509" actId="14100"/>
          <ac:spMkLst>
            <pc:docMk/>
            <pc:sldMk cId="3559119256" sldId="256"/>
            <ac:spMk id="53" creationId="{4AB99117-804A-C87B-92AF-5F5FAE53039C}"/>
          </ac:spMkLst>
        </pc:spChg>
        <pc:spChg chg="add mod">
          <ac:chgData name="Joel Taylor" userId="1588932b159283a9" providerId="LiveId" clId="{C7C99AB6-A2F1-47DC-A469-6F467270103D}" dt="2026-03-30T18:34:47.821" v="531" actId="1076"/>
          <ac:spMkLst>
            <pc:docMk/>
            <pc:sldMk cId="3559119256" sldId="256"/>
            <ac:spMk id="55" creationId="{03D0122A-245D-FCCA-3716-AA63A2F62B37}"/>
          </ac:spMkLst>
        </pc:spChg>
        <pc:spChg chg="add mod">
          <ac:chgData name="Joel Taylor" userId="1588932b159283a9" providerId="LiveId" clId="{C7C99AB6-A2F1-47DC-A469-6F467270103D}" dt="2026-03-30T18:39:26.987" v="860" actId="14100"/>
          <ac:spMkLst>
            <pc:docMk/>
            <pc:sldMk cId="3559119256" sldId="256"/>
            <ac:spMk id="57" creationId="{533B1EDB-17BD-E9D7-F6A3-634B71ED18CD}"/>
          </ac:spMkLst>
        </pc:spChg>
        <pc:spChg chg="add mod">
          <ac:chgData name="Joel Taylor" userId="1588932b159283a9" providerId="LiveId" clId="{C7C99AB6-A2F1-47DC-A469-6F467270103D}" dt="2026-03-30T18:41:37.650" v="880" actId="1076"/>
          <ac:spMkLst>
            <pc:docMk/>
            <pc:sldMk cId="3559119256" sldId="256"/>
            <ac:spMk id="59" creationId="{D4F6FADA-9C1C-C3C1-853D-08F208E4A9CD}"/>
          </ac:spMkLst>
        </pc:spChg>
        <pc:spChg chg="add mod">
          <ac:chgData name="Joel Taylor" userId="1588932b159283a9" providerId="LiveId" clId="{C7C99AB6-A2F1-47DC-A469-6F467270103D}" dt="2026-03-30T18:40:45.121" v="873" actId="20577"/>
          <ac:spMkLst>
            <pc:docMk/>
            <pc:sldMk cId="3559119256" sldId="256"/>
            <ac:spMk id="61" creationId="{B58C788D-A15C-1C14-DCA6-505553710C2E}"/>
          </ac:spMkLst>
        </pc:spChg>
        <pc:spChg chg="add mod">
          <ac:chgData name="Joel Taylor" userId="1588932b159283a9" providerId="LiveId" clId="{C7C99AB6-A2F1-47DC-A469-6F467270103D}" dt="2026-03-30T18:39:51.239" v="866" actId="14100"/>
          <ac:spMkLst>
            <pc:docMk/>
            <pc:sldMk cId="3559119256" sldId="256"/>
            <ac:spMk id="62" creationId="{8A6E83B1-C168-60AD-D575-E8DAB94DC1B6}"/>
          </ac:spMkLst>
        </pc:spChg>
        <pc:spChg chg="add mod">
          <ac:chgData name="Joel Taylor" userId="1588932b159283a9" providerId="LiveId" clId="{C7C99AB6-A2F1-47DC-A469-6F467270103D}" dt="2026-03-30T18:41:33.235" v="879" actId="1076"/>
          <ac:spMkLst>
            <pc:docMk/>
            <pc:sldMk cId="3559119256" sldId="256"/>
            <ac:spMk id="1024" creationId="{2487E5E5-F284-5546-15A0-377D2737B4C7}"/>
          </ac:spMkLst>
        </pc:spChg>
        <pc:picChg chg="add mod">
          <ac:chgData name="Joel Taylor" userId="1588932b159283a9" providerId="LiveId" clId="{C7C99AB6-A2F1-47DC-A469-6F467270103D}" dt="2026-03-30T18:29:18.978" v="478" actId="1076"/>
          <ac:picMkLst>
            <pc:docMk/>
            <pc:sldMk cId="3559119256" sldId="256"/>
            <ac:picMk id="30" creationId="{88BAC9E2-D703-2650-A48E-94FFFB810BCD}"/>
          </ac:picMkLst>
        </pc:picChg>
        <pc:picChg chg="add del mod">
          <ac:chgData name="Joel Taylor" userId="1588932b159283a9" providerId="LiveId" clId="{C7C99AB6-A2F1-47DC-A469-6F467270103D}" dt="2026-03-30T18:25:48.158" v="445" actId="478"/>
          <ac:picMkLst>
            <pc:docMk/>
            <pc:sldMk cId="3559119256" sldId="256"/>
            <ac:picMk id="45" creationId="{AB9AADF4-419E-6553-80D6-104543A08E78}"/>
          </ac:picMkLst>
        </pc:picChg>
        <pc:picChg chg="add del mod">
          <ac:chgData name="Joel Taylor" userId="1588932b159283a9" providerId="LiveId" clId="{C7C99AB6-A2F1-47DC-A469-6F467270103D}" dt="2026-03-30T18:27:23.716" v="456" actId="478"/>
          <ac:picMkLst>
            <pc:docMk/>
            <pc:sldMk cId="3559119256" sldId="256"/>
            <ac:picMk id="1026" creationId="{56D43F4F-59B8-CC4B-952D-5D961EC783EF}"/>
          </ac:picMkLst>
        </pc:picChg>
        <pc:picChg chg="add mod">
          <ac:chgData name="Joel Taylor" userId="1588932b159283a9" providerId="LiveId" clId="{C7C99AB6-A2F1-47DC-A469-6F467270103D}" dt="2026-03-30T18:40:19.155" v="870" actId="14100"/>
          <ac:picMkLst>
            <pc:docMk/>
            <pc:sldMk cId="3559119256" sldId="256"/>
            <ac:picMk id="1028" creationId="{115B6E97-76B3-3AF9-1A39-6EFFBE9713A7}"/>
          </ac:picMkLst>
        </pc:picChg>
      </pc:sldChg>
      <pc:sldChg chg="del">
        <pc:chgData name="Joel Taylor" userId="1588932b159283a9" providerId="LiveId" clId="{C7C99AB6-A2F1-47DC-A469-6F467270103D}" dt="2026-03-30T18:43:47.787" v="882" actId="47"/>
        <pc:sldMkLst>
          <pc:docMk/>
          <pc:sldMk cId="3351035711" sldId="257"/>
        </pc:sldMkLst>
      </pc:sldChg>
      <pc:sldChg chg="del">
        <pc:chgData name="Joel Taylor" userId="1588932b159283a9" providerId="LiveId" clId="{C7C99AB6-A2F1-47DC-A469-6F467270103D}" dt="2026-03-30T18:43:45.548" v="881" actId="47"/>
        <pc:sldMkLst>
          <pc:docMk/>
          <pc:sldMk cId="1677771362" sldId="25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D38A8F-DD57-4E0C-8B5B-3F834911B9FE}" type="datetimeFigureOut">
              <a:rPr lang="en-GB" smtClean="0"/>
              <a:t>30/03/2026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96E1A7-9731-4D97-A7A6-C839AE1751C3}" type="slidenum">
              <a:rPr lang="en-GB" smtClean="0"/>
              <a:t>‹#›</a:t>
            </a:fld>
            <a:endParaRPr lang="en-GB"/>
          </a:p>
        </p:txBody>
      </p:sp>
    </p:spTree>
    <p:extLst>
      <p:ext uri="{BB962C8B-B14F-4D97-AF65-F5344CB8AC3E}">
        <p14:creationId xmlns:p14="http://schemas.microsoft.com/office/powerpoint/2010/main" val="802640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96E1A7-9731-4D97-A7A6-C839AE1751C3}" type="slidenum">
              <a:rPr lang="en-GB" smtClean="0"/>
              <a:t>1</a:t>
            </a:fld>
            <a:endParaRPr lang="en-GB"/>
          </a:p>
        </p:txBody>
      </p:sp>
    </p:spTree>
    <p:extLst>
      <p:ext uri="{BB962C8B-B14F-4D97-AF65-F5344CB8AC3E}">
        <p14:creationId xmlns:p14="http://schemas.microsoft.com/office/powerpoint/2010/main" val="4219522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9DBA3-F0C6-F0DE-EA14-BDF735C347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0A8065-1B6C-722D-D4D6-F47103341A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3EDD09-9740-31B9-4C31-6C96C242626A}"/>
              </a:ext>
            </a:extLst>
          </p:cNvPr>
          <p:cNvSpPr>
            <a:spLocks noGrp="1"/>
          </p:cNvSpPr>
          <p:nvPr>
            <p:ph type="dt" sz="half" idx="10"/>
          </p:nvPr>
        </p:nvSpPr>
        <p:spPr/>
        <p:txBody>
          <a:bodyPr/>
          <a:lstStyle/>
          <a:p>
            <a:fld id="{0681E19A-A9F0-40CB-ABEF-4D2170919B11}" type="datetimeFigureOut">
              <a:rPr lang="en-GB" smtClean="0"/>
              <a:t>30/03/2026</a:t>
            </a:fld>
            <a:endParaRPr lang="en-GB"/>
          </a:p>
        </p:txBody>
      </p:sp>
      <p:sp>
        <p:nvSpPr>
          <p:cNvPr id="5" name="Footer Placeholder 4">
            <a:extLst>
              <a:ext uri="{FF2B5EF4-FFF2-40B4-BE49-F238E27FC236}">
                <a16:creationId xmlns:a16="http://schemas.microsoft.com/office/drawing/2014/main" id="{BB754D97-880E-9CEF-BD88-91AC16E5C0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E3B4F6-F4E6-C78F-95C6-0FDC860EA235}"/>
              </a:ext>
            </a:extLst>
          </p:cNvPr>
          <p:cNvSpPr>
            <a:spLocks noGrp="1"/>
          </p:cNvSpPr>
          <p:nvPr>
            <p:ph type="sldNum" sz="quarter" idx="12"/>
          </p:nvPr>
        </p:nvSpPr>
        <p:spPr/>
        <p:txBody>
          <a:bodyPr/>
          <a:lstStyle/>
          <a:p>
            <a:fld id="{BAEC36DE-C875-4FB6-A357-2C13B4992BD1}" type="slidenum">
              <a:rPr lang="en-GB" smtClean="0"/>
              <a:t>‹#›</a:t>
            </a:fld>
            <a:endParaRPr lang="en-GB"/>
          </a:p>
        </p:txBody>
      </p:sp>
    </p:spTree>
    <p:extLst>
      <p:ext uri="{BB962C8B-B14F-4D97-AF65-F5344CB8AC3E}">
        <p14:creationId xmlns:p14="http://schemas.microsoft.com/office/powerpoint/2010/main" val="819087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4A9E5-9E89-D76A-9602-B0A946B198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29AEBA-D257-BAFA-5076-3AB329757D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7CB712-75A2-0AE1-670F-5EF60D643560}"/>
              </a:ext>
            </a:extLst>
          </p:cNvPr>
          <p:cNvSpPr>
            <a:spLocks noGrp="1"/>
          </p:cNvSpPr>
          <p:nvPr>
            <p:ph type="dt" sz="half" idx="10"/>
          </p:nvPr>
        </p:nvSpPr>
        <p:spPr/>
        <p:txBody>
          <a:bodyPr/>
          <a:lstStyle/>
          <a:p>
            <a:fld id="{0681E19A-A9F0-40CB-ABEF-4D2170919B11}" type="datetimeFigureOut">
              <a:rPr lang="en-GB" smtClean="0"/>
              <a:t>30/03/2026</a:t>
            </a:fld>
            <a:endParaRPr lang="en-GB"/>
          </a:p>
        </p:txBody>
      </p:sp>
      <p:sp>
        <p:nvSpPr>
          <p:cNvPr id="5" name="Footer Placeholder 4">
            <a:extLst>
              <a:ext uri="{FF2B5EF4-FFF2-40B4-BE49-F238E27FC236}">
                <a16:creationId xmlns:a16="http://schemas.microsoft.com/office/drawing/2014/main" id="{6CACC8AB-D16F-774F-D3F0-4D1F05E8A1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2219E6-1642-99F1-27EF-EA0AF6AA47C9}"/>
              </a:ext>
            </a:extLst>
          </p:cNvPr>
          <p:cNvSpPr>
            <a:spLocks noGrp="1"/>
          </p:cNvSpPr>
          <p:nvPr>
            <p:ph type="sldNum" sz="quarter" idx="12"/>
          </p:nvPr>
        </p:nvSpPr>
        <p:spPr/>
        <p:txBody>
          <a:bodyPr/>
          <a:lstStyle/>
          <a:p>
            <a:fld id="{BAEC36DE-C875-4FB6-A357-2C13B4992BD1}" type="slidenum">
              <a:rPr lang="en-GB" smtClean="0"/>
              <a:t>‹#›</a:t>
            </a:fld>
            <a:endParaRPr lang="en-GB"/>
          </a:p>
        </p:txBody>
      </p:sp>
    </p:spTree>
    <p:extLst>
      <p:ext uri="{BB962C8B-B14F-4D97-AF65-F5344CB8AC3E}">
        <p14:creationId xmlns:p14="http://schemas.microsoft.com/office/powerpoint/2010/main" val="2058531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0B43D-EBEC-90A0-EF33-62CF17033B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8404A8F-3E42-297D-72D8-5476480585C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0F6641-1933-B7AD-1194-47C5C6BC6D9A}"/>
              </a:ext>
            </a:extLst>
          </p:cNvPr>
          <p:cNvSpPr>
            <a:spLocks noGrp="1"/>
          </p:cNvSpPr>
          <p:nvPr>
            <p:ph type="dt" sz="half" idx="10"/>
          </p:nvPr>
        </p:nvSpPr>
        <p:spPr/>
        <p:txBody>
          <a:bodyPr/>
          <a:lstStyle/>
          <a:p>
            <a:fld id="{0681E19A-A9F0-40CB-ABEF-4D2170919B11}" type="datetimeFigureOut">
              <a:rPr lang="en-GB" smtClean="0"/>
              <a:t>30/03/2026</a:t>
            </a:fld>
            <a:endParaRPr lang="en-GB"/>
          </a:p>
        </p:txBody>
      </p:sp>
      <p:sp>
        <p:nvSpPr>
          <p:cNvPr id="5" name="Footer Placeholder 4">
            <a:extLst>
              <a:ext uri="{FF2B5EF4-FFF2-40B4-BE49-F238E27FC236}">
                <a16:creationId xmlns:a16="http://schemas.microsoft.com/office/drawing/2014/main" id="{11783B77-19D1-8922-8D30-257826D512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1B3E36-378E-97BD-05BB-31EC667D13F9}"/>
              </a:ext>
            </a:extLst>
          </p:cNvPr>
          <p:cNvSpPr>
            <a:spLocks noGrp="1"/>
          </p:cNvSpPr>
          <p:nvPr>
            <p:ph type="sldNum" sz="quarter" idx="12"/>
          </p:nvPr>
        </p:nvSpPr>
        <p:spPr/>
        <p:txBody>
          <a:bodyPr/>
          <a:lstStyle/>
          <a:p>
            <a:fld id="{BAEC36DE-C875-4FB6-A357-2C13B4992BD1}" type="slidenum">
              <a:rPr lang="en-GB" smtClean="0"/>
              <a:t>‹#›</a:t>
            </a:fld>
            <a:endParaRPr lang="en-GB"/>
          </a:p>
        </p:txBody>
      </p:sp>
    </p:spTree>
    <p:extLst>
      <p:ext uri="{BB962C8B-B14F-4D97-AF65-F5344CB8AC3E}">
        <p14:creationId xmlns:p14="http://schemas.microsoft.com/office/powerpoint/2010/main" val="3953278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ADC10-E6A2-EC41-2611-796746DFEB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78EE98-8CB2-17C5-0151-AE4F9B8C4C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BE4690C-14FE-3285-B23F-5EBFC84469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197449-6FAF-F82A-229C-36AD69B59363}"/>
              </a:ext>
            </a:extLst>
          </p:cNvPr>
          <p:cNvSpPr>
            <a:spLocks noGrp="1"/>
          </p:cNvSpPr>
          <p:nvPr>
            <p:ph type="dt" sz="half" idx="10"/>
          </p:nvPr>
        </p:nvSpPr>
        <p:spPr/>
        <p:txBody>
          <a:bodyPr/>
          <a:lstStyle/>
          <a:p>
            <a:fld id="{0681E19A-A9F0-40CB-ABEF-4D2170919B11}" type="datetimeFigureOut">
              <a:rPr lang="en-GB" smtClean="0"/>
              <a:t>30/03/2026</a:t>
            </a:fld>
            <a:endParaRPr lang="en-GB"/>
          </a:p>
        </p:txBody>
      </p:sp>
      <p:sp>
        <p:nvSpPr>
          <p:cNvPr id="6" name="Footer Placeholder 5">
            <a:extLst>
              <a:ext uri="{FF2B5EF4-FFF2-40B4-BE49-F238E27FC236}">
                <a16:creationId xmlns:a16="http://schemas.microsoft.com/office/drawing/2014/main" id="{6015C6A6-82A9-0FD6-D1CB-09F61834AC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3AF9FE-F27D-AEB2-30C8-DF9895696BD7}"/>
              </a:ext>
            </a:extLst>
          </p:cNvPr>
          <p:cNvSpPr>
            <a:spLocks noGrp="1"/>
          </p:cNvSpPr>
          <p:nvPr>
            <p:ph type="sldNum" sz="quarter" idx="12"/>
          </p:nvPr>
        </p:nvSpPr>
        <p:spPr/>
        <p:txBody>
          <a:bodyPr/>
          <a:lstStyle/>
          <a:p>
            <a:fld id="{BAEC36DE-C875-4FB6-A357-2C13B4992BD1}" type="slidenum">
              <a:rPr lang="en-GB" smtClean="0"/>
              <a:t>‹#›</a:t>
            </a:fld>
            <a:endParaRPr lang="en-GB"/>
          </a:p>
        </p:txBody>
      </p:sp>
    </p:spTree>
    <p:extLst>
      <p:ext uri="{BB962C8B-B14F-4D97-AF65-F5344CB8AC3E}">
        <p14:creationId xmlns:p14="http://schemas.microsoft.com/office/powerpoint/2010/main" val="139391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75374-A071-6435-C898-3EE148EBD9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7C2322-EB0C-2A08-BAED-4DD51F6856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3AB330-8000-3F47-5A7E-7EFF217B6F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135A611-852F-8062-F44D-B44DCF30338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5213D8-46E4-9F9F-5F9A-399ECD5703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EDD997-752D-4E36-F48A-B57A81D5AF27}"/>
              </a:ext>
            </a:extLst>
          </p:cNvPr>
          <p:cNvSpPr>
            <a:spLocks noGrp="1"/>
          </p:cNvSpPr>
          <p:nvPr>
            <p:ph type="dt" sz="half" idx="10"/>
          </p:nvPr>
        </p:nvSpPr>
        <p:spPr/>
        <p:txBody>
          <a:bodyPr/>
          <a:lstStyle/>
          <a:p>
            <a:fld id="{0681E19A-A9F0-40CB-ABEF-4D2170919B11}" type="datetimeFigureOut">
              <a:rPr lang="en-GB" smtClean="0"/>
              <a:t>30/03/2026</a:t>
            </a:fld>
            <a:endParaRPr lang="en-GB"/>
          </a:p>
        </p:txBody>
      </p:sp>
      <p:sp>
        <p:nvSpPr>
          <p:cNvPr id="8" name="Footer Placeholder 7">
            <a:extLst>
              <a:ext uri="{FF2B5EF4-FFF2-40B4-BE49-F238E27FC236}">
                <a16:creationId xmlns:a16="http://schemas.microsoft.com/office/drawing/2014/main" id="{9B14A57C-09EF-AED7-9D5F-8D6F2C23C0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11C10E-6F99-7D2B-6770-6B163AF79BB6}"/>
              </a:ext>
            </a:extLst>
          </p:cNvPr>
          <p:cNvSpPr>
            <a:spLocks noGrp="1"/>
          </p:cNvSpPr>
          <p:nvPr>
            <p:ph type="sldNum" sz="quarter" idx="12"/>
          </p:nvPr>
        </p:nvSpPr>
        <p:spPr/>
        <p:txBody>
          <a:bodyPr/>
          <a:lstStyle/>
          <a:p>
            <a:fld id="{BAEC36DE-C875-4FB6-A357-2C13B4992BD1}" type="slidenum">
              <a:rPr lang="en-GB" smtClean="0"/>
              <a:t>‹#›</a:t>
            </a:fld>
            <a:endParaRPr lang="en-GB"/>
          </a:p>
        </p:txBody>
      </p:sp>
    </p:spTree>
    <p:extLst>
      <p:ext uri="{BB962C8B-B14F-4D97-AF65-F5344CB8AC3E}">
        <p14:creationId xmlns:p14="http://schemas.microsoft.com/office/powerpoint/2010/main" val="1864551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366D5-D1E3-6037-F7BA-8D3745AF69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14731C8-BC5E-1EA4-A34F-244C76F50283}"/>
              </a:ext>
            </a:extLst>
          </p:cNvPr>
          <p:cNvSpPr>
            <a:spLocks noGrp="1"/>
          </p:cNvSpPr>
          <p:nvPr>
            <p:ph type="dt" sz="half" idx="10"/>
          </p:nvPr>
        </p:nvSpPr>
        <p:spPr/>
        <p:txBody>
          <a:bodyPr/>
          <a:lstStyle/>
          <a:p>
            <a:fld id="{0681E19A-A9F0-40CB-ABEF-4D2170919B11}" type="datetimeFigureOut">
              <a:rPr lang="en-GB" smtClean="0"/>
              <a:t>30/03/2026</a:t>
            </a:fld>
            <a:endParaRPr lang="en-GB"/>
          </a:p>
        </p:txBody>
      </p:sp>
      <p:sp>
        <p:nvSpPr>
          <p:cNvPr id="4" name="Footer Placeholder 3">
            <a:extLst>
              <a:ext uri="{FF2B5EF4-FFF2-40B4-BE49-F238E27FC236}">
                <a16:creationId xmlns:a16="http://schemas.microsoft.com/office/drawing/2014/main" id="{8E4DA6FE-F5F9-2EFB-1996-9EDF6752FE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009722-24C0-4B63-3B6C-F7FEC2958179}"/>
              </a:ext>
            </a:extLst>
          </p:cNvPr>
          <p:cNvSpPr>
            <a:spLocks noGrp="1"/>
          </p:cNvSpPr>
          <p:nvPr>
            <p:ph type="sldNum" sz="quarter" idx="12"/>
          </p:nvPr>
        </p:nvSpPr>
        <p:spPr/>
        <p:txBody>
          <a:bodyPr/>
          <a:lstStyle/>
          <a:p>
            <a:fld id="{BAEC36DE-C875-4FB6-A357-2C13B4992BD1}" type="slidenum">
              <a:rPr lang="en-GB" smtClean="0"/>
              <a:t>‹#›</a:t>
            </a:fld>
            <a:endParaRPr lang="en-GB"/>
          </a:p>
        </p:txBody>
      </p:sp>
    </p:spTree>
    <p:extLst>
      <p:ext uri="{BB962C8B-B14F-4D97-AF65-F5344CB8AC3E}">
        <p14:creationId xmlns:p14="http://schemas.microsoft.com/office/powerpoint/2010/main" val="2416745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D5DF53-74CC-675D-9731-1BE1B804DD0B}"/>
              </a:ext>
            </a:extLst>
          </p:cNvPr>
          <p:cNvSpPr>
            <a:spLocks noGrp="1"/>
          </p:cNvSpPr>
          <p:nvPr>
            <p:ph type="dt" sz="half" idx="10"/>
          </p:nvPr>
        </p:nvSpPr>
        <p:spPr/>
        <p:txBody>
          <a:bodyPr/>
          <a:lstStyle/>
          <a:p>
            <a:fld id="{0681E19A-A9F0-40CB-ABEF-4D2170919B11}" type="datetimeFigureOut">
              <a:rPr lang="en-GB" smtClean="0"/>
              <a:t>30/03/2026</a:t>
            </a:fld>
            <a:endParaRPr lang="en-GB"/>
          </a:p>
        </p:txBody>
      </p:sp>
      <p:sp>
        <p:nvSpPr>
          <p:cNvPr id="3" name="Footer Placeholder 2">
            <a:extLst>
              <a:ext uri="{FF2B5EF4-FFF2-40B4-BE49-F238E27FC236}">
                <a16:creationId xmlns:a16="http://schemas.microsoft.com/office/drawing/2014/main" id="{EC1A8A73-E638-C011-0E70-9BD8C8B252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25D2A9-A76C-18BA-ABB9-7ED9804669CC}"/>
              </a:ext>
            </a:extLst>
          </p:cNvPr>
          <p:cNvSpPr>
            <a:spLocks noGrp="1"/>
          </p:cNvSpPr>
          <p:nvPr>
            <p:ph type="sldNum" sz="quarter" idx="12"/>
          </p:nvPr>
        </p:nvSpPr>
        <p:spPr/>
        <p:txBody>
          <a:bodyPr/>
          <a:lstStyle/>
          <a:p>
            <a:fld id="{BAEC36DE-C875-4FB6-A357-2C13B4992BD1}" type="slidenum">
              <a:rPr lang="en-GB" smtClean="0"/>
              <a:t>‹#›</a:t>
            </a:fld>
            <a:endParaRPr lang="en-GB"/>
          </a:p>
        </p:txBody>
      </p:sp>
    </p:spTree>
    <p:extLst>
      <p:ext uri="{BB962C8B-B14F-4D97-AF65-F5344CB8AC3E}">
        <p14:creationId xmlns:p14="http://schemas.microsoft.com/office/powerpoint/2010/main" val="3552480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5261D-9B46-A846-84B8-82300EEA5F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1EE92B8-B1F5-AD29-91EF-FA30B007CE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7F4EBA4-09C3-8DB8-06F5-A220ADAF0C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0D9A98-26A4-ACEF-8983-5C9588A24C13}"/>
              </a:ext>
            </a:extLst>
          </p:cNvPr>
          <p:cNvSpPr>
            <a:spLocks noGrp="1"/>
          </p:cNvSpPr>
          <p:nvPr>
            <p:ph type="dt" sz="half" idx="10"/>
          </p:nvPr>
        </p:nvSpPr>
        <p:spPr/>
        <p:txBody>
          <a:bodyPr/>
          <a:lstStyle/>
          <a:p>
            <a:fld id="{0681E19A-A9F0-40CB-ABEF-4D2170919B11}" type="datetimeFigureOut">
              <a:rPr lang="en-GB" smtClean="0"/>
              <a:t>30/03/2026</a:t>
            </a:fld>
            <a:endParaRPr lang="en-GB"/>
          </a:p>
        </p:txBody>
      </p:sp>
      <p:sp>
        <p:nvSpPr>
          <p:cNvPr id="6" name="Footer Placeholder 5">
            <a:extLst>
              <a:ext uri="{FF2B5EF4-FFF2-40B4-BE49-F238E27FC236}">
                <a16:creationId xmlns:a16="http://schemas.microsoft.com/office/drawing/2014/main" id="{FED1A053-EBB3-A312-A4F2-4D83EBCE3D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A4A6F2-169C-C019-5AB0-0FCF8CF6EE91}"/>
              </a:ext>
            </a:extLst>
          </p:cNvPr>
          <p:cNvSpPr>
            <a:spLocks noGrp="1"/>
          </p:cNvSpPr>
          <p:nvPr>
            <p:ph type="sldNum" sz="quarter" idx="12"/>
          </p:nvPr>
        </p:nvSpPr>
        <p:spPr/>
        <p:txBody>
          <a:bodyPr/>
          <a:lstStyle/>
          <a:p>
            <a:fld id="{BAEC36DE-C875-4FB6-A357-2C13B4992BD1}" type="slidenum">
              <a:rPr lang="en-GB" smtClean="0"/>
              <a:t>‹#›</a:t>
            </a:fld>
            <a:endParaRPr lang="en-GB"/>
          </a:p>
        </p:txBody>
      </p:sp>
    </p:spTree>
    <p:extLst>
      <p:ext uri="{BB962C8B-B14F-4D97-AF65-F5344CB8AC3E}">
        <p14:creationId xmlns:p14="http://schemas.microsoft.com/office/powerpoint/2010/main" val="1073314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91DB2-F2CA-722B-707A-5357885708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6A5ECC6-A61C-2143-D403-E9F2E2E5FE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1C54CD-3CFF-75E5-B290-DD59CBE8DC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340179-DB4F-1041-4041-D5DE5E443C07}"/>
              </a:ext>
            </a:extLst>
          </p:cNvPr>
          <p:cNvSpPr>
            <a:spLocks noGrp="1"/>
          </p:cNvSpPr>
          <p:nvPr>
            <p:ph type="dt" sz="half" idx="10"/>
          </p:nvPr>
        </p:nvSpPr>
        <p:spPr/>
        <p:txBody>
          <a:bodyPr/>
          <a:lstStyle/>
          <a:p>
            <a:fld id="{0681E19A-A9F0-40CB-ABEF-4D2170919B11}" type="datetimeFigureOut">
              <a:rPr lang="en-GB" smtClean="0"/>
              <a:t>30/03/2026</a:t>
            </a:fld>
            <a:endParaRPr lang="en-GB"/>
          </a:p>
        </p:txBody>
      </p:sp>
      <p:sp>
        <p:nvSpPr>
          <p:cNvPr id="6" name="Footer Placeholder 5">
            <a:extLst>
              <a:ext uri="{FF2B5EF4-FFF2-40B4-BE49-F238E27FC236}">
                <a16:creationId xmlns:a16="http://schemas.microsoft.com/office/drawing/2014/main" id="{81F721E5-D1D0-829B-8901-1511E3914E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E98B62-EF01-9394-1B34-96B44E49B1C7}"/>
              </a:ext>
            </a:extLst>
          </p:cNvPr>
          <p:cNvSpPr>
            <a:spLocks noGrp="1"/>
          </p:cNvSpPr>
          <p:nvPr>
            <p:ph type="sldNum" sz="quarter" idx="12"/>
          </p:nvPr>
        </p:nvSpPr>
        <p:spPr/>
        <p:txBody>
          <a:bodyPr/>
          <a:lstStyle/>
          <a:p>
            <a:fld id="{BAEC36DE-C875-4FB6-A357-2C13B4992BD1}" type="slidenum">
              <a:rPr lang="en-GB" smtClean="0"/>
              <a:t>‹#›</a:t>
            </a:fld>
            <a:endParaRPr lang="en-GB"/>
          </a:p>
        </p:txBody>
      </p:sp>
    </p:spTree>
    <p:extLst>
      <p:ext uri="{BB962C8B-B14F-4D97-AF65-F5344CB8AC3E}">
        <p14:creationId xmlns:p14="http://schemas.microsoft.com/office/powerpoint/2010/main" val="3916709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E9C09-1B46-EF08-8EFE-4A3803401B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096DF3-F91E-64E3-874E-C88F1C92FC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48C167-98FE-4908-B34D-18A0E087BEBE}"/>
              </a:ext>
            </a:extLst>
          </p:cNvPr>
          <p:cNvSpPr>
            <a:spLocks noGrp="1"/>
          </p:cNvSpPr>
          <p:nvPr>
            <p:ph type="dt" sz="half" idx="10"/>
          </p:nvPr>
        </p:nvSpPr>
        <p:spPr/>
        <p:txBody>
          <a:bodyPr/>
          <a:lstStyle/>
          <a:p>
            <a:fld id="{0681E19A-A9F0-40CB-ABEF-4D2170919B11}" type="datetimeFigureOut">
              <a:rPr lang="en-GB" smtClean="0"/>
              <a:t>30/03/2026</a:t>
            </a:fld>
            <a:endParaRPr lang="en-GB"/>
          </a:p>
        </p:txBody>
      </p:sp>
      <p:sp>
        <p:nvSpPr>
          <p:cNvPr id="5" name="Footer Placeholder 4">
            <a:extLst>
              <a:ext uri="{FF2B5EF4-FFF2-40B4-BE49-F238E27FC236}">
                <a16:creationId xmlns:a16="http://schemas.microsoft.com/office/drawing/2014/main" id="{8E19AC5B-5CA0-FA95-5D84-68EB7FF9E0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E6127B-DC99-078E-B1C2-B0CA188CE320}"/>
              </a:ext>
            </a:extLst>
          </p:cNvPr>
          <p:cNvSpPr>
            <a:spLocks noGrp="1"/>
          </p:cNvSpPr>
          <p:nvPr>
            <p:ph type="sldNum" sz="quarter" idx="12"/>
          </p:nvPr>
        </p:nvSpPr>
        <p:spPr/>
        <p:txBody>
          <a:bodyPr/>
          <a:lstStyle/>
          <a:p>
            <a:fld id="{BAEC36DE-C875-4FB6-A357-2C13B4992BD1}" type="slidenum">
              <a:rPr lang="en-GB" smtClean="0"/>
              <a:t>‹#›</a:t>
            </a:fld>
            <a:endParaRPr lang="en-GB"/>
          </a:p>
        </p:txBody>
      </p:sp>
    </p:spTree>
    <p:extLst>
      <p:ext uri="{BB962C8B-B14F-4D97-AF65-F5344CB8AC3E}">
        <p14:creationId xmlns:p14="http://schemas.microsoft.com/office/powerpoint/2010/main" val="3980179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BC19CC-8558-A088-22E8-DE5B2018EC7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04FF0C-4462-3496-EBD4-E3FD6787DC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57D5B2-C664-0F1C-72A5-50E26EA41D68}"/>
              </a:ext>
            </a:extLst>
          </p:cNvPr>
          <p:cNvSpPr>
            <a:spLocks noGrp="1"/>
          </p:cNvSpPr>
          <p:nvPr>
            <p:ph type="dt" sz="half" idx="10"/>
          </p:nvPr>
        </p:nvSpPr>
        <p:spPr/>
        <p:txBody>
          <a:bodyPr/>
          <a:lstStyle/>
          <a:p>
            <a:fld id="{0681E19A-A9F0-40CB-ABEF-4D2170919B11}" type="datetimeFigureOut">
              <a:rPr lang="en-GB" smtClean="0"/>
              <a:t>30/03/2026</a:t>
            </a:fld>
            <a:endParaRPr lang="en-GB"/>
          </a:p>
        </p:txBody>
      </p:sp>
      <p:sp>
        <p:nvSpPr>
          <p:cNvPr id="5" name="Footer Placeholder 4">
            <a:extLst>
              <a:ext uri="{FF2B5EF4-FFF2-40B4-BE49-F238E27FC236}">
                <a16:creationId xmlns:a16="http://schemas.microsoft.com/office/drawing/2014/main" id="{E7F9D789-832E-42D2-1AF0-5A811E80D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481D9D-4973-36EA-3B05-7CE6ABFEBF8B}"/>
              </a:ext>
            </a:extLst>
          </p:cNvPr>
          <p:cNvSpPr>
            <a:spLocks noGrp="1"/>
          </p:cNvSpPr>
          <p:nvPr>
            <p:ph type="sldNum" sz="quarter" idx="12"/>
          </p:nvPr>
        </p:nvSpPr>
        <p:spPr/>
        <p:txBody>
          <a:bodyPr/>
          <a:lstStyle/>
          <a:p>
            <a:fld id="{BAEC36DE-C875-4FB6-A357-2C13B4992BD1}" type="slidenum">
              <a:rPr lang="en-GB" smtClean="0"/>
              <a:t>‹#›</a:t>
            </a:fld>
            <a:endParaRPr lang="en-GB"/>
          </a:p>
        </p:txBody>
      </p:sp>
    </p:spTree>
    <p:extLst>
      <p:ext uri="{BB962C8B-B14F-4D97-AF65-F5344CB8AC3E}">
        <p14:creationId xmlns:p14="http://schemas.microsoft.com/office/powerpoint/2010/main" val="3064159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8D64A1-33AC-0CEF-C485-25621A879A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EE1F25-19F9-43F9-0BD4-17B7DFFE21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798B29-CA0D-E975-9089-47E54E3239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81E19A-A9F0-40CB-ABEF-4D2170919B11}" type="datetimeFigureOut">
              <a:rPr lang="en-GB" smtClean="0"/>
              <a:t>30/03/2026</a:t>
            </a:fld>
            <a:endParaRPr lang="en-GB"/>
          </a:p>
        </p:txBody>
      </p:sp>
      <p:sp>
        <p:nvSpPr>
          <p:cNvPr id="5" name="Footer Placeholder 4">
            <a:extLst>
              <a:ext uri="{FF2B5EF4-FFF2-40B4-BE49-F238E27FC236}">
                <a16:creationId xmlns:a16="http://schemas.microsoft.com/office/drawing/2014/main" id="{487C4826-1536-CDF3-D72A-A135BED67E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C146D69-858F-14F5-6F9C-DF990A76BE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EC36DE-C875-4FB6-A357-2C13B4992BD1}" type="slidenum">
              <a:rPr lang="en-GB" smtClean="0"/>
              <a:t>‹#›</a:t>
            </a:fld>
            <a:endParaRPr lang="en-GB"/>
          </a:p>
        </p:txBody>
      </p:sp>
    </p:spTree>
    <p:extLst>
      <p:ext uri="{BB962C8B-B14F-4D97-AF65-F5344CB8AC3E}">
        <p14:creationId xmlns:p14="http://schemas.microsoft.com/office/powerpoint/2010/main" val="36360646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51C6FC11-C33C-F1F1-CE50-757579351C7D}"/>
              </a:ext>
            </a:extLst>
          </p:cNvPr>
          <p:cNvSpPr txBox="1"/>
          <p:nvPr/>
        </p:nvSpPr>
        <p:spPr>
          <a:xfrm>
            <a:off x="0" y="0"/>
            <a:ext cx="3940629" cy="3785652"/>
          </a:xfrm>
          <a:prstGeom prst="rect">
            <a:avLst/>
          </a:prstGeom>
          <a:noFill/>
        </p:spPr>
        <p:txBody>
          <a:bodyPr wrap="square" rtlCol="0">
            <a:spAutoFit/>
          </a:bodyPr>
          <a:lstStyle/>
          <a:p>
            <a:pPr>
              <a:buNone/>
            </a:pPr>
            <a:r>
              <a:rPr lang="en-GB" sz="800" b="1" dirty="0"/>
              <a:t>1- INTRODUCTION</a:t>
            </a:r>
          </a:p>
          <a:p>
            <a:pPr>
              <a:buNone/>
            </a:pPr>
            <a:endParaRPr lang="en-GB" sz="800" dirty="0"/>
          </a:p>
          <a:p>
            <a:pPr>
              <a:buNone/>
            </a:pPr>
            <a:r>
              <a:rPr lang="en-GB" sz="800" dirty="0"/>
              <a:t>Safran Seats GB, part of the wider Safran group, is a UK-based company that designs, manufactures and supplies aircraft seating. It plays an important role in improving passenger comfort through advanced seating technology.</a:t>
            </a:r>
          </a:p>
          <a:p>
            <a:pPr>
              <a:buNone/>
            </a:pPr>
            <a:r>
              <a:rPr lang="en-GB" sz="800" dirty="0"/>
              <a:t>However, the programme planning team is currently facing ongoing issues with closed order errors, which are creating inefficiencies and unnecessary costs within the business.</a:t>
            </a:r>
          </a:p>
          <a:p>
            <a:pPr>
              <a:buNone/>
            </a:pPr>
            <a:r>
              <a:rPr lang="en-GB" sz="800" b="1" dirty="0"/>
              <a:t>2- PROJECT AIMS</a:t>
            </a:r>
          </a:p>
          <a:p>
            <a:pPr>
              <a:buNone/>
            </a:pPr>
            <a:endParaRPr lang="en-GB" sz="800" b="1" dirty="0"/>
          </a:p>
          <a:p>
            <a:pPr>
              <a:buNone/>
            </a:pPr>
            <a:r>
              <a:rPr lang="en-GB" sz="800" b="1" dirty="0"/>
              <a:t>2.1- Primary objectives</a:t>
            </a:r>
          </a:p>
          <a:p>
            <a:pPr>
              <a:buFont typeface="Arial" panose="020B0604020202020204" pitchFamily="34" charset="0"/>
              <a:buChar char="•"/>
            </a:pPr>
            <a:r>
              <a:rPr lang="en-GB" sz="800" dirty="0"/>
              <a:t>Identify the main causes of closed order errors </a:t>
            </a:r>
          </a:p>
          <a:p>
            <a:pPr>
              <a:buFont typeface="Arial" panose="020B0604020202020204" pitchFamily="34" charset="0"/>
              <a:buChar char="•"/>
            </a:pPr>
            <a:r>
              <a:rPr lang="en-GB" sz="800" dirty="0"/>
              <a:t>Reduce the number of closed order errors </a:t>
            </a:r>
          </a:p>
          <a:p>
            <a:pPr>
              <a:buFont typeface="Arial" panose="020B0604020202020204" pitchFamily="34" charset="0"/>
              <a:buChar char="•"/>
            </a:pPr>
            <a:r>
              <a:rPr lang="en-GB" sz="800" dirty="0"/>
              <a:t>Put processes in place to prevent them from happening again</a:t>
            </a:r>
          </a:p>
          <a:p>
            <a:pPr>
              <a:buNone/>
            </a:pPr>
            <a:r>
              <a:rPr lang="en-GB" sz="800" b="1" dirty="0"/>
              <a:t>2.2- Problem:</a:t>
            </a:r>
          </a:p>
          <a:p>
            <a:pPr>
              <a:buNone/>
            </a:pPr>
            <a:endParaRPr lang="en-GB" sz="800" dirty="0"/>
          </a:p>
          <a:p>
            <a:pPr>
              <a:buNone/>
            </a:pPr>
            <a:r>
              <a:rPr lang="en-GB" sz="800" dirty="0"/>
              <a:t>M3, the system used by the programme planning team at Safran Seats, is currently showing a high number of closed order errors. These errors are causing disruption, slowing down processes, and negatively affecting key performance indicators (KPIs).</a:t>
            </a:r>
          </a:p>
          <a:p>
            <a:pPr>
              <a:buNone/>
            </a:pPr>
            <a:endParaRPr lang="en-GB" sz="800" dirty="0"/>
          </a:p>
          <a:p>
            <a:pPr>
              <a:buNone/>
            </a:pPr>
            <a:r>
              <a:rPr lang="en-GB" sz="800" dirty="0"/>
              <a:t>The issue is regularly brought up during daily “Closed order error” reviews. If it’s not addressed, it will continue to lead to wasted time, and inefficiencies across areas such as defects, waiting time, extra processing, and inventory.</a:t>
            </a:r>
          </a:p>
          <a:p>
            <a:pPr>
              <a:buNone/>
            </a:pPr>
            <a:r>
              <a:rPr lang="en-GB" sz="800" b="1" dirty="0"/>
              <a:t>2.3- Goal:</a:t>
            </a:r>
          </a:p>
          <a:p>
            <a:pPr>
              <a:buNone/>
            </a:pPr>
            <a:endParaRPr lang="en-GB" sz="800" dirty="0"/>
          </a:p>
          <a:p>
            <a:pPr>
              <a:buNone/>
            </a:pPr>
            <a:r>
              <a:rPr lang="en-GB" sz="800" dirty="0"/>
              <a:t>Reduce the total value of closed order errors to under £4m by improving processes and reducing waste.</a:t>
            </a:r>
          </a:p>
          <a:p>
            <a:pPr>
              <a:buNone/>
            </a:pPr>
            <a:endParaRPr lang="en-GB" sz="800" dirty="0"/>
          </a:p>
          <a:p>
            <a:endParaRPr lang="en-GB" sz="800" dirty="0"/>
          </a:p>
          <a:p>
            <a:pPr>
              <a:buNone/>
            </a:pPr>
            <a:endParaRPr lang="en-GB" sz="800" dirty="0"/>
          </a:p>
          <a:p>
            <a:endParaRPr lang="en-GB" sz="800" dirty="0"/>
          </a:p>
        </p:txBody>
      </p:sp>
      <p:pic>
        <p:nvPicPr>
          <p:cNvPr id="22" name="Picture 21">
            <a:extLst>
              <a:ext uri="{FF2B5EF4-FFF2-40B4-BE49-F238E27FC236}">
                <a16:creationId xmlns:a16="http://schemas.microsoft.com/office/drawing/2014/main" id="{12DB6C2D-8D58-9085-FAC3-B3AFA97419C2}"/>
              </a:ext>
            </a:extLst>
          </p:cNvPr>
          <p:cNvPicPr>
            <a:picLocks noChangeAspect="1"/>
          </p:cNvPicPr>
          <p:nvPr/>
        </p:nvPicPr>
        <p:blipFill>
          <a:blip r:embed="rId3"/>
          <a:stretch>
            <a:fillRect/>
          </a:stretch>
        </p:blipFill>
        <p:spPr>
          <a:xfrm>
            <a:off x="0" y="2283087"/>
            <a:ext cx="3940629" cy="1538081"/>
          </a:xfrm>
          <a:prstGeom prst="rect">
            <a:avLst/>
          </a:prstGeom>
        </p:spPr>
      </p:pic>
      <p:sp>
        <p:nvSpPr>
          <p:cNvPr id="24" name="TextBox 23">
            <a:extLst>
              <a:ext uri="{FF2B5EF4-FFF2-40B4-BE49-F238E27FC236}">
                <a16:creationId xmlns:a16="http://schemas.microsoft.com/office/drawing/2014/main" id="{7C86A3A1-3C77-9D9A-E204-C9941B255C65}"/>
              </a:ext>
            </a:extLst>
          </p:cNvPr>
          <p:cNvSpPr txBox="1"/>
          <p:nvPr/>
        </p:nvSpPr>
        <p:spPr>
          <a:xfrm>
            <a:off x="0" y="3754315"/>
            <a:ext cx="3940629" cy="1938992"/>
          </a:xfrm>
          <a:prstGeom prst="rect">
            <a:avLst/>
          </a:prstGeom>
          <a:noFill/>
        </p:spPr>
        <p:txBody>
          <a:bodyPr wrap="square">
            <a:spAutoFit/>
          </a:bodyPr>
          <a:lstStyle/>
          <a:p>
            <a:pPr>
              <a:buNone/>
            </a:pPr>
            <a:r>
              <a:rPr lang="en-GB" sz="800" b="1" dirty="0"/>
              <a:t>Quantification of top 4 contributing wastes categories:</a:t>
            </a:r>
          </a:p>
          <a:p>
            <a:pPr>
              <a:buNone/>
            </a:pPr>
            <a:endParaRPr lang="en-GB" sz="800" b="1" dirty="0"/>
          </a:p>
          <a:p>
            <a:pPr>
              <a:buNone/>
            </a:pPr>
            <a:r>
              <a:rPr lang="en-GB" sz="800" b="1" dirty="0"/>
              <a:t>Fault:</a:t>
            </a:r>
            <a:r>
              <a:rPr lang="en-GB" sz="800" dirty="0"/>
              <a:t> When orders are closed incorrectly or too early, it can result in excess stock or missed requirements. At Safran Seats GB, around 7% of orders are affected by closure errors, costing approximately £350,000 annually.</a:t>
            </a:r>
          </a:p>
          <a:p>
            <a:pPr>
              <a:buNone/>
            </a:pPr>
            <a:endParaRPr lang="en-GB" sz="800" b="1" dirty="0"/>
          </a:p>
          <a:p>
            <a:pPr>
              <a:buNone/>
            </a:pPr>
            <a:r>
              <a:rPr lang="en-GB" sz="800" b="1" dirty="0"/>
              <a:t>Extra processing:</a:t>
            </a:r>
            <a:r>
              <a:rPr lang="en-GB" sz="800" dirty="0"/>
              <a:t> Each closed order error adds extra steps to fix the issue. On average, this raises workload by around 40% for each case.</a:t>
            </a:r>
          </a:p>
          <a:p>
            <a:pPr>
              <a:buNone/>
            </a:pPr>
            <a:endParaRPr lang="en-GB" sz="800" b="1" dirty="0"/>
          </a:p>
          <a:p>
            <a:pPr>
              <a:buNone/>
            </a:pPr>
            <a:r>
              <a:rPr lang="en-GB" sz="800" b="1" dirty="0"/>
              <a:t>Waiting:</a:t>
            </a:r>
            <a:r>
              <a:rPr lang="en-GB" sz="800" dirty="0"/>
              <a:t> The programme planning team spends around 3 hours each week chasing information or confirming order statuses with other teams. This adds up to roughly 160 hours per year.</a:t>
            </a:r>
          </a:p>
          <a:p>
            <a:pPr>
              <a:buNone/>
            </a:pPr>
            <a:endParaRPr lang="en-GB" sz="800" b="1" dirty="0"/>
          </a:p>
          <a:p>
            <a:pPr>
              <a:buNone/>
            </a:pPr>
            <a:r>
              <a:rPr lang="en-GB" sz="800" b="1" dirty="0"/>
              <a:t>Stock:</a:t>
            </a:r>
            <a:r>
              <a:rPr lang="en-GB" sz="800" dirty="0"/>
              <a:t> Incorrectly closed orders lead to unnecessary stock being held. This currently accounts for over £300,000 worth of excess inventory each year.</a:t>
            </a:r>
          </a:p>
        </p:txBody>
      </p:sp>
      <p:sp>
        <p:nvSpPr>
          <p:cNvPr id="26" name="TextBox 25">
            <a:extLst>
              <a:ext uri="{FF2B5EF4-FFF2-40B4-BE49-F238E27FC236}">
                <a16:creationId xmlns:a16="http://schemas.microsoft.com/office/drawing/2014/main" id="{8278FFE4-028E-C690-CDB7-34162E1BB625}"/>
              </a:ext>
            </a:extLst>
          </p:cNvPr>
          <p:cNvSpPr txBox="1"/>
          <p:nvPr/>
        </p:nvSpPr>
        <p:spPr>
          <a:xfrm>
            <a:off x="3940628" y="183793"/>
            <a:ext cx="2304488" cy="954107"/>
          </a:xfrm>
          <a:prstGeom prst="rect">
            <a:avLst/>
          </a:prstGeom>
          <a:noFill/>
        </p:spPr>
        <p:txBody>
          <a:bodyPr wrap="square">
            <a:spAutoFit/>
          </a:bodyPr>
          <a:lstStyle/>
          <a:p>
            <a:pPr>
              <a:buNone/>
            </a:pPr>
            <a:r>
              <a:rPr lang="en-GB" sz="800" b="1" dirty="0"/>
              <a:t>4- METHODOLOGY</a:t>
            </a:r>
          </a:p>
          <a:p>
            <a:pPr>
              <a:buNone/>
            </a:pPr>
            <a:r>
              <a:rPr lang="en-GB" sz="800" dirty="0"/>
              <a:t>This project will use a combination of lean principles, Six Sigma, and root cause analysis to reduce closed order errors. The aim is to take a structured approach to problem-solving, focusing on improving efficiency and removing waste from the process.</a:t>
            </a:r>
          </a:p>
        </p:txBody>
      </p:sp>
      <p:sp>
        <p:nvSpPr>
          <p:cNvPr id="28" name="TextBox 27">
            <a:extLst>
              <a:ext uri="{FF2B5EF4-FFF2-40B4-BE49-F238E27FC236}">
                <a16:creationId xmlns:a16="http://schemas.microsoft.com/office/drawing/2014/main" id="{50172361-A699-6538-288E-43C2F8BEE5CF}"/>
              </a:ext>
            </a:extLst>
          </p:cNvPr>
          <p:cNvSpPr txBox="1"/>
          <p:nvPr/>
        </p:nvSpPr>
        <p:spPr>
          <a:xfrm>
            <a:off x="-1" y="5760160"/>
            <a:ext cx="3940629" cy="1077218"/>
          </a:xfrm>
          <a:prstGeom prst="rect">
            <a:avLst/>
          </a:prstGeom>
          <a:noFill/>
        </p:spPr>
        <p:txBody>
          <a:bodyPr wrap="square">
            <a:spAutoFit/>
          </a:bodyPr>
          <a:lstStyle/>
          <a:p>
            <a:pPr>
              <a:buNone/>
            </a:pPr>
            <a:r>
              <a:rPr lang="en-GB" sz="800" b="1" dirty="0"/>
              <a:t>4.1- Implementation of PDCA process optimisation:</a:t>
            </a:r>
          </a:p>
          <a:p>
            <a:pPr>
              <a:buNone/>
            </a:pPr>
            <a:r>
              <a:rPr lang="en-GB" sz="800" dirty="0"/>
              <a:t>Lean principles will be used to improve efficiency by reducing waste. One key approach is the PDCA cycle, a simple but effective method for continuous improvement.</a:t>
            </a:r>
          </a:p>
          <a:p>
            <a:pPr>
              <a:buNone/>
            </a:pPr>
            <a:endParaRPr lang="en-GB" sz="800" b="1" dirty="0"/>
          </a:p>
          <a:p>
            <a:pPr>
              <a:buNone/>
            </a:pPr>
            <a:r>
              <a:rPr lang="en-GB" sz="800" b="1" dirty="0"/>
              <a:t>Plan:</a:t>
            </a:r>
            <a:r>
              <a:rPr lang="en-GB" sz="800" dirty="0"/>
              <a:t> Identify the main causes of closed order errors and suggest possible solutions</a:t>
            </a:r>
            <a:br>
              <a:rPr lang="en-GB" sz="800" dirty="0"/>
            </a:br>
            <a:r>
              <a:rPr lang="en-GB" sz="800" b="1" dirty="0"/>
              <a:t>Do:</a:t>
            </a:r>
            <a:r>
              <a:rPr lang="en-GB" sz="800" dirty="0"/>
              <a:t> Test these solutions on a small scale</a:t>
            </a:r>
            <a:br>
              <a:rPr lang="en-GB" sz="800" dirty="0"/>
            </a:br>
            <a:r>
              <a:rPr lang="en-GB" sz="800" b="1" dirty="0"/>
              <a:t>Check:</a:t>
            </a:r>
            <a:r>
              <a:rPr lang="en-GB" sz="800" dirty="0"/>
              <a:t> Review the results and measure effectiveness</a:t>
            </a:r>
            <a:br>
              <a:rPr lang="en-GB" sz="800" dirty="0"/>
            </a:br>
            <a:r>
              <a:rPr lang="en-GB" sz="800" b="1" dirty="0"/>
              <a:t>Act:</a:t>
            </a:r>
            <a:r>
              <a:rPr lang="en-GB" sz="800" dirty="0"/>
              <a:t> If successful, roll out the solution more widely</a:t>
            </a:r>
          </a:p>
        </p:txBody>
      </p:sp>
      <p:pic>
        <p:nvPicPr>
          <p:cNvPr id="30" name="Picture 29">
            <a:extLst>
              <a:ext uri="{FF2B5EF4-FFF2-40B4-BE49-F238E27FC236}">
                <a16:creationId xmlns:a16="http://schemas.microsoft.com/office/drawing/2014/main" id="{88BAC9E2-D703-2650-A48E-94FFFB810BCD}"/>
              </a:ext>
            </a:extLst>
          </p:cNvPr>
          <p:cNvPicPr>
            <a:picLocks noChangeAspect="1"/>
          </p:cNvPicPr>
          <p:nvPr/>
        </p:nvPicPr>
        <p:blipFill>
          <a:blip r:embed="rId4"/>
          <a:stretch>
            <a:fillRect/>
          </a:stretch>
        </p:blipFill>
        <p:spPr>
          <a:xfrm>
            <a:off x="4156864" y="1317158"/>
            <a:ext cx="2304488" cy="1538081"/>
          </a:xfrm>
          <a:prstGeom prst="rect">
            <a:avLst/>
          </a:prstGeom>
        </p:spPr>
      </p:pic>
      <p:sp>
        <p:nvSpPr>
          <p:cNvPr id="32" name="TextBox 31">
            <a:extLst>
              <a:ext uri="{FF2B5EF4-FFF2-40B4-BE49-F238E27FC236}">
                <a16:creationId xmlns:a16="http://schemas.microsoft.com/office/drawing/2014/main" id="{7DA4FF52-0AFC-2BB1-B8C9-0051AD4A85F4}"/>
              </a:ext>
            </a:extLst>
          </p:cNvPr>
          <p:cNvSpPr txBox="1"/>
          <p:nvPr/>
        </p:nvSpPr>
        <p:spPr>
          <a:xfrm>
            <a:off x="4151478" y="2971992"/>
            <a:ext cx="2413908" cy="954107"/>
          </a:xfrm>
          <a:prstGeom prst="rect">
            <a:avLst/>
          </a:prstGeom>
          <a:noFill/>
        </p:spPr>
        <p:txBody>
          <a:bodyPr wrap="square">
            <a:spAutoFit/>
          </a:bodyPr>
          <a:lstStyle/>
          <a:p>
            <a:pPr>
              <a:buNone/>
            </a:pPr>
            <a:r>
              <a:rPr lang="en-GB" sz="800" b="1" dirty="0"/>
              <a:t>Pareto principle:</a:t>
            </a:r>
          </a:p>
          <a:p>
            <a:pPr>
              <a:buNone/>
            </a:pPr>
            <a:r>
              <a:rPr lang="en-GB" sz="800" dirty="0"/>
              <a:t>Focus on the biggest contributors</a:t>
            </a:r>
          </a:p>
          <a:p>
            <a:pPr>
              <a:buNone/>
            </a:pPr>
            <a:r>
              <a:rPr lang="en-GB" sz="800" dirty="0"/>
              <a:t>Using the Pareto principle, we’ve identified that most closed order errors are coming from two key areas:</a:t>
            </a:r>
          </a:p>
          <a:p>
            <a:pPr>
              <a:buFont typeface="Arial" panose="020B0604020202020204" pitchFamily="34" charset="0"/>
              <a:buChar char="•"/>
            </a:pPr>
            <a:r>
              <a:rPr lang="en-GB" sz="800" dirty="0"/>
              <a:t>Changes in safety stock </a:t>
            </a:r>
          </a:p>
          <a:p>
            <a:pPr>
              <a:buFont typeface="Arial" panose="020B0604020202020204" pitchFamily="34" charset="0"/>
              <a:buChar char="•"/>
            </a:pPr>
            <a:r>
              <a:rPr lang="en-GB" sz="800" dirty="0"/>
              <a:t>Manual orders </a:t>
            </a:r>
          </a:p>
          <a:p>
            <a:pPr>
              <a:buNone/>
            </a:pPr>
            <a:r>
              <a:rPr lang="en-GB" sz="800" dirty="0"/>
              <a:t>These will be the main focus moving forward.</a:t>
            </a:r>
          </a:p>
        </p:txBody>
      </p:sp>
      <p:sp>
        <p:nvSpPr>
          <p:cNvPr id="34" name="TextBox 33">
            <a:extLst>
              <a:ext uri="{FF2B5EF4-FFF2-40B4-BE49-F238E27FC236}">
                <a16:creationId xmlns:a16="http://schemas.microsoft.com/office/drawing/2014/main" id="{F4124542-46D5-7379-09A6-CF8C1F901930}"/>
              </a:ext>
            </a:extLst>
          </p:cNvPr>
          <p:cNvSpPr txBox="1"/>
          <p:nvPr/>
        </p:nvSpPr>
        <p:spPr>
          <a:xfrm>
            <a:off x="4168068" y="3926099"/>
            <a:ext cx="2841171" cy="1323439"/>
          </a:xfrm>
          <a:prstGeom prst="rect">
            <a:avLst/>
          </a:prstGeom>
          <a:noFill/>
        </p:spPr>
        <p:txBody>
          <a:bodyPr wrap="square">
            <a:spAutoFit/>
          </a:bodyPr>
          <a:lstStyle/>
          <a:p>
            <a:pPr>
              <a:buNone/>
            </a:pPr>
            <a:r>
              <a:rPr lang="en-GB" sz="800" b="1" dirty="0"/>
              <a:t>5 W’s – Understanding the issue</a:t>
            </a:r>
          </a:p>
          <a:p>
            <a:pPr>
              <a:buNone/>
            </a:pPr>
            <a:r>
              <a:rPr lang="en-GB" sz="800" dirty="0"/>
              <a:t>By asking key questions (who, what, where, when, why), we found that the issue mainly affects the programme planning team.</a:t>
            </a:r>
          </a:p>
          <a:p>
            <a:pPr>
              <a:buNone/>
            </a:pPr>
            <a:r>
              <a:rPr lang="en-GB" sz="800" dirty="0"/>
              <a:t>The problem occurs due to manual error, where order statuses are sometimes updated incorrectly or too early. This leads to confusion and poor decision-making around stock.</a:t>
            </a:r>
          </a:p>
          <a:p>
            <a:pPr>
              <a:buNone/>
            </a:pPr>
            <a:r>
              <a:rPr lang="en-GB" sz="800" dirty="0"/>
              <a:t>It appears the issue became more noticeable after the transition from the old system to M3, where some process gaps were introduced.</a:t>
            </a:r>
          </a:p>
        </p:txBody>
      </p:sp>
      <p:sp>
        <p:nvSpPr>
          <p:cNvPr id="36" name="TextBox 35">
            <a:extLst>
              <a:ext uri="{FF2B5EF4-FFF2-40B4-BE49-F238E27FC236}">
                <a16:creationId xmlns:a16="http://schemas.microsoft.com/office/drawing/2014/main" id="{8106E180-F5A7-DE6E-001D-CDD7562D8A76}"/>
              </a:ext>
            </a:extLst>
          </p:cNvPr>
          <p:cNvSpPr txBox="1"/>
          <p:nvPr/>
        </p:nvSpPr>
        <p:spPr>
          <a:xfrm>
            <a:off x="7166361" y="249465"/>
            <a:ext cx="2530448" cy="1077218"/>
          </a:xfrm>
          <a:prstGeom prst="rect">
            <a:avLst/>
          </a:prstGeom>
          <a:noFill/>
        </p:spPr>
        <p:txBody>
          <a:bodyPr wrap="square">
            <a:spAutoFit/>
          </a:bodyPr>
          <a:lstStyle/>
          <a:p>
            <a:pPr>
              <a:buNone/>
            </a:pPr>
            <a:r>
              <a:rPr lang="en-GB" sz="800" b="1" dirty="0"/>
              <a:t>4.3- Addressing the solutions</a:t>
            </a:r>
          </a:p>
          <a:p>
            <a:pPr>
              <a:buNone/>
            </a:pPr>
            <a:r>
              <a:rPr lang="en-GB" sz="800" dirty="0"/>
              <a:t>Kaizen focuses on making small, continuous improvements that add up over time. Using this method, we've found practical ways to manage closed order errors.</a:t>
            </a:r>
          </a:p>
          <a:p>
            <a:pPr>
              <a:buNone/>
            </a:pPr>
            <a:r>
              <a:rPr lang="en-GB" sz="800" dirty="0"/>
              <a:t>The main root cause links back to system changes, particularly around safety stock updates and manual orders.</a:t>
            </a:r>
          </a:p>
        </p:txBody>
      </p:sp>
      <p:sp>
        <p:nvSpPr>
          <p:cNvPr id="38" name="TextBox 37">
            <a:extLst>
              <a:ext uri="{FF2B5EF4-FFF2-40B4-BE49-F238E27FC236}">
                <a16:creationId xmlns:a16="http://schemas.microsoft.com/office/drawing/2014/main" id="{904882E3-DF60-7514-937B-33C573D32163}"/>
              </a:ext>
            </a:extLst>
          </p:cNvPr>
          <p:cNvSpPr txBox="1"/>
          <p:nvPr/>
        </p:nvSpPr>
        <p:spPr>
          <a:xfrm>
            <a:off x="4172831" y="5249538"/>
            <a:ext cx="2028825" cy="1446550"/>
          </a:xfrm>
          <a:prstGeom prst="rect">
            <a:avLst/>
          </a:prstGeom>
          <a:noFill/>
        </p:spPr>
        <p:txBody>
          <a:bodyPr wrap="square">
            <a:spAutoFit/>
          </a:bodyPr>
          <a:lstStyle/>
          <a:p>
            <a:pPr>
              <a:buNone/>
            </a:pPr>
            <a:r>
              <a:rPr lang="en-GB" sz="800" dirty="0"/>
              <a:t>For sudden </a:t>
            </a:r>
            <a:r>
              <a:rPr lang="en-GB" sz="800" b="1" dirty="0"/>
              <a:t>changes in stock</a:t>
            </a:r>
            <a:r>
              <a:rPr lang="en-GB" sz="800" dirty="0"/>
              <a:t>, which account for around 25% of errors, improving communication between teams will help. If the programme planning team understands why changes are made, they can respond correctly and avoid unnecessary closures.</a:t>
            </a:r>
          </a:p>
          <a:p>
            <a:pPr>
              <a:buNone/>
            </a:pPr>
            <a:r>
              <a:rPr lang="en-GB" sz="800" dirty="0"/>
              <a:t>A similar approach can be used for </a:t>
            </a:r>
            <a:r>
              <a:rPr lang="en-GB" sz="800" b="1" dirty="0"/>
              <a:t>MO’s</a:t>
            </a:r>
            <a:r>
              <a:rPr lang="en-GB" sz="800" dirty="0"/>
              <a:t>. Clear communication about why an order has been closed will help the programme planning team quickly identify and fix issues.</a:t>
            </a:r>
          </a:p>
        </p:txBody>
      </p:sp>
      <p:sp>
        <p:nvSpPr>
          <p:cNvPr id="40" name="TextBox 39">
            <a:extLst>
              <a:ext uri="{FF2B5EF4-FFF2-40B4-BE49-F238E27FC236}">
                <a16:creationId xmlns:a16="http://schemas.microsoft.com/office/drawing/2014/main" id="{A39993FC-A792-CFE9-ED32-BF32BB9CCC98}"/>
              </a:ext>
            </a:extLst>
          </p:cNvPr>
          <p:cNvSpPr txBox="1"/>
          <p:nvPr/>
        </p:nvSpPr>
        <p:spPr>
          <a:xfrm>
            <a:off x="6096000" y="5790937"/>
            <a:ext cx="1704975" cy="830997"/>
          </a:xfrm>
          <a:prstGeom prst="rect">
            <a:avLst/>
          </a:prstGeom>
          <a:noFill/>
        </p:spPr>
        <p:txBody>
          <a:bodyPr wrap="square">
            <a:spAutoFit/>
          </a:bodyPr>
          <a:lstStyle/>
          <a:p>
            <a:pPr>
              <a:buNone/>
            </a:pPr>
            <a:r>
              <a:rPr lang="en-GB" sz="800" dirty="0"/>
              <a:t>Better communication will:</a:t>
            </a:r>
          </a:p>
          <a:p>
            <a:pPr>
              <a:buFont typeface="Arial" panose="020B0604020202020204" pitchFamily="34" charset="0"/>
              <a:buChar char="•"/>
            </a:pPr>
            <a:r>
              <a:rPr lang="en-GB" sz="800" dirty="0"/>
              <a:t>Reduce Faults by preventing incorrect closures </a:t>
            </a:r>
          </a:p>
          <a:p>
            <a:pPr>
              <a:buFont typeface="Arial" panose="020B0604020202020204" pitchFamily="34" charset="0"/>
              <a:buChar char="•"/>
            </a:pPr>
            <a:r>
              <a:rPr lang="en-GB" sz="800" dirty="0"/>
              <a:t>Reduce extra processing </a:t>
            </a:r>
          </a:p>
          <a:p>
            <a:pPr>
              <a:buFont typeface="Arial" panose="020B0604020202020204" pitchFamily="34" charset="0"/>
              <a:buChar char="•"/>
            </a:pPr>
            <a:r>
              <a:rPr lang="en-GB" sz="800" dirty="0"/>
              <a:t>Reduce waiting time </a:t>
            </a:r>
          </a:p>
          <a:p>
            <a:pPr>
              <a:buFont typeface="Arial" panose="020B0604020202020204" pitchFamily="34" charset="0"/>
              <a:buChar char="•"/>
            </a:pPr>
            <a:r>
              <a:rPr lang="en-GB" sz="800" dirty="0"/>
              <a:t>Lower unnecessary stock levels</a:t>
            </a:r>
          </a:p>
        </p:txBody>
      </p:sp>
      <p:sp>
        <p:nvSpPr>
          <p:cNvPr id="42" name="TextBox 41">
            <a:extLst>
              <a:ext uri="{FF2B5EF4-FFF2-40B4-BE49-F238E27FC236}">
                <a16:creationId xmlns:a16="http://schemas.microsoft.com/office/drawing/2014/main" id="{631D9B80-8808-917C-7BE5-342CA461FF95}"/>
              </a:ext>
            </a:extLst>
          </p:cNvPr>
          <p:cNvSpPr txBox="1"/>
          <p:nvPr/>
        </p:nvSpPr>
        <p:spPr>
          <a:xfrm>
            <a:off x="6586373" y="1978004"/>
            <a:ext cx="2987329" cy="954107"/>
          </a:xfrm>
          <a:prstGeom prst="rect">
            <a:avLst/>
          </a:prstGeom>
          <a:noFill/>
        </p:spPr>
        <p:txBody>
          <a:bodyPr wrap="square">
            <a:spAutoFit/>
          </a:bodyPr>
          <a:lstStyle/>
          <a:p>
            <a:pPr>
              <a:buNone/>
            </a:pPr>
            <a:r>
              <a:rPr lang="en-GB" sz="800" b="1" dirty="0"/>
              <a:t>Figure 4.4.1 - Small scale test results</a:t>
            </a:r>
          </a:p>
          <a:p>
            <a:pPr>
              <a:buNone/>
            </a:pPr>
            <a:r>
              <a:rPr lang="en-GB" sz="800" dirty="0"/>
              <a:t>Initial testing showed that when communication was used, around 8 out of 10 closed order errors were successfully resolved. Without communication, this dropped to around 2.5 out of 10.</a:t>
            </a:r>
          </a:p>
          <a:p>
            <a:pPr>
              <a:buNone/>
            </a:pPr>
            <a:r>
              <a:rPr lang="en-GB" sz="800" dirty="0"/>
              <a:t>This highlights how important communication is in resolving the issue. While the sample size is small, the results are good and suggest the solution is worth looking at further.</a:t>
            </a:r>
          </a:p>
        </p:txBody>
      </p:sp>
      <p:sp>
        <p:nvSpPr>
          <p:cNvPr id="44" name="TextBox 43">
            <a:extLst>
              <a:ext uri="{FF2B5EF4-FFF2-40B4-BE49-F238E27FC236}">
                <a16:creationId xmlns:a16="http://schemas.microsoft.com/office/drawing/2014/main" id="{8EF061AE-465F-CEA7-EA65-5427022B9B1A}"/>
              </a:ext>
            </a:extLst>
          </p:cNvPr>
          <p:cNvSpPr txBox="1"/>
          <p:nvPr/>
        </p:nvSpPr>
        <p:spPr>
          <a:xfrm>
            <a:off x="9822195" y="2233328"/>
            <a:ext cx="2554300" cy="1692771"/>
          </a:xfrm>
          <a:prstGeom prst="rect">
            <a:avLst/>
          </a:prstGeom>
          <a:noFill/>
        </p:spPr>
        <p:txBody>
          <a:bodyPr wrap="square">
            <a:spAutoFit/>
          </a:bodyPr>
          <a:lstStyle/>
          <a:p>
            <a:pPr>
              <a:buNone/>
            </a:pPr>
            <a:r>
              <a:rPr lang="en-GB" sz="800" b="1" dirty="0"/>
              <a:t>Conclusion</a:t>
            </a:r>
          </a:p>
          <a:p>
            <a:pPr>
              <a:buNone/>
            </a:pPr>
            <a:r>
              <a:rPr lang="en-GB" sz="800" dirty="0"/>
              <a:t>The small-scale test clearly shows that better communication improves how closed order errors are handled. When groups share information effectively, problems are resolved faster and more accurately.</a:t>
            </a:r>
          </a:p>
          <a:p>
            <a:pPr>
              <a:buNone/>
            </a:pPr>
            <a:r>
              <a:rPr lang="en-GB" sz="800" dirty="0"/>
              <a:t>This not only lowers errors but also improves overall efficiency, as groups spend less time chasing information and correcting mistakes.</a:t>
            </a:r>
          </a:p>
          <a:p>
            <a:pPr>
              <a:buNone/>
            </a:pPr>
            <a:r>
              <a:rPr lang="en-GB" sz="800" dirty="0"/>
              <a:t>The next step is to use the solution on a larger scale to confirm its long-term impact. Since this approach doesn’t require additional cost and is easy to start to use, it makes a practical way forward while longer-term system improvements are explored.</a:t>
            </a:r>
          </a:p>
        </p:txBody>
      </p:sp>
      <p:sp>
        <p:nvSpPr>
          <p:cNvPr id="48" name="Rectangle 47">
            <a:extLst>
              <a:ext uri="{FF2B5EF4-FFF2-40B4-BE49-F238E27FC236}">
                <a16:creationId xmlns:a16="http://schemas.microsoft.com/office/drawing/2014/main" id="{98C9DAEE-CFBC-3F89-9616-B4FEEBAE27BD}"/>
              </a:ext>
            </a:extLst>
          </p:cNvPr>
          <p:cNvSpPr/>
          <p:nvPr/>
        </p:nvSpPr>
        <p:spPr>
          <a:xfrm>
            <a:off x="3940629" y="1290362"/>
            <a:ext cx="143276" cy="56842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1F82F4D7-8405-898C-317F-574ED05F12BC}"/>
              </a:ext>
            </a:extLst>
          </p:cNvPr>
          <p:cNvSpPr/>
          <p:nvPr/>
        </p:nvSpPr>
        <p:spPr>
          <a:xfrm rot="5400000">
            <a:off x="5454182" y="-348858"/>
            <a:ext cx="125666" cy="31527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B48688A5-B5BC-736E-822A-75552AAB971E}"/>
              </a:ext>
            </a:extLst>
          </p:cNvPr>
          <p:cNvSpPr/>
          <p:nvPr/>
        </p:nvSpPr>
        <p:spPr>
          <a:xfrm>
            <a:off x="7006677" y="0"/>
            <a:ext cx="143276" cy="12903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a:extLst>
              <a:ext uri="{FF2B5EF4-FFF2-40B4-BE49-F238E27FC236}">
                <a16:creationId xmlns:a16="http://schemas.microsoft.com/office/drawing/2014/main" id="{3F0FD648-677A-F126-8F8F-06923F29BBC6}"/>
              </a:ext>
            </a:extLst>
          </p:cNvPr>
          <p:cNvSpPr/>
          <p:nvPr/>
        </p:nvSpPr>
        <p:spPr>
          <a:xfrm>
            <a:off x="7627524" y="3754315"/>
            <a:ext cx="143276" cy="31304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3A86FC94-D138-BAE9-4BFC-D710E2C05F6E}"/>
              </a:ext>
            </a:extLst>
          </p:cNvPr>
          <p:cNvSpPr/>
          <p:nvPr/>
        </p:nvSpPr>
        <p:spPr>
          <a:xfrm rot="5400000">
            <a:off x="8648783" y="2656632"/>
            <a:ext cx="152153" cy="219467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id="{4AB99117-804A-C87B-92AF-5F5FAE53039C}"/>
              </a:ext>
            </a:extLst>
          </p:cNvPr>
          <p:cNvSpPr/>
          <p:nvPr/>
        </p:nvSpPr>
        <p:spPr>
          <a:xfrm>
            <a:off x="9678919" y="0"/>
            <a:ext cx="143276" cy="383004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TextBox 54">
            <a:extLst>
              <a:ext uri="{FF2B5EF4-FFF2-40B4-BE49-F238E27FC236}">
                <a16:creationId xmlns:a16="http://schemas.microsoft.com/office/drawing/2014/main" id="{03D0122A-245D-FCCA-3716-AA63A2F62B37}"/>
              </a:ext>
            </a:extLst>
          </p:cNvPr>
          <p:cNvSpPr txBox="1"/>
          <p:nvPr/>
        </p:nvSpPr>
        <p:spPr>
          <a:xfrm>
            <a:off x="7881257" y="3926099"/>
            <a:ext cx="758459" cy="215444"/>
          </a:xfrm>
          <a:prstGeom prst="rect">
            <a:avLst/>
          </a:prstGeom>
          <a:noFill/>
        </p:spPr>
        <p:txBody>
          <a:bodyPr wrap="square">
            <a:spAutoFit/>
          </a:bodyPr>
          <a:lstStyle/>
          <a:p>
            <a:r>
              <a:rPr lang="en-GB" sz="800" b="1" dirty="0"/>
              <a:t>References</a:t>
            </a:r>
            <a:endParaRPr lang="en-GB" dirty="0"/>
          </a:p>
        </p:txBody>
      </p:sp>
      <p:sp>
        <p:nvSpPr>
          <p:cNvPr id="57" name="TextBox 56">
            <a:extLst>
              <a:ext uri="{FF2B5EF4-FFF2-40B4-BE49-F238E27FC236}">
                <a16:creationId xmlns:a16="http://schemas.microsoft.com/office/drawing/2014/main" id="{533B1EDB-17BD-E9D7-F6A3-634B71ED18CD}"/>
              </a:ext>
            </a:extLst>
          </p:cNvPr>
          <p:cNvSpPr txBox="1"/>
          <p:nvPr/>
        </p:nvSpPr>
        <p:spPr>
          <a:xfrm>
            <a:off x="7881257" y="4079510"/>
            <a:ext cx="3433162" cy="461665"/>
          </a:xfrm>
          <a:prstGeom prst="rect">
            <a:avLst/>
          </a:prstGeom>
          <a:noFill/>
        </p:spPr>
        <p:txBody>
          <a:bodyPr wrap="square">
            <a:spAutoFit/>
          </a:bodyPr>
          <a:lstStyle/>
          <a:p>
            <a:r>
              <a:rPr lang="en-US" sz="800" dirty="0"/>
              <a:t>Hargrave, Marshall. “The PDCA Cycle: Improving Business Processes.” </a:t>
            </a:r>
            <a:r>
              <a:rPr lang="en-US" sz="800" i="1" dirty="0"/>
              <a:t>Investopedia</a:t>
            </a:r>
            <a:r>
              <a:rPr lang="en-US" sz="800" dirty="0"/>
              <a:t>, 30 Nov. 2022, www.investopedia.com/terms/p/pdca-cycle.asp. Accessed 28 Feb. 2025.</a:t>
            </a:r>
          </a:p>
        </p:txBody>
      </p:sp>
      <p:sp>
        <p:nvSpPr>
          <p:cNvPr id="59" name="TextBox 58">
            <a:extLst>
              <a:ext uri="{FF2B5EF4-FFF2-40B4-BE49-F238E27FC236}">
                <a16:creationId xmlns:a16="http://schemas.microsoft.com/office/drawing/2014/main" id="{D4F6FADA-9C1C-C3C1-853D-08F208E4A9CD}"/>
              </a:ext>
            </a:extLst>
          </p:cNvPr>
          <p:cNvSpPr txBox="1"/>
          <p:nvPr/>
        </p:nvSpPr>
        <p:spPr>
          <a:xfrm>
            <a:off x="7881257" y="5173760"/>
            <a:ext cx="3433162" cy="461665"/>
          </a:xfrm>
          <a:prstGeom prst="rect">
            <a:avLst/>
          </a:prstGeom>
          <a:noFill/>
        </p:spPr>
        <p:txBody>
          <a:bodyPr wrap="square">
            <a:spAutoFit/>
          </a:bodyPr>
          <a:lstStyle/>
          <a:p>
            <a:r>
              <a:rPr lang="en-US" sz="800" dirty="0"/>
              <a:t>editor, indeed. “What Are Lean Principles? (Guide to the 9 Lean Methodology).” </a:t>
            </a:r>
            <a:r>
              <a:rPr lang="en-US" sz="800" i="1" dirty="0"/>
              <a:t>Indeed Career Guide</a:t>
            </a:r>
            <a:r>
              <a:rPr lang="en-US" sz="800" dirty="0"/>
              <a:t>, 2024, uk.indeed.com/career-advice/career-development/what-are-lean-principles. Accessed 26 Feb. 2025.</a:t>
            </a:r>
          </a:p>
        </p:txBody>
      </p:sp>
      <p:sp>
        <p:nvSpPr>
          <p:cNvPr id="61" name="TextBox 60">
            <a:extLst>
              <a:ext uri="{FF2B5EF4-FFF2-40B4-BE49-F238E27FC236}">
                <a16:creationId xmlns:a16="http://schemas.microsoft.com/office/drawing/2014/main" id="{B58C788D-A15C-1C14-DCA6-505553710C2E}"/>
              </a:ext>
            </a:extLst>
          </p:cNvPr>
          <p:cNvSpPr txBox="1"/>
          <p:nvPr/>
        </p:nvSpPr>
        <p:spPr>
          <a:xfrm>
            <a:off x="7881257" y="5729381"/>
            <a:ext cx="3414711" cy="954107"/>
          </a:xfrm>
          <a:prstGeom prst="rect">
            <a:avLst/>
          </a:prstGeom>
          <a:noFill/>
        </p:spPr>
        <p:txBody>
          <a:bodyPr wrap="square">
            <a:spAutoFit/>
          </a:bodyPr>
          <a:lstStyle/>
          <a:p>
            <a:r>
              <a:rPr lang="en-GB" sz="800" b="1" dirty="0"/>
              <a:t>Acknowledgements</a:t>
            </a:r>
            <a:r>
              <a:rPr lang="en-US" sz="800" b="1" dirty="0"/>
              <a:t>: </a:t>
            </a:r>
            <a:r>
              <a:rPr lang="en-GB" sz="800" dirty="0"/>
              <a:t>Firstly I would like to than my lecturer Andrew Thorn, for his guidance, and useful feedback and </a:t>
            </a:r>
            <a:r>
              <a:rPr lang="en-GB" sz="800" dirty="0" err="1"/>
              <a:t>knowledgeOutlining</a:t>
            </a:r>
            <a:r>
              <a:rPr lang="en-GB" sz="800" dirty="0"/>
              <a:t> the specifications and layout for was essential for the completion of the project. I am also thankful for my supervisors within programme planning team, who has provided training and useful contacts and data. I would also Like to take a moment to </a:t>
            </a:r>
            <a:r>
              <a:rPr lang="en-GB" sz="800" dirty="0" err="1"/>
              <a:t>thenk</a:t>
            </a:r>
            <a:r>
              <a:rPr lang="en-GB" sz="800" dirty="0"/>
              <a:t> Ben Mccoy-</a:t>
            </a:r>
            <a:r>
              <a:rPr lang="en-GB" sz="800" dirty="0" err="1"/>
              <a:t>Hontebeyrie</a:t>
            </a:r>
            <a:r>
              <a:rPr lang="en-GB" sz="800" dirty="0"/>
              <a:t>, who I took heavy inspiration from to complete this assignment.</a:t>
            </a:r>
            <a:endParaRPr lang="en-US" sz="800" dirty="0"/>
          </a:p>
        </p:txBody>
      </p:sp>
      <p:sp>
        <p:nvSpPr>
          <p:cNvPr id="62" name="Rectangle 61">
            <a:extLst>
              <a:ext uri="{FF2B5EF4-FFF2-40B4-BE49-F238E27FC236}">
                <a16:creationId xmlns:a16="http://schemas.microsoft.com/office/drawing/2014/main" id="{8A6E83B1-C168-60AD-D575-E8DAB94DC1B6}"/>
              </a:ext>
            </a:extLst>
          </p:cNvPr>
          <p:cNvSpPr/>
          <p:nvPr/>
        </p:nvSpPr>
        <p:spPr>
          <a:xfrm rot="5400000">
            <a:off x="10868068" y="892028"/>
            <a:ext cx="152152" cy="253044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8" name="Picture 4">
            <a:extLst>
              <a:ext uri="{FF2B5EF4-FFF2-40B4-BE49-F238E27FC236}">
                <a16:creationId xmlns:a16="http://schemas.microsoft.com/office/drawing/2014/main" id="{115B6E97-76B3-3AF9-1A39-6EFFBE9713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22195" y="14037"/>
            <a:ext cx="2369805" cy="2065879"/>
          </a:xfrm>
          <a:prstGeom prst="rect">
            <a:avLst/>
          </a:prstGeom>
          <a:noFill/>
          <a:extLst>
            <a:ext uri="{909E8E84-426E-40DD-AFC4-6F175D3DCCD1}">
              <a14:hiddenFill xmlns:a14="http://schemas.microsoft.com/office/drawing/2010/main">
                <a:solidFill>
                  <a:srgbClr val="FFFFFF"/>
                </a:solidFill>
              </a14:hiddenFill>
            </a:ext>
          </a:extLst>
        </p:spPr>
      </p:pic>
      <p:sp>
        <p:nvSpPr>
          <p:cNvPr id="1024" name="TextBox 1023">
            <a:extLst>
              <a:ext uri="{FF2B5EF4-FFF2-40B4-BE49-F238E27FC236}">
                <a16:creationId xmlns:a16="http://schemas.microsoft.com/office/drawing/2014/main" id="{2487E5E5-F284-5546-15A0-377D2737B4C7}"/>
              </a:ext>
            </a:extLst>
          </p:cNvPr>
          <p:cNvSpPr txBox="1"/>
          <p:nvPr/>
        </p:nvSpPr>
        <p:spPr>
          <a:xfrm>
            <a:off x="7866346" y="4618140"/>
            <a:ext cx="3414711" cy="461665"/>
          </a:xfrm>
          <a:prstGeom prst="rect">
            <a:avLst/>
          </a:prstGeom>
          <a:noFill/>
        </p:spPr>
        <p:txBody>
          <a:bodyPr wrap="square">
            <a:spAutoFit/>
          </a:bodyPr>
          <a:lstStyle/>
          <a:p>
            <a:r>
              <a:rPr lang="en-US" sz="800" dirty="0"/>
              <a:t>Tableau. “Root Cause Analysis Explained with Examples and Methods.” </a:t>
            </a:r>
            <a:r>
              <a:rPr lang="fr-FR" sz="800" i="1" dirty="0"/>
              <a:t>Tableau</a:t>
            </a:r>
            <a:r>
              <a:rPr lang="fr-FR" sz="800" dirty="0"/>
              <a:t>, 2023, www.tableau.com/en-gb/learn/articles/root-cause-analysis. </a:t>
            </a:r>
            <a:r>
              <a:rPr lang="en-US" sz="800" dirty="0"/>
              <a:t>Accessed 26 Feb. 2025.</a:t>
            </a:r>
          </a:p>
        </p:txBody>
      </p:sp>
    </p:spTree>
    <p:extLst>
      <p:ext uri="{BB962C8B-B14F-4D97-AF65-F5344CB8AC3E}">
        <p14:creationId xmlns:p14="http://schemas.microsoft.com/office/powerpoint/2010/main" val="3559119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TotalTime>
  <Words>1123</Words>
  <Application>Microsoft Office PowerPoint</Application>
  <PresentationFormat>Widescreen</PresentationFormat>
  <Paragraphs>68</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Joel Taylor</dc:creator>
  <cp:lastModifiedBy>Joel Taylor</cp:lastModifiedBy>
  <cp:revision>1</cp:revision>
  <dcterms:created xsi:type="dcterms:W3CDTF">2026-03-30T17:27:02Z</dcterms:created>
  <dcterms:modified xsi:type="dcterms:W3CDTF">2026-03-30T18:43:49Z</dcterms:modified>
</cp:coreProperties>
</file>