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61" r:id="rId4"/>
    <p:sldId id="259" r:id="rId5"/>
    <p:sldId id="260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931" autoAdjust="0"/>
    <p:restoredTop sz="94660"/>
  </p:normalViewPr>
  <p:slideViewPr>
    <p:cSldViewPr>
      <p:cViewPr varScale="1">
        <p:scale>
          <a:sx n="88" d="100"/>
          <a:sy n="88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65C6D8-D246-45BB-BBD2-C03E8F75DE44}" type="datetimeFigureOut">
              <a:rPr lang="en-GB" smtClean="0"/>
              <a:pPr/>
              <a:t>16/11/2010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99D241-E053-416D-81E5-C60F06600AE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9D241-E053-416D-81E5-C60F06600AE6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9D241-E053-416D-81E5-C60F06600AE6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9D241-E053-416D-81E5-C60F06600AE6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9D241-E053-416D-81E5-C60F06600AE6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9D241-E053-416D-81E5-C60F06600AE6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9D241-E053-416D-81E5-C60F06600AE6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9D241-E053-416D-81E5-C60F06600AE6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9D241-E053-416D-81E5-C60F06600AE6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9D241-E053-416D-81E5-C60F06600AE6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ounded Rectangle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0" name="Subtitle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Rounded Rectangle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Round Single Corner Rectangle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ounded Rectangle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3" name="Title Placeholder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11/16/2010</a:t>
            </a:fld>
            <a:endParaRPr lang="en-US" dirty="0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u="sng" dirty="0" smtClean="0"/>
              <a:t>Navigating the transitions of change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William Bridges Transitions of change model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183880" cy="1051560"/>
          </a:xfrm>
        </p:spPr>
        <p:txBody>
          <a:bodyPr/>
          <a:lstStyle/>
          <a:p>
            <a:r>
              <a:rPr lang="en-GB" dirty="0" smtClean="0"/>
              <a:t>Brief overall explanation [1]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76400"/>
            <a:ext cx="8183880" cy="4187952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The Bridges change transition model was created by William Bridges</a:t>
            </a:r>
          </a:p>
          <a:p>
            <a:r>
              <a:rPr lang="en-GB" dirty="0" smtClean="0"/>
              <a:t>He states</a:t>
            </a:r>
          </a:p>
          <a:p>
            <a:r>
              <a:rPr lang="en-GB" sz="2000" i="1" dirty="0" smtClean="0"/>
              <a:t>"Change </a:t>
            </a:r>
            <a:r>
              <a:rPr lang="en-GB" sz="2000" i="1" dirty="0" smtClean="0"/>
              <a:t>is situational, transition is the psychological process people go through to come to terms with the new situation. Change is external, transition is internal." -- William Bridges </a:t>
            </a:r>
          </a:p>
          <a:p>
            <a:endParaRPr lang="en-GB" dirty="0" smtClean="0"/>
          </a:p>
          <a:p>
            <a:r>
              <a:rPr lang="en-GB" dirty="0" smtClean="0"/>
              <a:t>The Bridges model focuses on the physiological effect that a organisational change can cause to an individual. </a:t>
            </a:r>
          </a:p>
          <a:p>
            <a:r>
              <a:rPr lang="en-GB" dirty="0" smtClean="0"/>
              <a:t>The model allows management to plan for changes using the 3 phases of the model. </a:t>
            </a:r>
          </a:p>
          <a:p>
            <a:r>
              <a:rPr lang="en-GB" sz="2300" dirty="0" smtClean="0"/>
              <a:t>Stage 1 – Endings </a:t>
            </a:r>
          </a:p>
          <a:p>
            <a:r>
              <a:rPr lang="en-GB" sz="2300" dirty="0" smtClean="0"/>
              <a:t>Stage 2 – Natural Zone</a:t>
            </a:r>
          </a:p>
          <a:p>
            <a:r>
              <a:rPr lang="en-GB" sz="2300" dirty="0" smtClean="0"/>
              <a:t>Stage 3 -  Beginnings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183880" cy="1051560"/>
          </a:xfrm>
        </p:spPr>
        <p:txBody>
          <a:bodyPr/>
          <a:lstStyle/>
          <a:p>
            <a:r>
              <a:rPr lang="en-GB" dirty="0" smtClean="0"/>
              <a:t>Stage 1 – Endings [1]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76400"/>
            <a:ext cx="8183880" cy="4187952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 grieving process that goes with letting go </a:t>
            </a:r>
            <a:r>
              <a:rPr lang="en-GB" dirty="0" smtClean="0"/>
              <a:t>of</a:t>
            </a:r>
            <a:r>
              <a:rPr lang="en-GB" dirty="0" smtClean="0"/>
              <a:t> </a:t>
            </a:r>
            <a:r>
              <a:rPr lang="en-GB" dirty="0" smtClean="0"/>
              <a:t>former beliefs, practices, ownership as well as relationships.</a:t>
            </a:r>
          </a:p>
          <a:p>
            <a:r>
              <a:rPr lang="en-GB" dirty="0" smtClean="0"/>
              <a:t>The ending stage begins when people become aware that a change is about to take place. 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Symptoms that can occur </a:t>
            </a:r>
          </a:p>
          <a:p>
            <a:endParaRPr lang="en-GB" dirty="0" smtClean="0"/>
          </a:p>
          <a:p>
            <a:r>
              <a:rPr lang="en-GB" dirty="0" smtClean="0"/>
              <a:t>Denial </a:t>
            </a:r>
            <a:r>
              <a:rPr lang="en-GB" i="1" dirty="0" smtClean="0"/>
              <a:t>(first)</a:t>
            </a:r>
          </a:p>
          <a:p>
            <a:r>
              <a:rPr lang="en-GB" dirty="0" smtClean="0"/>
              <a:t>Relief </a:t>
            </a:r>
            <a:r>
              <a:rPr lang="en-GB" i="1" dirty="0" smtClean="0"/>
              <a:t>(if anticipated)</a:t>
            </a:r>
          </a:p>
          <a:p>
            <a:r>
              <a:rPr lang="en-GB" dirty="0" smtClean="0"/>
              <a:t>Anger</a:t>
            </a:r>
          </a:p>
          <a:p>
            <a:r>
              <a:rPr lang="en-GB" dirty="0" smtClean="0"/>
              <a:t>Anxiety</a:t>
            </a:r>
          </a:p>
          <a:p>
            <a:r>
              <a:rPr lang="en-GB" dirty="0" smtClean="0"/>
              <a:t>Hostility </a:t>
            </a:r>
          </a:p>
          <a:p>
            <a:r>
              <a:rPr lang="en-GB" dirty="0" smtClean="0"/>
              <a:t>Shock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183880" cy="1051560"/>
          </a:xfrm>
        </p:spPr>
        <p:txBody>
          <a:bodyPr/>
          <a:lstStyle/>
          <a:p>
            <a:r>
              <a:rPr lang="en-GB" dirty="0" smtClean="0"/>
              <a:t>Stage 1 – Endings [2]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76400"/>
            <a:ext cx="8183880" cy="4187952"/>
          </a:xfrm>
        </p:spPr>
        <p:txBody>
          <a:bodyPr>
            <a:normAutofit fontScale="92500"/>
          </a:bodyPr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Ideas of how management can plan for change</a:t>
            </a:r>
          </a:p>
          <a:p>
            <a:r>
              <a:rPr lang="en-GB" sz="2400" dirty="0" smtClean="0"/>
              <a:t>Identify who is likely to lose what with the change </a:t>
            </a:r>
          </a:p>
          <a:p>
            <a:r>
              <a:rPr lang="en-GB" sz="2400" dirty="0" smtClean="0"/>
              <a:t>Clarify why ending is necessary  </a:t>
            </a:r>
          </a:p>
          <a:p>
            <a:r>
              <a:rPr lang="en-GB" sz="2400" dirty="0" smtClean="0"/>
              <a:t>Define clearly what is ending and what isn't </a:t>
            </a:r>
          </a:p>
          <a:p>
            <a:r>
              <a:rPr lang="en-GB" sz="2400" dirty="0" smtClean="0"/>
              <a:t>Mark the ending </a:t>
            </a:r>
          </a:p>
          <a:p>
            <a:r>
              <a:rPr lang="en-GB" sz="2400" dirty="0" smtClean="0"/>
              <a:t>Allow for resistance and grieving over the loss, in a variety of ways with differing timelines </a:t>
            </a:r>
          </a:p>
          <a:p>
            <a:r>
              <a:rPr lang="en-GB" sz="2400" dirty="0" smtClean="0"/>
              <a:t>Find ways to honour the past </a:t>
            </a:r>
          </a:p>
          <a:p>
            <a:r>
              <a:rPr lang="en-GB" sz="2400" dirty="0" smtClean="0"/>
              <a:t>Allow people to take a piece of the past with them.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183880" cy="1051560"/>
          </a:xfrm>
        </p:spPr>
        <p:txBody>
          <a:bodyPr/>
          <a:lstStyle/>
          <a:p>
            <a:r>
              <a:rPr lang="en-GB" dirty="0" smtClean="0"/>
              <a:t>Stage 2 – Neutral Zone [1]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7784" y="1764792"/>
            <a:ext cx="8183880" cy="4187952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This stage happens when people are in the middle of the transition period between the old reality and the new. </a:t>
            </a:r>
          </a:p>
          <a:p>
            <a:r>
              <a:rPr lang="en-GB" dirty="0" smtClean="0"/>
              <a:t>Letting go of the old </a:t>
            </a:r>
            <a:r>
              <a:rPr lang="en-GB" dirty="0" smtClean="0"/>
              <a:t>ways </a:t>
            </a:r>
            <a:r>
              <a:rPr lang="en-GB" dirty="0" smtClean="0"/>
              <a:t>but the new way does not feel comfortable yet.</a:t>
            </a:r>
          </a:p>
          <a:p>
            <a:endParaRPr lang="en-GB" dirty="0" smtClean="0"/>
          </a:p>
          <a:p>
            <a:r>
              <a:rPr lang="en-GB" b="1" dirty="0" smtClean="0"/>
              <a:t>Symptoms </a:t>
            </a:r>
          </a:p>
          <a:p>
            <a:endParaRPr lang="en-GB" dirty="0" smtClean="0"/>
          </a:p>
          <a:p>
            <a:r>
              <a:rPr lang="en-GB" sz="2300" dirty="0" smtClean="0"/>
              <a:t>Ambiguity </a:t>
            </a:r>
          </a:p>
          <a:p>
            <a:r>
              <a:rPr lang="en-GB" sz="2300" dirty="0" smtClean="0"/>
              <a:t>Uncertainty </a:t>
            </a:r>
          </a:p>
          <a:p>
            <a:r>
              <a:rPr lang="en-GB" sz="2300" dirty="0" smtClean="0"/>
              <a:t>Isolation</a:t>
            </a:r>
          </a:p>
          <a:p>
            <a:r>
              <a:rPr lang="en-GB" sz="2300" dirty="0" smtClean="0"/>
              <a:t>Lost Identity</a:t>
            </a:r>
          </a:p>
          <a:p>
            <a:r>
              <a:rPr lang="en-GB" sz="2300" dirty="0" smtClean="0"/>
              <a:t>Paranoia</a:t>
            </a:r>
          </a:p>
          <a:p>
            <a:r>
              <a:rPr lang="en-GB" sz="2300" dirty="0" smtClean="0"/>
              <a:t>Confusion</a:t>
            </a:r>
          </a:p>
          <a:p>
            <a:r>
              <a:rPr lang="en-GB" sz="2300" dirty="0" smtClean="0"/>
              <a:t>Anxiety</a:t>
            </a:r>
          </a:p>
          <a:p>
            <a:r>
              <a:rPr lang="en-GB" sz="2300" dirty="0" smtClean="0"/>
              <a:t>Become discouraged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183880" cy="1051560"/>
          </a:xfrm>
        </p:spPr>
        <p:txBody>
          <a:bodyPr/>
          <a:lstStyle/>
          <a:p>
            <a:r>
              <a:rPr lang="en-GB" dirty="0" smtClean="0"/>
              <a:t>Stage 2 – Neutral Zone [2]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828800"/>
            <a:ext cx="8183880" cy="41879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Ideas of how management can approach this stage. </a:t>
            </a:r>
          </a:p>
          <a:p>
            <a:r>
              <a:rPr lang="en-GB" sz="1900" dirty="0" smtClean="0"/>
              <a:t>Acknowledge discomfort </a:t>
            </a:r>
          </a:p>
          <a:p>
            <a:r>
              <a:rPr lang="en-GB" sz="1900" dirty="0" smtClean="0"/>
              <a:t>Recognize that others may not be as understanding or as enthusiastic about the new beginning.</a:t>
            </a:r>
          </a:p>
          <a:p>
            <a:r>
              <a:rPr lang="en-GB" sz="1900" dirty="0" smtClean="0"/>
              <a:t>If possible, protect staff from further changes or cluster the changes in a meaningful way. </a:t>
            </a:r>
          </a:p>
          <a:p>
            <a:r>
              <a:rPr lang="en-GB" sz="1900" dirty="0" smtClean="0"/>
              <a:t>Identify resources to help navigate this stage, such as facilitated meetings or special training programs </a:t>
            </a:r>
          </a:p>
          <a:p>
            <a:r>
              <a:rPr lang="en-GB" sz="1900" dirty="0" smtClean="0"/>
              <a:t>Encourage creative thinking and discussion </a:t>
            </a:r>
          </a:p>
          <a:p>
            <a:r>
              <a:rPr lang="en-GB" sz="1900" dirty="0" smtClean="0"/>
              <a:t>Provide an environment for staff to experiment and take risks, without having the fear of being punished for failures.</a:t>
            </a:r>
          </a:p>
          <a:p>
            <a:r>
              <a:rPr lang="en-GB" sz="1900" dirty="0" smtClean="0"/>
              <a:t>Communicate</a:t>
            </a:r>
            <a:r>
              <a:rPr lang="en-GB" sz="1900" i="1" dirty="0" smtClean="0"/>
              <a:t> </a:t>
            </a:r>
            <a:r>
              <a:rPr lang="en-GB" sz="1900" dirty="0" smtClean="0"/>
              <a:t>and build trust and listen!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183880" cy="1051560"/>
          </a:xfrm>
        </p:spPr>
        <p:txBody>
          <a:bodyPr/>
          <a:lstStyle/>
          <a:p>
            <a:r>
              <a:rPr lang="en-GB" dirty="0" smtClean="0"/>
              <a:t>Stage 3 – Beginnings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0"/>
            <a:ext cx="8183880" cy="4187952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This stage begins when people are beginning to adapt to the new ways and are happy to accept the changes. </a:t>
            </a:r>
          </a:p>
          <a:p>
            <a:r>
              <a:rPr lang="en-GB" dirty="0" smtClean="0"/>
              <a:t>People can feel included in the change, but different people will feel this way at different times.  </a:t>
            </a:r>
          </a:p>
          <a:p>
            <a:endParaRPr lang="en-GB" b="1" dirty="0" smtClean="0"/>
          </a:p>
          <a:p>
            <a:r>
              <a:rPr lang="en-GB" b="1" dirty="0" smtClean="0"/>
              <a:t>Symptoms</a:t>
            </a:r>
          </a:p>
          <a:p>
            <a:endParaRPr lang="en-GB" dirty="0" smtClean="0"/>
          </a:p>
          <a:p>
            <a:r>
              <a:rPr lang="en-GB" sz="2300" dirty="0" smtClean="0"/>
              <a:t>Anxiety</a:t>
            </a:r>
          </a:p>
          <a:p>
            <a:r>
              <a:rPr lang="en-GB" sz="2300" dirty="0" smtClean="0"/>
              <a:t>Ambivalence</a:t>
            </a:r>
          </a:p>
          <a:p>
            <a:r>
              <a:rPr lang="en-GB" sz="2300" dirty="0" smtClean="0"/>
              <a:t>Uncertainty</a:t>
            </a:r>
          </a:p>
          <a:p>
            <a:r>
              <a:rPr lang="en-GB" sz="2300" dirty="0" smtClean="0"/>
              <a:t>Excitement </a:t>
            </a:r>
          </a:p>
          <a:p>
            <a:r>
              <a:rPr lang="en-GB" sz="2300" dirty="0" smtClean="0"/>
              <a:t>Renewed Energy</a:t>
            </a:r>
            <a:endParaRPr lang="en-GB" sz="2300" b="1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183880" cy="1051560"/>
          </a:xfrm>
        </p:spPr>
        <p:txBody>
          <a:bodyPr/>
          <a:lstStyle/>
          <a:p>
            <a:r>
              <a:rPr lang="en-GB" b="0" dirty="0" smtClean="0"/>
              <a:t>Stage 3 – Beginning </a:t>
            </a:r>
            <a:endParaRPr lang="en-GB" b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0"/>
            <a:ext cx="8183880" cy="4187952"/>
          </a:xfrm>
        </p:spPr>
        <p:txBody>
          <a:bodyPr>
            <a:normAutofit/>
          </a:bodyPr>
          <a:lstStyle/>
          <a:p>
            <a:r>
              <a:rPr lang="en-GB" dirty="0" smtClean="0"/>
              <a:t>Ideas for management to deal with people at the beginning stage. </a:t>
            </a:r>
          </a:p>
          <a:p>
            <a:r>
              <a:rPr lang="en-GB" sz="1500" dirty="0" smtClean="0"/>
              <a:t>Create ways to involve staff in creating a strategies and action plans for each of the three phases of the transition process. </a:t>
            </a:r>
          </a:p>
          <a:p>
            <a:r>
              <a:rPr lang="en-GB" sz="1500" dirty="0" smtClean="0"/>
              <a:t>Work with staff to identify the part they will play in the new system, once the change has taken effect. </a:t>
            </a:r>
          </a:p>
          <a:p>
            <a:r>
              <a:rPr lang="en-GB" sz="1500" dirty="0" smtClean="0"/>
              <a:t>Ensure that policies, procedures, and priorities are consistent with the new beginning that is being created.  </a:t>
            </a:r>
          </a:p>
          <a:p>
            <a:r>
              <a:rPr lang="en-GB" sz="1500" dirty="0" smtClean="0"/>
              <a:t>Build your own self-awareness of your actions to ensure you are effectively modelling the new attitudes and behaviours being asked of others. </a:t>
            </a:r>
          </a:p>
          <a:p>
            <a:r>
              <a:rPr lang="en-GB" sz="1500" dirty="0" smtClean="0"/>
              <a:t>Recognize staff for their contributions and quick wins in the new ways of doing business.  </a:t>
            </a:r>
          </a:p>
          <a:p>
            <a:r>
              <a:rPr lang="en-GB" sz="1500" dirty="0" smtClean="0"/>
              <a:t>Celebrate signs and early wins during the new beginning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183880" cy="1051560"/>
          </a:xfrm>
        </p:spPr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828800"/>
            <a:ext cx="8183880" cy="4187952"/>
          </a:xfrm>
        </p:spPr>
        <p:txBody>
          <a:bodyPr/>
          <a:lstStyle/>
          <a:p>
            <a:r>
              <a:rPr lang="en-GB" dirty="0" smtClean="0"/>
              <a:t>[1]http://www.strategies-for-managing-change.com/support-files/williambridgesmanagingtransitions.pdf</a:t>
            </a:r>
          </a:p>
          <a:p>
            <a:r>
              <a:rPr lang="en-GB" dirty="0" smtClean="0"/>
              <a:t>[2]http://www.scribd.com/doc/30664303/William-Bridges-Transitions-Overview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ct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c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184</TotalTime>
  <Words>600</Words>
  <Application>Microsoft Office PowerPoint</Application>
  <PresentationFormat>On-screen Show (4:3)</PresentationFormat>
  <Paragraphs>89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Aspect</vt:lpstr>
      <vt:lpstr>Navigating the transitions of change</vt:lpstr>
      <vt:lpstr>Brief overall explanation [1]</vt:lpstr>
      <vt:lpstr>Stage 1 – Endings [1]  </vt:lpstr>
      <vt:lpstr>Stage 1 – Endings [2] </vt:lpstr>
      <vt:lpstr>Stage 2 – Neutral Zone [1] </vt:lpstr>
      <vt:lpstr>Stage 2 – Neutral Zone [2] </vt:lpstr>
      <vt:lpstr>Stage 3 – Beginnings  </vt:lpstr>
      <vt:lpstr>Stage 3 – Beginning </vt:lpstr>
      <vt:lpstr>References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/>
  <cp:lastModifiedBy>Ben</cp:lastModifiedBy>
  <cp:revision>18</cp:revision>
  <dcterms:created xsi:type="dcterms:W3CDTF">2006-08-16T00:00:00Z</dcterms:created>
  <dcterms:modified xsi:type="dcterms:W3CDTF">2010-11-17T00:27:40Z</dcterms:modified>
</cp:coreProperties>
</file>