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81" r:id="rId4"/>
    <p:sldId id="283" r:id="rId5"/>
    <p:sldId id="282" r:id="rId6"/>
    <p:sldId id="270" r:id="rId7"/>
    <p:sldId id="275" r:id="rId8"/>
    <p:sldId id="271" r:id="rId9"/>
    <p:sldId id="276" r:id="rId10"/>
    <p:sldId id="278" r:id="rId11"/>
    <p:sldId id="280" r:id="rId12"/>
    <p:sldId id="284" r:id="rId13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1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1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73" d="100"/>
          <a:sy n="73" d="100"/>
        </p:scale>
        <p:origin x="214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C4956EA-89B0-4085-B2F2-6A1B7DFAC2BA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21866F7-28D2-46C5-8E7A-6E441334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14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432E2A08-C871-472E-BA94-C00C687A9881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70C0BD4-7248-49DB-8B20-D80728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52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>
            <a:lvl1pPr>
              <a:defRPr sz="3200"/>
            </a:lvl1pPr>
            <a:lvl2pPr>
              <a:defRPr sz="3200"/>
            </a:lvl2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45265" y="1071694"/>
            <a:ext cx="8915399" cy="226278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International Business Communications (Week 5)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Antje Cockrill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873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week, we will: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3686" y="1573427"/>
            <a:ext cx="9090926" cy="4337795"/>
          </a:xfrm>
        </p:spPr>
        <p:txBody>
          <a:bodyPr>
            <a:normAutofit/>
          </a:bodyPr>
          <a:lstStyle/>
          <a:p>
            <a:r>
              <a:rPr lang="en-GB" dirty="0" smtClean="0"/>
              <a:t>Begin to explore the differences of doing business in different countries.</a:t>
            </a:r>
          </a:p>
          <a:p>
            <a:r>
              <a:rPr lang="en-GB" dirty="0" smtClean="0"/>
              <a:t>The focus is on the UK, Canada and the US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14922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Doing business in the </a:t>
            </a:r>
            <a:r>
              <a:rPr lang="en-GB" b="1" dirty="0" smtClean="0"/>
              <a:t>United Kingdom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67" y="1380067"/>
            <a:ext cx="9591145" cy="485140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en-GB" sz="8000" dirty="0"/>
              <a:t>British society is multi-ethnic and multi-cultural, and whilst there are some areas characterised by social segregation, society as a whole is far more racially integrated than for example in the United States.</a:t>
            </a:r>
          </a:p>
          <a:p>
            <a:pPr>
              <a:lnSpc>
                <a:spcPct val="120000"/>
              </a:lnSpc>
            </a:pPr>
            <a:r>
              <a:rPr lang="en-GB" sz="8000" dirty="0"/>
              <a:t>Not all British are English – the people of Wales, Scotland and Northern Ireland are proud of their own history and traditions. Wales and Scotland have their own languages alongside English</a:t>
            </a:r>
            <a:endParaRPr lang="en-GB" sz="8000" dirty="0" smtClean="0"/>
          </a:p>
          <a:p>
            <a:pPr>
              <a:lnSpc>
                <a:spcPct val="120000"/>
              </a:lnSpc>
            </a:pPr>
            <a:r>
              <a:rPr lang="en-GB" sz="7400" dirty="0" smtClean="0"/>
              <a:t>British </a:t>
            </a:r>
            <a:r>
              <a:rPr lang="en-GB" sz="7400" dirty="0" smtClean="0"/>
              <a:t>society is individualistic but rooted in tradition. British people are proud of their history and value the Queen. The </a:t>
            </a:r>
            <a:r>
              <a:rPr lang="en-GB" sz="7400" dirty="0" smtClean="0"/>
              <a:t>Queen </a:t>
            </a:r>
            <a:r>
              <a:rPr lang="en-GB" sz="7400" dirty="0" smtClean="0"/>
              <a:t>remains an important </a:t>
            </a:r>
            <a:r>
              <a:rPr lang="en-GB" sz="7400" dirty="0" smtClean="0"/>
              <a:t>symbol </a:t>
            </a:r>
            <a:r>
              <a:rPr lang="en-GB" sz="7400" dirty="0" smtClean="0"/>
              <a:t>of </a:t>
            </a:r>
            <a:r>
              <a:rPr lang="en-GB" sz="7400" dirty="0" smtClean="0"/>
              <a:t>‘</a:t>
            </a:r>
            <a:r>
              <a:rPr lang="en-GB" sz="7400" dirty="0"/>
              <a:t>B</a:t>
            </a:r>
            <a:r>
              <a:rPr lang="en-GB" sz="7400" dirty="0" smtClean="0"/>
              <a:t>ritishness’.</a:t>
            </a:r>
            <a:endParaRPr lang="en-GB" sz="7400" dirty="0"/>
          </a:p>
          <a:p>
            <a:pPr>
              <a:lnSpc>
                <a:spcPct val="120000"/>
              </a:lnSpc>
            </a:pPr>
            <a:r>
              <a:rPr lang="en-GB" sz="7400" dirty="0" smtClean="0"/>
              <a:t>Communication </a:t>
            </a:r>
            <a:r>
              <a:rPr lang="en-GB" sz="7400" dirty="0"/>
              <a:t>is </a:t>
            </a:r>
            <a:r>
              <a:rPr lang="en-GB" sz="7400" dirty="0" smtClean="0"/>
              <a:t>much less direct than that of other northern  Europeans and North Americans. British conversation is polite, British people avoid using absolute </a:t>
            </a:r>
            <a:r>
              <a:rPr lang="en-GB" sz="7400" dirty="0" smtClean="0"/>
              <a:t>statements </a:t>
            </a:r>
            <a:r>
              <a:rPr lang="en-GB" sz="7400" dirty="0" smtClean="0"/>
              <a:t>but expect </a:t>
            </a:r>
            <a:r>
              <a:rPr lang="en-GB" sz="7400" dirty="0" smtClean="0"/>
              <a:t>listeners </a:t>
            </a:r>
            <a:r>
              <a:rPr lang="en-GB" sz="7400" dirty="0" smtClean="0"/>
              <a:t>to </a:t>
            </a:r>
            <a:r>
              <a:rPr lang="en-GB" sz="7400" dirty="0" smtClean="0"/>
              <a:t>understand </a:t>
            </a:r>
            <a:r>
              <a:rPr lang="en-GB" sz="7400" dirty="0" smtClean="0"/>
              <a:t>the nuances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0933" y="5373834"/>
            <a:ext cx="2099734" cy="1265090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4236584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Find the Hofstede website on your phone/laptop (share with other students if needed) and compare your home </a:t>
            </a:r>
            <a:r>
              <a:rPr lang="en-GB" dirty="0" smtClean="0"/>
              <a:t>country to the </a:t>
            </a:r>
            <a:r>
              <a:rPr lang="en-GB" dirty="0" smtClean="0"/>
              <a:t>UK </a:t>
            </a:r>
            <a:r>
              <a:rPr lang="en-GB" dirty="0" smtClean="0"/>
              <a:t>on </a:t>
            </a:r>
            <a:r>
              <a:rPr lang="en-GB" dirty="0" smtClean="0"/>
              <a:t>Hofstede’s dimensions.</a:t>
            </a:r>
          </a:p>
          <a:p>
            <a:r>
              <a:rPr lang="en-GB" dirty="0" smtClean="0"/>
              <a:t>What would you need to look out for?</a:t>
            </a:r>
          </a:p>
          <a:p>
            <a:r>
              <a:rPr lang="en-GB" dirty="0" smtClean="0"/>
              <a:t>Is Canada more likely to be a high context or a low context society?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36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8133" y="304801"/>
            <a:ext cx="9506479" cy="5901266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000" dirty="0" smtClean="0"/>
              <a:t>British people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/>
              <a:t>Depending on industry sector, British organisations can still be quite hierarchical with </a:t>
            </a:r>
            <a:r>
              <a:rPr lang="en-GB" sz="2000" dirty="0" smtClean="0"/>
              <a:t>distinctive status differences. But </a:t>
            </a:r>
            <a:r>
              <a:rPr lang="en-GB" sz="2000" dirty="0"/>
              <a:t>in the last two decades  many organisations have become much flatter as organisations.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/>
              <a:t>It is increasingly common to address colleagues and business partners by first name, generally British people are informal but keep some personal </a:t>
            </a:r>
            <a:r>
              <a:rPr lang="en-GB" sz="2000" dirty="0" smtClean="0"/>
              <a:t>reserve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 smtClean="0"/>
              <a:t>do </a:t>
            </a:r>
            <a:r>
              <a:rPr lang="en-GB" sz="2000" dirty="0"/>
              <a:t>not like over emphasis or ‘hard sell’ – these are seen as pushy and aggressive</a:t>
            </a:r>
            <a:r>
              <a:rPr lang="en-GB" sz="2000" dirty="0" smtClean="0"/>
              <a:t>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/>
              <a:t>British people do not like fast decision </a:t>
            </a:r>
            <a:r>
              <a:rPr lang="en-GB" sz="2000" dirty="0" smtClean="0"/>
              <a:t>making </a:t>
            </a:r>
            <a:r>
              <a:rPr lang="en-GB" sz="2000" dirty="0"/>
              <a:t>which they often perceive as rash</a:t>
            </a:r>
            <a:r>
              <a:rPr lang="en-GB" sz="2000" dirty="0" smtClean="0"/>
              <a:t>.</a:t>
            </a:r>
            <a:endParaRPr lang="en-GB" sz="20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 smtClean="0"/>
              <a:t>Humour </a:t>
            </a:r>
            <a:r>
              <a:rPr lang="en-GB" sz="2000" dirty="0"/>
              <a:t>is an important part of British communication and can be expected both in oral communication and presentations. </a:t>
            </a:r>
            <a:endParaRPr lang="en-GB" sz="2000" dirty="0" smtClean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 smtClean="0"/>
              <a:t>are </a:t>
            </a:r>
            <a:r>
              <a:rPr lang="en-GB" sz="2000" dirty="0"/>
              <a:t>usually technologically savvy even if they do not display the newest </a:t>
            </a:r>
            <a:r>
              <a:rPr lang="en-GB" sz="2000" dirty="0" smtClean="0"/>
              <a:t>gadgets.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2000" dirty="0"/>
          </a:p>
          <a:p>
            <a:pPr marL="0" indent="0">
              <a:lnSpc>
                <a:spcPct val="120000"/>
              </a:lnSpc>
              <a:buNone/>
            </a:pP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404" y="1945745"/>
            <a:ext cx="1000125" cy="284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963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idx="1"/>
          </p:nvPr>
        </p:nvSpPr>
        <p:spPr>
          <a:xfrm>
            <a:off x="1921933" y="1774268"/>
            <a:ext cx="9573541" cy="3970318"/>
          </a:xfrm>
        </p:spPr>
        <p:txBody>
          <a:bodyPr wrap="square" anchor="ctr">
            <a:spAutoFit/>
          </a:bodyPr>
          <a:lstStyle/>
          <a:p>
            <a:pPr lvl="0" hangingPunct="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/>
              <a:t>Not one North American culture – a </a:t>
            </a:r>
            <a:r>
              <a:rPr lang="en-GB" sz="2400" dirty="0" smtClean="0"/>
              <a:t>melting </a:t>
            </a:r>
            <a:r>
              <a:rPr lang="en-GB" sz="2400" dirty="0"/>
              <a:t>pot of many cultures.</a:t>
            </a:r>
          </a:p>
          <a:p>
            <a:pPr lvl="0" hangingPunct="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/>
              <a:t>Canada is bilingual French/English.</a:t>
            </a:r>
          </a:p>
          <a:p>
            <a:pPr lvl="0" hangingPunct="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/>
              <a:t>Parts of America are becoming bilingual Spanish/English.</a:t>
            </a:r>
          </a:p>
          <a:p>
            <a:pPr lvl="0" hangingPunct="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/>
              <a:t>South of Rio Grande is Latin America which is much poorer.</a:t>
            </a:r>
          </a:p>
          <a:p>
            <a:pPr lvl="0" hangingPunct="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/>
              <a:t>USA and Canada also have native populations (Eskimos/</a:t>
            </a:r>
            <a:r>
              <a:rPr lang="en-GB" sz="2400" dirty="0" err="1"/>
              <a:t>Inuits</a:t>
            </a:r>
            <a:r>
              <a:rPr lang="en-GB" sz="2400" dirty="0"/>
              <a:t>; Navajos </a:t>
            </a:r>
            <a:r>
              <a:rPr lang="en-GB" sz="2400" dirty="0" err="1"/>
              <a:t>etc</a:t>
            </a:r>
            <a:r>
              <a:rPr lang="en-GB" sz="2400" dirty="0"/>
              <a:t>)</a:t>
            </a:r>
          </a:p>
          <a:p>
            <a:pPr lvl="0" hangingPunct="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/>
              <a:t>Americans are very ethnocentric and are proud of their country and its achievements.</a:t>
            </a:r>
          </a:p>
          <a:p>
            <a:pPr marL="0" lvl="0" indent="0" hangingPunct="0">
              <a:lnSpc>
                <a:spcPct val="100000"/>
              </a:lnSpc>
              <a:spcBef>
                <a:spcPts val="0"/>
              </a:spcBef>
              <a:buNone/>
            </a:pPr>
            <a:endParaRPr lang="en-GB" sz="3600" dirty="0">
              <a:latin typeface="Arial" pitchFamily="3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921933" y="541866"/>
            <a:ext cx="77046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+mj-lt"/>
              </a:rPr>
              <a:t>Background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49307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0545" y="2142067"/>
            <a:ext cx="8915400" cy="377762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Find the Hofstede website on your phone/laptop (share with other students if needed) and compare your home country, the UK and </a:t>
            </a:r>
            <a:r>
              <a:rPr lang="en-GB" dirty="0" err="1" smtClean="0"/>
              <a:t>Canda</a:t>
            </a:r>
            <a:r>
              <a:rPr lang="en-GB" dirty="0" smtClean="0"/>
              <a:t> on Hofstede’s dimensions.</a:t>
            </a:r>
          </a:p>
          <a:p>
            <a:r>
              <a:rPr lang="en-GB" dirty="0" smtClean="0"/>
              <a:t>What would you need to look out for?</a:t>
            </a:r>
          </a:p>
          <a:p>
            <a:r>
              <a:rPr lang="en-GB" dirty="0" smtClean="0"/>
              <a:t>Is Canada more likely to be a high context or a low context society?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2644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idx="1"/>
          </p:nvPr>
        </p:nvSpPr>
        <p:spPr>
          <a:xfrm>
            <a:off x="1283889" y="1038857"/>
            <a:ext cx="9697378" cy="5293757"/>
          </a:xfrm>
        </p:spPr>
        <p:txBody>
          <a:bodyPr wrap="square" anchor="ctr">
            <a:spAutoFit/>
          </a:bodyPr>
          <a:lstStyle/>
          <a:p>
            <a:pPr hangingPunct="0">
              <a:spcBef>
                <a:spcPts val="600"/>
              </a:spcBef>
              <a:spcAft>
                <a:spcPts val="600"/>
              </a:spcAft>
            </a:pPr>
            <a:r>
              <a:rPr lang="en-GB" sz="2400" dirty="0" smtClean="0"/>
              <a:t>In </a:t>
            </a:r>
            <a:r>
              <a:rPr lang="en-GB" sz="2400" dirty="0"/>
              <a:t>Canada 2 different cultures – French and English.</a:t>
            </a:r>
          </a:p>
          <a:p>
            <a:pPr hangingPunct="0">
              <a:spcBef>
                <a:spcPts val="0"/>
              </a:spcBef>
            </a:pPr>
            <a:r>
              <a:rPr lang="en-GB" sz="2400" dirty="0"/>
              <a:t>All Canadians are ready to confront problems </a:t>
            </a:r>
            <a:endParaRPr lang="en-GB" sz="2400" dirty="0" smtClean="0"/>
          </a:p>
          <a:p>
            <a:pPr marL="0" indent="0" hangingPunct="0">
              <a:spcBef>
                <a:spcPts val="0"/>
              </a:spcBef>
              <a:buNone/>
            </a:pPr>
            <a:r>
              <a:rPr lang="en-GB" sz="2400" dirty="0" smtClean="0"/>
              <a:t>    and </a:t>
            </a:r>
            <a:r>
              <a:rPr lang="en-GB" sz="2400" dirty="0"/>
              <a:t>try to solve them.</a:t>
            </a:r>
          </a:p>
          <a:p>
            <a:pPr hangingPunct="0"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French Canadians tend to value relationship building and influencing their colleagues/visitors.</a:t>
            </a:r>
          </a:p>
          <a:p>
            <a:pPr hangingPunct="0"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Canada is mainly an individualistic culture where individual aspirations are important.</a:t>
            </a:r>
          </a:p>
          <a:p>
            <a:pPr hangingPunct="0"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Canadian businessmen are friendly and informal.</a:t>
            </a:r>
          </a:p>
          <a:p>
            <a:pPr hangingPunct="0"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English Canadians are less concerned with protocol and ceremony than their French-speaking counterparts.</a:t>
            </a:r>
          </a:p>
          <a:p>
            <a:pPr hangingPunct="0"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All Canadians appreciate a prompt beginning and end to meetings – starting or ending late is not liked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54200" y="304800"/>
            <a:ext cx="601133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+mj-lt"/>
              </a:rPr>
              <a:t>Doing business in </a:t>
            </a:r>
            <a:r>
              <a:rPr lang="en-GB" sz="3200" b="1" dirty="0" smtClean="0">
                <a:latin typeface="+mj-lt"/>
              </a:rPr>
              <a:t>Canada</a:t>
            </a:r>
            <a:endParaRPr lang="en-GB" sz="3200" b="1" dirty="0">
              <a:latin typeface="+mj-lt"/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4399" y="398183"/>
            <a:ext cx="2125133" cy="1696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666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8058" y="310843"/>
            <a:ext cx="8911687" cy="1280890"/>
          </a:xfrm>
        </p:spPr>
        <p:txBody>
          <a:bodyPr/>
          <a:lstStyle/>
          <a:p>
            <a:r>
              <a:rPr lang="en-GB" dirty="0" smtClean="0"/>
              <a:t>Doing business in the </a:t>
            </a:r>
            <a:r>
              <a:rPr lang="en-GB" b="1" dirty="0" smtClean="0"/>
              <a:t>United States of America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4933" y="1591733"/>
            <a:ext cx="9709679" cy="3777622"/>
          </a:xfrm>
        </p:spPr>
        <p:txBody>
          <a:bodyPr>
            <a:noAutofit/>
          </a:bodyPr>
          <a:lstStyle/>
          <a:p>
            <a:pPr hangingPunct="0">
              <a:spcBef>
                <a:spcPts val="0"/>
              </a:spcBef>
            </a:pPr>
            <a:r>
              <a:rPr lang="en-GB" sz="2400" dirty="0"/>
              <a:t>11 September 2001 changed USA from being open and trusting to being more suspicious. </a:t>
            </a:r>
            <a:endParaRPr lang="en-GB" sz="2400" dirty="0" smtClean="0"/>
          </a:p>
          <a:p>
            <a:pPr marL="0" indent="0" hangingPunct="0">
              <a:spcBef>
                <a:spcPts val="0"/>
              </a:spcBef>
              <a:buNone/>
            </a:pPr>
            <a:endParaRPr lang="en-GB" sz="2400" dirty="0"/>
          </a:p>
          <a:p>
            <a:pPr marL="0" indent="0" hangingPunct="0">
              <a:spcBef>
                <a:spcPts val="0"/>
              </a:spcBef>
              <a:buNone/>
            </a:pPr>
            <a:r>
              <a:rPr lang="en-GB" sz="2400" dirty="0" smtClean="0"/>
              <a:t>Americans</a:t>
            </a:r>
            <a:endParaRPr lang="en-GB" sz="2400" dirty="0"/>
          </a:p>
          <a:p>
            <a:pPr hangingPunct="0">
              <a:spcBef>
                <a:spcPts val="0"/>
              </a:spcBef>
            </a:pPr>
            <a:r>
              <a:rPr lang="en-GB" sz="2400" dirty="0"/>
              <a:t>- admire people born to poverty but become </a:t>
            </a:r>
            <a:r>
              <a:rPr lang="en-GB" sz="2400" dirty="0" smtClean="0"/>
              <a:t>rich/famous/influential through hard work</a:t>
            </a:r>
            <a:endParaRPr lang="en-GB" sz="2400" dirty="0"/>
          </a:p>
          <a:p>
            <a:pPr hangingPunct="0">
              <a:spcBef>
                <a:spcPts val="0"/>
              </a:spcBef>
            </a:pPr>
            <a:r>
              <a:rPr lang="en-GB" sz="2400" dirty="0" smtClean="0"/>
              <a:t>-</a:t>
            </a:r>
            <a:r>
              <a:rPr lang="en-GB" sz="2400" dirty="0"/>
              <a:t>value a country </a:t>
            </a:r>
            <a:r>
              <a:rPr lang="en-GB" sz="2400" dirty="0" smtClean="0"/>
              <a:t> and people who are </a:t>
            </a:r>
            <a:r>
              <a:rPr lang="en-GB" sz="2400" dirty="0"/>
              <a:t>strong and self-reliant; organised; well structured</a:t>
            </a:r>
          </a:p>
          <a:p>
            <a:pPr hangingPunct="0">
              <a:spcBef>
                <a:spcPts val="0"/>
              </a:spcBef>
            </a:pPr>
            <a:r>
              <a:rPr lang="en-GB" sz="2400" dirty="0"/>
              <a:t>-dislike too much interference in their lives and in their economy – free market forces with low taxation and minimal welfare provision are the order of the day.</a:t>
            </a:r>
          </a:p>
          <a:p>
            <a:pPr hangingPunct="0">
              <a:spcBef>
                <a:spcPts val="0"/>
              </a:spcBef>
            </a:pPr>
            <a:r>
              <a:rPr lang="en-GB" sz="2400" dirty="0"/>
              <a:t>- </a:t>
            </a:r>
            <a:r>
              <a:rPr lang="en-GB" sz="2400" dirty="0" smtClean="0"/>
              <a:t>their </a:t>
            </a:r>
            <a:r>
              <a:rPr lang="en-GB" sz="2400" dirty="0"/>
              <a:t>own idea of democracy is </a:t>
            </a:r>
            <a:r>
              <a:rPr lang="en-GB" sz="2400" dirty="0" smtClean="0"/>
              <a:t>seen as appropriate for </a:t>
            </a:r>
            <a:r>
              <a:rPr lang="en-GB" sz="2400" dirty="0"/>
              <a:t>the whole </a:t>
            </a:r>
            <a:r>
              <a:rPr lang="en-GB" sz="2400" dirty="0" smtClean="0"/>
              <a:t>world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7000" y="2035481"/>
            <a:ext cx="2405804" cy="1674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187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98672" y="732488"/>
            <a:ext cx="8857206" cy="5144868"/>
          </a:xfrm>
        </p:spPr>
        <p:txBody>
          <a:bodyPr>
            <a:normAutofit fontScale="70000" lnSpcReduction="20000"/>
          </a:bodyPr>
          <a:lstStyle/>
          <a:p>
            <a:pPr marL="0" lvl="0" indent="0">
              <a:lnSpc>
                <a:spcPct val="80000"/>
              </a:lnSpc>
              <a:buNone/>
            </a:pPr>
            <a:r>
              <a:rPr lang="en-GB" b="1" dirty="0" smtClean="0"/>
              <a:t>Americans</a:t>
            </a:r>
          </a:p>
          <a:p>
            <a:pPr>
              <a:lnSpc>
                <a:spcPct val="80000"/>
              </a:lnSpc>
            </a:pPr>
            <a:endParaRPr lang="en-GB" dirty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value </a:t>
            </a:r>
            <a:r>
              <a:rPr lang="en-GB" dirty="0"/>
              <a:t>influence and power but not royalty or and class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are </a:t>
            </a:r>
            <a:r>
              <a:rPr lang="en-GB" dirty="0"/>
              <a:t>friendly and informal but have a noncontact culture </a:t>
            </a:r>
            <a:r>
              <a:rPr lang="en-GB" dirty="0" smtClean="0"/>
              <a:t>– so don’t hug or touch.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heritage </a:t>
            </a:r>
            <a:r>
              <a:rPr lang="en-GB" dirty="0"/>
              <a:t>&amp; ancestry important to them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like directness and precision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are known </a:t>
            </a:r>
            <a:r>
              <a:rPr lang="en-GB" dirty="0"/>
              <a:t>for being </a:t>
            </a:r>
            <a:r>
              <a:rPr lang="en-GB" dirty="0" smtClean="0"/>
              <a:t>generous</a:t>
            </a:r>
            <a:endParaRPr lang="en-GB" dirty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 </a:t>
            </a:r>
            <a:r>
              <a:rPr lang="en-GB" dirty="0" smtClean="0"/>
              <a:t>Appearances count, dress and grooming are important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American society is largely segregated on racial lines. Whilst people mix in the work place, they usually do not live in the same neighbourhoods</a:t>
            </a:r>
            <a:endParaRPr lang="en-GB" dirty="0"/>
          </a:p>
          <a:p>
            <a:pPr>
              <a:lnSpc>
                <a:spcPct val="80000"/>
              </a:lnSpc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7760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3612" y="2133600"/>
            <a:ext cx="8915400" cy="377762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Find the Hofstede website on your phone/laptop (share with other students if needed) and compare your home country, the UK and United States on Hofstede’s dimensions.</a:t>
            </a:r>
          </a:p>
          <a:p>
            <a:r>
              <a:rPr lang="en-GB" dirty="0" smtClean="0"/>
              <a:t>What would you need to look out for?</a:t>
            </a:r>
          </a:p>
          <a:p>
            <a:r>
              <a:rPr lang="en-GB" dirty="0" smtClean="0"/>
              <a:t>Are the United States more likely to be a high context or a low context society?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520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 Despite the historic affinity between the US, the UK and Canada, there are distinctive differences when dealing with partners from these countries</a:t>
            </a:r>
          </a:p>
          <a:p>
            <a:r>
              <a:rPr lang="en-GB" dirty="0" smtClean="0"/>
              <a:t>All three countries are individualistic universalist societies with low power distance and medium/high allowance of indulgence. They differ on the dimensions of masculinity, time orientation and uncertainty avoidance.</a:t>
            </a:r>
          </a:p>
          <a:p>
            <a:r>
              <a:rPr lang="en-GB" dirty="0" smtClean="0"/>
              <a:t>Americans and English speaking Canadians are low context communicators, British and French Canadians are higher context communicators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18821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1537</TotalTime>
  <Words>835</Words>
  <Application>Microsoft Office PowerPoint</Application>
  <PresentationFormat>Widescreen</PresentationFormat>
  <Paragraphs>66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Gothic</vt:lpstr>
      <vt:lpstr>Wingdings</vt:lpstr>
      <vt:lpstr>Wingdings 3</vt:lpstr>
      <vt:lpstr>Wisp</vt:lpstr>
      <vt:lpstr>International Business Communications (Week 5)</vt:lpstr>
      <vt:lpstr>This week, we will:</vt:lpstr>
      <vt:lpstr>Doing business in the United Kingdom</vt:lpstr>
      <vt:lpstr>Exercise</vt:lpstr>
      <vt:lpstr>PowerPoint Presentation</vt:lpstr>
      <vt:lpstr>PowerPoint Presentation</vt:lpstr>
      <vt:lpstr>Exercise</vt:lpstr>
      <vt:lpstr>PowerPoint Presentation</vt:lpstr>
      <vt:lpstr>Doing business in the United States of America</vt:lpstr>
      <vt:lpstr>PowerPoint Presentation</vt:lpstr>
      <vt:lpstr>Exercise</vt:lpstr>
      <vt:lpstr>Summary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 (Week 1)</dc:title>
  <dc:creator>Antje Cockrill</dc:creator>
  <cp:lastModifiedBy>Antje Cockrill</cp:lastModifiedBy>
  <cp:revision>21</cp:revision>
  <cp:lastPrinted>2017-10-16T09:34:58Z</cp:lastPrinted>
  <dcterms:created xsi:type="dcterms:W3CDTF">2017-09-25T13:12:20Z</dcterms:created>
  <dcterms:modified xsi:type="dcterms:W3CDTF">2017-10-24T13:03:20Z</dcterms:modified>
</cp:coreProperties>
</file>