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1E2AE-BCA3-42DE-A7A5-924DBD56A436}" v="146" dt="2023-05-26T19:12:11.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rina Hristova" userId="5f315c04a01d8deb" providerId="LiveId" clId="{0591E2AE-BCA3-42DE-A7A5-924DBD56A436}"/>
    <pc:docChg chg="custSel modSld">
      <pc:chgData name="Katerina Hristova" userId="5f315c04a01d8deb" providerId="LiveId" clId="{0591E2AE-BCA3-42DE-A7A5-924DBD56A436}" dt="2023-05-26T19:12:11.194" v="162" actId="20577"/>
      <pc:docMkLst>
        <pc:docMk/>
      </pc:docMkLst>
      <pc:sldChg chg="modSp mod">
        <pc:chgData name="Katerina Hristova" userId="5f315c04a01d8deb" providerId="LiveId" clId="{0591E2AE-BCA3-42DE-A7A5-924DBD56A436}" dt="2023-05-26T19:12:11.194" v="162" actId="20577"/>
        <pc:sldMkLst>
          <pc:docMk/>
          <pc:sldMk cId="109857222" sldId="256"/>
        </pc:sldMkLst>
        <pc:spChg chg="mod">
          <ac:chgData name="Katerina Hristova" userId="5f315c04a01d8deb" providerId="LiveId" clId="{0591E2AE-BCA3-42DE-A7A5-924DBD56A436}" dt="2023-05-26T19:12:11.194" v="162" actId="20577"/>
          <ac:spMkLst>
            <pc:docMk/>
            <pc:sldMk cId="109857222" sldId="256"/>
            <ac:spMk id="3" creationId="{00000000-0000-0000-0000-000000000000}"/>
          </ac:spMkLst>
        </pc:spChg>
      </pc:sldChg>
      <pc:sldChg chg="modSp mod">
        <pc:chgData name="Katerina Hristova" userId="5f315c04a01d8deb" providerId="LiveId" clId="{0591E2AE-BCA3-42DE-A7A5-924DBD56A436}" dt="2023-05-26T18:40:38.732" v="6" actId="13926"/>
        <pc:sldMkLst>
          <pc:docMk/>
          <pc:sldMk cId="2968502444" sldId="259"/>
        </pc:sldMkLst>
        <pc:spChg chg="mod">
          <ac:chgData name="Katerina Hristova" userId="5f315c04a01d8deb" providerId="LiveId" clId="{0591E2AE-BCA3-42DE-A7A5-924DBD56A436}" dt="2023-05-26T18:40:38.732" v="6" actId="13926"/>
          <ac:spMkLst>
            <pc:docMk/>
            <pc:sldMk cId="2968502444" sldId="259"/>
            <ac:spMk id="2" creationId="{93187334-1AF2-947F-F2F3-A94DBEC997C0}"/>
          </ac:spMkLst>
        </pc:spChg>
        <pc:spChg chg="mod">
          <ac:chgData name="Katerina Hristova" userId="5f315c04a01d8deb" providerId="LiveId" clId="{0591E2AE-BCA3-42DE-A7A5-924DBD56A436}" dt="2023-05-26T18:39:06.034" v="3" actId="688"/>
          <ac:spMkLst>
            <pc:docMk/>
            <pc:sldMk cId="2968502444" sldId="259"/>
            <ac:spMk id="3" creationId="{0FBDB941-6E0C-4E98-A17D-ADEE896093BC}"/>
          </ac:spMkLst>
        </pc:spChg>
        <pc:picChg chg="mod">
          <ac:chgData name="Katerina Hristova" userId="5f315c04a01d8deb" providerId="LiveId" clId="{0591E2AE-BCA3-42DE-A7A5-924DBD56A436}" dt="2023-05-26T18:40:17.109" v="4" actId="1036"/>
          <ac:picMkLst>
            <pc:docMk/>
            <pc:sldMk cId="2968502444" sldId="259"/>
            <ac:picMk id="4" creationId="{E9AF8E79-FE38-76A5-99EE-B8AE1C75AD96}"/>
          </ac:picMkLst>
        </pc:picChg>
      </pc:sldChg>
      <pc:sldChg chg="modSp mod">
        <pc:chgData name="Katerina Hristova" userId="5f315c04a01d8deb" providerId="LiveId" clId="{0591E2AE-BCA3-42DE-A7A5-924DBD56A436}" dt="2023-05-26T18:40:31.432" v="5" actId="13926"/>
        <pc:sldMkLst>
          <pc:docMk/>
          <pc:sldMk cId="1590998282" sldId="260"/>
        </pc:sldMkLst>
        <pc:spChg chg="mod">
          <ac:chgData name="Katerina Hristova" userId="5f315c04a01d8deb" providerId="LiveId" clId="{0591E2AE-BCA3-42DE-A7A5-924DBD56A436}" dt="2023-05-26T18:40:31.432" v="5" actId="13926"/>
          <ac:spMkLst>
            <pc:docMk/>
            <pc:sldMk cId="1590998282" sldId="260"/>
            <ac:spMk id="2" creationId="{ACF0B52A-A572-2D2C-566E-1202053CB6BA}"/>
          </ac:spMkLst>
        </pc:spChg>
      </pc:sldChg>
      <pc:sldChg chg="modSp mod">
        <pc:chgData name="Katerina Hristova" userId="5f315c04a01d8deb" providerId="LiveId" clId="{0591E2AE-BCA3-42DE-A7A5-924DBD56A436}" dt="2023-05-26T18:45:05.945" v="10" actId="2711"/>
        <pc:sldMkLst>
          <pc:docMk/>
          <pc:sldMk cId="134908041" sldId="261"/>
        </pc:sldMkLst>
        <pc:spChg chg="mod">
          <ac:chgData name="Katerina Hristova" userId="5f315c04a01d8deb" providerId="LiveId" clId="{0591E2AE-BCA3-42DE-A7A5-924DBD56A436}" dt="2023-05-26T18:45:05.945" v="10" actId="2711"/>
          <ac:spMkLst>
            <pc:docMk/>
            <pc:sldMk cId="134908041" sldId="261"/>
            <ac:spMk id="3" creationId="{B9EAFF28-F589-F740-42DC-B818E8DF6ADD}"/>
          </ac:spMkLst>
        </pc:spChg>
      </pc:sldChg>
      <pc:sldChg chg="modSp mod">
        <pc:chgData name="Katerina Hristova" userId="5f315c04a01d8deb" providerId="LiveId" clId="{0591E2AE-BCA3-42DE-A7A5-924DBD56A436}" dt="2023-05-26T18:46:50.084" v="11" actId="13926"/>
        <pc:sldMkLst>
          <pc:docMk/>
          <pc:sldMk cId="544963293" sldId="263"/>
        </pc:sldMkLst>
        <pc:spChg chg="mod">
          <ac:chgData name="Katerina Hristova" userId="5f315c04a01d8deb" providerId="LiveId" clId="{0591E2AE-BCA3-42DE-A7A5-924DBD56A436}" dt="2023-05-26T18:46:50.084" v="11" actId="13926"/>
          <ac:spMkLst>
            <pc:docMk/>
            <pc:sldMk cId="544963293" sldId="263"/>
            <ac:spMk id="2" creationId="{5AA6A22D-6B02-05F6-B44D-4347DB689F69}"/>
          </ac:spMkLst>
        </pc:spChg>
      </pc:sldChg>
      <pc:sldChg chg="modSp mod">
        <pc:chgData name="Katerina Hristova" userId="5f315c04a01d8deb" providerId="LiveId" clId="{0591E2AE-BCA3-42DE-A7A5-924DBD56A436}" dt="2023-05-26T18:47:32.361" v="12" actId="13926"/>
        <pc:sldMkLst>
          <pc:docMk/>
          <pc:sldMk cId="2336258826" sldId="264"/>
        </pc:sldMkLst>
        <pc:spChg chg="mod">
          <ac:chgData name="Katerina Hristova" userId="5f315c04a01d8deb" providerId="LiveId" clId="{0591E2AE-BCA3-42DE-A7A5-924DBD56A436}" dt="2023-05-26T18:47:32.361" v="12" actId="13926"/>
          <ac:spMkLst>
            <pc:docMk/>
            <pc:sldMk cId="2336258826" sldId="264"/>
            <ac:spMk id="2" creationId="{4ABCBDE5-84E1-6EDD-1255-B1E821A1D12F}"/>
          </ac:spMkLst>
        </pc:spChg>
      </pc:sldChg>
      <pc:sldChg chg="modSp mod">
        <pc:chgData name="Katerina Hristova" userId="5f315c04a01d8deb" providerId="LiveId" clId="{0591E2AE-BCA3-42DE-A7A5-924DBD56A436}" dt="2023-05-26T18:49:46.442" v="15" actId="1036"/>
        <pc:sldMkLst>
          <pc:docMk/>
          <pc:sldMk cId="1620259922" sldId="265"/>
        </pc:sldMkLst>
        <pc:spChg chg="mod">
          <ac:chgData name="Katerina Hristova" userId="5f315c04a01d8deb" providerId="LiveId" clId="{0591E2AE-BCA3-42DE-A7A5-924DBD56A436}" dt="2023-05-26T18:48:21.093" v="13" actId="13926"/>
          <ac:spMkLst>
            <pc:docMk/>
            <pc:sldMk cId="1620259922" sldId="265"/>
            <ac:spMk id="2" creationId="{AA05C731-3BDF-3765-8F32-33924E78D9AA}"/>
          </ac:spMkLst>
        </pc:spChg>
        <pc:spChg chg="mod">
          <ac:chgData name="Katerina Hristova" userId="5f315c04a01d8deb" providerId="LiveId" clId="{0591E2AE-BCA3-42DE-A7A5-924DBD56A436}" dt="2023-05-26T18:49:30.861" v="14" actId="255"/>
          <ac:spMkLst>
            <pc:docMk/>
            <pc:sldMk cId="1620259922" sldId="265"/>
            <ac:spMk id="3" creationId="{B3FAA93C-0E57-4B0A-C455-037B3B3BBEB1}"/>
          </ac:spMkLst>
        </pc:spChg>
        <pc:picChg chg="mod">
          <ac:chgData name="Katerina Hristova" userId="5f315c04a01d8deb" providerId="LiveId" clId="{0591E2AE-BCA3-42DE-A7A5-924DBD56A436}" dt="2023-05-26T18:49:46.442" v="15" actId="1036"/>
          <ac:picMkLst>
            <pc:docMk/>
            <pc:sldMk cId="1620259922" sldId="265"/>
            <ac:picMk id="7" creationId="{25F6A6F9-F88C-9013-3D80-D236F46D5FE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9692F9-946A-417A-A88F-CECEA696EDC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E4DE69AC-F8B6-433C-88EF-F03787FC4E0F}">
      <dgm:prSet/>
      <dgm:spPr/>
      <dgm:t>
        <a:bodyPr/>
        <a:lstStyle/>
        <a:p>
          <a:pPr>
            <a:defRPr b="1"/>
          </a:pPr>
          <a:r>
            <a:rPr lang="en-GB"/>
            <a:t>IHG recognises the value of customising its facilities and amenities to satisfy the various demands and tastes of its visitors. </a:t>
          </a:r>
          <a:endParaRPr lang="en-US"/>
        </a:p>
      </dgm:t>
    </dgm:pt>
    <dgm:pt modelId="{9B07A1A0-9908-4491-A23E-A7B60A09B050}" type="parTrans" cxnId="{1CF53BC6-FAA0-413B-9117-D3D47BA60F3F}">
      <dgm:prSet/>
      <dgm:spPr/>
      <dgm:t>
        <a:bodyPr/>
        <a:lstStyle/>
        <a:p>
          <a:endParaRPr lang="en-US"/>
        </a:p>
      </dgm:t>
    </dgm:pt>
    <dgm:pt modelId="{782C3708-5D30-4D9E-BBE9-B26BF968FC3D}" type="sibTrans" cxnId="{1CF53BC6-FAA0-413B-9117-D3D47BA60F3F}">
      <dgm:prSet/>
      <dgm:spPr/>
      <dgm:t>
        <a:bodyPr/>
        <a:lstStyle/>
        <a:p>
          <a:endParaRPr lang="en-US"/>
        </a:p>
      </dgm:t>
    </dgm:pt>
    <dgm:pt modelId="{25CCEE0C-F4D7-4FAF-AA99-693F3A109113}">
      <dgm:prSet/>
      <dgm:spPr/>
      <dgm:t>
        <a:bodyPr/>
        <a:lstStyle/>
        <a:p>
          <a:pPr>
            <a:defRPr b="1"/>
          </a:pPr>
          <a:r>
            <a:rPr lang="en-GB"/>
            <a:t>IHG meets or exceeds the expectations of its clients in the following ways:</a:t>
          </a:r>
          <a:endParaRPr lang="en-US"/>
        </a:p>
      </dgm:t>
    </dgm:pt>
    <dgm:pt modelId="{CE1456FA-9510-42FB-AD12-68141B1218D9}" type="parTrans" cxnId="{1854411A-8332-44FB-B24B-6592BB116CF2}">
      <dgm:prSet/>
      <dgm:spPr/>
      <dgm:t>
        <a:bodyPr/>
        <a:lstStyle/>
        <a:p>
          <a:endParaRPr lang="en-US"/>
        </a:p>
      </dgm:t>
    </dgm:pt>
    <dgm:pt modelId="{AF284EC4-8684-46D9-81BB-9456DF30C24F}" type="sibTrans" cxnId="{1854411A-8332-44FB-B24B-6592BB116CF2}">
      <dgm:prSet/>
      <dgm:spPr/>
      <dgm:t>
        <a:bodyPr/>
        <a:lstStyle/>
        <a:p>
          <a:endParaRPr lang="en-US"/>
        </a:p>
      </dgm:t>
    </dgm:pt>
    <dgm:pt modelId="{17C2C556-1665-4F74-9129-12E5E0011B57}">
      <dgm:prSet/>
      <dgm:spPr/>
      <dgm:t>
        <a:bodyPr/>
        <a:lstStyle/>
        <a:p>
          <a:r>
            <a:rPr lang="en-GB" b="1" i="1"/>
            <a:t>IHG places a high value on individualised service, configuring its facilities and services according to each visitor's particular needs. </a:t>
          </a:r>
          <a:endParaRPr lang="en-US"/>
        </a:p>
      </dgm:t>
    </dgm:pt>
    <dgm:pt modelId="{37512BE5-9F4F-44E7-893C-9445829270CB}" type="parTrans" cxnId="{E1601098-9B56-43DA-839F-DB318CA4352E}">
      <dgm:prSet/>
      <dgm:spPr/>
      <dgm:t>
        <a:bodyPr/>
        <a:lstStyle/>
        <a:p>
          <a:endParaRPr lang="en-US"/>
        </a:p>
      </dgm:t>
    </dgm:pt>
    <dgm:pt modelId="{AD34B8D7-F6B4-4100-A39B-866BD6D9F364}" type="sibTrans" cxnId="{E1601098-9B56-43DA-839F-DB318CA4352E}">
      <dgm:prSet/>
      <dgm:spPr/>
      <dgm:t>
        <a:bodyPr/>
        <a:lstStyle/>
        <a:p>
          <a:endParaRPr lang="en-US"/>
        </a:p>
      </dgm:t>
    </dgm:pt>
    <dgm:pt modelId="{80B55DCA-3E65-4D04-BCF7-16A42D5682A1}">
      <dgm:prSet/>
      <dgm:spPr/>
      <dgm:t>
        <a:bodyPr/>
        <a:lstStyle/>
        <a:p>
          <a:r>
            <a:rPr lang="en-GB" b="1" i="1"/>
            <a:t>IHG makes sure that each tourist has a unique and personalised experience by getting to know their preferences.</a:t>
          </a:r>
          <a:endParaRPr lang="en-US"/>
        </a:p>
      </dgm:t>
    </dgm:pt>
    <dgm:pt modelId="{DA85215D-10C1-4236-8F0B-128A5C1A44BA}" type="parTrans" cxnId="{93217735-740F-4307-9430-F802FDBA32AC}">
      <dgm:prSet/>
      <dgm:spPr/>
      <dgm:t>
        <a:bodyPr/>
        <a:lstStyle/>
        <a:p>
          <a:endParaRPr lang="en-US"/>
        </a:p>
      </dgm:t>
    </dgm:pt>
    <dgm:pt modelId="{3F335087-0F4E-4E67-875A-126DE55C688B}" type="sibTrans" cxnId="{93217735-740F-4307-9430-F802FDBA32AC}">
      <dgm:prSet/>
      <dgm:spPr/>
      <dgm:t>
        <a:bodyPr/>
        <a:lstStyle/>
        <a:p>
          <a:endParaRPr lang="en-US"/>
        </a:p>
      </dgm:t>
    </dgm:pt>
    <dgm:pt modelId="{6814BF36-7C5D-44F4-8A5B-70A162C41DBA}">
      <dgm:prSet/>
      <dgm:spPr/>
      <dgm:t>
        <a:bodyPr/>
        <a:lstStyle/>
        <a:p>
          <a:r>
            <a:rPr lang="en-GB" b="1" i="1"/>
            <a:t>IHG goes above and beyond reactive reactions by anticipating guest requirements and attending to them before they develop into problems. </a:t>
          </a:r>
          <a:endParaRPr lang="en-US"/>
        </a:p>
      </dgm:t>
    </dgm:pt>
    <dgm:pt modelId="{5CC1BCDF-51D4-4B87-BF2A-398091834EE1}" type="parTrans" cxnId="{91DE3DF2-4074-4BC6-8F0A-8B7B6E500C46}">
      <dgm:prSet/>
      <dgm:spPr/>
      <dgm:t>
        <a:bodyPr/>
        <a:lstStyle/>
        <a:p>
          <a:endParaRPr lang="en-US"/>
        </a:p>
      </dgm:t>
    </dgm:pt>
    <dgm:pt modelId="{697BB00A-7CB4-4B62-9BD6-22CF4ED24207}" type="sibTrans" cxnId="{91DE3DF2-4074-4BC6-8F0A-8B7B6E500C46}">
      <dgm:prSet/>
      <dgm:spPr/>
      <dgm:t>
        <a:bodyPr/>
        <a:lstStyle/>
        <a:p>
          <a:endParaRPr lang="en-US"/>
        </a:p>
      </dgm:t>
    </dgm:pt>
    <dgm:pt modelId="{20C10E87-C566-47EF-BECB-3C07C94FE51D}">
      <dgm:prSet/>
      <dgm:spPr/>
      <dgm:t>
        <a:bodyPr/>
        <a:lstStyle/>
        <a:p>
          <a:r>
            <a:rPr lang="en-GB" b="1" i="1"/>
            <a:t>IHG is able to go above and beyond expectations and offer pleasant surprises throughout the stays of its guests thanks to this proactive strategy.</a:t>
          </a:r>
          <a:endParaRPr lang="en-US"/>
        </a:p>
      </dgm:t>
    </dgm:pt>
    <dgm:pt modelId="{39691596-67E6-4D01-9490-A32C374E08AC}" type="parTrans" cxnId="{50D079C3-E17E-49ED-911C-913125083B2D}">
      <dgm:prSet/>
      <dgm:spPr/>
      <dgm:t>
        <a:bodyPr/>
        <a:lstStyle/>
        <a:p>
          <a:endParaRPr lang="en-US"/>
        </a:p>
      </dgm:t>
    </dgm:pt>
    <dgm:pt modelId="{BAB5A04A-C9D6-449E-86CD-BAE5C9892B1D}" type="sibTrans" cxnId="{50D079C3-E17E-49ED-911C-913125083B2D}">
      <dgm:prSet/>
      <dgm:spPr/>
      <dgm:t>
        <a:bodyPr/>
        <a:lstStyle/>
        <a:p>
          <a:endParaRPr lang="en-US"/>
        </a:p>
      </dgm:t>
    </dgm:pt>
    <dgm:pt modelId="{3A8FDE33-BA64-4B7B-87AC-85CF319BDD7C}" type="pres">
      <dgm:prSet presAssocID="{119692F9-946A-417A-A88F-CECEA696EDC4}" presName="Name0" presStyleCnt="0">
        <dgm:presLayoutVars>
          <dgm:dir/>
          <dgm:animLvl val="lvl"/>
          <dgm:resizeHandles val="exact"/>
        </dgm:presLayoutVars>
      </dgm:prSet>
      <dgm:spPr/>
    </dgm:pt>
    <dgm:pt modelId="{46E7CA9C-E552-4D92-955C-B6D2447CF509}" type="pres">
      <dgm:prSet presAssocID="{E4DE69AC-F8B6-433C-88EF-F03787FC4E0F}" presName="composite" presStyleCnt="0"/>
      <dgm:spPr/>
    </dgm:pt>
    <dgm:pt modelId="{A161172B-C368-4AEA-A5E7-DC73469CD13D}" type="pres">
      <dgm:prSet presAssocID="{E4DE69AC-F8B6-433C-88EF-F03787FC4E0F}" presName="parTx" presStyleLbl="alignNode1" presStyleIdx="0" presStyleCnt="2">
        <dgm:presLayoutVars>
          <dgm:chMax val="0"/>
          <dgm:chPref val="0"/>
          <dgm:bulletEnabled val="1"/>
        </dgm:presLayoutVars>
      </dgm:prSet>
      <dgm:spPr/>
    </dgm:pt>
    <dgm:pt modelId="{BC66C142-163D-4156-90E7-28158521C4CF}" type="pres">
      <dgm:prSet presAssocID="{E4DE69AC-F8B6-433C-88EF-F03787FC4E0F}" presName="desTx" presStyleLbl="alignAccFollowNode1" presStyleIdx="0" presStyleCnt="2">
        <dgm:presLayoutVars>
          <dgm:bulletEnabled val="1"/>
        </dgm:presLayoutVars>
      </dgm:prSet>
      <dgm:spPr/>
    </dgm:pt>
    <dgm:pt modelId="{40636F25-F514-4809-9DDC-7A8531D3DE46}" type="pres">
      <dgm:prSet presAssocID="{782C3708-5D30-4D9E-BBE9-B26BF968FC3D}" presName="space" presStyleCnt="0"/>
      <dgm:spPr/>
    </dgm:pt>
    <dgm:pt modelId="{E22DDA5B-8C06-43CD-95D2-6A71CCD3AD34}" type="pres">
      <dgm:prSet presAssocID="{25CCEE0C-F4D7-4FAF-AA99-693F3A109113}" presName="composite" presStyleCnt="0"/>
      <dgm:spPr/>
    </dgm:pt>
    <dgm:pt modelId="{F84CA005-C98A-484B-8124-8802C816A1E3}" type="pres">
      <dgm:prSet presAssocID="{25CCEE0C-F4D7-4FAF-AA99-693F3A109113}" presName="parTx" presStyleLbl="alignNode1" presStyleIdx="1" presStyleCnt="2">
        <dgm:presLayoutVars>
          <dgm:chMax val="0"/>
          <dgm:chPref val="0"/>
          <dgm:bulletEnabled val="1"/>
        </dgm:presLayoutVars>
      </dgm:prSet>
      <dgm:spPr/>
    </dgm:pt>
    <dgm:pt modelId="{74F3ED30-2371-44A8-A4F1-4B54D5DF96DA}" type="pres">
      <dgm:prSet presAssocID="{25CCEE0C-F4D7-4FAF-AA99-693F3A109113}" presName="desTx" presStyleLbl="alignAccFollowNode1" presStyleIdx="1" presStyleCnt="2">
        <dgm:presLayoutVars>
          <dgm:bulletEnabled val="1"/>
        </dgm:presLayoutVars>
      </dgm:prSet>
      <dgm:spPr/>
    </dgm:pt>
  </dgm:ptLst>
  <dgm:cxnLst>
    <dgm:cxn modelId="{1854411A-8332-44FB-B24B-6592BB116CF2}" srcId="{119692F9-946A-417A-A88F-CECEA696EDC4}" destId="{25CCEE0C-F4D7-4FAF-AA99-693F3A109113}" srcOrd="1" destOrd="0" parTransId="{CE1456FA-9510-42FB-AD12-68141B1218D9}" sibTransId="{AF284EC4-8684-46D9-81BB-9456DF30C24F}"/>
    <dgm:cxn modelId="{A5817F1A-9797-48C7-9C8D-CEC8A8BB9143}" type="presOf" srcId="{119692F9-946A-417A-A88F-CECEA696EDC4}" destId="{3A8FDE33-BA64-4B7B-87AC-85CF319BDD7C}" srcOrd="0" destOrd="0" presId="urn:microsoft.com/office/officeart/2005/8/layout/hList1"/>
    <dgm:cxn modelId="{CF7C642B-4A00-4146-B3A7-88D63A412D37}" type="presOf" srcId="{80B55DCA-3E65-4D04-BCF7-16A42D5682A1}" destId="{74F3ED30-2371-44A8-A4F1-4B54D5DF96DA}" srcOrd="0" destOrd="1" presId="urn:microsoft.com/office/officeart/2005/8/layout/hList1"/>
    <dgm:cxn modelId="{93217735-740F-4307-9430-F802FDBA32AC}" srcId="{17C2C556-1665-4F74-9129-12E5E0011B57}" destId="{80B55DCA-3E65-4D04-BCF7-16A42D5682A1}" srcOrd="0" destOrd="0" parTransId="{DA85215D-10C1-4236-8F0B-128A5C1A44BA}" sibTransId="{3F335087-0F4E-4E67-875A-126DE55C688B}"/>
    <dgm:cxn modelId="{D057AA48-428D-4EEE-AE7B-BECCFE1F9F2C}" type="presOf" srcId="{25CCEE0C-F4D7-4FAF-AA99-693F3A109113}" destId="{F84CA005-C98A-484B-8124-8802C816A1E3}" srcOrd="0" destOrd="0" presId="urn:microsoft.com/office/officeart/2005/8/layout/hList1"/>
    <dgm:cxn modelId="{E26F156F-84B3-45B6-BA6E-C199549C2FC4}" type="presOf" srcId="{20C10E87-C566-47EF-BECB-3C07C94FE51D}" destId="{74F3ED30-2371-44A8-A4F1-4B54D5DF96DA}" srcOrd="0" destOrd="3" presId="urn:microsoft.com/office/officeart/2005/8/layout/hList1"/>
    <dgm:cxn modelId="{19DF8F5A-7D2E-49C0-8D8B-597D3BEF1A22}" type="presOf" srcId="{E4DE69AC-F8B6-433C-88EF-F03787FC4E0F}" destId="{A161172B-C368-4AEA-A5E7-DC73469CD13D}" srcOrd="0" destOrd="0" presId="urn:microsoft.com/office/officeart/2005/8/layout/hList1"/>
    <dgm:cxn modelId="{E1601098-9B56-43DA-839F-DB318CA4352E}" srcId="{25CCEE0C-F4D7-4FAF-AA99-693F3A109113}" destId="{17C2C556-1665-4F74-9129-12E5E0011B57}" srcOrd="0" destOrd="0" parTransId="{37512BE5-9F4F-44E7-893C-9445829270CB}" sibTransId="{AD34B8D7-F6B4-4100-A39B-866BD6D9F364}"/>
    <dgm:cxn modelId="{A6ACA1BC-9DD4-4A07-A579-2F10894650C8}" type="presOf" srcId="{6814BF36-7C5D-44F4-8A5B-70A162C41DBA}" destId="{74F3ED30-2371-44A8-A4F1-4B54D5DF96DA}" srcOrd="0" destOrd="2" presId="urn:microsoft.com/office/officeart/2005/8/layout/hList1"/>
    <dgm:cxn modelId="{50D079C3-E17E-49ED-911C-913125083B2D}" srcId="{25CCEE0C-F4D7-4FAF-AA99-693F3A109113}" destId="{20C10E87-C566-47EF-BECB-3C07C94FE51D}" srcOrd="2" destOrd="0" parTransId="{39691596-67E6-4D01-9490-A32C374E08AC}" sibTransId="{BAB5A04A-C9D6-449E-86CD-BAE5C9892B1D}"/>
    <dgm:cxn modelId="{1CF53BC6-FAA0-413B-9117-D3D47BA60F3F}" srcId="{119692F9-946A-417A-A88F-CECEA696EDC4}" destId="{E4DE69AC-F8B6-433C-88EF-F03787FC4E0F}" srcOrd="0" destOrd="0" parTransId="{9B07A1A0-9908-4491-A23E-A7B60A09B050}" sibTransId="{782C3708-5D30-4D9E-BBE9-B26BF968FC3D}"/>
    <dgm:cxn modelId="{E10C64D1-0192-4C5C-AC73-A7454469F59D}" type="presOf" srcId="{17C2C556-1665-4F74-9129-12E5E0011B57}" destId="{74F3ED30-2371-44A8-A4F1-4B54D5DF96DA}" srcOrd="0" destOrd="0" presId="urn:microsoft.com/office/officeart/2005/8/layout/hList1"/>
    <dgm:cxn modelId="{91DE3DF2-4074-4BC6-8F0A-8B7B6E500C46}" srcId="{25CCEE0C-F4D7-4FAF-AA99-693F3A109113}" destId="{6814BF36-7C5D-44F4-8A5B-70A162C41DBA}" srcOrd="1" destOrd="0" parTransId="{5CC1BCDF-51D4-4B87-BF2A-398091834EE1}" sibTransId="{697BB00A-7CB4-4B62-9BD6-22CF4ED24207}"/>
    <dgm:cxn modelId="{9B3FBE48-715A-4075-A35C-08A91ECBF9DC}" type="presParOf" srcId="{3A8FDE33-BA64-4B7B-87AC-85CF319BDD7C}" destId="{46E7CA9C-E552-4D92-955C-B6D2447CF509}" srcOrd="0" destOrd="0" presId="urn:microsoft.com/office/officeart/2005/8/layout/hList1"/>
    <dgm:cxn modelId="{4E0158B4-CED8-4279-BE34-64A2E9CFC33A}" type="presParOf" srcId="{46E7CA9C-E552-4D92-955C-B6D2447CF509}" destId="{A161172B-C368-4AEA-A5E7-DC73469CD13D}" srcOrd="0" destOrd="0" presId="urn:microsoft.com/office/officeart/2005/8/layout/hList1"/>
    <dgm:cxn modelId="{FFC5F9C5-26F6-45D3-80FD-0837A8678141}" type="presParOf" srcId="{46E7CA9C-E552-4D92-955C-B6D2447CF509}" destId="{BC66C142-163D-4156-90E7-28158521C4CF}" srcOrd="1" destOrd="0" presId="urn:microsoft.com/office/officeart/2005/8/layout/hList1"/>
    <dgm:cxn modelId="{FE71CC96-2F0B-4B60-9580-B14A419D0881}" type="presParOf" srcId="{3A8FDE33-BA64-4B7B-87AC-85CF319BDD7C}" destId="{40636F25-F514-4809-9DDC-7A8531D3DE46}" srcOrd="1" destOrd="0" presId="urn:microsoft.com/office/officeart/2005/8/layout/hList1"/>
    <dgm:cxn modelId="{EF282F09-A68E-4E26-B233-0DD9448988E9}" type="presParOf" srcId="{3A8FDE33-BA64-4B7B-87AC-85CF319BDD7C}" destId="{E22DDA5B-8C06-43CD-95D2-6A71CCD3AD34}" srcOrd="2" destOrd="0" presId="urn:microsoft.com/office/officeart/2005/8/layout/hList1"/>
    <dgm:cxn modelId="{3732C3FB-FA18-43C6-B4CD-4BC3195EAAEB}" type="presParOf" srcId="{E22DDA5B-8C06-43CD-95D2-6A71CCD3AD34}" destId="{F84CA005-C98A-484B-8124-8802C816A1E3}" srcOrd="0" destOrd="0" presId="urn:microsoft.com/office/officeart/2005/8/layout/hList1"/>
    <dgm:cxn modelId="{FFBB774B-76E4-4009-85D4-A0B65F3A6389}" type="presParOf" srcId="{E22DDA5B-8C06-43CD-95D2-6A71CCD3AD34}" destId="{74F3ED30-2371-44A8-A4F1-4B54D5DF96DA}" srcOrd="1" destOrd="0" presId="urn:microsoft.com/office/officeart/2005/8/layout/h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1172B-C368-4AEA-A5E7-DC73469CD13D}">
      <dsp:nvSpPr>
        <dsp:cNvPr id="0" name=""/>
        <dsp:cNvSpPr/>
      </dsp:nvSpPr>
      <dsp:spPr>
        <a:xfrm>
          <a:off x="22" y="66409"/>
          <a:ext cx="2156408" cy="70906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defRPr b="1"/>
          </a:pPr>
          <a:r>
            <a:rPr lang="en-GB" sz="1100" kern="1200"/>
            <a:t>IHG recognises the value of customising its facilities and amenities to satisfy the various demands and tastes of its visitors. </a:t>
          </a:r>
          <a:endParaRPr lang="en-US" sz="1100" kern="1200"/>
        </a:p>
      </dsp:txBody>
      <dsp:txXfrm>
        <a:off x="22" y="66409"/>
        <a:ext cx="2156408" cy="709067"/>
      </dsp:txXfrm>
    </dsp:sp>
    <dsp:sp modelId="{BC66C142-163D-4156-90E7-28158521C4CF}">
      <dsp:nvSpPr>
        <dsp:cNvPr id="0" name=""/>
        <dsp:cNvSpPr/>
      </dsp:nvSpPr>
      <dsp:spPr>
        <a:xfrm>
          <a:off x="22" y="775477"/>
          <a:ext cx="2156408" cy="332145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4CA005-C98A-484B-8124-8802C816A1E3}">
      <dsp:nvSpPr>
        <dsp:cNvPr id="0" name=""/>
        <dsp:cNvSpPr/>
      </dsp:nvSpPr>
      <dsp:spPr>
        <a:xfrm>
          <a:off x="2458328" y="66409"/>
          <a:ext cx="2156408" cy="70906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defRPr b="1"/>
          </a:pPr>
          <a:r>
            <a:rPr lang="en-GB" sz="1100" kern="1200"/>
            <a:t>IHG meets or exceeds the expectations of its clients in the following ways:</a:t>
          </a:r>
          <a:endParaRPr lang="en-US" sz="1100" kern="1200"/>
        </a:p>
      </dsp:txBody>
      <dsp:txXfrm>
        <a:off x="2458328" y="66409"/>
        <a:ext cx="2156408" cy="709067"/>
      </dsp:txXfrm>
    </dsp:sp>
    <dsp:sp modelId="{74F3ED30-2371-44A8-A4F1-4B54D5DF96DA}">
      <dsp:nvSpPr>
        <dsp:cNvPr id="0" name=""/>
        <dsp:cNvSpPr/>
      </dsp:nvSpPr>
      <dsp:spPr>
        <a:xfrm>
          <a:off x="2458328" y="775477"/>
          <a:ext cx="2156408" cy="332145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r>
            <a:rPr lang="en-GB" sz="1100" b="1" i="1" kern="1200"/>
            <a:t>IHG places a high value on individualised service, configuring its facilities and services according to each visitor's particular needs. </a:t>
          </a:r>
          <a:endParaRPr lang="en-US" sz="1100" kern="1200"/>
        </a:p>
        <a:p>
          <a:pPr marL="114300" lvl="2" indent="-57150" algn="l" defTabSz="488950">
            <a:lnSpc>
              <a:spcPct val="90000"/>
            </a:lnSpc>
            <a:spcBef>
              <a:spcPct val="0"/>
            </a:spcBef>
            <a:spcAft>
              <a:spcPct val="15000"/>
            </a:spcAft>
            <a:buChar char="•"/>
          </a:pPr>
          <a:r>
            <a:rPr lang="en-GB" sz="1100" b="1" i="1" kern="1200"/>
            <a:t>IHG makes sure that each tourist has a unique and personalised experience by getting to know their preferences.</a:t>
          </a:r>
          <a:endParaRPr lang="en-US" sz="1100" kern="1200"/>
        </a:p>
        <a:p>
          <a:pPr marL="57150" lvl="1" indent="-57150" algn="l" defTabSz="488950">
            <a:lnSpc>
              <a:spcPct val="90000"/>
            </a:lnSpc>
            <a:spcBef>
              <a:spcPct val="0"/>
            </a:spcBef>
            <a:spcAft>
              <a:spcPct val="15000"/>
            </a:spcAft>
            <a:buChar char="•"/>
          </a:pPr>
          <a:r>
            <a:rPr lang="en-GB" sz="1100" b="1" i="1" kern="1200"/>
            <a:t>IHG goes above and beyond reactive reactions by anticipating guest requirements and attending to them before they develop into problems. </a:t>
          </a:r>
          <a:endParaRPr lang="en-US" sz="1100" kern="1200"/>
        </a:p>
        <a:p>
          <a:pPr marL="57150" lvl="1" indent="-57150" algn="l" defTabSz="488950">
            <a:lnSpc>
              <a:spcPct val="90000"/>
            </a:lnSpc>
            <a:spcBef>
              <a:spcPct val="0"/>
            </a:spcBef>
            <a:spcAft>
              <a:spcPct val="15000"/>
            </a:spcAft>
            <a:buChar char="•"/>
          </a:pPr>
          <a:r>
            <a:rPr lang="en-GB" sz="1100" b="1" i="1" kern="1200"/>
            <a:t>IHG is able to go above and beyond expectations and offer pleasant surprises throughout the stays of its guests thanks to this proactive strategy.</a:t>
          </a:r>
          <a:endParaRPr lang="en-US" sz="1100" kern="1200"/>
        </a:p>
      </dsp:txBody>
      <dsp:txXfrm>
        <a:off x="2458328" y="775477"/>
        <a:ext cx="2156408" cy="332145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0A95D-85EB-40CD-93C8-75AC27E77F18}" type="datetimeFigureOut">
              <a:t>5/26/2023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4D1EDF-F6DF-4380-8645-0971C249A595}" type="slidenum">
              <a:t>‹#›</a:t>
            </a:fld>
            <a:endParaRPr lang="en-US"/>
          </a:p>
        </p:txBody>
      </p:sp>
    </p:spTree>
    <p:extLst>
      <p:ext uri="{BB962C8B-B14F-4D97-AF65-F5344CB8AC3E}">
        <p14:creationId xmlns:p14="http://schemas.microsoft.com/office/powerpoint/2010/main" val="2704253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spcBef>
                <a:spcPts val="1000"/>
              </a:spcBef>
            </a:pPr>
            <a:r>
              <a:rPr lang="en-GB" b="1" dirty="0"/>
              <a:t>THE ROLE AND IMPORTANCE OF QUALITY SERVICE, HOSPITALITY, AND GUEST SERVICES WITHIN THE HOTEL INDUSTRY (INTERCONTINENTAL HOTELS GROUP (IHG))</a:t>
            </a:r>
            <a:endParaRPr lang="en-GB" dirty="0"/>
          </a:p>
          <a:p>
            <a:pPr algn="ctr">
              <a:lnSpc>
                <a:spcPct val="90000"/>
              </a:lnSpc>
              <a:spcBef>
                <a:spcPts val="1000"/>
              </a:spcBef>
            </a:pPr>
            <a:endParaRPr lang="en-GB" dirty="0"/>
          </a:p>
          <a:p>
            <a:pPr algn="ctr">
              <a:lnSpc>
                <a:spcPct val="90000"/>
              </a:lnSpc>
              <a:spcBef>
                <a:spcPts val="1000"/>
              </a:spcBef>
            </a:pPr>
            <a:endParaRPr lang="en-GB" dirty="0"/>
          </a:p>
          <a:p>
            <a:pPr algn="ctr">
              <a:lnSpc>
                <a:spcPct val="90000"/>
              </a:lnSpc>
              <a:spcBef>
                <a:spcPts val="1000"/>
              </a:spcBef>
            </a:pPr>
            <a:r>
              <a:rPr lang="en-GB" b="1" dirty="0"/>
              <a:t>Student id</a:t>
            </a:r>
            <a:endParaRPr lang="en-US" dirty="0"/>
          </a:p>
          <a:p>
            <a:pPr algn="ctr">
              <a:lnSpc>
                <a:spcPct val="90000"/>
              </a:lnSpc>
              <a:spcBef>
                <a:spcPts val="1000"/>
              </a:spcBef>
            </a:pPr>
            <a:r>
              <a:rPr lang="en-GB" b="1" dirty="0"/>
              <a:t>Student name</a:t>
            </a:r>
            <a:endParaRPr lang="en-US" dirty="0"/>
          </a:p>
          <a:p>
            <a:pPr algn="ctr">
              <a:lnSpc>
                <a:spcPct val="90000"/>
              </a:lnSpc>
              <a:spcBef>
                <a:spcPts val="1000"/>
              </a:spcBef>
            </a:pPr>
            <a:r>
              <a:rPr lang="en-GB" b="1" dirty="0"/>
              <a:t>Module id</a:t>
            </a:r>
            <a:endParaRPr lang="en-US" dirty="0"/>
          </a:p>
          <a:p>
            <a:pPr algn="ctr">
              <a:lnSpc>
                <a:spcPct val="90000"/>
              </a:lnSpc>
              <a:spcBef>
                <a:spcPts val="1000"/>
              </a:spcBef>
            </a:pPr>
            <a:r>
              <a:rPr lang="en-GB" b="1" dirty="0"/>
              <a:t>Module name</a:t>
            </a:r>
            <a:endParaRPr lang="en-US" dirty="0"/>
          </a:p>
          <a:p>
            <a:pPr algn="ctr">
              <a:lnSpc>
                <a:spcPct val="90000"/>
              </a:lnSpc>
              <a:spcBef>
                <a:spcPts val="1000"/>
              </a:spcBef>
            </a:pPr>
            <a:r>
              <a:rPr lang="en-GB" b="1" dirty="0"/>
              <a:t>Lecturer</a:t>
            </a:r>
            <a:endParaRPr lang="en-US" dirty="0"/>
          </a:p>
          <a:p>
            <a:pPr algn="ctr">
              <a:lnSpc>
                <a:spcPct val="90000"/>
              </a:lnSpc>
              <a:spcBef>
                <a:spcPts val="1000"/>
              </a:spcBef>
            </a:pPr>
            <a:r>
              <a:rPr lang="en-GB" b="1" dirty="0"/>
              <a:t>Submission date</a:t>
            </a:r>
            <a:endParaRPr lang="en-US" dirty="0"/>
          </a:p>
          <a:p>
            <a:pPr algn="ctr">
              <a:lnSpc>
                <a:spcPct val="90000"/>
              </a:lnSpc>
              <a:spcBef>
                <a:spcPts val="1000"/>
              </a:spcBef>
            </a:pP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1</a:t>
            </a:fld>
            <a:endParaRPr lang="en-US"/>
          </a:p>
        </p:txBody>
      </p:sp>
    </p:spTree>
    <p:extLst>
      <p:ext uri="{BB962C8B-B14F-4D97-AF65-F5344CB8AC3E}">
        <p14:creationId xmlns:p14="http://schemas.microsoft.com/office/powerpoint/2010/main" val="4277285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headquarters of the renowned hotel company InterContinental Hotels Group (IHG) are located in Denham, Buckinghamshire, England. IHG, which was founded in 2003, manages an extensive collection of vacation rental properties throughout the globe to meet the various demands of travellers. This article gives a general overview of IHG, emphasising its key clients, the variety of guest conveniences and services provided, the value of the hospitality industry, and how IHG aims to go above and beyond what guests expect.</a:t>
            </a:r>
            <a:endParaRPr lang="en-US" dirty="0"/>
          </a:p>
        </p:txBody>
      </p:sp>
      <p:sp>
        <p:nvSpPr>
          <p:cNvPr id="4" name="Slide Number Placeholder 3"/>
          <p:cNvSpPr>
            <a:spLocks noGrp="1"/>
          </p:cNvSpPr>
          <p:nvPr>
            <p:ph type="sldNum" sz="quarter" idx="5"/>
          </p:nvPr>
        </p:nvSpPr>
        <p:spPr/>
        <p:txBody>
          <a:bodyPr/>
          <a:lstStyle/>
          <a:p>
            <a:fld id="{BF4D1EDF-F6DF-4380-8645-0971C249A595}" type="slidenum">
              <a:t>2</a:t>
            </a:fld>
            <a:endParaRPr lang="en-US"/>
          </a:p>
        </p:txBody>
      </p:sp>
    </p:spTree>
    <p:extLst>
      <p:ext uri="{BB962C8B-B14F-4D97-AF65-F5344CB8AC3E}">
        <p14:creationId xmlns:p14="http://schemas.microsoft.com/office/powerpoint/2010/main" val="2127070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IHG offers a wide range of services to travellers on both sides of the spectrum looking for luxurious lodgings and top-notch support. People with families, business travellers, event planners, and seminar hosts make up the bulk of IHG's clientele. IHG's customers, according to professionals in the field (O'Gorman et al., 2010), anticipate customised experiences that are catered to their unique needs and interests. IHG provides a wide range of hotel brands to meet these demands, from luxury hotels to long-term lodging, making sure there is a choice to fit various market categories.</a:t>
            </a:r>
            <a:endParaRPr lang="en-US" dirty="0"/>
          </a:p>
        </p:txBody>
      </p:sp>
      <p:sp>
        <p:nvSpPr>
          <p:cNvPr id="4" name="Slide Number Placeholder 3"/>
          <p:cNvSpPr>
            <a:spLocks noGrp="1"/>
          </p:cNvSpPr>
          <p:nvPr>
            <p:ph type="sldNum" sz="quarter" idx="5"/>
          </p:nvPr>
        </p:nvSpPr>
        <p:spPr/>
        <p:txBody>
          <a:bodyPr/>
          <a:lstStyle/>
          <a:p>
            <a:fld id="{BF4D1EDF-F6DF-4380-8645-0971C249A595}" type="slidenum">
              <a:t>3</a:t>
            </a:fld>
            <a:endParaRPr lang="en-US"/>
          </a:p>
        </p:txBody>
      </p:sp>
    </p:spTree>
    <p:extLst>
      <p:ext uri="{BB962C8B-B14F-4D97-AF65-F5344CB8AC3E}">
        <p14:creationId xmlns:p14="http://schemas.microsoft.com/office/powerpoint/2010/main" val="2369556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Nature and Scope of Guest Services and Facilities</a:t>
            </a:r>
            <a:endParaRPr lang="en-US"/>
          </a:p>
          <a:p>
            <a:r>
              <a:rPr lang="en-GB" dirty="0"/>
              <a:t>To meet the demands and desires of its clients, IHG is dedicated to offering a wide range of accommodations and amenities. IHG constantly upholds its commitment to first-rate hospitality, even if the precise offers may vary based on the company's reputation and the locality of each facility. Key amenities and services offered by IHG properties include:</a:t>
            </a:r>
            <a:endParaRPr lang="en-US" dirty="0"/>
          </a:p>
          <a:p>
            <a:pPr marL="285750" indent="-285750">
              <a:buFont typeface="Symbol"/>
              <a:buChar char="•"/>
            </a:pPr>
            <a:r>
              <a:rPr lang="en-GB" dirty="0"/>
              <a:t>Guest Rooms: IHG's lodgings provide a variety of facilities, ensuring that visitors have the maximum comfort and convenience. These include broadband internet access, flat-screen televisions, luxurious bedding, and personalised in-room services.</a:t>
            </a:r>
            <a:endParaRPr lang="en-US" dirty="0"/>
          </a:p>
          <a:p>
            <a:pPr marL="285750" indent="-285750">
              <a:buFont typeface="Symbol"/>
              <a:buChar char="•"/>
            </a:pPr>
            <a:r>
              <a:rPr lang="en-GB" dirty="0"/>
              <a:t>Dining Options: IHG provides a wide range of choices for food and beverages, from fine dining restaurants to fast food joints. Visitors may enjoy a variety of gastronomic experiences within these establishments, including both regional and foreign cuisines (Walker et al., 2014).</a:t>
            </a:r>
            <a:endParaRPr lang="en-US" dirty="0"/>
          </a:p>
          <a:p>
            <a:pPr marL="285750" indent="-285750">
              <a:buFont typeface="Symbol"/>
              <a:buChar char="•"/>
            </a:pPr>
            <a:r>
              <a:rPr lang="en-GB" dirty="0"/>
              <a:t>IHG locations provide a range of conference and event venues that are ideal for small get-togethers, sizable conventions, and various other special events. With the aid of committed event planners and advanced multimedia equipment, IHG guarantees gatherings that are both effective and unforgettable.</a:t>
            </a:r>
            <a:endParaRPr lang="en-US" dirty="0"/>
          </a:p>
          <a:p>
            <a:pPr marL="285750" indent="-285750">
              <a:buFont typeface="Symbol"/>
              <a:buChar char="•"/>
            </a:pPr>
            <a:r>
              <a:rPr lang="en-GB" dirty="0"/>
              <a:t>Spas and fitness facilities: IHG's spas and fitness facilities give visitors a chance to relax, renew, and maintain their wellbeing while travelling. Modern tools, trainers who specialise in group workout programmes, and a variety of soothing treatments and services are frequently available at these facilities (Vallen et al., 2014).</a:t>
            </a:r>
            <a:endParaRPr lang="en-US" dirty="0"/>
          </a:p>
          <a:p>
            <a:pPr marL="285750" indent="-285750">
              <a:buFont typeface="Symbol"/>
              <a:buChar char="•"/>
            </a:pPr>
            <a:r>
              <a:rPr lang="en-GB" dirty="0"/>
              <a:t>Additional Amenities: IHG goes above and beyond by offering free transportation service, fully furnished business centres, swimming pools, and specialised assistance from a concierge to increase overall guest pleasure.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4</a:t>
            </a:fld>
            <a:endParaRPr lang="en-US"/>
          </a:p>
        </p:txBody>
      </p:sp>
    </p:spTree>
    <p:extLst>
      <p:ext uri="{BB962C8B-B14F-4D97-AF65-F5344CB8AC3E}">
        <p14:creationId xmlns:p14="http://schemas.microsoft.com/office/powerpoint/2010/main" val="2854358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IHG locations provide a range of conference and event venues that are ideal for small get-togethers, sizable conventions, and various other special events. With the aid of committed event planners and advanced multimedia equipment, IHG guarantees gatherings that are both effective and unforgettable.</a:t>
            </a:r>
            <a:endParaRPr lang="en-US" dirty="0"/>
          </a:p>
          <a:p>
            <a:pPr marL="285750" indent="-285750">
              <a:lnSpc>
                <a:spcPct val="90000"/>
              </a:lnSpc>
              <a:spcBef>
                <a:spcPts val="1000"/>
              </a:spcBef>
              <a:buFont typeface="Arial"/>
              <a:buChar char="•"/>
            </a:pPr>
            <a:r>
              <a:rPr lang="en-GB" dirty="0"/>
              <a:t>Spas and fitness facilities: IHG's spas and fitness facilities give visitors a chance to relax, renew, and maintain their wellbeing while travelling. Modern tools, trainers who specialise in group workout programmes, and a variety of soothing treatments and services are frequently available at these facilities (Vallen et al., 2014).</a:t>
            </a:r>
            <a:endParaRPr lang="en-US" dirty="0"/>
          </a:p>
          <a:p>
            <a:pPr marL="285750" indent="-285750">
              <a:lnSpc>
                <a:spcPct val="90000"/>
              </a:lnSpc>
              <a:spcBef>
                <a:spcPts val="1000"/>
              </a:spcBef>
              <a:buFont typeface="Arial"/>
              <a:buChar char="•"/>
            </a:pPr>
            <a:r>
              <a:rPr lang="en-GB" dirty="0"/>
              <a:t>Additional Amenities: IHG goes above and beyond by offering free transportation service, fully furnished business centres, swimming pools, and specialised assistance from a concierge to increase overall guest pleasure.</a:t>
            </a:r>
            <a:endParaRPr lang="en-US" dirty="0"/>
          </a:p>
        </p:txBody>
      </p:sp>
      <p:sp>
        <p:nvSpPr>
          <p:cNvPr id="4" name="Slide Number Placeholder 3"/>
          <p:cNvSpPr>
            <a:spLocks noGrp="1"/>
          </p:cNvSpPr>
          <p:nvPr>
            <p:ph type="sldNum" sz="quarter" idx="5"/>
          </p:nvPr>
        </p:nvSpPr>
        <p:spPr/>
        <p:txBody>
          <a:bodyPr/>
          <a:lstStyle/>
          <a:p>
            <a:fld id="{BF4D1EDF-F6DF-4380-8645-0971C249A595}" type="slidenum">
              <a:t>5</a:t>
            </a:fld>
            <a:endParaRPr lang="en-US"/>
          </a:p>
        </p:txBody>
      </p:sp>
    </p:spTree>
    <p:extLst>
      <p:ext uri="{BB962C8B-B14F-4D97-AF65-F5344CB8AC3E}">
        <p14:creationId xmlns:p14="http://schemas.microsoft.com/office/powerpoint/2010/main" val="3087864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IHG properties, accommodations and amenities are essential to making sure that guests enjoy a wonderful and memorable stay. IHG strives to provide a guest-centric atmosphere that goes above and beyond requirements with an emphasis on individualised attention, flexibility, and empathy (O'Gorman et al., 2010). The following are some of the main duties of IHG's guest services:</a:t>
            </a:r>
            <a:endParaRPr lang="en-US" dirty="0"/>
          </a:p>
          <a:p>
            <a:pPr marL="285750" indent="-285750">
              <a:buFont typeface="Symbol"/>
              <a:buChar char="•"/>
            </a:pPr>
            <a:r>
              <a:rPr lang="en-GB" dirty="0"/>
              <a:t>IHG is dedicated to providing guests with personalised service, which includes recognising their individual requirements and preferences and attending to them.</a:t>
            </a:r>
            <a:endParaRPr lang="en-US" dirty="0"/>
          </a:p>
          <a:p>
            <a:pPr marL="285750" indent="-285750">
              <a:buFont typeface="Symbol"/>
              <a:buChar char="•"/>
            </a:pPr>
            <a:r>
              <a:rPr lang="en-GB" dirty="0"/>
              <a:t>Efficient Request Fulfilment: IHG makes sure that requests from guests are immediately and effectively met, thereby increasing client satisfaction.</a:t>
            </a:r>
            <a:endParaRPr lang="en-US" dirty="0"/>
          </a:p>
          <a:p>
            <a:pPr marL="285750" indent="-285750">
              <a:buFont typeface="Symbol"/>
              <a:buChar char="•"/>
            </a:pPr>
            <a:r>
              <a:rPr lang="en-GB" dirty="0"/>
              <a:t>Proactive Anticipation of Needs: IHG's caring staff identifies the needs of visitors and responds to them when they lead to problems, which improves the entire encounter.</a:t>
            </a:r>
            <a:endParaRPr lang="en-US" dirty="0"/>
          </a:p>
          <a:p>
            <a:pPr marL="285750" indent="-285750">
              <a:buFont typeface="Symbol"/>
              <a:buChar char="•"/>
            </a:pPr>
            <a:r>
              <a:rPr lang="en-GB" dirty="0"/>
              <a:t>Creating Unique and Memorable Experiences: IHG strives to provide guests with pleasant memories that go beyond their expectations.</a:t>
            </a:r>
            <a:endParaRPr lang="en-US" dirty="0"/>
          </a:p>
          <a:p>
            <a:pPr marL="285750" indent="-285750">
              <a:buFont typeface="Symbol"/>
              <a:buChar char="•"/>
            </a:pPr>
            <a:r>
              <a:rPr lang="en-GB" dirty="0"/>
              <a:t>Maintaining High Levels of Satisfaction and Loyalty: By continually providing great service, IHG aims to preserve high rates of guest experience and loyalty.</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6</a:t>
            </a:fld>
            <a:endParaRPr lang="en-US"/>
          </a:p>
        </p:txBody>
      </p:sp>
    </p:spTree>
    <p:extLst>
      <p:ext uri="{BB962C8B-B14F-4D97-AF65-F5344CB8AC3E}">
        <p14:creationId xmlns:p14="http://schemas.microsoft.com/office/powerpoint/2010/main" val="3543148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IHG acknowledges that hospitality is a core component of the hotel business and is essential to delivering top-notch experiences for customers. The goal of tourism is to create a friendly environment where visitors feel respected and comfortable. The subsequent examples show how vital hospitality is to hotels:</a:t>
            </a:r>
            <a:endParaRPr lang="en-US" dirty="0"/>
          </a:p>
          <a:p>
            <a:pPr marL="285750" indent="-285750">
              <a:buFont typeface="Symbol"/>
              <a:buChar char="•"/>
            </a:pPr>
            <a:r>
              <a:rPr lang="en-GB" dirty="0"/>
              <a:t>Making a Good First Impression: A hotel's initial impact on a visitor sets the scene for the subsequent portion of their stay. IHG strives to provide a good first impression by offering friendly service that helps visitors feel comfortable (O'Fallon et al., 2010).</a:t>
            </a:r>
            <a:endParaRPr lang="en-US" dirty="0"/>
          </a:p>
          <a:p>
            <a:pPr marL="285750" indent="-285750">
              <a:buFont typeface="Symbol"/>
              <a:buChar char="•"/>
            </a:pPr>
            <a:r>
              <a:rPr lang="en-GB" dirty="0"/>
              <a:t>Establishing a strong connection with guests: Building a strong connection with guests is a key goal of hospitality. Hotels like IHG build an impression of connectedness and affinity that fosters repeat business by providing personalised care and paying attention to client wants and interests.</a:t>
            </a:r>
            <a:endParaRPr lang="en-US" dirty="0"/>
          </a:p>
          <a:p>
            <a:pPr marL="285750" indent="-285750">
              <a:buFont typeface="Symbol"/>
              <a:buChar char="•"/>
            </a:pPr>
            <a:r>
              <a:rPr lang="en-GB" dirty="0"/>
              <a:t>Making Guests Feel at Home and Part of the Community: Great service helps make visitors feel at home and an element of their surroundings. IHG aims to create a cosy and friendly atmosphere that develops a sense of being part of something and motivates visitors to stay again (Johnston et al., 2012).</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7</a:t>
            </a:fld>
            <a:endParaRPr lang="en-US"/>
          </a:p>
        </p:txBody>
      </p:sp>
    </p:spTree>
    <p:extLst>
      <p:ext uri="{BB962C8B-B14F-4D97-AF65-F5344CB8AC3E}">
        <p14:creationId xmlns:p14="http://schemas.microsoft.com/office/powerpoint/2010/main" val="2332109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hotel sector to remain profitable and attract repeat business, it is crucial to meet or exceed the expectations of customers. IHG recognises the value of customising its facilities and amenities to satisfy the various demands and tastes of its visitors. IHG meets or exceeds the expectations of its clients in the following ways:</a:t>
            </a:r>
            <a:endParaRPr lang="en-US"/>
          </a:p>
          <a:p>
            <a:pPr marL="285750" indent="-285750">
              <a:buFont typeface="Symbol"/>
              <a:buChar char="•"/>
            </a:pPr>
            <a:r>
              <a:rPr lang="en-GB" dirty="0"/>
              <a:t>IHG places a high value on individualised service, configuring its facilities and services according to each visitor's particular needs. IHG makes sure that each tourist has a unique and personalised experience by getting to know their preferences.</a:t>
            </a:r>
            <a:endParaRPr lang="en-US"/>
          </a:p>
          <a:p>
            <a:pPr marL="285750" indent="-285750">
              <a:buFont typeface="Symbol"/>
              <a:buChar char="•"/>
            </a:pPr>
            <a:r>
              <a:rPr lang="en-GB" dirty="0"/>
              <a:t>IHG goes above and beyond reactive reactions by anticipating guest requirements and attending to them before they develop into problems. IHG is able to go above and beyond expectations and offer pleasant surprises throughout the stays of its guests thanks to this proactive strategy.</a:t>
            </a:r>
            <a:endParaRPr lang="en-US" dirty="0"/>
          </a:p>
          <a:p>
            <a:pPr marL="285750" indent="-285750">
              <a:buFont typeface="Symbol"/>
              <a:buChar char="•"/>
            </a:pPr>
            <a:r>
              <a:rPr lang="en-GB" dirty="0"/>
              <a:t>No matter the IHG property's brand or location, visitors can count on the same high standard of service and amenities every time. To inspire trust and foster client loyalty, IHG upholds rigorous requirements (Heppell et al., 2015).</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8</a:t>
            </a:fld>
            <a:endParaRPr lang="en-US"/>
          </a:p>
        </p:txBody>
      </p:sp>
    </p:spTree>
    <p:extLst>
      <p:ext uri="{BB962C8B-B14F-4D97-AF65-F5344CB8AC3E}">
        <p14:creationId xmlns:p14="http://schemas.microsoft.com/office/powerpoint/2010/main" val="3401637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90000"/>
              </a:lnSpc>
              <a:spcBef>
                <a:spcPts val="500"/>
              </a:spcBef>
              <a:buChar char="•"/>
            </a:pPr>
            <a:r>
              <a:rPr lang="en-GB"/>
              <a:t>No matter the IHG property's brand or location, visitors can count on the same high standard of service and amenities every time. </a:t>
            </a:r>
            <a:endParaRPr lang="en-US"/>
          </a:p>
          <a:p>
            <a:pPr lvl="2">
              <a:lnSpc>
                <a:spcPct val="90000"/>
              </a:lnSpc>
              <a:spcBef>
                <a:spcPts val="500"/>
              </a:spcBef>
              <a:buChar char="•"/>
            </a:pPr>
            <a:r>
              <a:rPr lang="en-GB" b="1" i="1" dirty="0"/>
              <a:t>To inspire trust and foster client loyalty, IHG upholds rigorous requirements (Heppell et al., 2015).</a:t>
            </a:r>
            <a:endParaRPr lang="en-GB" dirty="0"/>
          </a:p>
          <a:p>
            <a:pPr marL="285750" indent="-285750">
              <a:lnSpc>
                <a:spcPct val="90000"/>
              </a:lnSpc>
              <a:spcBef>
                <a:spcPts val="1000"/>
              </a:spcBef>
              <a:buFont typeface="Arial"/>
              <a:buChar char="•"/>
            </a:pPr>
            <a:r>
              <a:rPr lang="en-GB" dirty="0"/>
              <a:t>IHG consistently adapts and innovates its infrastructure and amenities to meet the changing needs and preferences of its customers. </a:t>
            </a:r>
            <a:endParaRPr lang="en-US" dirty="0"/>
          </a:p>
          <a:p>
            <a:pPr lvl="1">
              <a:lnSpc>
                <a:spcPct val="90000"/>
              </a:lnSpc>
              <a:spcBef>
                <a:spcPts val="500"/>
              </a:spcBef>
              <a:buFont typeface="Arial"/>
              <a:buChar char="•"/>
            </a:pPr>
            <a:r>
              <a:rPr lang="en-GB" b="1" i="1" dirty="0"/>
              <a:t>IHG exceeds the needs of guests, fosters an environment of expectancy and fulfilment, and anticipates future demands by remaining ahead of current trends.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9</a:t>
            </a:fld>
            <a:endParaRPr lang="en-US"/>
          </a:p>
        </p:txBody>
      </p:sp>
    </p:spTree>
    <p:extLst>
      <p:ext uri="{BB962C8B-B14F-4D97-AF65-F5344CB8AC3E}">
        <p14:creationId xmlns:p14="http://schemas.microsoft.com/office/powerpoint/2010/main" val="3394369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InterContinental Hotels Group (IHG) is a well-known hotel company committed to providing first-rate lodging and services to a variety of clients. Business and leisure travellers seeking individualised care and unique experiences make up the bulk of IHG's clientele. IHG offers a wide range of facilities and services to make sure visitors have a relaxing and pleasurable time. At IHG, the role and purpose of guest services are crucial to providing guests with individualised attention, versatility, and understanding. Establishing trust, producing favourable first impressions, and encouraging a sense of ease and belonging are all made possible through hospitality. IHG regularly meets or exceeds client expectations by customising services, recognising requirements, upholding consistency, and encouraging innovation. IHG has made a name for itself as a well-known hotel brand because of its unrelenting dedication to client focus and its ability to deliver distinctive lodging experiences through advanced technology and first-rate service.</a:t>
            </a:r>
            <a:endParaRPr lang="en-US" dirty="0"/>
          </a:p>
        </p:txBody>
      </p:sp>
      <p:sp>
        <p:nvSpPr>
          <p:cNvPr id="4" name="Slide Number Placeholder 3"/>
          <p:cNvSpPr>
            <a:spLocks noGrp="1"/>
          </p:cNvSpPr>
          <p:nvPr>
            <p:ph type="sldNum" sz="quarter" idx="5"/>
          </p:nvPr>
        </p:nvSpPr>
        <p:spPr/>
        <p:txBody>
          <a:bodyPr/>
          <a:lstStyle/>
          <a:p>
            <a:fld id="{BF4D1EDF-F6DF-4380-8645-0971C249A595}" type="slidenum">
              <a:t>10</a:t>
            </a:fld>
            <a:endParaRPr lang="en-US"/>
          </a:p>
        </p:txBody>
      </p:sp>
    </p:spTree>
    <p:extLst>
      <p:ext uri="{BB962C8B-B14F-4D97-AF65-F5344CB8AC3E}">
        <p14:creationId xmlns:p14="http://schemas.microsoft.com/office/powerpoint/2010/main" val="1734472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Enz, C. A. (2010). Hospitality strategic management: Concepts and cases. John Wiley &amp; Sons.</a:t>
            </a:r>
            <a:endParaRPr lang="en-US"/>
          </a:p>
          <a:p>
            <a:r>
              <a:rPr lang="en-GB" dirty="0"/>
              <a:t>Hayes, D. K., </a:t>
            </a:r>
            <a:r>
              <a:rPr lang="en-GB" dirty="0" err="1"/>
              <a:t>Ninemeier</a:t>
            </a:r>
            <a:r>
              <a:rPr lang="en-GB" dirty="0"/>
              <a:t>, J. D., &amp; Miller, A. I. (Eds.). (2013). Human resources management in the hospitality industry. John Wiley &amp; Sons.</a:t>
            </a:r>
            <a:endParaRPr lang="en-US" dirty="0"/>
          </a:p>
          <a:p>
            <a:r>
              <a:rPr lang="en-GB" dirty="0"/>
              <a:t>Heppell, T., Sparks, L., &amp; Yeoman, I. (2015). Hospitality operations: A systems approach. Routledge.</a:t>
            </a:r>
            <a:endParaRPr lang="en-US" dirty="0"/>
          </a:p>
          <a:p>
            <a:r>
              <a:rPr lang="en-GB" dirty="0"/>
              <a:t>Johnston, R., &amp; Clark, G. (2012). Service operations management: Improving service delivery (4th ed.). Pearson.</a:t>
            </a:r>
            <a:endParaRPr lang="en-US" dirty="0"/>
          </a:p>
          <a:p>
            <a:r>
              <a:rPr lang="en-GB" dirty="0"/>
              <a:t>Jones, P., &amp; Lockwood, A. (2012). Human resource management in the hospitality industry: A guide to best practice. Routledge.</a:t>
            </a:r>
            <a:endParaRPr lang="en-US" dirty="0"/>
          </a:p>
          <a:p>
            <a:r>
              <a:rPr lang="en-GB" dirty="0"/>
              <a:t>O'Fallon, M. J., &amp; Rutherford, D. G. (2010). Hotel management and operations (5th ed.). Wiley.</a:t>
            </a:r>
            <a:endParaRPr lang="en-US" dirty="0"/>
          </a:p>
          <a:p>
            <a:r>
              <a:rPr lang="en-GB" dirty="0"/>
              <a:t>O'Gorman, K., MacLaren, A., &amp; Morrison, A. (2010). Luxury branding in hospitality: Industry, innovation, and culture. Journal of Product &amp; Brand Management, 19(6), 411-413.</a:t>
            </a:r>
            <a:endParaRPr lang="en-US" dirty="0"/>
          </a:p>
          <a:p>
            <a:r>
              <a:rPr lang="en-GB" dirty="0" err="1"/>
              <a:t>Pizam</a:t>
            </a:r>
            <a:r>
              <a:rPr lang="en-GB" dirty="0"/>
              <a:t>, A., &amp; Ellis, T. (Eds.). (2018). The Routledge handbook of hotel chain management. Routledge.</a:t>
            </a:r>
            <a:endParaRPr lang="en-US" dirty="0"/>
          </a:p>
          <a:p>
            <a:r>
              <a:rPr lang="en-GB" dirty="0"/>
              <a:t>Vallen, G. K., Vallen, J. J., &amp; O'Mahony, S. (2014). A classification of tourists based on wellness motivations: Introducing the 'Zen-tourist'. Journal of Vacation Marketing, 20(3), 235-254.</a:t>
            </a:r>
            <a:endParaRPr lang="en-US" dirty="0"/>
          </a:p>
          <a:p>
            <a:r>
              <a:rPr lang="en-GB" dirty="0"/>
              <a:t>Walker, J., Zhao, Z., &amp; Wang, X. (2014). Dining satisfaction and loyalty: A meta-analysis. International Journal of Contemporary Hospitality Management, 26(6), 827-853.</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11</a:t>
            </a:fld>
            <a:endParaRPr lang="en-US"/>
          </a:p>
        </p:txBody>
      </p:sp>
    </p:spTree>
    <p:extLst>
      <p:ext uri="{BB962C8B-B14F-4D97-AF65-F5344CB8AC3E}">
        <p14:creationId xmlns:p14="http://schemas.microsoft.com/office/powerpoint/2010/main" val="2467864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creativecommons.org/licenses/by-sa/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en.wikipedia.org/wiki/File:Hotel_Intercontinental_Frankfurt_DSC_5287.jpg" TargetMode="External"/><Relationship Id="rId5" Type="http://schemas.openxmlformats.org/officeDocument/2006/relationships/image" Target="../media/image2.jpeg"/><Relationship Id="rId4" Type="http://schemas.openxmlformats.org/officeDocument/2006/relationships/hyperlink" Target="https://en.wikipedia.org/wiki/InterContinenta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rolexpv/5862638986/"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news.euspert.com/work-as-receptionist-in-hote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image" Target="../media/image7.jpeg"/><Relationship Id="rId4" Type="http://schemas.openxmlformats.org/officeDocument/2006/relationships/hyperlink" Target="https://www.flickr.com/photos/heatheronhertravels/8498008699"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commons.wikimedia.org/wiki/File:InterContinental_Hotel,_Singapore.JPG" TargetMode="External"/><Relationship Id="rId5" Type="http://schemas.openxmlformats.org/officeDocument/2006/relationships/image" Target="../media/image9.jpeg"/><Relationship Id="rId4" Type="http://schemas.openxmlformats.org/officeDocument/2006/relationships/hyperlink" Target="https://en.wikipedia.org/wiki/IHG_Hotels_&amp;_Resort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IHG_Hotels_&amp;_Resorts" TargetMode="Externa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1.jpeg"/><Relationship Id="rId7" Type="http://schemas.openxmlformats.org/officeDocument/2006/relationships/diagramLayout" Target="../diagrams/layout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hyperlink" Target="https://creativecommons.org/licenses/by-nc/3.0/" TargetMode="External"/><Relationship Id="rId5" Type="http://schemas.openxmlformats.org/officeDocument/2006/relationships/hyperlink" Target="https://www.flickr.com/photos/sama093/39089371532/" TargetMode="External"/><Relationship Id="rId10" Type="http://schemas.microsoft.com/office/2007/relationships/diagramDrawing" Target="../diagrams/drawing1.xml"/><Relationship Id="rId4" Type="http://schemas.openxmlformats.org/officeDocument/2006/relationships/image" Target="../media/image12.jpeg"/><Relationship Id="rId9" Type="http://schemas.openxmlformats.org/officeDocument/2006/relationships/diagramColors" Target="../diagrams/colors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bocaagency.com/MLS/CommunityNameLink.asp?Name=REGENCY&amp;city=PALMBEAC"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creativecommons.org/licenses/by/3.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adventuresofalondonkiwi.com/2017/07/luxury-bunch-intercontinental-doha.html" TargetMode="External"/><Relationship Id="rId5" Type="http://schemas.openxmlformats.org/officeDocument/2006/relationships/image" Target="../media/image15.jpeg"/><Relationship Id="rId4" Type="http://schemas.openxmlformats.org/officeDocument/2006/relationships/hyperlink" Target="https://blogs.salford.ac.uk/business-school/salford-mba-international-trip-the-intercontinental-hotel-group/"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belgrademyway.com/crowne-plaza-belgrade-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Logo&#10;&#10;Description automatically generated">
            <a:extLst>
              <a:ext uri="{FF2B5EF4-FFF2-40B4-BE49-F238E27FC236}">
                <a16:creationId xmlns:a16="http://schemas.microsoft.com/office/drawing/2014/main" id="{8FBCE662-A4D8-15FB-D714-CF33984D5B42}"/>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9846" r="9928" b="-2"/>
          <a:stretch/>
        </p:blipFill>
        <p:spPr>
          <a:xfrm>
            <a:off x="4462212" y="-704855"/>
            <a:ext cx="7644062" cy="3681406"/>
          </a:xfrm>
          <a:prstGeom prst="rect">
            <a:avLst/>
          </a:prstGeom>
        </p:spPr>
      </p:pic>
      <p:pic>
        <p:nvPicPr>
          <p:cNvPr id="7" name="Picture 7" descr="A picture containing sky, outdoor, building, city&#10;&#10;Description automatically generated">
            <a:extLst>
              <a:ext uri="{FF2B5EF4-FFF2-40B4-BE49-F238E27FC236}">
                <a16:creationId xmlns:a16="http://schemas.microsoft.com/office/drawing/2014/main" id="{7B6160CC-DEE3-09E6-C27E-3D05DDD7A6E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9672" r="-1" b="7837"/>
          <a:stretch/>
        </p:blipFill>
        <p:spPr>
          <a:xfrm>
            <a:off x="4547938" y="3681409"/>
            <a:ext cx="7644062" cy="3176595"/>
          </a:xfrm>
          <a:prstGeom prst="rect">
            <a:avLst/>
          </a:prstGeom>
        </p:spPr>
      </p:pic>
      <p:sp>
        <p:nvSpPr>
          <p:cNvPr id="42" name="Rectangle 4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1773238"/>
            <a:ext cx="5395912" cy="1655762"/>
          </a:xfrm>
        </p:spPr>
        <p:txBody>
          <a:bodyPr vert="horz" lIns="91440" tIns="45720" rIns="91440" bIns="45720" rtlCol="0">
            <a:noAutofit/>
          </a:bodyPr>
          <a:lstStyle/>
          <a:p>
            <a:r>
              <a:rPr lang="en-GB" sz="1600" b="1" dirty="0">
                <a:solidFill>
                  <a:schemeClr val="bg1"/>
                </a:solidFill>
                <a:effectLst>
                  <a:outerShdw blurRad="38100" dist="38100" dir="2700000" algn="tl">
                    <a:srgbClr val="000000">
                      <a:alpha val="43137"/>
                    </a:srgbClr>
                  </a:outerShdw>
                </a:effectLst>
              </a:rPr>
              <a:t>THE ROLE AND IMPORTANCE OF QUALITY SERVICE, HOSPITALITY, AND GUEST SERVICES WITHIN THE HOTEL INDUSTRY (INTERCONTINENTAL HOTELS GROUP (IHG))</a:t>
            </a:r>
            <a:endParaRPr lang="en-GB" sz="1600" b="1" dirty="0">
              <a:solidFill>
                <a:schemeClr val="bg1"/>
              </a:solidFill>
              <a:effectLst>
                <a:outerShdw blurRad="38100" dist="38100" dir="2700000" algn="tl">
                  <a:srgbClr val="000000">
                    <a:alpha val="43137"/>
                  </a:srgbClr>
                </a:outerShdw>
              </a:effectLst>
              <a:ea typeface="Calibri"/>
              <a:cs typeface="Calibri"/>
            </a:endParaRPr>
          </a:p>
          <a:p>
            <a:endParaRPr lang="en-GB" sz="1600" b="1" dirty="0">
              <a:solidFill>
                <a:schemeClr val="bg1"/>
              </a:solidFill>
              <a:effectLst>
                <a:outerShdw blurRad="38100" dist="38100" dir="2700000" algn="tl">
                  <a:srgbClr val="000000">
                    <a:alpha val="43137"/>
                  </a:srgbClr>
                </a:outerShdw>
              </a:effectLst>
              <a:ea typeface="Calibri"/>
              <a:cs typeface="Calibri"/>
            </a:endParaRPr>
          </a:p>
          <a:p>
            <a:endParaRPr lang="en-GB"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Student ID 2232205</a:t>
            </a:r>
            <a:endParaRPr lang="en-US" sz="1600" b="1" dirty="0">
              <a:solidFill>
                <a:schemeClr val="bg1"/>
              </a:solidFill>
              <a:effectLst>
                <a:outerShdw blurRad="38100" dist="38100" dir="2700000" algn="tl">
                  <a:srgbClr val="000000">
                    <a:alpha val="43137"/>
                  </a:srgbClr>
                </a:outerShdw>
              </a:effectLst>
            </a:endParaRPr>
          </a:p>
          <a:p>
            <a:r>
              <a:rPr lang="en-GB" sz="1600" b="1" dirty="0">
                <a:solidFill>
                  <a:schemeClr val="bg1"/>
                </a:solidFill>
                <a:effectLst>
                  <a:outerShdw blurRad="38100" dist="38100" dir="2700000" algn="tl">
                    <a:srgbClr val="000000">
                      <a:alpha val="43137"/>
                    </a:srgbClr>
                  </a:outerShdw>
                </a:effectLst>
              </a:rPr>
              <a:t>Student name: Katerina Hristova</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Module id: BMIH4003</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Module name: Hospitality and Guest Service Management</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Lecturer</a:t>
            </a:r>
            <a:r>
              <a:rPr lang="en-GB" sz="1600" b="1">
                <a:solidFill>
                  <a:schemeClr val="bg1"/>
                </a:solidFill>
                <a:effectLst>
                  <a:outerShdw blurRad="38100" dist="38100" dir="2700000" algn="tl">
                    <a:srgbClr val="000000">
                      <a:alpha val="43137"/>
                    </a:srgbClr>
                  </a:outerShdw>
                </a:effectLst>
              </a:rPr>
              <a:t>: Charlotte  </a:t>
            </a:r>
            <a:r>
              <a:rPr lang="en-GB" sz="1600" b="1" dirty="0">
                <a:solidFill>
                  <a:schemeClr val="bg1"/>
                </a:solidFill>
                <a:effectLst>
                  <a:outerShdw blurRad="38100" dist="38100" dir="2700000" algn="tl">
                    <a:srgbClr val="000000">
                      <a:alpha val="43137"/>
                    </a:srgbClr>
                  </a:outerShdw>
                </a:effectLst>
              </a:rPr>
              <a:t>Joyner</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Submission date 26/05/2023</a:t>
            </a:r>
            <a:endParaRPr lang="en-US" sz="1600" b="1" dirty="0">
              <a:solidFill>
                <a:schemeClr val="bg1"/>
              </a:solidFill>
              <a:effectLst>
                <a:outerShdw blurRad="38100" dist="38100" dir="2700000" algn="tl">
                  <a:srgbClr val="000000">
                    <a:alpha val="43137"/>
                  </a:srgbClr>
                </a:outerShdw>
              </a:effectLst>
              <a:ea typeface="Calibri"/>
              <a:cs typeface="Calibri"/>
            </a:endParaRPr>
          </a:p>
          <a:p>
            <a:endParaRPr lang="en-US" sz="1600" b="1" dirty="0">
              <a:solidFill>
                <a:schemeClr val="bg1"/>
              </a:solidFill>
              <a:effectLst>
                <a:outerShdw blurRad="38100" dist="38100" dir="2700000" algn="tl">
                  <a:srgbClr val="000000">
                    <a:alpha val="43137"/>
                  </a:srgbClr>
                </a:outerShdw>
              </a:effectLst>
              <a:ea typeface="Calibri"/>
              <a:cs typeface="Calibri"/>
            </a:endParaRPr>
          </a:p>
        </p:txBody>
      </p:sp>
      <p:cxnSp>
        <p:nvCxnSpPr>
          <p:cNvPr id="44" name="Straight Connector 43">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3A9DF68-7F06-5C6E-0820-B23922B501F0}"/>
              </a:ext>
            </a:extLst>
          </p:cNvPr>
          <p:cNvSpPr txBox="1"/>
          <p:nvPr/>
        </p:nvSpPr>
        <p:spPr>
          <a:xfrm>
            <a:off x="9870531" y="3481346"/>
            <a:ext cx="2321468" cy="200055"/>
          </a:xfrm>
          <a:prstGeom prst="rect">
            <a:avLst/>
          </a:prstGeom>
          <a:solidFill>
            <a:srgbClr val="000000"/>
          </a:solidFill>
          <a:ln>
            <a:noFill/>
          </a:ln>
        </p:spPr>
        <p:txBody>
          <a:bodyPr wrap="none" anchor="ctr">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B87B03BE-5859-29CA-2A01-B18C04F8FE28}"/>
              </a:ext>
            </a:extLst>
          </p:cNvPr>
          <p:cNvSpPr txBox="1"/>
          <p:nvPr/>
        </p:nvSpPr>
        <p:spPr>
          <a:xfrm>
            <a:off x="9870532" y="6657949"/>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4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4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4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4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284313D-8A3F-7F7C-115B-0BDDA96C0853}"/>
              </a:ext>
            </a:extLst>
          </p:cNvPr>
          <p:cNvSpPr>
            <a:spLocks noGrp="1"/>
          </p:cNvSpPr>
          <p:nvPr>
            <p:ph type="title"/>
          </p:nvPr>
        </p:nvSpPr>
        <p:spPr>
          <a:xfrm>
            <a:off x="838200" y="365125"/>
            <a:ext cx="5393361" cy="1325563"/>
          </a:xfrm>
        </p:spPr>
        <p:txBody>
          <a:bodyPr>
            <a:normAutofit/>
          </a:bodyPr>
          <a:lstStyle/>
          <a:p>
            <a:r>
              <a:rPr lang="en-GB" sz="3100" b="1">
                <a:highlight>
                  <a:srgbClr val="FFFF00"/>
                </a:highlight>
              </a:rPr>
              <a:t>Introduction to InterContinental Hotels Group (IHG)</a:t>
            </a:r>
            <a:endParaRPr lang="en-US" sz="3100" b="1">
              <a:highlight>
                <a:srgbClr val="FFFF00"/>
              </a:highlight>
              <a:ea typeface="Calibri Light"/>
              <a:cs typeface="Calibri Light"/>
            </a:endParaRPr>
          </a:p>
        </p:txBody>
      </p:sp>
      <p:sp>
        <p:nvSpPr>
          <p:cNvPr id="3" name="Content Placeholder 2">
            <a:extLst>
              <a:ext uri="{FF2B5EF4-FFF2-40B4-BE49-F238E27FC236}">
                <a16:creationId xmlns:a16="http://schemas.microsoft.com/office/drawing/2014/main" id="{B7E0F2B6-259E-5AA5-F3FA-3F33617221F1}"/>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2000"/>
              <a:t>The headquarters of the renowned hotel company InterContinental Hotels Group (IHG) are located in Denham, Buckinghamshire, England. </a:t>
            </a:r>
            <a:endParaRPr lang="en-US" sz="2000"/>
          </a:p>
          <a:p>
            <a:r>
              <a:rPr lang="en-GB" sz="2000"/>
              <a:t>IHG, which was founded in 2003, manages an extensive collection of vacation rental properties throughout the globe to meet the various demands of travellers. </a:t>
            </a:r>
            <a:endParaRPr lang="en-US" sz="2000"/>
          </a:p>
          <a:p>
            <a:r>
              <a:rPr lang="en-GB" sz="2000"/>
              <a:t>This article gives a general overview of IHG, emphasising its key clients, the variety of guest conveniences and services provided, the value of the hospitality industry, and how IHG aims to go above and beyond what guests expect.</a:t>
            </a:r>
            <a:endParaRPr lang="en-US" sz="2000">
              <a:ea typeface="Calibri"/>
              <a:cs typeface="Calibri"/>
            </a:endParaRPr>
          </a:p>
        </p:txBody>
      </p:sp>
      <p:pic>
        <p:nvPicPr>
          <p:cNvPr id="4" name="Picture 4">
            <a:extLst>
              <a:ext uri="{FF2B5EF4-FFF2-40B4-BE49-F238E27FC236}">
                <a16:creationId xmlns:a16="http://schemas.microsoft.com/office/drawing/2014/main" id="{E7256FB0-F2C7-7D9E-3E49-ED7E8E22ED0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894" r="6106"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ABDD60A-7044-B014-B2E3-DFB0AECF8EBB}"/>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450390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person, wall, ceiling&#10;&#10;Description automatically generated">
            <a:extLst>
              <a:ext uri="{FF2B5EF4-FFF2-40B4-BE49-F238E27FC236}">
                <a16:creationId xmlns:a16="http://schemas.microsoft.com/office/drawing/2014/main" id="{BB4CD300-DC3B-F76A-18AB-0D88281C0A95}"/>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t="9168" b="15832"/>
          <a:stretch/>
        </p:blipFill>
        <p:spPr>
          <a:xfrm>
            <a:off x="20" y="10"/>
            <a:ext cx="12191980" cy="6857990"/>
          </a:xfrm>
          <a:prstGeom prst="rect">
            <a:avLst/>
          </a:prstGeom>
        </p:spPr>
      </p:pic>
      <p:sp>
        <p:nvSpPr>
          <p:cNvPr id="2" name="Title 1">
            <a:extLst>
              <a:ext uri="{FF2B5EF4-FFF2-40B4-BE49-F238E27FC236}">
                <a16:creationId xmlns:a16="http://schemas.microsoft.com/office/drawing/2014/main" id="{4334A9DE-6D61-C311-8A3C-9BA50493C135}"/>
              </a:ext>
            </a:extLst>
          </p:cNvPr>
          <p:cNvSpPr>
            <a:spLocks noGrp="1"/>
          </p:cNvSpPr>
          <p:nvPr>
            <p:ph type="title"/>
          </p:nvPr>
        </p:nvSpPr>
        <p:spPr>
          <a:xfrm>
            <a:off x="838200" y="365125"/>
            <a:ext cx="10515600" cy="1325563"/>
          </a:xfrm>
        </p:spPr>
        <p:txBody>
          <a:bodyPr>
            <a:normAutofit/>
          </a:bodyPr>
          <a:lstStyle/>
          <a:p>
            <a:r>
              <a:rPr lang="en-GB" b="1" dirty="0">
                <a:solidFill>
                  <a:srgbClr val="FFFFFF"/>
                </a:solidFill>
                <a:highlight>
                  <a:srgbClr val="00FF00"/>
                </a:highlight>
              </a:rPr>
              <a:t>Primary Customers of IHG</a:t>
            </a:r>
            <a:endParaRPr lang="en-US" b="1" dirty="0">
              <a:solidFill>
                <a:srgbClr val="FFFFFF"/>
              </a:solidFill>
              <a:highlight>
                <a:srgbClr val="00FF00"/>
              </a:highlight>
              <a:ea typeface="Calibri Light"/>
              <a:cs typeface="Calibri Light"/>
            </a:endParaRPr>
          </a:p>
        </p:txBody>
      </p:sp>
      <p:sp>
        <p:nvSpPr>
          <p:cNvPr id="3" name="Content Placeholder 2">
            <a:extLst>
              <a:ext uri="{FF2B5EF4-FFF2-40B4-BE49-F238E27FC236}">
                <a16:creationId xmlns:a16="http://schemas.microsoft.com/office/drawing/2014/main" id="{69FF2351-DBC8-7C23-5B69-B8E047B4249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solidFill>
                  <a:srgbClr val="FFFFFF"/>
                </a:solidFill>
              </a:rPr>
              <a:t>IHG offers a wide range of services to travellers on both sides of the spectrum looking for luxurious lodgings and top-notch support. </a:t>
            </a:r>
            <a:endParaRPr lang="en-US" dirty="0">
              <a:solidFill>
                <a:srgbClr val="FFFFFF"/>
              </a:solidFill>
            </a:endParaRPr>
          </a:p>
          <a:p>
            <a:r>
              <a:rPr lang="en-GB" dirty="0">
                <a:solidFill>
                  <a:srgbClr val="FFFFFF"/>
                </a:solidFill>
              </a:rPr>
              <a:t>People with families, business travellers, event planners, and seminar hosts make up the bulk of IHG's clientele. </a:t>
            </a:r>
            <a:endParaRPr lang="en-US" dirty="0">
              <a:solidFill>
                <a:srgbClr val="FFFFFF"/>
              </a:solidFill>
            </a:endParaRPr>
          </a:p>
          <a:p>
            <a:r>
              <a:rPr lang="en-GB" dirty="0">
                <a:solidFill>
                  <a:srgbClr val="FFFFFF"/>
                </a:solidFill>
              </a:rPr>
              <a:t>IHG's customers, according to professionals in the field (O'Gorman et al., 2010), anticipate customised experiences that are catered to their unique needs and interests. </a:t>
            </a:r>
            <a:endParaRPr lang="en-US" dirty="0">
              <a:solidFill>
                <a:srgbClr val="FFFFFF"/>
              </a:solidFill>
            </a:endParaRPr>
          </a:p>
          <a:p>
            <a:pPr lvl="1"/>
            <a:r>
              <a:rPr lang="en-GB" dirty="0">
                <a:solidFill>
                  <a:srgbClr val="FFFFFF"/>
                </a:solidFill>
              </a:rPr>
              <a:t>IHG provides a wide range of hotel brands to meet these demands, from luxury hotels to long-term lodging, making sure there is a choice to fit various market categories.</a:t>
            </a:r>
            <a:endParaRPr lang="en-US" dirty="0">
              <a:solidFill>
                <a:srgbClr val="FFFFFF"/>
              </a:solidFill>
              <a:ea typeface="Calibri"/>
              <a:cs typeface="Calibri"/>
            </a:endParaRPr>
          </a:p>
        </p:txBody>
      </p:sp>
      <p:sp>
        <p:nvSpPr>
          <p:cNvPr id="5" name="TextBox 4">
            <a:extLst>
              <a:ext uri="{FF2B5EF4-FFF2-40B4-BE49-F238E27FC236}">
                <a16:creationId xmlns:a16="http://schemas.microsoft.com/office/drawing/2014/main" id="{8E87AE4E-2E09-71E6-9C1D-9FAED17D791C}"/>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457079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87334-1AF2-947F-F2F3-A94DBEC997C0}"/>
              </a:ext>
            </a:extLst>
          </p:cNvPr>
          <p:cNvSpPr>
            <a:spLocks noGrp="1"/>
          </p:cNvSpPr>
          <p:nvPr>
            <p:ph type="title"/>
          </p:nvPr>
        </p:nvSpPr>
        <p:spPr>
          <a:xfrm>
            <a:off x="640080" y="325369"/>
            <a:ext cx="4368602" cy="1956841"/>
          </a:xfrm>
        </p:spPr>
        <p:txBody>
          <a:bodyPr anchor="b">
            <a:normAutofit/>
          </a:bodyPr>
          <a:lstStyle/>
          <a:p>
            <a:r>
              <a:rPr lang="en-GB" sz="4200" b="1" dirty="0">
                <a:highlight>
                  <a:srgbClr val="00FF00"/>
                </a:highlight>
              </a:rPr>
              <a:t>Nature and Scope of Guest Services and Facilities</a:t>
            </a:r>
            <a:endParaRPr lang="en-US" sz="4200" b="1" dirty="0">
              <a:highlight>
                <a:srgbClr val="00FF00"/>
              </a:highlight>
              <a:ea typeface="Calibri Light"/>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DB941-6E0C-4E98-A17D-ADEE896093BC}"/>
              </a:ext>
            </a:extLst>
          </p:cNvPr>
          <p:cNvSpPr>
            <a:spLocks noGrp="1"/>
          </p:cNvSpPr>
          <p:nvPr>
            <p:ph idx="1"/>
          </p:nvPr>
        </p:nvSpPr>
        <p:spPr>
          <a:xfrm>
            <a:off x="640080" y="2586994"/>
            <a:ext cx="4243589" cy="4077966"/>
          </a:xfrm>
        </p:spPr>
        <p:txBody>
          <a:bodyPr vert="horz" lIns="91440" tIns="45720" rIns="91440" bIns="45720" rtlCol="0">
            <a:normAutofit/>
          </a:bodyPr>
          <a:lstStyle/>
          <a:p>
            <a:r>
              <a:rPr lang="en-GB" sz="1200" dirty="0"/>
              <a:t>IHG constantly upholds its commitment to first-rate hospitality, even if the precise offers may vary based on the company's reputation and the locality of each facility. </a:t>
            </a:r>
            <a:endParaRPr lang="en-US" sz="1200" dirty="0"/>
          </a:p>
          <a:p>
            <a:r>
              <a:rPr lang="en-GB" sz="1200" dirty="0"/>
              <a:t>Key amenities and services offered by IHG properties include:</a:t>
            </a:r>
          </a:p>
          <a:p>
            <a:pPr marL="0" indent="0">
              <a:buNone/>
            </a:pPr>
            <a:endParaRPr lang="en-GB" sz="1200" dirty="0">
              <a:ea typeface="Calibri" panose="020F0502020204030204"/>
              <a:cs typeface="Calibri" panose="020F0502020204030204"/>
            </a:endParaRPr>
          </a:p>
          <a:p>
            <a:pPr lvl="1"/>
            <a:r>
              <a:rPr lang="en-GB" sz="1200" b="1" dirty="0"/>
              <a:t>Guest Rooms</a:t>
            </a:r>
            <a:r>
              <a:rPr lang="en-GB" sz="1200" dirty="0"/>
              <a:t>: IHG's lodgings provide a variety of facilities, ensuring that visitors have the maximum comfort and convenience. </a:t>
            </a:r>
            <a:endParaRPr lang="en-US" sz="1200" dirty="0"/>
          </a:p>
          <a:p>
            <a:pPr lvl="2"/>
            <a:r>
              <a:rPr lang="en-GB" sz="1200" dirty="0"/>
              <a:t>These include broadband internet access, flat-screen televisions, luxurious bedding, and personalised in-room services.</a:t>
            </a:r>
            <a:endParaRPr lang="en-US" sz="1200" dirty="0">
              <a:ea typeface="Calibri"/>
              <a:cs typeface="Calibri"/>
            </a:endParaRPr>
          </a:p>
          <a:p>
            <a:pPr lvl="1"/>
            <a:r>
              <a:rPr lang="en-GB" sz="1200" b="1" dirty="0"/>
              <a:t>Dining Options</a:t>
            </a:r>
            <a:r>
              <a:rPr lang="en-GB" sz="1200" dirty="0"/>
              <a:t>: IHG provides a wide range of choices for food and beverages, from fine dining restaurants to fast food joints (Walker et al., 2014).</a:t>
            </a:r>
            <a:endParaRPr lang="en-US" sz="1200" dirty="0">
              <a:ea typeface="Calibri"/>
              <a:cs typeface="Calibri"/>
            </a:endParaRPr>
          </a:p>
          <a:p>
            <a:endParaRPr lang="en-GB" sz="1200" dirty="0">
              <a:ea typeface="Calibri"/>
              <a:cs typeface="Calibri"/>
            </a:endParaRPr>
          </a:p>
          <a:p>
            <a:endParaRPr lang="en-GB" sz="1200" dirty="0"/>
          </a:p>
        </p:txBody>
      </p:sp>
      <p:pic>
        <p:nvPicPr>
          <p:cNvPr id="4" name="Picture 4" descr="Hotel Room Free Stock Photo - Public Domain Pictures">
            <a:extLst>
              <a:ext uri="{FF2B5EF4-FFF2-40B4-BE49-F238E27FC236}">
                <a16:creationId xmlns:a16="http://schemas.microsoft.com/office/drawing/2014/main" id="{E9AF8E79-FE38-76A5-99EE-B8AE1C75AD96}"/>
              </a:ext>
            </a:extLst>
          </p:cNvPr>
          <p:cNvPicPr>
            <a:picLocks noChangeAspect="1"/>
          </p:cNvPicPr>
          <p:nvPr/>
        </p:nvPicPr>
        <p:blipFill rotWithShape="1">
          <a:blip r:embed="rId3"/>
          <a:srcRect l="15327" r="10449"/>
          <a:stretch/>
        </p:blipFill>
        <p:spPr>
          <a:xfrm>
            <a:off x="5311702" y="1017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68502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CF0B52A-A572-2D2C-566E-1202053CB6BA}"/>
              </a:ext>
            </a:extLst>
          </p:cNvPr>
          <p:cNvSpPr>
            <a:spLocks noGrp="1"/>
          </p:cNvSpPr>
          <p:nvPr>
            <p:ph type="title"/>
          </p:nvPr>
        </p:nvSpPr>
        <p:spPr>
          <a:xfrm>
            <a:off x="1295400" y="669925"/>
            <a:ext cx="4800600" cy="1325563"/>
          </a:xfrm>
        </p:spPr>
        <p:txBody>
          <a:bodyPr anchor="b">
            <a:normAutofit/>
          </a:bodyPr>
          <a:lstStyle/>
          <a:p>
            <a:r>
              <a:rPr lang="en-GB" sz="3400" b="1" dirty="0">
                <a:solidFill>
                  <a:schemeClr val="bg1"/>
                </a:solidFill>
                <a:highlight>
                  <a:srgbClr val="00FF00"/>
                </a:highlight>
                <a:ea typeface="Calibri Light"/>
                <a:cs typeface="Calibri Light"/>
              </a:rPr>
              <a:t>Nature and Scope of Guest Services and Facilities</a:t>
            </a:r>
            <a:endParaRPr lang="en-US" sz="3400" dirty="0">
              <a:solidFill>
                <a:schemeClr val="bg1"/>
              </a:solidFill>
              <a:highlight>
                <a:srgbClr val="00FF00"/>
              </a:highlight>
            </a:endParaRPr>
          </a:p>
        </p:txBody>
      </p:sp>
      <p:cxnSp>
        <p:nvCxnSpPr>
          <p:cNvPr id="21" name="Straight Connector 1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99BFAF-1968-9DF0-7E32-FFD4C719A3A2}"/>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GB" sz="1400" dirty="0">
                <a:solidFill>
                  <a:schemeClr val="bg1"/>
                </a:solidFill>
              </a:rPr>
              <a:t>IHG locations provide a range of conference and event venues that are ideal for small get-togethers, sizable conventions, and various other special events.</a:t>
            </a:r>
            <a:endParaRPr lang="en-US" sz="1400" dirty="0">
              <a:solidFill>
                <a:schemeClr val="bg1"/>
              </a:solidFill>
            </a:endParaRPr>
          </a:p>
          <a:p>
            <a:r>
              <a:rPr lang="en-GB" sz="1400" dirty="0">
                <a:solidFill>
                  <a:schemeClr val="bg1"/>
                </a:solidFill>
              </a:rPr>
              <a:t>Spas and fitness facilities: IHG's spas and fitness facilities give visitors a chance to relax, renew, and maintain their wellbeing while travelling. </a:t>
            </a:r>
            <a:endParaRPr lang="en-US" sz="1400" dirty="0">
              <a:solidFill>
                <a:schemeClr val="bg1"/>
              </a:solidFill>
            </a:endParaRPr>
          </a:p>
          <a:p>
            <a:pPr lvl="1"/>
            <a:r>
              <a:rPr lang="en-GB" sz="1000" b="1" i="1" dirty="0">
                <a:solidFill>
                  <a:schemeClr val="bg1"/>
                </a:solidFill>
              </a:rPr>
              <a:t>Modern tools, trainers who specialise in group workout programmes, and a variety of soothing treatments and services are frequently available at these facilities (Vallen et al., 2014).</a:t>
            </a:r>
            <a:endParaRPr lang="en-US" sz="1000" b="1" i="1" dirty="0">
              <a:solidFill>
                <a:schemeClr val="bg1"/>
              </a:solidFill>
              <a:ea typeface="Calibri"/>
              <a:cs typeface="Calibri"/>
            </a:endParaRPr>
          </a:p>
          <a:p>
            <a:r>
              <a:rPr lang="en-GB" sz="1400" dirty="0">
                <a:solidFill>
                  <a:schemeClr val="bg1"/>
                </a:solidFill>
              </a:rPr>
              <a:t>Additional Amenities: IHG goes above and beyond by offering free transportation service, fully furnished business centres, swimming pools, and specialised assistance from a concierge to increase overall guest pleasure.</a:t>
            </a:r>
            <a:endParaRPr lang="en-US" sz="1400" dirty="0">
              <a:solidFill>
                <a:schemeClr val="bg1"/>
              </a:solidFill>
            </a:endParaRPr>
          </a:p>
        </p:txBody>
      </p:sp>
      <p:pic>
        <p:nvPicPr>
          <p:cNvPr id="4" name="Picture 5" descr="A picture containing indoor, floor, wall&#10;&#10;Description automatically generated">
            <a:extLst>
              <a:ext uri="{FF2B5EF4-FFF2-40B4-BE49-F238E27FC236}">
                <a16:creationId xmlns:a16="http://schemas.microsoft.com/office/drawing/2014/main" id="{35798635-DFAC-C82B-9C4A-3539BFF28F6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45193" y="416439"/>
            <a:ext cx="3588640" cy="2691480"/>
          </a:xfrm>
          <a:prstGeom prst="rect">
            <a:avLst/>
          </a:prstGeom>
        </p:spPr>
      </p:pic>
      <p:sp>
        <p:nvSpPr>
          <p:cNvPr id="18" name="Rectangle 1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rn lounge">
            <a:extLst>
              <a:ext uri="{FF2B5EF4-FFF2-40B4-BE49-F238E27FC236}">
                <a16:creationId xmlns:a16="http://schemas.microsoft.com/office/drawing/2014/main" id="{99995A61-A8F3-B6E8-0F9F-B69A3BECB52C}"/>
              </a:ext>
            </a:extLst>
          </p:cNvPr>
          <p:cNvPicPr>
            <a:picLocks noChangeAspect="1"/>
          </p:cNvPicPr>
          <p:nvPr/>
        </p:nvPicPr>
        <p:blipFill rotWithShape="1">
          <a:blip r:embed="rId5"/>
          <a:srcRect l="24722" r="17325" b="-3"/>
          <a:stretch/>
        </p:blipFill>
        <p:spPr>
          <a:xfrm>
            <a:off x="8624238" y="3730267"/>
            <a:ext cx="2417485" cy="2784532"/>
          </a:xfrm>
          <a:prstGeom prst="rect">
            <a:avLst/>
          </a:prstGeom>
        </p:spPr>
      </p:pic>
      <p:sp>
        <p:nvSpPr>
          <p:cNvPr id="20" name="Rectangle 1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403D83B-55C7-E9F2-C392-99BB547E165D}"/>
              </a:ext>
            </a:extLst>
          </p:cNvPr>
          <p:cNvSpPr txBox="1"/>
          <p:nvPr/>
        </p:nvSpPr>
        <p:spPr>
          <a:xfrm>
            <a:off x="7899541" y="2907864"/>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590998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DA82F-140B-D1F0-5167-D8CCDC6E7F0A}"/>
              </a:ext>
            </a:extLst>
          </p:cNvPr>
          <p:cNvSpPr>
            <a:spLocks noGrp="1"/>
          </p:cNvSpPr>
          <p:nvPr>
            <p:ph type="title"/>
          </p:nvPr>
        </p:nvSpPr>
        <p:spPr>
          <a:xfrm>
            <a:off x="4653887" y="609600"/>
            <a:ext cx="6564574" cy="1330518"/>
          </a:xfrm>
        </p:spPr>
        <p:txBody>
          <a:bodyPr>
            <a:normAutofit/>
          </a:bodyPr>
          <a:lstStyle/>
          <a:p>
            <a:r>
              <a:rPr lang="en-GB" b="1">
                <a:highlight>
                  <a:srgbClr val="FFFF00"/>
                </a:highlight>
              </a:rPr>
              <a:t>Role and Function of Guest Services</a:t>
            </a:r>
            <a:endParaRPr lang="en-US" b="1">
              <a:highlight>
                <a:srgbClr val="FFFF00"/>
              </a:highlight>
              <a:ea typeface="Calibri Light"/>
              <a:cs typeface="Calibri Light"/>
            </a:endParaRPr>
          </a:p>
        </p:txBody>
      </p:sp>
      <p:pic>
        <p:nvPicPr>
          <p:cNvPr id="7" name="Picture 7">
            <a:extLst>
              <a:ext uri="{FF2B5EF4-FFF2-40B4-BE49-F238E27FC236}">
                <a16:creationId xmlns:a16="http://schemas.microsoft.com/office/drawing/2014/main" id="{307CE58C-8FBC-8F3C-1A08-269E7ADF48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869" r="18747" b="-1"/>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4" name="Picture 4">
            <a:extLst>
              <a:ext uri="{FF2B5EF4-FFF2-40B4-BE49-F238E27FC236}">
                <a16:creationId xmlns:a16="http://schemas.microsoft.com/office/drawing/2014/main" id="{8D9A296E-542A-1DBD-C9B6-3ACAB6F217E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916"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3" name="Content Placeholder 2">
            <a:extLst>
              <a:ext uri="{FF2B5EF4-FFF2-40B4-BE49-F238E27FC236}">
                <a16:creationId xmlns:a16="http://schemas.microsoft.com/office/drawing/2014/main" id="{B9EAFF28-F589-F740-42DC-B818E8DF6ADD}"/>
              </a:ext>
            </a:extLst>
          </p:cNvPr>
          <p:cNvSpPr>
            <a:spLocks noGrp="1"/>
          </p:cNvSpPr>
          <p:nvPr>
            <p:ph idx="1"/>
          </p:nvPr>
        </p:nvSpPr>
        <p:spPr>
          <a:xfrm>
            <a:off x="4653887" y="2193779"/>
            <a:ext cx="6564573" cy="3908909"/>
          </a:xfrm>
        </p:spPr>
        <p:txBody>
          <a:bodyPr vert="horz" lIns="91440" tIns="45720" rIns="91440" bIns="45720" rtlCol="0">
            <a:normAutofit fontScale="92500" lnSpcReduction="10000"/>
          </a:bodyPr>
          <a:lstStyle/>
          <a:p>
            <a:r>
              <a:rPr lang="en-GB" sz="1600" dirty="0"/>
              <a:t>At IHG properties, accommodations and amenities are essential to making sure that guests enjoy a wonderful and memorable stay (O'Gorman et al., 2010). </a:t>
            </a:r>
            <a:endParaRPr lang="en-US" sz="1600" dirty="0"/>
          </a:p>
          <a:p>
            <a:r>
              <a:rPr lang="en-GB" sz="1600" dirty="0"/>
              <a:t>The following are some of the main duties of IHG's guest services:</a:t>
            </a:r>
            <a:endParaRPr lang="en-US" sz="1600" dirty="0">
              <a:ea typeface="Calibri"/>
              <a:cs typeface="Calibri"/>
            </a:endParaRPr>
          </a:p>
          <a:p>
            <a:pPr lvl="1"/>
            <a:r>
              <a:rPr lang="en-GB" sz="1600" b="1" i="1" dirty="0"/>
              <a:t>IHG is dedicated to providing guests with personalised service, which includes recognising their individual requirements and preferences and attending to them.</a:t>
            </a:r>
            <a:endParaRPr lang="en-US" sz="1600" b="1" i="1" dirty="0">
              <a:ea typeface="Calibri"/>
              <a:cs typeface="Calibri"/>
            </a:endParaRPr>
          </a:p>
          <a:p>
            <a:pPr lvl="1"/>
            <a:r>
              <a:rPr lang="en-GB" sz="1600" b="1" i="1" dirty="0"/>
              <a:t>Efficient Request Fulfilment: IHG makes sure that requests from guests are immediately and effectively met, thereby increasing client satisfaction.</a:t>
            </a:r>
            <a:endParaRPr lang="en-US" sz="1600" b="1" i="1" dirty="0">
              <a:ea typeface="Calibri"/>
              <a:cs typeface="Calibri"/>
            </a:endParaRPr>
          </a:p>
          <a:p>
            <a:pPr lvl="1"/>
            <a:r>
              <a:rPr lang="en-GB" sz="1600" b="1" i="1" dirty="0"/>
              <a:t>Proactive Anticipation of Needs: IHG's caring staff identifies the needs of visitors and responds to them when they lead to problems, which improves the entire encounter.</a:t>
            </a:r>
            <a:endParaRPr lang="en-US" sz="1600" b="1" i="1" dirty="0">
              <a:ea typeface="Calibri"/>
              <a:cs typeface="Calibri"/>
            </a:endParaRPr>
          </a:p>
          <a:p>
            <a:pPr lvl="1"/>
            <a:r>
              <a:rPr lang="en-GB" sz="1600" b="1" i="1" dirty="0"/>
              <a:t>Creating Unique and Memorable Experiences: IHG strives to provide guests with pleasant memories that go beyond their expectations.</a:t>
            </a:r>
            <a:endParaRPr lang="en-US" sz="1600" b="1" i="1" dirty="0">
              <a:ea typeface="Calibri"/>
              <a:cs typeface="Calibri"/>
            </a:endParaRPr>
          </a:p>
          <a:p>
            <a:pPr lvl="1"/>
            <a:r>
              <a:rPr lang="en-GB" sz="1600" b="1" i="1" dirty="0"/>
              <a:t>Maintaining High Levels of Satisfaction and Loyalty: By continually providing great service, IHG aims to preserve high rates of guest experience and loyalty.</a:t>
            </a:r>
            <a:endParaRPr lang="en-US" sz="1600" b="1" i="1" dirty="0">
              <a:ea typeface="Calibri"/>
              <a:cs typeface="Calibri"/>
            </a:endParaRPr>
          </a:p>
          <a:p>
            <a:endParaRPr lang="en-US" sz="1400" dirty="0"/>
          </a:p>
        </p:txBody>
      </p:sp>
      <p:sp>
        <p:nvSpPr>
          <p:cNvPr id="5" name="TextBox 4">
            <a:extLst>
              <a:ext uri="{FF2B5EF4-FFF2-40B4-BE49-F238E27FC236}">
                <a16:creationId xmlns:a16="http://schemas.microsoft.com/office/drawing/2014/main" id="{39849DA2-309E-739C-2C81-2629FB2D0FE3}"/>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2E8999DF-9ED1-DE71-C1C5-9F5C8AF62068}"/>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34908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84799-148C-EAF3-CA37-0C753202AEC3}"/>
              </a:ext>
            </a:extLst>
          </p:cNvPr>
          <p:cNvSpPr>
            <a:spLocks noGrp="1"/>
          </p:cNvSpPr>
          <p:nvPr>
            <p:ph type="title"/>
          </p:nvPr>
        </p:nvSpPr>
        <p:spPr>
          <a:xfrm>
            <a:off x="640080" y="325369"/>
            <a:ext cx="4368602" cy="1956841"/>
          </a:xfrm>
        </p:spPr>
        <p:txBody>
          <a:bodyPr anchor="b">
            <a:normAutofit/>
          </a:bodyPr>
          <a:lstStyle/>
          <a:p>
            <a:r>
              <a:rPr lang="en-GB" sz="4200" b="1">
                <a:highlight>
                  <a:srgbClr val="FFFF00"/>
                </a:highlight>
              </a:rPr>
              <a:t>Importance of Hospitality in Hotels</a:t>
            </a:r>
            <a:endParaRPr lang="en-US" sz="4200" b="1">
              <a:highlight>
                <a:srgbClr val="FFFF00"/>
              </a:highlight>
              <a:ea typeface="Calibri Light"/>
              <a:cs typeface="Calibri Light"/>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349363-81EA-A43C-5AEA-98329014A22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000"/>
              <a:t>IHG acknowledges that hospitality is a core component of the hotel business and is essential to delivering top-notch experiences for customers. The goal of tourism is to create a friendly environment where visitors feel respected and comfortable. The subsequent examples show how vital hospitality is to hotels:</a:t>
            </a:r>
            <a:endParaRPr lang="en-US" sz="1000"/>
          </a:p>
          <a:p>
            <a:pPr lvl="1"/>
            <a:r>
              <a:rPr lang="en-GB" sz="1000" b="1" i="1"/>
              <a:t>Making a Good First Impression: A hotel's initial impact on a visitor sets the scene for the subsequent portion of their stay. </a:t>
            </a:r>
            <a:endParaRPr lang="en-US" sz="1000" b="1" i="1"/>
          </a:p>
          <a:p>
            <a:pPr lvl="2"/>
            <a:r>
              <a:rPr lang="en-GB" sz="1000" b="1" i="1"/>
              <a:t>IHG strives to provide a good first impression by offering friendly service that helps visitors feel comfortable (O'Fallon et al., 2010).</a:t>
            </a:r>
            <a:endParaRPr lang="en-US" sz="1000" b="1" i="1">
              <a:ea typeface="Calibri"/>
              <a:cs typeface="Calibri"/>
            </a:endParaRPr>
          </a:p>
          <a:p>
            <a:pPr lvl="1"/>
            <a:r>
              <a:rPr lang="en-GB" sz="1000" b="1" i="1"/>
              <a:t>Establishing a strong connection with guests: Building a strong connection with guests is a key goal of hospitality. Hotels like IHG build an impression of connectedness and affinity that fosters repeat business by providing personalised care and paying attention to client wants and interests.</a:t>
            </a:r>
            <a:endParaRPr lang="en-US" sz="1000" b="1" i="1">
              <a:ea typeface="Calibri"/>
              <a:cs typeface="Calibri"/>
            </a:endParaRPr>
          </a:p>
          <a:p>
            <a:pPr lvl="1"/>
            <a:r>
              <a:rPr lang="en-GB" sz="1000" b="1" i="1"/>
              <a:t>Making Guests Feel at Home and Part of the Community: Great service helps make visitors feel at home and an element of their surroundings (Johnston et al., 2012).</a:t>
            </a:r>
            <a:endParaRPr lang="en-US" sz="1000" b="1" i="1">
              <a:ea typeface="Calibri"/>
              <a:cs typeface="Calibri"/>
            </a:endParaRPr>
          </a:p>
          <a:p>
            <a:endParaRPr lang="en-US" sz="1000"/>
          </a:p>
        </p:txBody>
      </p:sp>
      <p:pic>
        <p:nvPicPr>
          <p:cNvPr id="4" name="Picture 4">
            <a:extLst>
              <a:ext uri="{FF2B5EF4-FFF2-40B4-BE49-F238E27FC236}">
                <a16:creationId xmlns:a16="http://schemas.microsoft.com/office/drawing/2014/main" id="{16F1683E-12E0-5283-7F76-EAA76D2AC22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1226" r="-1" b="400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C6D11F18-E7F6-3D6A-9FF6-821F9D6D7DE7}"/>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751602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3EDFAB5-19A5-885D-EF3F-916418BF584D}"/>
              </a:ext>
            </a:extLst>
          </p:cNvPr>
          <p:cNvPicPr>
            <a:picLocks noChangeAspect="1"/>
          </p:cNvPicPr>
          <p:nvPr/>
        </p:nvPicPr>
        <p:blipFill rotWithShape="1">
          <a:blip r:embed="rId3">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AA6A22D-6B02-05F6-B44D-4347DB689F69}"/>
              </a:ext>
            </a:extLst>
          </p:cNvPr>
          <p:cNvSpPr>
            <a:spLocks noGrp="1"/>
          </p:cNvSpPr>
          <p:nvPr>
            <p:ph type="title"/>
          </p:nvPr>
        </p:nvSpPr>
        <p:spPr>
          <a:xfrm>
            <a:off x="838200" y="365125"/>
            <a:ext cx="10515600" cy="1325563"/>
          </a:xfrm>
        </p:spPr>
        <p:txBody>
          <a:bodyPr>
            <a:normAutofit/>
          </a:bodyPr>
          <a:lstStyle/>
          <a:p>
            <a:r>
              <a:rPr lang="en-GB" b="1" dirty="0">
                <a:solidFill>
                  <a:srgbClr val="FFFFFF"/>
                </a:solidFill>
                <a:highlight>
                  <a:srgbClr val="00FF00"/>
                </a:highlight>
              </a:rPr>
              <a:t>Meeting or Exceeding Guest Expectations</a:t>
            </a:r>
            <a:endParaRPr lang="en-US" b="1" dirty="0">
              <a:solidFill>
                <a:srgbClr val="FFFFFF"/>
              </a:solidFill>
              <a:highlight>
                <a:srgbClr val="00FF00"/>
              </a:highlight>
              <a:ea typeface="Calibri Light"/>
              <a:cs typeface="Calibri Light"/>
            </a:endParaRPr>
          </a:p>
        </p:txBody>
      </p:sp>
      <p:pic>
        <p:nvPicPr>
          <p:cNvPr id="14" name="Picture 14" descr="A picture containing outdoor, resort, several&#10;&#10;Description automatically generated">
            <a:extLst>
              <a:ext uri="{FF2B5EF4-FFF2-40B4-BE49-F238E27FC236}">
                <a16:creationId xmlns:a16="http://schemas.microsoft.com/office/drawing/2014/main" id="{D2044C91-AA50-E0BE-E56F-4FA472094CF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6233" r="-3" b="-3"/>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graphicFrame>
        <p:nvGraphicFramePr>
          <p:cNvPr id="5" name="Content Placeholder 2">
            <a:extLst>
              <a:ext uri="{FF2B5EF4-FFF2-40B4-BE49-F238E27FC236}">
                <a16:creationId xmlns:a16="http://schemas.microsoft.com/office/drawing/2014/main" id="{A8605877-4D59-F87D-6C77-ECA5B5070E1C}"/>
              </a:ext>
            </a:extLst>
          </p:cNvPr>
          <p:cNvGraphicFramePr>
            <a:graphicFrameLocks noGrp="1"/>
          </p:cNvGraphicFramePr>
          <p:nvPr>
            <p:ph idx="1"/>
            <p:extLst>
              <p:ext uri="{D42A27DB-BD31-4B8C-83A1-F6EECF244321}">
                <p14:modId xmlns:p14="http://schemas.microsoft.com/office/powerpoint/2010/main" val="2395438708"/>
              </p:ext>
            </p:extLst>
          </p:nvPr>
        </p:nvGraphicFramePr>
        <p:xfrm>
          <a:off x="838344" y="2013625"/>
          <a:ext cx="4614759" cy="41633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5" name="TextBox 14">
            <a:extLst>
              <a:ext uri="{FF2B5EF4-FFF2-40B4-BE49-F238E27FC236}">
                <a16:creationId xmlns:a16="http://schemas.microsoft.com/office/drawing/2014/main" id="{7D63418D-2278-BCC3-8A27-49AF9FF04C44}"/>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54496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2CF88F9-6600-A9CD-E512-D628EBD7CF37}"/>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4ABCBDE5-84E1-6EDD-1255-B1E821A1D12F}"/>
              </a:ext>
            </a:extLst>
          </p:cNvPr>
          <p:cNvSpPr>
            <a:spLocks noGrp="1"/>
          </p:cNvSpPr>
          <p:nvPr>
            <p:ph type="title"/>
          </p:nvPr>
        </p:nvSpPr>
        <p:spPr>
          <a:xfrm>
            <a:off x="838200" y="365125"/>
            <a:ext cx="10515600" cy="1325563"/>
          </a:xfrm>
        </p:spPr>
        <p:txBody>
          <a:bodyPr>
            <a:normAutofit/>
          </a:bodyPr>
          <a:lstStyle/>
          <a:p>
            <a:r>
              <a:rPr lang="en-GB" b="1" dirty="0">
                <a:solidFill>
                  <a:srgbClr val="FFFFFF"/>
                </a:solidFill>
                <a:highlight>
                  <a:srgbClr val="00FF00"/>
                </a:highlight>
                <a:ea typeface="Calibri Light"/>
                <a:cs typeface="Calibri Light"/>
              </a:rPr>
              <a:t>Meeting or Exceeding Guest Expectations</a:t>
            </a:r>
            <a:endParaRPr lang="en-US" dirty="0">
              <a:solidFill>
                <a:srgbClr val="FFFFFF"/>
              </a:solidFill>
              <a:highlight>
                <a:srgbClr val="00FF00"/>
              </a:highlight>
              <a:ea typeface="Calibri Light"/>
              <a:cs typeface="Calibri Light"/>
            </a:endParaRPr>
          </a:p>
        </p:txBody>
      </p:sp>
      <p:sp>
        <p:nvSpPr>
          <p:cNvPr id="3" name="Content Placeholder 2">
            <a:extLst>
              <a:ext uri="{FF2B5EF4-FFF2-40B4-BE49-F238E27FC236}">
                <a16:creationId xmlns:a16="http://schemas.microsoft.com/office/drawing/2014/main" id="{0981EE7D-7A2E-C601-89E7-F862F72C402B}"/>
              </a:ext>
            </a:extLst>
          </p:cNvPr>
          <p:cNvSpPr>
            <a:spLocks noGrp="1"/>
          </p:cNvSpPr>
          <p:nvPr>
            <p:ph idx="1"/>
          </p:nvPr>
        </p:nvSpPr>
        <p:spPr>
          <a:xfrm>
            <a:off x="838200" y="1825625"/>
            <a:ext cx="10515600" cy="4351338"/>
          </a:xfrm>
        </p:spPr>
        <p:txBody>
          <a:bodyPr vert="horz" lIns="91440" tIns="45720" rIns="91440" bIns="45720" rtlCol="0">
            <a:normAutofit/>
          </a:bodyPr>
          <a:lstStyle/>
          <a:p>
            <a:pPr lvl="1"/>
            <a:r>
              <a:rPr lang="en-GB">
                <a:solidFill>
                  <a:srgbClr val="FFFFFF"/>
                </a:solidFill>
              </a:rPr>
              <a:t>No matter the IHG property's brand or location, visitors can count on the same high standard of service and amenities every time. </a:t>
            </a:r>
            <a:endParaRPr lang="en-US">
              <a:solidFill>
                <a:srgbClr val="FFFFFF"/>
              </a:solidFill>
            </a:endParaRPr>
          </a:p>
          <a:p>
            <a:pPr lvl="2"/>
            <a:r>
              <a:rPr lang="en-GB" b="1" i="1">
                <a:solidFill>
                  <a:srgbClr val="FFFFFF"/>
                </a:solidFill>
              </a:rPr>
              <a:t>To inspire trust and foster client loyalty, IHG upholds rigorous requirements (Heppell et al., 2015).</a:t>
            </a:r>
            <a:endParaRPr lang="en-GB" b="1" i="1">
              <a:solidFill>
                <a:srgbClr val="FFFFFF"/>
              </a:solidFill>
              <a:ea typeface="Calibri"/>
              <a:cs typeface="Calibri"/>
            </a:endParaRPr>
          </a:p>
          <a:p>
            <a:r>
              <a:rPr lang="en-GB">
                <a:solidFill>
                  <a:srgbClr val="FFFFFF"/>
                </a:solidFill>
              </a:rPr>
              <a:t>IHG consistently adapts and innovates its infrastructure and amenities to meet the changing needs and preferences of its customers. </a:t>
            </a:r>
            <a:endParaRPr lang="en-US">
              <a:solidFill>
                <a:srgbClr val="FFFFFF"/>
              </a:solidFill>
            </a:endParaRPr>
          </a:p>
          <a:p>
            <a:pPr lvl="1"/>
            <a:r>
              <a:rPr lang="en-GB" b="1" i="1">
                <a:solidFill>
                  <a:srgbClr val="FFFFFF"/>
                </a:solidFill>
              </a:rPr>
              <a:t>IHG exceeds the needs of guests, fosters an environment of expectancy and fulfilment, and anticipates future demands by remaining ahead of current trends.</a:t>
            </a:r>
            <a:endParaRPr lang="en-US">
              <a:solidFill>
                <a:srgbClr val="FFFFFF"/>
              </a:solidFill>
              <a:ea typeface="Calibri"/>
              <a:cs typeface="Calibri"/>
            </a:endParaRPr>
          </a:p>
        </p:txBody>
      </p:sp>
      <p:sp>
        <p:nvSpPr>
          <p:cNvPr id="5" name="TextBox 4">
            <a:extLst>
              <a:ext uri="{FF2B5EF4-FFF2-40B4-BE49-F238E27FC236}">
                <a16:creationId xmlns:a16="http://schemas.microsoft.com/office/drawing/2014/main" id="{ADD522C9-E066-A880-82BD-EC698AFD414E}"/>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33625882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group of people posing for a photo in front of a building&#10;&#10;Description automatically generated">
            <a:extLst>
              <a:ext uri="{FF2B5EF4-FFF2-40B4-BE49-F238E27FC236}">
                <a16:creationId xmlns:a16="http://schemas.microsoft.com/office/drawing/2014/main" id="{25F6A6F9-F88C-9013-3D80-D236F46D5FE7}"/>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l="19996" r="12542"/>
          <a:stretch/>
        </p:blipFill>
        <p:spPr>
          <a:xfrm>
            <a:off x="20" y="10170"/>
            <a:ext cx="8450297" cy="6857990"/>
          </a:xfrm>
          <a:prstGeom prst="rect">
            <a:avLst/>
          </a:prstGeom>
        </p:spPr>
      </p:pic>
      <p:sp>
        <p:nvSpPr>
          <p:cNvPr id="2" name="Title 1">
            <a:extLst>
              <a:ext uri="{FF2B5EF4-FFF2-40B4-BE49-F238E27FC236}">
                <a16:creationId xmlns:a16="http://schemas.microsoft.com/office/drawing/2014/main" id="{AA05C731-3BDF-3765-8F32-33924E78D9AA}"/>
              </a:ext>
            </a:extLst>
          </p:cNvPr>
          <p:cNvSpPr>
            <a:spLocks noGrp="1"/>
          </p:cNvSpPr>
          <p:nvPr>
            <p:ph type="title"/>
          </p:nvPr>
        </p:nvSpPr>
        <p:spPr>
          <a:xfrm>
            <a:off x="838201" y="365125"/>
            <a:ext cx="5251316" cy="1627636"/>
          </a:xfrm>
        </p:spPr>
        <p:txBody>
          <a:bodyPr>
            <a:normAutofit/>
          </a:bodyPr>
          <a:lstStyle/>
          <a:p>
            <a:r>
              <a:rPr lang="en-GB" b="1" dirty="0">
                <a:solidFill>
                  <a:srgbClr val="FFFFFF"/>
                </a:solidFill>
                <a:highlight>
                  <a:srgbClr val="00FF00"/>
                </a:highlight>
              </a:rPr>
              <a:t>Conclusion</a:t>
            </a:r>
            <a:endParaRPr lang="en-US" b="1" dirty="0">
              <a:solidFill>
                <a:srgbClr val="FFFFFF"/>
              </a:solidFill>
              <a:highlight>
                <a:srgbClr val="00FF00"/>
              </a:highlight>
              <a:ea typeface="Calibri Light"/>
              <a:cs typeface="Calibri Light"/>
            </a:endParaRPr>
          </a:p>
        </p:txBody>
      </p:sp>
      <p:sp>
        <p:nvSpPr>
          <p:cNvPr id="3" name="Content Placeholder 2">
            <a:extLst>
              <a:ext uri="{FF2B5EF4-FFF2-40B4-BE49-F238E27FC236}">
                <a16:creationId xmlns:a16="http://schemas.microsoft.com/office/drawing/2014/main" id="{B3FAA93C-0E57-4B0A-C455-037B3B3BBEB1}"/>
              </a:ext>
            </a:extLst>
          </p:cNvPr>
          <p:cNvSpPr>
            <a:spLocks noGrp="1"/>
          </p:cNvSpPr>
          <p:nvPr>
            <p:ph idx="1"/>
          </p:nvPr>
        </p:nvSpPr>
        <p:spPr>
          <a:xfrm>
            <a:off x="838200" y="2219785"/>
            <a:ext cx="4619621" cy="3957178"/>
          </a:xfrm>
        </p:spPr>
        <p:txBody>
          <a:bodyPr vert="horz" lIns="91440" tIns="45720" rIns="91440" bIns="45720" rtlCol="0">
            <a:noAutofit/>
          </a:bodyPr>
          <a:lstStyle/>
          <a:p>
            <a:r>
              <a:rPr lang="en-GB" sz="1400" dirty="0">
                <a:solidFill>
                  <a:srgbClr val="FFFFFF"/>
                </a:solidFill>
              </a:rPr>
              <a:t>In summary, InterContinental Hotels Group (IHG) is a well-known hotel company committed to providing first-rate lodging and services to a variety of clients. </a:t>
            </a:r>
            <a:endParaRPr lang="en-US" sz="1400" dirty="0">
              <a:solidFill>
                <a:srgbClr val="FFFFFF"/>
              </a:solidFill>
            </a:endParaRPr>
          </a:p>
          <a:p>
            <a:r>
              <a:rPr lang="en-GB" sz="1400" dirty="0">
                <a:solidFill>
                  <a:srgbClr val="FFFFFF"/>
                </a:solidFill>
              </a:rPr>
              <a:t>Business and leisure travellers seeking individualised care and unique experiences make up the bulk of IHG's clientele. </a:t>
            </a:r>
            <a:endParaRPr lang="en-US" sz="1400" dirty="0">
              <a:solidFill>
                <a:srgbClr val="FFFFFF"/>
              </a:solidFill>
            </a:endParaRPr>
          </a:p>
          <a:p>
            <a:pPr lvl="1"/>
            <a:r>
              <a:rPr lang="en-GB" sz="1400" b="1" i="1" dirty="0">
                <a:solidFill>
                  <a:srgbClr val="FFFFFF"/>
                </a:solidFill>
              </a:rPr>
              <a:t>IHG offers a wide range of facilities and services to make sure visitors have a relaxing and pleasurable time. </a:t>
            </a:r>
            <a:endParaRPr lang="en-US" sz="1400" b="1" i="1" dirty="0">
              <a:solidFill>
                <a:srgbClr val="FFFFFF"/>
              </a:solidFill>
              <a:ea typeface="Calibri"/>
              <a:cs typeface="Calibri"/>
            </a:endParaRPr>
          </a:p>
          <a:p>
            <a:r>
              <a:rPr lang="en-GB" sz="1400" dirty="0">
                <a:solidFill>
                  <a:srgbClr val="FFFFFF"/>
                </a:solidFill>
              </a:rPr>
              <a:t>Establishing trust, producing favourable first impressions, and encouraging a sense of ease and belonging are all made possible through hospitality. </a:t>
            </a:r>
            <a:endParaRPr lang="en-US" sz="1400" dirty="0">
              <a:solidFill>
                <a:srgbClr val="FFFFFF"/>
              </a:solidFill>
            </a:endParaRPr>
          </a:p>
          <a:p>
            <a:r>
              <a:rPr lang="en-GB" sz="1400" dirty="0">
                <a:solidFill>
                  <a:srgbClr val="FFFFFF"/>
                </a:solidFill>
              </a:rPr>
              <a:t>IHG regularly meets or exceeds client expectations by customising services, recognising requirements, upholding consistency, and encouraging innovation. </a:t>
            </a:r>
            <a:endParaRPr lang="en-US" sz="1400" dirty="0">
              <a:solidFill>
                <a:srgbClr val="FFFFFF"/>
              </a:solidFill>
            </a:endParaRPr>
          </a:p>
          <a:p>
            <a:pPr lvl="1"/>
            <a:r>
              <a:rPr lang="en-GB" sz="1400" b="1" i="1" dirty="0">
                <a:solidFill>
                  <a:srgbClr val="FFFFFF"/>
                </a:solidFill>
              </a:rPr>
              <a:t>IHG has made a name for itself as a well-known hotel brand because of its unrelenting dedication to client focus and its ability to deliver distinctive lodging experiences through advanced technology and first-rate service.</a:t>
            </a:r>
            <a:endParaRPr lang="en-US" sz="1400" b="1" i="1" dirty="0">
              <a:solidFill>
                <a:srgbClr val="FFFFFF"/>
              </a:solidFill>
              <a:ea typeface="Calibri"/>
              <a:cs typeface="Calibri"/>
            </a:endParaRPr>
          </a:p>
        </p:txBody>
      </p:sp>
      <p:pic>
        <p:nvPicPr>
          <p:cNvPr id="4" name="Picture 4" descr="A picture containing building, outdoor&#10;&#10;Description automatically generated">
            <a:extLst>
              <a:ext uri="{FF2B5EF4-FFF2-40B4-BE49-F238E27FC236}">
                <a16:creationId xmlns:a16="http://schemas.microsoft.com/office/drawing/2014/main" id="{CA1E2E9C-FDAA-688C-F26A-54EECB9336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4222" r="10568"/>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87BD22DA-2A2C-971F-BBB3-DCBE0EDDBE5F}"/>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8" name="TextBox 7">
            <a:extLst>
              <a:ext uri="{FF2B5EF4-FFF2-40B4-BE49-F238E27FC236}">
                <a16:creationId xmlns:a16="http://schemas.microsoft.com/office/drawing/2014/main" id="{CD480961-BE32-E359-4F70-C3FCF73505B3}"/>
              </a:ext>
            </a:extLst>
          </p:cNvPr>
          <p:cNvSpPr txBox="1"/>
          <p:nvPr/>
        </p:nvSpPr>
        <p:spPr>
          <a:xfrm>
            <a:off x="6249073"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62025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9A9E7F25-01FB-4E63-1251-BE4896C3DB62}"/>
              </a:ext>
            </a:extLst>
          </p:cNvPr>
          <p:cNvPicPr>
            <a:picLocks noChangeAspect="1"/>
          </p:cNvPicPr>
          <p:nvPr/>
        </p:nvPicPr>
        <p:blipFill rotWithShape="1">
          <a:blip r:embed="rId3">
            <a:alphaModFix amt="55000"/>
            <a:extLst>
              <a:ext uri="{837473B0-CC2E-450A-ABE3-18F120FF3D39}">
                <a1611:picAttrSrcUrl xmlns:a1611="http://schemas.microsoft.com/office/drawing/2016/11/main" r:id="rId4"/>
              </a:ext>
            </a:extLst>
          </a:blip>
          <a:srcRect l="2667"/>
          <a:stretch/>
        </p:blipFill>
        <p:spPr>
          <a:xfrm>
            <a:off x="20" y="-9107"/>
            <a:ext cx="12191980" cy="6858000"/>
          </a:xfrm>
          <a:prstGeom prst="rect">
            <a:avLst/>
          </a:prstGeom>
        </p:spPr>
      </p:pic>
      <p:sp>
        <p:nvSpPr>
          <p:cNvPr id="2" name="Title 1">
            <a:extLst>
              <a:ext uri="{FF2B5EF4-FFF2-40B4-BE49-F238E27FC236}">
                <a16:creationId xmlns:a16="http://schemas.microsoft.com/office/drawing/2014/main" id="{E9861B15-5356-0CD7-FD52-6F8005D78543}"/>
              </a:ext>
            </a:extLst>
          </p:cNvPr>
          <p:cNvSpPr>
            <a:spLocks noGrp="1"/>
          </p:cNvSpPr>
          <p:nvPr>
            <p:ph type="title"/>
          </p:nvPr>
        </p:nvSpPr>
        <p:spPr>
          <a:xfrm>
            <a:off x="686834" y="591344"/>
            <a:ext cx="3200400" cy="5585619"/>
          </a:xfrm>
        </p:spPr>
        <p:txBody>
          <a:bodyPr>
            <a:normAutofit/>
          </a:bodyPr>
          <a:lstStyle/>
          <a:p>
            <a:r>
              <a:rPr lang="en-GB" b="1">
                <a:solidFill>
                  <a:srgbClr val="FFFFFF"/>
                </a:solidFill>
                <a:highlight>
                  <a:srgbClr val="FFFF00"/>
                </a:highlight>
              </a:rPr>
              <a:t>References</a:t>
            </a:r>
            <a:endParaRPr lang="en-US" b="1">
              <a:solidFill>
                <a:srgbClr val="FFFFFF"/>
              </a:solidFill>
              <a:highlight>
                <a:srgbClr val="FFFF00"/>
              </a:highlight>
              <a:ea typeface="Calibri Light"/>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3EF830F-4EE8-CA49-2C8E-CBE1DEDD488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300">
                <a:solidFill>
                  <a:srgbClr val="FFFFFF"/>
                </a:solidFill>
              </a:rPr>
              <a:t>Enz, C. A. (2010). Hospitality strategic management: Concepts and cases. John Wiley &amp; Sons.</a:t>
            </a:r>
            <a:endParaRPr lang="en-US" sz="1300">
              <a:solidFill>
                <a:srgbClr val="FFFFFF"/>
              </a:solidFill>
            </a:endParaRPr>
          </a:p>
          <a:p>
            <a:r>
              <a:rPr lang="en-GB" sz="1300">
                <a:solidFill>
                  <a:srgbClr val="FFFFFF"/>
                </a:solidFill>
              </a:rPr>
              <a:t>Hayes, D. K., Ninemeier, J. D., &amp; Miller, A. I. (Eds.). (2013). Human resources management in the hospitality industry. John Wiley &amp; Sons.</a:t>
            </a:r>
            <a:endParaRPr lang="en-US" sz="1300">
              <a:solidFill>
                <a:srgbClr val="FFFFFF"/>
              </a:solidFill>
            </a:endParaRPr>
          </a:p>
          <a:p>
            <a:r>
              <a:rPr lang="en-GB" sz="1300">
                <a:solidFill>
                  <a:srgbClr val="FFFFFF"/>
                </a:solidFill>
              </a:rPr>
              <a:t>Heppell, T., Sparks, L., &amp; Yeoman, I. (2015). Hospitality operations: A systems approach. Routledge.</a:t>
            </a:r>
            <a:endParaRPr lang="en-US" sz="1300">
              <a:solidFill>
                <a:srgbClr val="FFFFFF"/>
              </a:solidFill>
            </a:endParaRPr>
          </a:p>
          <a:p>
            <a:r>
              <a:rPr lang="en-GB" sz="1300">
                <a:solidFill>
                  <a:srgbClr val="FFFFFF"/>
                </a:solidFill>
              </a:rPr>
              <a:t>Johnston, R., &amp; Clark, G. (2012). Service operations management: Improving service delivery (4th ed.). Pearson.</a:t>
            </a:r>
            <a:endParaRPr lang="en-US" sz="1300">
              <a:solidFill>
                <a:srgbClr val="FFFFFF"/>
              </a:solidFill>
            </a:endParaRPr>
          </a:p>
          <a:p>
            <a:r>
              <a:rPr lang="en-GB" sz="1300">
                <a:solidFill>
                  <a:srgbClr val="FFFFFF"/>
                </a:solidFill>
              </a:rPr>
              <a:t>Jones, P., &amp; Lockwood, A. (2012). Human resource management in the hospitality industry: A guide to best practice. Routledge.</a:t>
            </a:r>
            <a:endParaRPr lang="en-US" sz="1300">
              <a:solidFill>
                <a:srgbClr val="FFFFFF"/>
              </a:solidFill>
            </a:endParaRPr>
          </a:p>
          <a:p>
            <a:r>
              <a:rPr lang="en-GB" sz="1300">
                <a:solidFill>
                  <a:srgbClr val="FFFFFF"/>
                </a:solidFill>
              </a:rPr>
              <a:t>O'Fallon, M. J., &amp; Rutherford, D. G. (2010). Hotel management and operations (5th ed.). Wiley.</a:t>
            </a:r>
            <a:endParaRPr lang="en-US" sz="1300">
              <a:solidFill>
                <a:srgbClr val="FFFFFF"/>
              </a:solidFill>
            </a:endParaRPr>
          </a:p>
          <a:p>
            <a:r>
              <a:rPr lang="en-GB" sz="1300">
                <a:solidFill>
                  <a:srgbClr val="FFFFFF"/>
                </a:solidFill>
              </a:rPr>
              <a:t>O'Gorman, K., MacLaren, A., &amp; Morrison, A. (2010). Luxury branding in hospitality: Industry, innovation, and culture. Journal of Product &amp; Brand Management, 19(6), 411-413.</a:t>
            </a:r>
            <a:endParaRPr lang="en-US" sz="1300">
              <a:solidFill>
                <a:srgbClr val="FFFFFF"/>
              </a:solidFill>
            </a:endParaRPr>
          </a:p>
          <a:p>
            <a:r>
              <a:rPr lang="en-GB" sz="1300">
                <a:solidFill>
                  <a:srgbClr val="FFFFFF"/>
                </a:solidFill>
              </a:rPr>
              <a:t>Pizam, A., &amp; Ellis, T. (Eds.). (2018). The Routledge handbook of hotel chain management. Routledge.</a:t>
            </a:r>
            <a:endParaRPr lang="en-US" sz="1300">
              <a:solidFill>
                <a:srgbClr val="FFFFFF"/>
              </a:solidFill>
            </a:endParaRPr>
          </a:p>
          <a:p>
            <a:r>
              <a:rPr lang="en-GB" sz="1300">
                <a:solidFill>
                  <a:srgbClr val="FFFFFF"/>
                </a:solidFill>
              </a:rPr>
              <a:t>Vallen, G. K., Vallen, J. J., &amp; O'Mahony, S. (2014). A classification of tourists based on wellness motivations: Introducing the 'Zen-tourist'. Journal of Vacation Marketing, 20(3), 235-254.</a:t>
            </a:r>
            <a:endParaRPr lang="en-US" sz="1300">
              <a:solidFill>
                <a:srgbClr val="FFFFFF"/>
              </a:solidFill>
            </a:endParaRPr>
          </a:p>
          <a:p>
            <a:r>
              <a:rPr lang="en-GB" sz="1300">
                <a:solidFill>
                  <a:srgbClr val="FFFFFF"/>
                </a:solidFill>
              </a:rPr>
              <a:t>Walker, J., Zhao, Z., &amp; Wang, X. (2014). Dining satisfaction and loyalty: A meta-analysis. International Journal of Contemporary Hospitality Management, 26(6), 827-853.</a:t>
            </a:r>
            <a:endParaRPr lang="en-US" sz="1300">
              <a:solidFill>
                <a:srgbClr val="FFFFFF"/>
              </a:solidFill>
            </a:endParaRPr>
          </a:p>
          <a:p>
            <a:endParaRPr lang="en-US" sz="1300">
              <a:solidFill>
                <a:srgbClr val="FFFFFF"/>
              </a:solidFill>
            </a:endParaRPr>
          </a:p>
        </p:txBody>
      </p:sp>
      <p:sp>
        <p:nvSpPr>
          <p:cNvPr id="5" name="TextBox 4">
            <a:extLst>
              <a:ext uri="{FF2B5EF4-FFF2-40B4-BE49-F238E27FC236}">
                <a16:creationId xmlns:a16="http://schemas.microsoft.com/office/drawing/2014/main" id="{C0F0C018-CED3-3497-7D9D-2D6DB313B6B7}"/>
              </a:ext>
            </a:extLst>
          </p:cNvPr>
          <p:cNvSpPr txBox="1"/>
          <p:nvPr/>
        </p:nvSpPr>
        <p:spPr>
          <a:xfrm>
            <a:off x="9870532" y="6648838"/>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848868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3478</Words>
  <Application>Microsoft Office PowerPoint</Application>
  <PresentationFormat>Widescreen</PresentationFormat>
  <Paragraphs>148</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Symbol</vt:lpstr>
      <vt:lpstr>office theme</vt:lpstr>
      <vt:lpstr>PowerPoint Presentation</vt:lpstr>
      <vt:lpstr>Introduction to InterContinental Hotels Group (IHG)</vt:lpstr>
      <vt:lpstr>Primary Customers of IHG</vt:lpstr>
      <vt:lpstr>Nature and Scope of Guest Services and Facilities</vt:lpstr>
      <vt:lpstr>Nature and Scope of Guest Services and Facilities</vt:lpstr>
      <vt:lpstr>Role and Function of Guest Services</vt:lpstr>
      <vt:lpstr>Importance of Hospitality in Hotels</vt:lpstr>
      <vt:lpstr>Meeting or Exceeding Guest Expectations</vt:lpstr>
      <vt:lpstr>Meeting or Exceeding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Katerina Hristova</dc:creator>
  <cp:lastModifiedBy>Katerina Hristova</cp:lastModifiedBy>
  <cp:revision>180</cp:revision>
  <dcterms:created xsi:type="dcterms:W3CDTF">2023-05-25T06:04:39Z</dcterms:created>
  <dcterms:modified xsi:type="dcterms:W3CDTF">2023-05-26T19:12:11Z</dcterms:modified>
</cp:coreProperties>
</file>