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2" r:id="rId5"/>
    <p:sldId id="263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977"/>
    <p:restoredTop sz="95807"/>
  </p:normalViewPr>
  <p:slideViewPr>
    <p:cSldViewPr snapToGrid="0" snapToObjects="1">
      <p:cViewPr>
        <p:scale>
          <a:sx n="46" d="100"/>
          <a:sy n="46" d="100"/>
        </p:scale>
        <p:origin x="3296" y="1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5C715D-F470-4E2B-92C9-CA302D7F9F3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C5B27F1-5F6A-4D85-A0BF-1E4A38074AB9}">
      <dgm:prSet/>
      <dgm:spPr/>
      <dgm:t>
        <a:bodyPr/>
        <a:lstStyle/>
        <a:p>
          <a:r>
            <a:rPr lang="en-US" i="1"/>
            <a:t>Sensorimotor Stage</a:t>
          </a:r>
          <a:r>
            <a:rPr lang="en-US"/>
            <a:t> (0 to 24m) – unaware of outside world</a:t>
          </a:r>
        </a:p>
      </dgm:t>
    </dgm:pt>
    <dgm:pt modelId="{F5F8B0AE-64A6-4A21-BBA6-1E44B282B5C6}" type="parTrans" cxnId="{64E5E7C5-121A-49F9-B6FA-61293A5989DE}">
      <dgm:prSet/>
      <dgm:spPr/>
      <dgm:t>
        <a:bodyPr/>
        <a:lstStyle/>
        <a:p>
          <a:endParaRPr lang="en-US"/>
        </a:p>
      </dgm:t>
    </dgm:pt>
    <dgm:pt modelId="{A35F1826-9034-49EA-AB8B-9244C4BBAC4B}" type="sibTrans" cxnId="{64E5E7C5-121A-49F9-B6FA-61293A5989DE}">
      <dgm:prSet/>
      <dgm:spPr/>
      <dgm:t>
        <a:bodyPr/>
        <a:lstStyle/>
        <a:p>
          <a:endParaRPr lang="en-US"/>
        </a:p>
      </dgm:t>
    </dgm:pt>
    <dgm:pt modelId="{2D03DFEE-914D-472E-8DC7-380FC1DA2719}">
      <dgm:prSet/>
      <dgm:spPr/>
      <dgm:t>
        <a:bodyPr/>
        <a:lstStyle/>
        <a:p>
          <a:r>
            <a:rPr lang="en-US" i="1"/>
            <a:t>Preoperational Stage </a:t>
          </a:r>
          <a:r>
            <a:rPr lang="en-US"/>
            <a:t>(2 to 7y) – start to think but limited</a:t>
          </a:r>
        </a:p>
      </dgm:t>
    </dgm:pt>
    <dgm:pt modelId="{A18DC1D8-E307-4CBF-AE79-A61547673873}" type="parTrans" cxnId="{7B9DAE1E-9E05-4739-8304-2C5A1CECE6FE}">
      <dgm:prSet/>
      <dgm:spPr/>
      <dgm:t>
        <a:bodyPr/>
        <a:lstStyle/>
        <a:p>
          <a:endParaRPr lang="en-US"/>
        </a:p>
      </dgm:t>
    </dgm:pt>
    <dgm:pt modelId="{4E46CE57-7538-4140-AE59-F236B8DF5489}" type="sibTrans" cxnId="{7B9DAE1E-9E05-4739-8304-2C5A1CECE6FE}">
      <dgm:prSet/>
      <dgm:spPr/>
      <dgm:t>
        <a:bodyPr/>
        <a:lstStyle/>
        <a:p>
          <a:endParaRPr lang="en-US"/>
        </a:p>
      </dgm:t>
    </dgm:pt>
    <dgm:pt modelId="{B805A7F1-D860-42FE-9BFE-6FC495CC2928}">
      <dgm:prSet/>
      <dgm:spPr/>
      <dgm:t>
        <a:bodyPr/>
        <a:lstStyle/>
        <a:p>
          <a:r>
            <a:rPr lang="en-US" i="1"/>
            <a:t>Concrete Operational Stage </a:t>
          </a:r>
          <a:r>
            <a:rPr lang="en-US"/>
            <a:t>(7 to 12y) – thinking becomes factual</a:t>
          </a:r>
        </a:p>
      </dgm:t>
    </dgm:pt>
    <dgm:pt modelId="{820E15E9-3B56-4EFF-81C5-F5D009FB869E}" type="parTrans" cxnId="{ACCC9A36-39B8-457D-93CD-DB1A86112AAF}">
      <dgm:prSet/>
      <dgm:spPr/>
      <dgm:t>
        <a:bodyPr/>
        <a:lstStyle/>
        <a:p>
          <a:endParaRPr lang="en-US"/>
        </a:p>
      </dgm:t>
    </dgm:pt>
    <dgm:pt modelId="{8C8BCB36-508C-4EB9-95C2-C8277E6861B5}" type="sibTrans" cxnId="{ACCC9A36-39B8-457D-93CD-DB1A86112AAF}">
      <dgm:prSet/>
      <dgm:spPr/>
      <dgm:t>
        <a:bodyPr/>
        <a:lstStyle/>
        <a:p>
          <a:endParaRPr lang="en-US"/>
        </a:p>
      </dgm:t>
    </dgm:pt>
    <dgm:pt modelId="{C374C5B0-EA26-4C6B-82F8-553E0296778B}">
      <dgm:prSet/>
      <dgm:spPr/>
      <dgm:t>
        <a:bodyPr/>
        <a:lstStyle/>
        <a:p>
          <a:r>
            <a:rPr lang="en-US" i="1"/>
            <a:t>Formal Operational Stage </a:t>
          </a:r>
          <a:r>
            <a:rPr lang="en-US"/>
            <a:t>(12+) - begin thinking like adults</a:t>
          </a:r>
        </a:p>
      </dgm:t>
    </dgm:pt>
    <dgm:pt modelId="{60DEBA29-D0DB-4983-BD10-0314E5FE57D0}" type="parTrans" cxnId="{6789E601-1691-4573-BC1C-0FFC55CC192C}">
      <dgm:prSet/>
      <dgm:spPr/>
      <dgm:t>
        <a:bodyPr/>
        <a:lstStyle/>
        <a:p>
          <a:endParaRPr lang="en-US"/>
        </a:p>
      </dgm:t>
    </dgm:pt>
    <dgm:pt modelId="{5B1501EA-BEF0-4763-BC25-740375DE418A}" type="sibTrans" cxnId="{6789E601-1691-4573-BC1C-0FFC55CC192C}">
      <dgm:prSet/>
      <dgm:spPr/>
      <dgm:t>
        <a:bodyPr/>
        <a:lstStyle/>
        <a:p>
          <a:endParaRPr lang="en-US"/>
        </a:p>
      </dgm:t>
    </dgm:pt>
    <dgm:pt modelId="{67BE70C0-1F12-F048-8AA3-B6ADD34AD235}" type="pres">
      <dgm:prSet presAssocID="{3F5C715D-F470-4E2B-92C9-CA302D7F9F34}" presName="linear" presStyleCnt="0">
        <dgm:presLayoutVars>
          <dgm:animLvl val="lvl"/>
          <dgm:resizeHandles val="exact"/>
        </dgm:presLayoutVars>
      </dgm:prSet>
      <dgm:spPr/>
    </dgm:pt>
    <dgm:pt modelId="{B59792DC-7AA3-734F-A9C7-8CCF24C3C12F}" type="pres">
      <dgm:prSet presAssocID="{6C5B27F1-5F6A-4D85-A0BF-1E4A38074AB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BF155BD-1518-E549-9646-8790D1467A45}" type="pres">
      <dgm:prSet presAssocID="{A35F1826-9034-49EA-AB8B-9244C4BBAC4B}" presName="spacer" presStyleCnt="0"/>
      <dgm:spPr/>
    </dgm:pt>
    <dgm:pt modelId="{12DCBDA7-0362-E149-8466-D3AA1F76090E}" type="pres">
      <dgm:prSet presAssocID="{2D03DFEE-914D-472E-8DC7-380FC1DA271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5EEE979-5BB1-B941-B9AC-F4B69D1655A6}" type="pres">
      <dgm:prSet presAssocID="{4E46CE57-7538-4140-AE59-F236B8DF5489}" presName="spacer" presStyleCnt="0"/>
      <dgm:spPr/>
    </dgm:pt>
    <dgm:pt modelId="{81AE70BE-A9CA-DE44-9694-5D6985A0726A}" type="pres">
      <dgm:prSet presAssocID="{B805A7F1-D860-42FE-9BFE-6FC495CC292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7EA4906-2F57-6946-8BFF-23ABE806427C}" type="pres">
      <dgm:prSet presAssocID="{8C8BCB36-508C-4EB9-95C2-C8277E6861B5}" presName="spacer" presStyleCnt="0"/>
      <dgm:spPr/>
    </dgm:pt>
    <dgm:pt modelId="{831E3743-69E4-F64D-AC0E-FA9FB39EDD14}" type="pres">
      <dgm:prSet presAssocID="{C374C5B0-EA26-4C6B-82F8-553E0296778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789E601-1691-4573-BC1C-0FFC55CC192C}" srcId="{3F5C715D-F470-4E2B-92C9-CA302D7F9F34}" destId="{C374C5B0-EA26-4C6B-82F8-553E0296778B}" srcOrd="3" destOrd="0" parTransId="{60DEBA29-D0DB-4983-BD10-0314E5FE57D0}" sibTransId="{5B1501EA-BEF0-4763-BC25-740375DE418A}"/>
    <dgm:cxn modelId="{7B9DAE1E-9E05-4739-8304-2C5A1CECE6FE}" srcId="{3F5C715D-F470-4E2B-92C9-CA302D7F9F34}" destId="{2D03DFEE-914D-472E-8DC7-380FC1DA2719}" srcOrd="1" destOrd="0" parTransId="{A18DC1D8-E307-4CBF-AE79-A61547673873}" sibTransId="{4E46CE57-7538-4140-AE59-F236B8DF5489}"/>
    <dgm:cxn modelId="{ACCC9A36-39B8-457D-93CD-DB1A86112AAF}" srcId="{3F5C715D-F470-4E2B-92C9-CA302D7F9F34}" destId="{B805A7F1-D860-42FE-9BFE-6FC495CC2928}" srcOrd="2" destOrd="0" parTransId="{820E15E9-3B56-4EFF-81C5-F5D009FB869E}" sibTransId="{8C8BCB36-508C-4EB9-95C2-C8277E6861B5}"/>
    <dgm:cxn modelId="{A85B6258-BCBF-ED45-B8C8-F3EFFECAEE96}" type="presOf" srcId="{2D03DFEE-914D-472E-8DC7-380FC1DA2719}" destId="{12DCBDA7-0362-E149-8466-D3AA1F76090E}" srcOrd="0" destOrd="0" presId="urn:microsoft.com/office/officeart/2005/8/layout/vList2"/>
    <dgm:cxn modelId="{519780A3-51A0-9B4E-A4EC-AD8CECE04DD0}" type="presOf" srcId="{3F5C715D-F470-4E2B-92C9-CA302D7F9F34}" destId="{67BE70C0-1F12-F048-8AA3-B6ADD34AD235}" srcOrd="0" destOrd="0" presId="urn:microsoft.com/office/officeart/2005/8/layout/vList2"/>
    <dgm:cxn modelId="{64E5E7C5-121A-49F9-B6FA-61293A5989DE}" srcId="{3F5C715D-F470-4E2B-92C9-CA302D7F9F34}" destId="{6C5B27F1-5F6A-4D85-A0BF-1E4A38074AB9}" srcOrd="0" destOrd="0" parTransId="{F5F8B0AE-64A6-4A21-BBA6-1E44B282B5C6}" sibTransId="{A35F1826-9034-49EA-AB8B-9244C4BBAC4B}"/>
    <dgm:cxn modelId="{AA2A38C7-0284-F248-8691-8DFCFA19A501}" type="presOf" srcId="{C374C5B0-EA26-4C6B-82F8-553E0296778B}" destId="{831E3743-69E4-F64D-AC0E-FA9FB39EDD14}" srcOrd="0" destOrd="0" presId="urn:microsoft.com/office/officeart/2005/8/layout/vList2"/>
    <dgm:cxn modelId="{E9ABAAC7-8145-2548-9C74-7CB43D06F418}" type="presOf" srcId="{B805A7F1-D860-42FE-9BFE-6FC495CC2928}" destId="{81AE70BE-A9CA-DE44-9694-5D6985A0726A}" srcOrd="0" destOrd="0" presId="urn:microsoft.com/office/officeart/2005/8/layout/vList2"/>
    <dgm:cxn modelId="{2F5F11FE-218B-2241-8FBB-B7B6FE142CC9}" type="presOf" srcId="{6C5B27F1-5F6A-4D85-A0BF-1E4A38074AB9}" destId="{B59792DC-7AA3-734F-A9C7-8CCF24C3C12F}" srcOrd="0" destOrd="0" presId="urn:microsoft.com/office/officeart/2005/8/layout/vList2"/>
    <dgm:cxn modelId="{2A7E47B8-16E9-CC42-A898-A50A8054AD6A}" type="presParOf" srcId="{67BE70C0-1F12-F048-8AA3-B6ADD34AD235}" destId="{B59792DC-7AA3-734F-A9C7-8CCF24C3C12F}" srcOrd="0" destOrd="0" presId="urn:microsoft.com/office/officeart/2005/8/layout/vList2"/>
    <dgm:cxn modelId="{412EFEA8-DCE2-7246-8674-7C0444532D92}" type="presParOf" srcId="{67BE70C0-1F12-F048-8AA3-B6ADD34AD235}" destId="{FBF155BD-1518-E549-9646-8790D1467A45}" srcOrd="1" destOrd="0" presId="urn:microsoft.com/office/officeart/2005/8/layout/vList2"/>
    <dgm:cxn modelId="{E2D8510C-07E7-3B48-BF18-1B884BE9F9C1}" type="presParOf" srcId="{67BE70C0-1F12-F048-8AA3-B6ADD34AD235}" destId="{12DCBDA7-0362-E149-8466-D3AA1F76090E}" srcOrd="2" destOrd="0" presId="urn:microsoft.com/office/officeart/2005/8/layout/vList2"/>
    <dgm:cxn modelId="{356362AD-2852-0542-92D4-FD4921403597}" type="presParOf" srcId="{67BE70C0-1F12-F048-8AA3-B6ADD34AD235}" destId="{95EEE979-5BB1-B941-B9AC-F4B69D1655A6}" srcOrd="3" destOrd="0" presId="urn:microsoft.com/office/officeart/2005/8/layout/vList2"/>
    <dgm:cxn modelId="{449646D0-EABB-0241-A126-52060FC12714}" type="presParOf" srcId="{67BE70C0-1F12-F048-8AA3-B6ADD34AD235}" destId="{81AE70BE-A9CA-DE44-9694-5D6985A0726A}" srcOrd="4" destOrd="0" presId="urn:microsoft.com/office/officeart/2005/8/layout/vList2"/>
    <dgm:cxn modelId="{2BCAF8FE-7588-844F-B372-FAF7CC43D2F4}" type="presParOf" srcId="{67BE70C0-1F12-F048-8AA3-B6ADD34AD235}" destId="{77EA4906-2F57-6946-8BFF-23ABE806427C}" srcOrd="5" destOrd="0" presId="urn:microsoft.com/office/officeart/2005/8/layout/vList2"/>
    <dgm:cxn modelId="{FB98F2CF-76F5-EA4E-BC8B-72B94B9F7A3D}" type="presParOf" srcId="{67BE70C0-1F12-F048-8AA3-B6ADD34AD235}" destId="{831E3743-69E4-F64D-AC0E-FA9FB39EDD1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792DC-7AA3-734F-A9C7-8CCF24C3C12F}">
      <dsp:nvSpPr>
        <dsp:cNvPr id="0" name=""/>
        <dsp:cNvSpPr/>
      </dsp:nvSpPr>
      <dsp:spPr>
        <a:xfrm>
          <a:off x="0" y="68183"/>
          <a:ext cx="6263640" cy="1272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i="1" kern="1200"/>
            <a:t>Sensorimotor Stage</a:t>
          </a:r>
          <a:r>
            <a:rPr lang="en-US" sz="3200" kern="1200"/>
            <a:t> (0 to 24m) – unaware of outside world</a:t>
          </a:r>
        </a:p>
      </dsp:txBody>
      <dsp:txXfrm>
        <a:off x="62141" y="130324"/>
        <a:ext cx="6139358" cy="1148678"/>
      </dsp:txXfrm>
    </dsp:sp>
    <dsp:sp modelId="{12DCBDA7-0362-E149-8466-D3AA1F76090E}">
      <dsp:nvSpPr>
        <dsp:cNvPr id="0" name=""/>
        <dsp:cNvSpPr/>
      </dsp:nvSpPr>
      <dsp:spPr>
        <a:xfrm>
          <a:off x="0" y="1433303"/>
          <a:ext cx="6263640" cy="127296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i="1" kern="1200"/>
            <a:t>Preoperational Stage </a:t>
          </a:r>
          <a:r>
            <a:rPr lang="en-US" sz="3200" kern="1200"/>
            <a:t>(2 to 7y) – start to think but limited</a:t>
          </a:r>
        </a:p>
      </dsp:txBody>
      <dsp:txXfrm>
        <a:off x="62141" y="1495444"/>
        <a:ext cx="6139358" cy="1148678"/>
      </dsp:txXfrm>
    </dsp:sp>
    <dsp:sp modelId="{81AE70BE-A9CA-DE44-9694-5D6985A0726A}">
      <dsp:nvSpPr>
        <dsp:cNvPr id="0" name=""/>
        <dsp:cNvSpPr/>
      </dsp:nvSpPr>
      <dsp:spPr>
        <a:xfrm>
          <a:off x="0" y="2798423"/>
          <a:ext cx="6263640" cy="127296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i="1" kern="1200"/>
            <a:t>Concrete Operational Stage </a:t>
          </a:r>
          <a:r>
            <a:rPr lang="en-US" sz="3200" kern="1200"/>
            <a:t>(7 to 12y) – thinking becomes factual</a:t>
          </a:r>
        </a:p>
      </dsp:txBody>
      <dsp:txXfrm>
        <a:off x="62141" y="2860564"/>
        <a:ext cx="6139358" cy="1148678"/>
      </dsp:txXfrm>
    </dsp:sp>
    <dsp:sp modelId="{831E3743-69E4-F64D-AC0E-FA9FB39EDD14}">
      <dsp:nvSpPr>
        <dsp:cNvPr id="0" name=""/>
        <dsp:cNvSpPr/>
      </dsp:nvSpPr>
      <dsp:spPr>
        <a:xfrm>
          <a:off x="0" y="4163544"/>
          <a:ext cx="6263640" cy="127296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i="1" kern="1200"/>
            <a:t>Formal Operational Stage </a:t>
          </a:r>
          <a:r>
            <a:rPr lang="en-US" sz="3200" kern="1200"/>
            <a:t>(12+) - begin thinking like adults</a:t>
          </a:r>
        </a:p>
      </dsp:txBody>
      <dsp:txXfrm>
        <a:off x="62141" y="4225685"/>
        <a:ext cx="6139358" cy="1148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EEFF9-887B-AD48-B8BD-3700C7DE70A5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DF3E6-0B58-F940-9196-9FA765DBE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19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AF38F-DD32-F446-96EB-CA4B0964406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2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AF38F-DD32-F446-96EB-CA4B0964406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87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AF38F-DD32-F446-96EB-CA4B0964406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47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204CF-A8BB-588A-E349-660534A3E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CECC4A-D29D-3BC2-756D-C7459BEB29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2E04F-C13B-7A2D-4004-D4AAE0C76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3CE65-4987-8A8F-A496-EE8A9F094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3744C-0033-D0B5-D607-91C03FFAA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0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B5F8C-A39E-D6A9-575F-B97372FD1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17921B-B848-2204-4EF4-E5293CDE6A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F32F9-BB24-9E41-E443-53997F686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070D09-9CF3-E9E9-8DC9-52B05F6C9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95E15-9574-35D4-1ED7-170FB3BBF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620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4A931-311E-FA51-087B-B5C1E19B5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E73C6C-20AB-5EC7-8618-BA6E5CE0A9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C21A6-41B2-9A53-22A0-0E054744E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D9167-66FE-4AAF-3DA6-CC78551BB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A87C6-3EE2-60CA-2EAB-3B43EAB68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586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7069D-89B6-429C-F3CB-49F3A9C47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3A7A5-CF73-56A6-616E-1604C674A6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919AEB-5F03-46DB-9E9B-64F1ABFB9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C79BF0-86EE-C1FF-9C65-34A80190F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6CDC5D-03BA-35BD-DFD5-53C6B4EDB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E3D286-9C48-6BC6-F696-4F58C8385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186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A5563-1C13-6788-06D3-4747EB6C6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1D1AF-FA36-C044-A2DA-1C769C926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598B58-63C8-0EF8-2DA0-CCE7F2122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603A5E-B509-36B1-0C0E-FC538A4CA5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941196-7CA3-BB6D-4F51-9C34D4BD3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9DFB29-F69B-E76E-EA75-824F068F1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C5052D-A85D-4F60-EBCB-4B8BA4A95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A8771-369D-BB77-D1DA-93807DEFA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007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B5185-F543-6108-16B9-78B2F11E1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E278DF-7D40-1701-82A7-A5FDE32FA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897615-6327-81C6-606E-8FA9F57AD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DB3526-D49B-3D33-E6C0-A4DF8147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120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F03D5D-7814-0539-D1F4-E892785FB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03760E-974C-65EC-C3F5-B92595742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C7B45-FF30-922E-1F61-08798B3F4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0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218FB-6142-F86C-57EF-374796E62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32B5C-AFE9-1A08-AB24-3A52CD4AB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0D3693-A5D9-35D4-27F6-A3B697D38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AF0FC-EEC8-E6AE-3FDB-946809848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1E5E28-43C8-25CA-02E0-629A87BC9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D5331-696F-2E80-28FE-D0EF6BEFB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970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1B703-E95D-1A80-096E-53F14FD72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7B9955-CA9A-E665-8E97-4AC2951F46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80A879-EC2C-CEEF-3303-CAC4D066A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D600B9-1944-166A-EC7F-0F192504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AA1DE0-5C6A-078F-BDC6-7383FB9BA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A155A2-F5AB-9140-B2ED-1748D1105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256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05503-2823-05D8-EC58-F6F61671E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D09A11-D25D-BAD7-D035-F48E99749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886E3-87CB-D14C-933F-E494A798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ADB606-11B1-0A42-C46B-6A212C138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C58D8-1DDF-42F2-3C82-A9B4826B1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534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C0AF33-29A6-8A28-A40B-75723DFB4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F38D77-929D-3254-A3E2-70CFEE268B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8E030-1EF3-2A36-916B-9DD799352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D810B1-D1D7-9BA9-26B7-1FA78F9BA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750FF-DBB7-9AB2-BE37-2B0AC45A5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80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D190C9-3EE8-1827-E3A2-19928DE6A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55FEA2-387C-C05C-C8E0-0493E6AC3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0916B-3B3D-278A-00CD-7E37CD7113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0D90B-ECE4-EB49-8362-85B4469252DA}" type="datetimeFigureOut">
              <a:rPr lang="en-GB" smtClean="0"/>
              <a:t>26/06/2022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49C49-8C53-1128-43D0-6E7C37BFAA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55B37-F50C-20FB-66CB-CCAEE171AD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C0E1F-A25A-4F4D-B17B-0DFD2A0E3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20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20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22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26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Arc 28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97D397-0D94-BE67-35C7-9A9507EB10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US" sz="5600" b="1"/>
              <a:t>Why is Psychology Important When Working as a Pediatric Nurse?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B918D6-1D21-2DE1-FC06-D7DF5FB504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>
            <a:normAutofit/>
          </a:bodyPr>
          <a:lstStyle/>
          <a:p>
            <a:pPr algn="r"/>
            <a:r>
              <a:rPr lang="en-US"/>
              <a:t>Janhara Bibi (2025745)</a:t>
            </a:r>
          </a:p>
        </p:txBody>
      </p:sp>
    </p:spTree>
    <p:extLst>
      <p:ext uri="{BB962C8B-B14F-4D97-AF65-F5344CB8AC3E}">
        <p14:creationId xmlns:p14="http://schemas.microsoft.com/office/powerpoint/2010/main" val="2342580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6EB46-90EE-DCE9-68A5-E78A77694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E6B5E-9449-124B-7426-839E4B89F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dirty="0"/>
              <a:t>Brief introduction to Piaget’s theory of Cognitive Development</a:t>
            </a:r>
          </a:p>
          <a:p>
            <a:r>
              <a:rPr lang="en-US" dirty="0"/>
              <a:t>What is the concrete operational stage?</a:t>
            </a:r>
          </a:p>
          <a:p>
            <a:r>
              <a:rPr lang="en-US" dirty="0"/>
              <a:t>How Piaget’s theory has been practically applied by pediatric nurses</a:t>
            </a:r>
          </a:p>
        </p:txBody>
      </p:sp>
    </p:spTree>
    <p:extLst>
      <p:ext uri="{BB962C8B-B14F-4D97-AF65-F5344CB8AC3E}">
        <p14:creationId xmlns:p14="http://schemas.microsoft.com/office/powerpoint/2010/main" val="326715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98D9F-3630-4A95-0BE1-7EC3C2036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Piaget’s Theory of Cognitive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B059E-8E9F-2728-350B-A79ADDCB3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Suggests that children’s way of thinking and understanding changes (“develops”) through a sequence of stages in their life (Boyd, 2019)</a:t>
            </a:r>
          </a:p>
          <a:p>
            <a:pPr marL="0" indent="0">
              <a:buNone/>
            </a:pPr>
            <a:r>
              <a:rPr lang="en-US" sz="2000" dirty="0"/>
              <a:t>	Involves learning from experiences 	(assimilation,  accommodation and 	equilibration)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55CE98-BB61-8534-1C95-5AEC4FC516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17923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11F90B-2BB2-8280-E8F4-A56D8DFC1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030" y="4391503"/>
            <a:ext cx="6002110" cy="222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12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EAD8A46-3B87-7950-CAF2-B92AA0CC6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US" sz="5200" b="1"/>
              <a:t>Four Stages of Piaget’s Theory:</a:t>
            </a:r>
            <a:br>
              <a:rPr lang="en-US" sz="5200"/>
            </a:br>
            <a:r>
              <a:rPr lang="en-US" sz="5200"/>
              <a:t>Rachel (2016)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883F21AD-452C-169D-44E7-82402B3DE8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0669415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5847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36D073-60CD-2EDB-F3A5-D97CD8442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US" b="1" dirty="0"/>
              <a:t>Concrete Operational Stage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Diagram&#10;&#10;Description automatically generated with low confidence">
            <a:extLst>
              <a:ext uri="{FF2B5EF4-FFF2-40B4-BE49-F238E27FC236}">
                <a16:creationId xmlns:a16="http://schemas.microsoft.com/office/drawing/2014/main" id="{CE4A2636-FF91-4FF0-7E09-026FC12DE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82" y="1751137"/>
            <a:ext cx="4777381" cy="31859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0867E-6A4F-68C0-80A4-721FA9533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Stage where children begin to think logically (using facts) (</a:t>
            </a:r>
            <a:r>
              <a:rPr lang="en-US" sz="2400" dirty="0" err="1"/>
              <a:t>Huitt</a:t>
            </a:r>
            <a:r>
              <a:rPr lang="en-US" sz="2400" dirty="0"/>
              <a:t> &amp; Hummel, 2003)</a:t>
            </a:r>
          </a:p>
          <a:p>
            <a:r>
              <a:rPr lang="en-US" sz="2400" dirty="0"/>
              <a:t>Involves the development of:</a:t>
            </a:r>
          </a:p>
          <a:p>
            <a:pPr lvl="1"/>
            <a:r>
              <a:rPr lang="en-US" i="1" dirty="0"/>
              <a:t>Decentration </a:t>
            </a:r>
            <a:r>
              <a:rPr lang="en-US" dirty="0"/>
              <a:t>– understanding that other people have different thoughts, views etc. from oneself</a:t>
            </a:r>
            <a:endParaRPr lang="en-US" i="1" dirty="0"/>
          </a:p>
          <a:p>
            <a:pPr lvl="1"/>
            <a:r>
              <a:rPr lang="en-US" i="1" dirty="0"/>
              <a:t>Conservation </a:t>
            </a:r>
            <a:r>
              <a:rPr lang="en-US" dirty="0"/>
              <a:t>– idea that an object can stay the same even if it’s changed (American Psychological Association, n.d.)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sz="2400" dirty="0"/>
              <a:t>However at this stage, children are still unable to think hypothetically (about made-up scenarios)</a:t>
            </a:r>
          </a:p>
        </p:txBody>
      </p:sp>
    </p:spTree>
    <p:extLst>
      <p:ext uri="{BB962C8B-B14F-4D97-AF65-F5344CB8AC3E}">
        <p14:creationId xmlns:p14="http://schemas.microsoft.com/office/powerpoint/2010/main" val="427950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doctor talking to a young child&#10;&#10;Description automatically generated with medium confidence">
            <a:extLst>
              <a:ext uri="{FF2B5EF4-FFF2-40B4-BE49-F238E27FC236}">
                <a16:creationId xmlns:a16="http://schemas.microsoft.com/office/drawing/2014/main" id="{14ADA0F9-38EB-A16F-419C-05A8C7CCB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1053" y="1789997"/>
            <a:ext cx="4777381" cy="310529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3" name="Arc 12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F94117-6075-C864-5F35-CBC7C1387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US" b="1" dirty="0"/>
              <a:t>Practical Application of Piaget’s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9444F-EE7D-9514-2B52-9B5B9C632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>
            <a:normAutofit/>
          </a:bodyPr>
          <a:lstStyle/>
          <a:p>
            <a:r>
              <a:rPr lang="en-US" sz="2000" dirty="0"/>
              <a:t>Pediatric nurses use therapeutic play to explain and prepare children for surgery (Li &amp; Lopez, 2008)</a:t>
            </a:r>
          </a:p>
          <a:p>
            <a:pPr lvl="1"/>
            <a:r>
              <a:rPr lang="en-US" sz="2000" dirty="0"/>
              <a:t>For example: showing the child what will happen in the surgery using a doll and then letting them play it out themselves</a:t>
            </a:r>
          </a:p>
          <a:p>
            <a:r>
              <a:rPr lang="en-US" sz="2000" dirty="0"/>
              <a:t>Links with Piaget’s theory as role-playing the surgery helps the child think through the procedure logically</a:t>
            </a:r>
          </a:p>
          <a:p>
            <a:pPr lvl="1"/>
            <a:r>
              <a:rPr lang="en-US" sz="2000" dirty="0"/>
              <a:t>Especially as children cannot think hypothetically before age 12</a:t>
            </a:r>
          </a:p>
          <a:p>
            <a:r>
              <a:rPr lang="en-US" sz="2000" dirty="0"/>
              <a:t>Can help reduce children’s anxiety surrounding their surgery (Brewer et al, 2006)</a:t>
            </a:r>
          </a:p>
        </p:txBody>
      </p:sp>
    </p:spTree>
    <p:extLst>
      <p:ext uri="{BB962C8B-B14F-4D97-AF65-F5344CB8AC3E}">
        <p14:creationId xmlns:p14="http://schemas.microsoft.com/office/powerpoint/2010/main" val="981072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A64A4E-F7E9-EF5A-DC59-894EBD672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436" y="1151825"/>
            <a:ext cx="3240506" cy="40646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DE7AD-E83B-506B-429A-431524D33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r>
              <a:rPr lang="en-US" dirty="0"/>
              <a:t>Piaget’s theory of cognitive development helps nurses know how much children can think and understand at specific stages in their life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Influences how nurses explain children’s conditions to them</a:t>
            </a:r>
          </a:p>
          <a:p>
            <a:pPr lvl="1"/>
            <a:r>
              <a:rPr lang="en-US"/>
              <a:t>For example, concrete operational children are told more about their condition than preoperational children</a:t>
            </a:r>
          </a:p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361</Words>
  <Application>Microsoft Macintosh PowerPoint</Application>
  <PresentationFormat>Widescreen</PresentationFormat>
  <Paragraphs>35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Why is Psychology Important When Working as a Pediatric Nurse?</vt:lpstr>
      <vt:lpstr>Introduction</vt:lpstr>
      <vt:lpstr>Piaget’s Theory of Cognitive Development</vt:lpstr>
      <vt:lpstr>Four Stages of Piaget’s Theory: Rachel (2016)</vt:lpstr>
      <vt:lpstr>Concrete Operational Stage</vt:lpstr>
      <vt:lpstr>Practical Application of Piaget’s Theory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is Psychology Important When Working as a Pediatric Nurse?</dc:title>
  <dc:subject/>
  <dc:creator>Janhara Bibi (2025745)</dc:creator>
  <cp:keywords/>
  <dc:description/>
  <cp:lastModifiedBy>Janhara Bibi (2025745)</cp:lastModifiedBy>
  <cp:revision>2</cp:revision>
  <dcterms:created xsi:type="dcterms:W3CDTF">2022-06-26T09:49:02Z</dcterms:created>
  <dcterms:modified xsi:type="dcterms:W3CDTF">2022-06-26T10:02:06Z</dcterms:modified>
  <cp:category/>
</cp:coreProperties>
</file>