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66" r:id="rId2"/>
    <p:sldId id="267" r:id="rId3"/>
    <p:sldId id="271" r:id="rId4"/>
    <p:sldId id="276" r:id="rId5"/>
    <p:sldId id="275" r:id="rId6"/>
    <p:sldId id="279" r:id="rId7"/>
    <p:sldId id="268" r:id="rId8"/>
    <p:sldId id="277"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6146" autoAdjust="0"/>
  </p:normalViewPr>
  <p:slideViewPr>
    <p:cSldViewPr>
      <p:cViewPr varScale="1">
        <p:scale>
          <a:sx n="68" d="100"/>
          <a:sy n="68" d="100"/>
        </p:scale>
        <p:origin x="966" y="90"/>
      </p:cViewPr>
      <p:guideLst/>
    </p:cSldViewPr>
  </p:slideViewPr>
  <p:notesTextViewPr>
    <p:cViewPr>
      <p:scale>
        <a:sx n="1" d="1"/>
        <a:sy n="1" d="1"/>
      </p:scale>
      <p:origin x="0" y="0"/>
    </p:cViewPr>
  </p:notesTextViewPr>
  <p:notesViewPr>
    <p:cSldViewPr>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441F7F0-D4C1-4AED-9298-3196B199C1A5}" type="datetimeFigureOut">
              <a:rPr lang="en-US" smtClean="0"/>
              <a:t>6/20/26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5639AE-68CA-4D30-A1A0-938E9270D069}" type="slidenum">
              <a:rPr lang="en-US" smtClean="0"/>
              <a:t>‹#›</a:t>
            </a:fld>
            <a:endParaRPr lang="en-US"/>
          </a:p>
        </p:txBody>
      </p:sp>
    </p:spTree>
    <p:extLst>
      <p:ext uri="{BB962C8B-B14F-4D97-AF65-F5344CB8AC3E}">
        <p14:creationId xmlns:p14="http://schemas.microsoft.com/office/powerpoint/2010/main" val="26830975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1001BF-1343-4B3D-9CB9-ED2AC4733D1C}" type="datetimeFigureOut">
              <a:rPr lang="en-US" smtClean="0"/>
              <a:t>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185F71-770B-4752-8E12-005825E685FF}" type="slidenum">
              <a:rPr lang="en-US" smtClean="0"/>
              <a:t>‹#›</a:t>
            </a:fld>
            <a:endParaRPr lang="en-US"/>
          </a:p>
        </p:txBody>
      </p:sp>
    </p:spTree>
    <p:extLst>
      <p:ext uri="{BB962C8B-B14F-4D97-AF65-F5344CB8AC3E}">
        <p14:creationId xmlns:p14="http://schemas.microsoft.com/office/powerpoint/2010/main" val="798691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dirty="0">
                <a:latin typeface="Arial" pitchFamily="34" charset="0"/>
                <a:cs typeface="Arial" pitchFamily="34" charset="0"/>
              </a:rPr>
              <a:t>Replace these sample pictures with cute ones of your own. It’s easy to do: Select the sample picture and delete it. Now click the Insert Pictures icon inside the frame,</a:t>
            </a:r>
            <a:r>
              <a:rPr lang="en-US" sz="1200" i="1" baseline="0" dirty="0">
                <a:latin typeface="Arial" pitchFamily="34" charset="0"/>
                <a:cs typeface="Arial" pitchFamily="34" charset="0"/>
              </a:rPr>
              <a:t> and locate the picture you want display.</a:t>
            </a:r>
            <a:endParaRPr lang="en-US" sz="1200" i="1" dirty="0">
              <a:latin typeface="Arial" pitchFamily="34" charset="0"/>
              <a:cs typeface="Arial" pitchFamily="34" charset="0"/>
            </a:endParaRPr>
          </a:p>
          <a:p>
            <a:endParaRPr lang="en-US" sz="1200" i="1" dirty="0">
              <a:latin typeface="Arial" pitchFamily="34" charset="0"/>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A1185F71-770B-4752-8E12-005825E685FF}" type="slidenum">
              <a:rPr lang="en-US" smtClean="0"/>
              <a:t>1</a:t>
            </a:fld>
            <a:endParaRPr lang="en-US"/>
          </a:p>
        </p:txBody>
      </p:sp>
    </p:spTree>
    <p:extLst>
      <p:ext uri="{BB962C8B-B14F-4D97-AF65-F5344CB8AC3E}">
        <p14:creationId xmlns:p14="http://schemas.microsoft.com/office/powerpoint/2010/main" val="1308307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dirty="0">
                <a:latin typeface="Arial" pitchFamily="34" charset="0"/>
                <a:cs typeface="Arial" pitchFamily="34" charset="0"/>
              </a:rPr>
              <a:t>Replace these sample pictures with cute ones of your own. It’s easy to do: Select the sample picture and delete it. Now click the Insert Pictures icon inside the frame,</a:t>
            </a:r>
            <a:r>
              <a:rPr lang="en-US" sz="1200" i="1" baseline="0" dirty="0">
                <a:latin typeface="Arial" pitchFamily="34" charset="0"/>
                <a:cs typeface="Arial" pitchFamily="34" charset="0"/>
              </a:rPr>
              <a:t> and locate the picture you want display.</a:t>
            </a:r>
            <a:endParaRPr lang="en-US" sz="1200"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1185F71-770B-4752-8E12-005825E685FF}" type="slidenum">
              <a:rPr lang="en-US" smtClean="0"/>
              <a:t>2</a:t>
            </a:fld>
            <a:endParaRPr lang="en-US"/>
          </a:p>
        </p:txBody>
      </p:sp>
    </p:spTree>
    <p:extLst>
      <p:ext uri="{BB962C8B-B14F-4D97-AF65-F5344CB8AC3E}">
        <p14:creationId xmlns:p14="http://schemas.microsoft.com/office/powerpoint/2010/main" val="15987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dirty="0">
                <a:latin typeface="Arial" pitchFamily="34" charset="0"/>
                <a:cs typeface="Arial" pitchFamily="34" charset="0"/>
              </a:rPr>
              <a:t>Replace these sample pictures with cute ones of your own. It’s easy to do: Select the sample picture and delete it. Now click the Insert Pictures icon inside the frame,</a:t>
            </a:r>
            <a:r>
              <a:rPr lang="en-US" sz="1200" i="1" baseline="0" dirty="0">
                <a:latin typeface="Arial" pitchFamily="34" charset="0"/>
                <a:cs typeface="Arial" pitchFamily="34" charset="0"/>
              </a:rPr>
              <a:t> and locate the picture you want display.</a:t>
            </a:r>
            <a:endParaRPr lang="en-US" sz="1200" i="1"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A1185F71-770B-4752-8E12-005825E685FF}" type="slidenum">
              <a:rPr lang="en-US" smtClean="0"/>
              <a:t>3</a:t>
            </a:fld>
            <a:endParaRPr lang="en-US"/>
          </a:p>
        </p:txBody>
      </p:sp>
    </p:spTree>
    <p:extLst>
      <p:ext uri="{BB962C8B-B14F-4D97-AF65-F5344CB8AC3E}">
        <p14:creationId xmlns:p14="http://schemas.microsoft.com/office/powerpoint/2010/main" val="4139236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88A2162-2A6F-42F1-BB8E-DC9249A793ED}"/>
              </a:ext>
            </a:extLst>
          </p:cNvPr>
          <p:cNvSpPr/>
          <p:nvPr userDrawn="1"/>
        </p:nvSpPr>
        <p:spPr>
          <a:xfrm>
            <a:off x="5029201" y="1828800"/>
            <a:ext cx="5562600" cy="2362200"/>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47635" y="2133600"/>
            <a:ext cx="3724275" cy="1219200"/>
          </a:xfrm>
        </p:spPr>
        <p:txBody>
          <a:bodyPr anchor="b">
            <a:normAutofit/>
          </a:bodyPr>
          <a:lstStyle>
            <a:lvl1pPr>
              <a:defRPr sz="3400">
                <a:solidFill>
                  <a:schemeClr val="accent1"/>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6147635" y="3429000"/>
            <a:ext cx="3724275" cy="609600"/>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
        <p:nvSpPr>
          <p:cNvPr id="11" name="Picture Placeholder 21">
            <a:extLst>
              <a:ext uri="{FF2B5EF4-FFF2-40B4-BE49-F238E27FC236}">
                <a16:creationId xmlns:a16="http://schemas.microsoft.com/office/drawing/2014/main" id="{13D10D28-A185-4F27-917F-BE0253A9176D}"/>
              </a:ext>
            </a:extLst>
          </p:cNvPr>
          <p:cNvSpPr>
            <a:spLocks noGrp="1"/>
          </p:cNvSpPr>
          <p:nvPr>
            <p:ph type="pic" sz="quarter" idx="18"/>
          </p:nvPr>
        </p:nvSpPr>
        <p:spPr>
          <a:xfrm>
            <a:off x="-5024" y="0"/>
            <a:ext cx="5872424" cy="6858000"/>
          </a:xfrm>
        </p:spPr>
        <p:txBody>
          <a:bodyPr/>
          <a:lstStyle/>
          <a:p>
            <a:r>
              <a:rPr lang="en-GB"/>
              <a:t>Click icon to add picture</a:t>
            </a:r>
            <a:endParaRPr lang="en-US"/>
          </a:p>
        </p:txBody>
      </p:sp>
    </p:spTree>
    <p:extLst>
      <p:ext uri="{BB962C8B-B14F-4D97-AF65-F5344CB8AC3E}">
        <p14:creationId xmlns:p14="http://schemas.microsoft.com/office/powerpoint/2010/main" val="1763502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88A2162-2A6F-42F1-BB8E-DC9249A793ED}"/>
              </a:ext>
            </a:extLst>
          </p:cNvPr>
          <p:cNvSpPr/>
          <p:nvPr userDrawn="1"/>
        </p:nvSpPr>
        <p:spPr>
          <a:xfrm>
            <a:off x="6303390" y="914400"/>
            <a:ext cx="4267201" cy="1295400"/>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07426" y="914400"/>
            <a:ext cx="3724275" cy="685800"/>
          </a:xfrm>
        </p:spPr>
        <p:txBody>
          <a:bodyPr anchor="b">
            <a:normAutofit/>
          </a:bodyPr>
          <a:lstStyle>
            <a:lvl1pPr>
              <a:defRPr sz="2000">
                <a:solidFill>
                  <a:schemeClr val="accent1"/>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6507426" y="1600200"/>
            <a:ext cx="3724275" cy="609600"/>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
        <p:nvSpPr>
          <p:cNvPr id="9" name="Rectangle 8">
            <a:extLst>
              <a:ext uri="{FF2B5EF4-FFF2-40B4-BE49-F238E27FC236}">
                <a16:creationId xmlns:a16="http://schemas.microsoft.com/office/drawing/2014/main" id="{063B2208-A3A6-4638-9C42-7211A3C70C1C}"/>
              </a:ext>
            </a:extLst>
          </p:cNvPr>
          <p:cNvSpPr/>
          <p:nvPr userDrawn="1"/>
        </p:nvSpPr>
        <p:spPr>
          <a:xfrm>
            <a:off x="1621409" y="4745906"/>
            <a:ext cx="4267201" cy="1295400"/>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Placeholder 3">
            <a:extLst>
              <a:ext uri="{FF2B5EF4-FFF2-40B4-BE49-F238E27FC236}">
                <a16:creationId xmlns:a16="http://schemas.microsoft.com/office/drawing/2014/main" id="{B10F9579-17B5-47AD-B733-08248F2F1056}"/>
              </a:ext>
            </a:extLst>
          </p:cNvPr>
          <p:cNvSpPr>
            <a:spLocks noGrp="1"/>
          </p:cNvSpPr>
          <p:nvPr>
            <p:ph type="body" sz="half" idx="13"/>
          </p:nvPr>
        </p:nvSpPr>
        <p:spPr>
          <a:xfrm>
            <a:off x="1825445" y="5431706"/>
            <a:ext cx="3724275" cy="609600"/>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20" name="Text Placeholder 19">
            <a:extLst>
              <a:ext uri="{FF2B5EF4-FFF2-40B4-BE49-F238E27FC236}">
                <a16:creationId xmlns:a16="http://schemas.microsoft.com/office/drawing/2014/main" id="{EE2599EC-9FB6-49DA-9610-AF5F55086408}"/>
              </a:ext>
            </a:extLst>
          </p:cNvPr>
          <p:cNvSpPr>
            <a:spLocks noGrp="1"/>
          </p:cNvSpPr>
          <p:nvPr>
            <p:ph type="body" sz="quarter" idx="14" hasCustomPrompt="1"/>
          </p:nvPr>
        </p:nvSpPr>
        <p:spPr>
          <a:xfrm>
            <a:off x="1825625" y="4746625"/>
            <a:ext cx="3724275" cy="685800"/>
          </a:xfrm>
        </p:spPr>
        <p:txBody>
          <a:bodyPr anchor="b"/>
          <a:lstStyle>
            <a:lvl1pPr marL="45720" indent="0">
              <a:buNone/>
              <a:defRPr>
                <a:solidFill>
                  <a:schemeClr val="accent1"/>
                </a:solidFill>
              </a:defRPr>
            </a:lvl1pPr>
          </a:lstStyle>
          <a:p>
            <a:pPr lvl="0"/>
            <a:r>
              <a:rPr lang="en-US" dirty="0"/>
              <a:t>Click to edit Master title style</a:t>
            </a:r>
          </a:p>
        </p:txBody>
      </p:sp>
      <p:sp>
        <p:nvSpPr>
          <p:cNvPr id="21" name="Picture Placeholder 21">
            <a:extLst>
              <a:ext uri="{FF2B5EF4-FFF2-40B4-BE49-F238E27FC236}">
                <a16:creationId xmlns:a16="http://schemas.microsoft.com/office/drawing/2014/main" id="{5D8D29FF-2C6A-46AC-ADF9-6373FB6AA26A}"/>
              </a:ext>
            </a:extLst>
          </p:cNvPr>
          <p:cNvSpPr>
            <a:spLocks noGrp="1"/>
          </p:cNvSpPr>
          <p:nvPr>
            <p:ph type="pic" sz="quarter" idx="18"/>
          </p:nvPr>
        </p:nvSpPr>
        <p:spPr>
          <a:xfrm>
            <a:off x="228600" y="263379"/>
            <a:ext cx="6049390" cy="4015081"/>
          </a:xfrm>
        </p:spPr>
        <p:txBody>
          <a:bodyPr/>
          <a:lstStyle/>
          <a:p>
            <a:r>
              <a:rPr lang="en-GB"/>
              <a:t>Click icon to add picture</a:t>
            </a:r>
            <a:endParaRPr lang="en-US"/>
          </a:p>
        </p:txBody>
      </p:sp>
      <p:sp>
        <p:nvSpPr>
          <p:cNvPr id="22" name="Picture Placeholder 21">
            <a:extLst>
              <a:ext uri="{FF2B5EF4-FFF2-40B4-BE49-F238E27FC236}">
                <a16:creationId xmlns:a16="http://schemas.microsoft.com/office/drawing/2014/main" id="{9CF5CAF3-F240-4595-A989-4D94AE9BD68E}"/>
              </a:ext>
            </a:extLst>
          </p:cNvPr>
          <p:cNvSpPr>
            <a:spLocks noGrp="1"/>
          </p:cNvSpPr>
          <p:nvPr>
            <p:ph type="pic" sz="quarter" idx="19"/>
          </p:nvPr>
        </p:nvSpPr>
        <p:spPr>
          <a:xfrm>
            <a:off x="5888610" y="2579540"/>
            <a:ext cx="6049390" cy="4015081"/>
          </a:xfrm>
        </p:spPr>
        <p:txBody>
          <a:bodyPr/>
          <a:lstStyle/>
          <a:p>
            <a:r>
              <a:rPr lang="en-GB"/>
              <a:t>Click icon to add picture</a:t>
            </a:r>
            <a:endParaRPr lang="en-US"/>
          </a:p>
        </p:txBody>
      </p:sp>
    </p:spTree>
    <p:extLst>
      <p:ext uri="{BB962C8B-B14F-4D97-AF65-F5344CB8AC3E}">
        <p14:creationId xmlns:p14="http://schemas.microsoft.com/office/powerpoint/2010/main" val="3211517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F6601FFA-EB84-4A65-8ACC-0BE78FEBE546}"/>
              </a:ext>
            </a:extLst>
          </p:cNvPr>
          <p:cNvSpPr/>
          <p:nvPr userDrawn="1"/>
        </p:nvSpPr>
        <p:spPr>
          <a:xfrm>
            <a:off x="457200" y="1919329"/>
            <a:ext cx="11734801" cy="1295400"/>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 Placeholder 3">
            <a:extLst>
              <a:ext uri="{FF2B5EF4-FFF2-40B4-BE49-F238E27FC236}">
                <a16:creationId xmlns:a16="http://schemas.microsoft.com/office/drawing/2014/main" id="{DA94C381-4251-4697-87BA-4989F6BD5EC6}"/>
              </a:ext>
            </a:extLst>
          </p:cNvPr>
          <p:cNvSpPr>
            <a:spLocks noGrp="1"/>
          </p:cNvSpPr>
          <p:nvPr>
            <p:ph type="body" sz="half" idx="13"/>
          </p:nvPr>
        </p:nvSpPr>
        <p:spPr>
          <a:xfrm>
            <a:off x="9132135" y="2739157"/>
            <a:ext cx="2373885" cy="475571"/>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28" name="Text Placeholder 19">
            <a:extLst>
              <a:ext uri="{FF2B5EF4-FFF2-40B4-BE49-F238E27FC236}">
                <a16:creationId xmlns:a16="http://schemas.microsoft.com/office/drawing/2014/main" id="{18C6CDDB-7AFA-46B8-A3A4-A9EA3620EF67}"/>
              </a:ext>
            </a:extLst>
          </p:cNvPr>
          <p:cNvSpPr>
            <a:spLocks noGrp="1"/>
          </p:cNvSpPr>
          <p:nvPr>
            <p:ph type="body" sz="quarter" idx="19" hasCustomPrompt="1"/>
          </p:nvPr>
        </p:nvSpPr>
        <p:spPr>
          <a:xfrm>
            <a:off x="9132315" y="1920048"/>
            <a:ext cx="2373885" cy="685800"/>
          </a:xfrm>
        </p:spPr>
        <p:txBody>
          <a:bodyPr anchor="b"/>
          <a:lstStyle>
            <a:lvl1pPr marL="45720" indent="0">
              <a:buNone/>
              <a:defRPr>
                <a:solidFill>
                  <a:schemeClr val="accent1"/>
                </a:solidFill>
              </a:defRPr>
            </a:lvl1pPr>
          </a:lstStyle>
          <a:p>
            <a:pPr lvl="0"/>
            <a:r>
              <a:rPr lang="en-US" dirty="0"/>
              <a:t>Click to edit Master title style</a:t>
            </a:r>
          </a:p>
        </p:txBody>
      </p:sp>
      <p:sp>
        <p:nvSpPr>
          <p:cNvPr id="29" name="Rectangle 28">
            <a:extLst>
              <a:ext uri="{FF2B5EF4-FFF2-40B4-BE49-F238E27FC236}">
                <a16:creationId xmlns:a16="http://schemas.microsoft.com/office/drawing/2014/main" id="{53FBA454-D11D-40B3-AEB4-891DCF4DECBC}"/>
              </a:ext>
            </a:extLst>
          </p:cNvPr>
          <p:cNvSpPr/>
          <p:nvPr userDrawn="1"/>
        </p:nvSpPr>
        <p:spPr>
          <a:xfrm>
            <a:off x="457200" y="5048293"/>
            <a:ext cx="11734801" cy="1295400"/>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 Placeholder 3">
            <a:extLst>
              <a:ext uri="{FF2B5EF4-FFF2-40B4-BE49-F238E27FC236}">
                <a16:creationId xmlns:a16="http://schemas.microsoft.com/office/drawing/2014/main" id="{B857B93B-B346-417A-BEA5-B3E609D51A40}"/>
              </a:ext>
            </a:extLst>
          </p:cNvPr>
          <p:cNvSpPr>
            <a:spLocks noGrp="1"/>
          </p:cNvSpPr>
          <p:nvPr>
            <p:ph type="body" sz="half" idx="20"/>
          </p:nvPr>
        </p:nvSpPr>
        <p:spPr>
          <a:xfrm>
            <a:off x="9132135" y="5868121"/>
            <a:ext cx="2373885" cy="475571"/>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1" name="Text Placeholder 19">
            <a:extLst>
              <a:ext uri="{FF2B5EF4-FFF2-40B4-BE49-F238E27FC236}">
                <a16:creationId xmlns:a16="http://schemas.microsoft.com/office/drawing/2014/main" id="{81E61F79-6625-4BDA-8697-5BB99346155A}"/>
              </a:ext>
            </a:extLst>
          </p:cNvPr>
          <p:cNvSpPr>
            <a:spLocks noGrp="1"/>
          </p:cNvSpPr>
          <p:nvPr>
            <p:ph type="body" sz="quarter" idx="21" hasCustomPrompt="1"/>
          </p:nvPr>
        </p:nvSpPr>
        <p:spPr>
          <a:xfrm>
            <a:off x="9132315" y="5049012"/>
            <a:ext cx="2373885" cy="685800"/>
          </a:xfrm>
        </p:spPr>
        <p:txBody>
          <a:bodyPr anchor="b"/>
          <a:lstStyle>
            <a:lvl1pPr marL="45720" indent="0">
              <a:buNone/>
              <a:defRPr>
                <a:solidFill>
                  <a:schemeClr val="accent1"/>
                </a:solidFill>
              </a:defRPr>
            </a:lvl1pPr>
          </a:lstStyle>
          <a:p>
            <a:pPr lvl="0"/>
            <a:r>
              <a:rPr lang="en-US" dirty="0"/>
              <a:t>Click to edit Master title style</a:t>
            </a:r>
          </a:p>
        </p:txBody>
      </p:sp>
      <p:sp>
        <p:nvSpPr>
          <p:cNvPr id="5" name="Date Placeholder 4"/>
          <p:cNvSpPr>
            <a:spLocks noGrp="1"/>
          </p:cNvSpPr>
          <p:nvPr>
            <p:ph type="dt" sz="half" idx="10"/>
          </p:nvPr>
        </p:nvSpPr>
        <p:spPr/>
        <p:txBody>
          <a:bodyPr/>
          <a:lstStyle/>
          <a:p>
            <a:fld id="{0AC4B3D8-5ADB-4A32-BF23-A92F8A52B91A}" type="datetimeFigureOut">
              <a:rPr lang="en-US" smtClean="0"/>
              <a:t>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
        <p:nvSpPr>
          <p:cNvPr id="22" name="Picture Placeholder 21">
            <a:extLst>
              <a:ext uri="{FF2B5EF4-FFF2-40B4-BE49-F238E27FC236}">
                <a16:creationId xmlns:a16="http://schemas.microsoft.com/office/drawing/2014/main" id="{E68A4FFF-6E75-45EE-AAF3-E0A6D2FD3490}"/>
              </a:ext>
            </a:extLst>
          </p:cNvPr>
          <p:cNvSpPr>
            <a:spLocks noGrp="1"/>
          </p:cNvSpPr>
          <p:nvPr>
            <p:ph type="pic" sz="quarter" idx="15"/>
          </p:nvPr>
        </p:nvSpPr>
        <p:spPr>
          <a:xfrm>
            <a:off x="685800" y="519045"/>
            <a:ext cx="1914525" cy="2859122"/>
          </a:xfrm>
        </p:spPr>
        <p:txBody>
          <a:bodyPr/>
          <a:lstStyle/>
          <a:p>
            <a:r>
              <a:rPr lang="en-GB"/>
              <a:t>Click icon to add picture</a:t>
            </a:r>
            <a:endParaRPr lang="en-US"/>
          </a:p>
        </p:txBody>
      </p:sp>
      <p:sp>
        <p:nvSpPr>
          <p:cNvPr id="23" name="Picture Placeholder 21">
            <a:extLst>
              <a:ext uri="{FF2B5EF4-FFF2-40B4-BE49-F238E27FC236}">
                <a16:creationId xmlns:a16="http://schemas.microsoft.com/office/drawing/2014/main" id="{88376759-95F9-457C-B865-C8FD39022B78}"/>
              </a:ext>
            </a:extLst>
          </p:cNvPr>
          <p:cNvSpPr>
            <a:spLocks noGrp="1"/>
          </p:cNvSpPr>
          <p:nvPr>
            <p:ph type="pic" sz="quarter" idx="16"/>
          </p:nvPr>
        </p:nvSpPr>
        <p:spPr>
          <a:xfrm>
            <a:off x="685800" y="3730629"/>
            <a:ext cx="1914525" cy="2859084"/>
          </a:xfrm>
        </p:spPr>
        <p:txBody>
          <a:bodyPr/>
          <a:lstStyle/>
          <a:p>
            <a:r>
              <a:rPr lang="en-GB"/>
              <a:t>Click icon to add picture</a:t>
            </a:r>
            <a:endParaRPr lang="en-US" dirty="0"/>
          </a:p>
        </p:txBody>
      </p:sp>
      <p:sp>
        <p:nvSpPr>
          <p:cNvPr id="24" name="Picture Placeholder 21">
            <a:extLst>
              <a:ext uri="{FF2B5EF4-FFF2-40B4-BE49-F238E27FC236}">
                <a16:creationId xmlns:a16="http://schemas.microsoft.com/office/drawing/2014/main" id="{C44AE6BD-221F-4D1D-825F-BD64B35B1922}"/>
              </a:ext>
            </a:extLst>
          </p:cNvPr>
          <p:cNvSpPr>
            <a:spLocks noGrp="1"/>
          </p:cNvSpPr>
          <p:nvPr>
            <p:ph type="pic" sz="quarter" idx="17"/>
          </p:nvPr>
        </p:nvSpPr>
        <p:spPr>
          <a:xfrm>
            <a:off x="4607711" y="3730629"/>
            <a:ext cx="4307688" cy="2859084"/>
          </a:xfrm>
        </p:spPr>
        <p:txBody>
          <a:bodyPr/>
          <a:lstStyle/>
          <a:p>
            <a:r>
              <a:rPr lang="en-GB"/>
              <a:t>Click icon to add picture</a:t>
            </a:r>
            <a:endParaRPr lang="en-US" dirty="0"/>
          </a:p>
        </p:txBody>
      </p:sp>
      <p:sp>
        <p:nvSpPr>
          <p:cNvPr id="25" name="Picture Placeholder 21">
            <a:extLst>
              <a:ext uri="{FF2B5EF4-FFF2-40B4-BE49-F238E27FC236}">
                <a16:creationId xmlns:a16="http://schemas.microsoft.com/office/drawing/2014/main" id="{6009C1E1-FFAA-4B6C-AECE-8468D71CE4D3}"/>
              </a:ext>
            </a:extLst>
          </p:cNvPr>
          <p:cNvSpPr>
            <a:spLocks noGrp="1"/>
          </p:cNvSpPr>
          <p:nvPr>
            <p:ph type="pic" sz="quarter" idx="18"/>
          </p:nvPr>
        </p:nvSpPr>
        <p:spPr>
          <a:xfrm>
            <a:off x="4607711" y="569916"/>
            <a:ext cx="4307688" cy="2859084"/>
          </a:xfrm>
        </p:spPr>
        <p:txBody>
          <a:bodyPr/>
          <a:lstStyle/>
          <a:p>
            <a:r>
              <a:rPr lang="en-GB"/>
              <a:t>Click icon to add picture</a:t>
            </a:r>
            <a:endParaRPr lang="en-US"/>
          </a:p>
        </p:txBody>
      </p:sp>
    </p:spTree>
    <p:extLst>
      <p:ext uri="{BB962C8B-B14F-4D97-AF65-F5344CB8AC3E}">
        <p14:creationId xmlns:p14="http://schemas.microsoft.com/office/powerpoint/2010/main" val="142058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ree Pictures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AC4B3D8-5ADB-4A32-BF23-A92F8A52B91A}" type="datetimeFigureOut">
              <a:rPr lang="en-US" smtClean="0"/>
              <a:t>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
        <p:nvSpPr>
          <p:cNvPr id="8" name="Rectangle 7">
            <a:extLst>
              <a:ext uri="{FF2B5EF4-FFF2-40B4-BE49-F238E27FC236}">
                <a16:creationId xmlns:a16="http://schemas.microsoft.com/office/drawing/2014/main" id="{F5B732E0-7468-435F-8F00-30949CE28506}"/>
              </a:ext>
            </a:extLst>
          </p:cNvPr>
          <p:cNvSpPr/>
          <p:nvPr userDrawn="1"/>
        </p:nvSpPr>
        <p:spPr>
          <a:xfrm>
            <a:off x="304800" y="3625678"/>
            <a:ext cx="7002778" cy="1632122"/>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2">
            <a:extLst>
              <a:ext uri="{FF2B5EF4-FFF2-40B4-BE49-F238E27FC236}">
                <a16:creationId xmlns:a16="http://schemas.microsoft.com/office/drawing/2014/main" id="{F2DFB325-F7E6-4067-8407-C185D3502387}"/>
              </a:ext>
            </a:extLst>
          </p:cNvPr>
          <p:cNvSpPr>
            <a:spLocks noGrp="1"/>
          </p:cNvSpPr>
          <p:nvPr>
            <p:ph type="body" sz="half" idx="15"/>
          </p:nvPr>
        </p:nvSpPr>
        <p:spPr>
          <a:xfrm>
            <a:off x="609601" y="4521371"/>
            <a:ext cx="5791200" cy="571917"/>
          </a:xfrm>
        </p:spPr>
        <p:txBody>
          <a:bodyPr/>
          <a:lstStyle>
            <a:lvl1pPr marL="45720" indent="0">
              <a:buNone/>
              <a:defRPr/>
            </a:lvl1pPr>
          </a:lstStyle>
          <a:p>
            <a:pPr lvl="0"/>
            <a:r>
              <a:rPr lang="en-GB">
                <a:solidFill>
                  <a:schemeClr val="bg1"/>
                </a:solidFill>
              </a:rPr>
              <a:t>Click to edit Master text styles</a:t>
            </a:r>
          </a:p>
        </p:txBody>
      </p:sp>
      <p:sp>
        <p:nvSpPr>
          <p:cNvPr id="4" name="Text Placeholder 3">
            <a:extLst>
              <a:ext uri="{FF2B5EF4-FFF2-40B4-BE49-F238E27FC236}">
                <a16:creationId xmlns:a16="http://schemas.microsoft.com/office/drawing/2014/main" id="{85E1ECD8-6C42-42DC-9A28-14B9748737E0}"/>
              </a:ext>
            </a:extLst>
          </p:cNvPr>
          <p:cNvSpPr>
            <a:spLocks noGrp="1"/>
          </p:cNvSpPr>
          <p:nvPr>
            <p:ph type="body" sz="quarter" idx="16" hasCustomPrompt="1"/>
          </p:nvPr>
        </p:nvSpPr>
        <p:spPr>
          <a:xfrm>
            <a:off x="609600" y="3733800"/>
            <a:ext cx="5791200" cy="679450"/>
          </a:xfrm>
        </p:spPr>
        <p:txBody>
          <a:bodyPr anchor="b">
            <a:normAutofit/>
          </a:bodyPr>
          <a:lstStyle>
            <a:lvl1pPr marL="45720" indent="0">
              <a:buNone/>
              <a:defRPr sz="2800"/>
            </a:lvl1pPr>
          </a:lstStyle>
          <a:p>
            <a:r>
              <a:rPr lang="en-US" dirty="0">
                <a:solidFill>
                  <a:schemeClr val="accent1">
                    <a:lumMod val="40000"/>
                    <a:lumOff val="60000"/>
                  </a:schemeClr>
                </a:solidFill>
              </a:rPr>
              <a:t>3 Pictures with Caption Layout</a:t>
            </a:r>
          </a:p>
        </p:txBody>
      </p:sp>
      <p:sp>
        <p:nvSpPr>
          <p:cNvPr id="12" name="Picture Placeholder 21">
            <a:extLst>
              <a:ext uri="{FF2B5EF4-FFF2-40B4-BE49-F238E27FC236}">
                <a16:creationId xmlns:a16="http://schemas.microsoft.com/office/drawing/2014/main" id="{43ED3D9D-E4B9-405A-9E05-2B7FADC74013}"/>
              </a:ext>
            </a:extLst>
          </p:cNvPr>
          <p:cNvSpPr>
            <a:spLocks noGrp="1"/>
          </p:cNvSpPr>
          <p:nvPr>
            <p:ph type="pic" sz="quarter" idx="18"/>
          </p:nvPr>
        </p:nvSpPr>
        <p:spPr>
          <a:xfrm>
            <a:off x="0" y="1"/>
            <a:ext cx="6277990" cy="3429000"/>
          </a:xfrm>
        </p:spPr>
        <p:txBody>
          <a:bodyPr/>
          <a:lstStyle/>
          <a:p>
            <a:r>
              <a:rPr lang="en-GB"/>
              <a:t>Click icon to add picture</a:t>
            </a:r>
            <a:endParaRPr lang="en-US"/>
          </a:p>
        </p:txBody>
      </p:sp>
      <p:sp>
        <p:nvSpPr>
          <p:cNvPr id="13" name="Picture Placeholder 21">
            <a:extLst>
              <a:ext uri="{FF2B5EF4-FFF2-40B4-BE49-F238E27FC236}">
                <a16:creationId xmlns:a16="http://schemas.microsoft.com/office/drawing/2014/main" id="{604D1753-9799-425B-B109-D2DDA553310D}"/>
              </a:ext>
            </a:extLst>
          </p:cNvPr>
          <p:cNvSpPr>
            <a:spLocks noGrp="1"/>
          </p:cNvSpPr>
          <p:nvPr>
            <p:ph type="pic" sz="quarter" idx="19"/>
          </p:nvPr>
        </p:nvSpPr>
        <p:spPr>
          <a:xfrm>
            <a:off x="6617007" y="549865"/>
            <a:ext cx="5249871" cy="2498135"/>
          </a:xfrm>
        </p:spPr>
        <p:txBody>
          <a:bodyPr/>
          <a:lstStyle/>
          <a:p>
            <a:r>
              <a:rPr lang="en-GB"/>
              <a:t>Click icon to add picture</a:t>
            </a:r>
            <a:endParaRPr lang="en-US"/>
          </a:p>
        </p:txBody>
      </p:sp>
      <p:sp>
        <p:nvSpPr>
          <p:cNvPr id="14" name="Picture Placeholder 21">
            <a:extLst>
              <a:ext uri="{FF2B5EF4-FFF2-40B4-BE49-F238E27FC236}">
                <a16:creationId xmlns:a16="http://schemas.microsoft.com/office/drawing/2014/main" id="{4AF7011B-00A1-497E-AB58-7B6BF62ED8C1}"/>
              </a:ext>
            </a:extLst>
          </p:cNvPr>
          <p:cNvSpPr>
            <a:spLocks noGrp="1"/>
          </p:cNvSpPr>
          <p:nvPr>
            <p:ph type="pic" sz="quarter" idx="20"/>
          </p:nvPr>
        </p:nvSpPr>
        <p:spPr>
          <a:xfrm>
            <a:off x="6637329" y="3816177"/>
            <a:ext cx="5249871" cy="2498135"/>
          </a:xfrm>
        </p:spPr>
        <p:txBody>
          <a:bodyPr/>
          <a:lstStyle/>
          <a:p>
            <a:r>
              <a:rPr lang="en-GB"/>
              <a:t>Click icon to add picture</a:t>
            </a:r>
            <a:endParaRPr lang="en-US"/>
          </a:p>
        </p:txBody>
      </p:sp>
    </p:spTree>
    <p:extLst>
      <p:ext uri="{BB962C8B-B14F-4D97-AF65-F5344CB8AC3E}">
        <p14:creationId xmlns:p14="http://schemas.microsoft.com/office/powerpoint/2010/main" val="725515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953000" y="990600"/>
            <a:ext cx="6400800" cy="2425716"/>
          </a:xfrm>
        </p:spPr>
        <p:txBody>
          <a:bodyPr anchor="b"/>
          <a:lstStyle>
            <a:lvl1pPr algn="l">
              <a:lnSpc>
                <a:spcPct val="80000"/>
              </a:lnSpc>
              <a:defRPr sz="6000"/>
            </a:lvl1pPr>
          </a:lstStyle>
          <a:p>
            <a:r>
              <a:rPr lang="en-GB"/>
              <a:t>Click to edit Master title style</a:t>
            </a:r>
            <a:endParaRPr lang="en-US" dirty="0"/>
          </a:p>
        </p:txBody>
      </p:sp>
      <p:sp>
        <p:nvSpPr>
          <p:cNvPr id="3" name="Subtitle 2"/>
          <p:cNvSpPr>
            <a:spLocks noGrp="1"/>
          </p:cNvSpPr>
          <p:nvPr>
            <p:ph type="subTitle" idx="1"/>
          </p:nvPr>
        </p:nvSpPr>
        <p:spPr>
          <a:xfrm>
            <a:off x="4953000" y="3601750"/>
            <a:ext cx="6400800" cy="750123"/>
          </a:xfrm>
        </p:spPr>
        <p:txBody>
          <a:bodyPr/>
          <a:lstStyle>
            <a:lvl1pPr marL="0" indent="0" algn="l">
              <a:spcBef>
                <a:spcPts val="600"/>
              </a:spcBef>
              <a:buNone/>
              <a:defRPr sz="24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300702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with Pictur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828AC4-E166-4094-B9B5-8BEB79840C4A}"/>
              </a:ext>
            </a:extLst>
          </p:cNvPr>
          <p:cNvSpPr/>
          <p:nvPr userDrawn="1"/>
        </p:nvSpPr>
        <p:spPr>
          <a:xfrm>
            <a:off x="2931568" y="5029200"/>
            <a:ext cx="6328863" cy="1641963"/>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icture Placeholder 21">
            <a:extLst>
              <a:ext uri="{FF2B5EF4-FFF2-40B4-BE49-F238E27FC236}">
                <a16:creationId xmlns:a16="http://schemas.microsoft.com/office/drawing/2014/main" id="{9E0C6675-A43A-44F0-B700-3D43FEFAAC97}"/>
              </a:ext>
            </a:extLst>
          </p:cNvPr>
          <p:cNvSpPr>
            <a:spLocks noGrp="1"/>
          </p:cNvSpPr>
          <p:nvPr>
            <p:ph type="pic" sz="quarter" idx="18"/>
          </p:nvPr>
        </p:nvSpPr>
        <p:spPr>
          <a:xfrm>
            <a:off x="465066" y="1"/>
            <a:ext cx="11269734" cy="5410200"/>
          </a:xfrm>
        </p:spPr>
        <p:txBody>
          <a:bodyPr/>
          <a:lstStyle/>
          <a:p>
            <a:r>
              <a:rPr lang="en-GB"/>
              <a:t>Click icon to add picture</a:t>
            </a:r>
            <a:endParaRPr lang="en-US"/>
          </a:p>
        </p:txBody>
      </p:sp>
      <p:sp>
        <p:nvSpPr>
          <p:cNvPr id="2" name="Title 1"/>
          <p:cNvSpPr>
            <a:spLocks noGrp="1"/>
          </p:cNvSpPr>
          <p:nvPr>
            <p:ph type="ctrTitle" hasCustomPrompt="1"/>
          </p:nvPr>
        </p:nvSpPr>
        <p:spPr>
          <a:xfrm>
            <a:off x="3619500" y="5029200"/>
            <a:ext cx="4953000" cy="1066800"/>
          </a:xfrm>
        </p:spPr>
        <p:txBody>
          <a:bodyPr anchor="b"/>
          <a:lstStyle>
            <a:lvl1pPr algn="ctr">
              <a:lnSpc>
                <a:spcPct val="80000"/>
              </a:lnSpc>
              <a:defRPr sz="6000">
                <a:solidFill>
                  <a:schemeClr val="accent1"/>
                </a:solidFill>
              </a:defRPr>
            </a:lvl1pPr>
          </a:lstStyle>
          <a:p>
            <a:r>
              <a:rPr lang="en-US" dirty="0"/>
              <a:t>Album Title</a:t>
            </a:r>
          </a:p>
        </p:txBody>
      </p:sp>
      <p:sp>
        <p:nvSpPr>
          <p:cNvPr id="3" name="Subtitle 2"/>
          <p:cNvSpPr>
            <a:spLocks noGrp="1"/>
          </p:cNvSpPr>
          <p:nvPr>
            <p:ph type="subTitle" idx="1" hasCustomPrompt="1"/>
          </p:nvPr>
        </p:nvSpPr>
        <p:spPr>
          <a:xfrm>
            <a:off x="3619500" y="6208622"/>
            <a:ext cx="4953000" cy="462542"/>
          </a:xfrm>
        </p:spPr>
        <p:txBody>
          <a:bodyPr/>
          <a:lstStyle>
            <a:lvl1pPr marL="0" indent="0" algn="ctr">
              <a:spcBef>
                <a:spcPts val="600"/>
              </a:spcBef>
              <a:buNone/>
              <a:defRPr sz="24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solidFill>
                  <a:schemeClr val="bg1"/>
                </a:solidFill>
              </a:rPr>
              <a:t>Subtitle</a:t>
            </a:r>
            <a:endParaRPr lang="en-US" dirty="0"/>
          </a:p>
        </p:txBody>
      </p:sp>
    </p:spTree>
    <p:extLst>
      <p:ext uri="{BB962C8B-B14F-4D97-AF65-F5344CB8AC3E}">
        <p14:creationId xmlns:p14="http://schemas.microsoft.com/office/powerpoint/2010/main" val="4155860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199" y="1524000"/>
            <a:ext cx="3724275" cy="1828800"/>
          </a:xfrm>
        </p:spPr>
        <p:txBody>
          <a:bodyPr anchor="b">
            <a:normAutofit/>
          </a:bodyPr>
          <a:lstStyle>
            <a:lvl1pPr>
              <a:defRPr sz="3400"/>
            </a:lvl1pPr>
          </a:lstStyle>
          <a:p>
            <a:r>
              <a:rPr lang="en-GB"/>
              <a:t>Click to edit Master title style</a:t>
            </a:r>
            <a:endParaRPr lang="en-US"/>
          </a:p>
        </p:txBody>
      </p:sp>
      <p:sp>
        <p:nvSpPr>
          <p:cNvPr id="4" name="Text Placeholder 3"/>
          <p:cNvSpPr>
            <a:spLocks noGrp="1"/>
          </p:cNvSpPr>
          <p:nvPr>
            <p:ph type="body" sz="half" idx="2"/>
          </p:nvPr>
        </p:nvSpPr>
        <p:spPr>
          <a:xfrm>
            <a:off x="1219199" y="3429000"/>
            <a:ext cx="3724275" cy="1828800"/>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103443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s with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14411" y="4572001"/>
            <a:ext cx="3886200" cy="1304924"/>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
        <p:nvSpPr>
          <p:cNvPr id="11" name="Text Placeholder 3"/>
          <p:cNvSpPr>
            <a:spLocks noGrp="1"/>
          </p:cNvSpPr>
          <p:nvPr>
            <p:ph type="body" sz="half" idx="14"/>
          </p:nvPr>
        </p:nvSpPr>
        <p:spPr>
          <a:xfrm>
            <a:off x="6679692" y="4572001"/>
            <a:ext cx="3886200" cy="1304924"/>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988477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Four Pictures with Caption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295400" y="3962400"/>
            <a:ext cx="2743200" cy="1295400"/>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
        <p:nvSpPr>
          <p:cNvPr id="11" name="Text Placeholder 3"/>
          <p:cNvSpPr>
            <a:spLocks noGrp="1"/>
          </p:cNvSpPr>
          <p:nvPr>
            <p:ph type="body" sz="half" idx="14"/>
          </p:nvPr>
        </p:nvSpPr>
        <p:spPr>
          <a:xfrm>
            <a:off x="8211412" y="1125494"/>
            <a:ext cx="2743200" cy="1295400"/>
          </a:xfrm>
        </p:spPr>
        <p:txBody>
          <a:bodyPr/>
          <a:lstStyle>
            <a:lvl1pPr marL="0" indent="0">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01965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AC4B3D8-5ADB-4A32-BF23-A92F8A52B91A}" type="datetimeFigureOut">
              <a:rPr lang="en-US" smtClean="0"/>
              <a:t>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1845209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867400" y="381000"/>
            <a:ext cx="5480050" cy="3048000"/>
          </a:xfrm>
        </p:spPr>
        <p:txBody>
          <a:bodyPr anchor="b">
            <a:normAutofit/>
          </a:bodyPr>
          <a:lstStyle>
            <a:lvl1pPr>
              <a:defRPr sz="5200"/>
            </a:lvl1pPr>
          </a:lstStyle>
          <a:p>
            <a:r>
              <a:rPr lang="en-GB"/>
              <a:t>Click to edit Master title style</a:t>
            </a:r>
            <a:endParaRPr lang="en-US"/>
          </a:p>
        </p:txBody>
      </p:sp>
      <p:sp>
        <p:nvSpPr>
          <p:cNvPr id="3" name="Text Placeholder 2"/>
          <p:cNvSpPr>
            <a:spLocks noGrp="1"/>
          </p:cNvSpPr>
          <p:nvPr>
            <p:ph type="body" idx="1"/>
          </p:nvPr>
        </p:nvSpPr>
        <p:spPr>
          <a:xfrm>
            <a:off x="5867400" y="3581401"/>
            <a:ext cx="5480050" cy="762000"/>
          </a:xfrm>
        </p:spPr>
        <p:txBody>
          <a:bodyPr/>
          <a:lstStyle>
            <a:lvl1pPr marL="0" indent="0">
              <a:buNone/>
              <a:defRPr sz="2400">
                <a:solidFill>
                  <a:schemeClr val="tx1">
                    <a:lumMod val="65000"/>
                    <a:lumOff val="3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3922135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19200" y="1904999"/>
            <a:ext cx="4572000" cy="40386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00800" y="1904999"/>
            <a:ext cx="4572000" cy="40386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AC4B3D8-5ADB-4A32-BF23-A92F8A52B91A}" type="datetimeFigureOut">
              <a:rPr lang="en-US" smtClean="0"/>
              <a:t>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1144541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219200" y="1905000"/>
            <a:ext cx="4572000" cy="685800"/>
          </a:xfrm>
        </p:spPr>
        <p:txBody>
          <a:bodyPr anchor="ct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19200" y="2666999"/>
            <a:ext cx="4572000" cy="32766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1905000"/>
            <a:ext cx="4572000" cy="685800"/>
          </a:xfrm>
        </p:spPr>
        <p:txBody>
          <a:bodyPr anchor="ct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00800" y="2666999"/>
            <a:ext cx="4572000" cy="32766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AC4B3D8-5ADB-4A32-BF23-A92F8A52B91A}" type="datetimeFigureOut">
              <a:rPr lang="en-US" smtClean="0"/>
              <a:t>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3442303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AC4B3D8-5ADB-4A32-BF23-A92F8A52B91A}" type="datetimeFigureOut">
              <a:rPr lang="en-US" smtClean="0"/>
              <a:t>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1303727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C4B3D8-5ADB-4A32-BF23-A92F8A52B91A}" type="datetimeFigureOut">
              <a:rPr lang="en-US" smtClean="0"/>
              <a:t>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807561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96202" y="1524000"/>
            <a:ext cx="3657600" cy="1828800"/>
          </a:xfrm>
        </p:spPr>
        <p:txBody>
          <a:bodyPr anchor="b">
            <a:normAutofit/>
          </a:bodyPr>
          <a:lstStyle>
            <a:lvl1pPr>
              <a:defRPr sz="3400"/>
            </a:lvl1pPr>
          </a:lstStyle>
          <a:p>
            <a:r>
              <a:rPr lang="en-GB"/>
              <a:t>Click to edit Master title style</a:t>
            </a:r>
            <a:endParaRPr lang="en-US" dirty="0"/>
          </a:p>
        </p:txBody>
      </p:sp>
      <p:sp>
        <p:nvSpPr>
          <p:cNvPr id="3" name="Content Placeholder 2"/>
          <p:cNvSpPr>
            <a:spLocks noGrp="1"/>
          </p:cNvSpPr>
          <p:nvPr>
            <p:ph idx="1"/>
          </p:nvPr>
        </p:nvSpPr>
        <p:spPr>
          <a:xfrm>
            <a:off x="838200" y="685800"/>
            <a:ext cx="6324600" cy="51911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696305" y="3429001"/>
            <a:ext cx="3655908" cy="1828800"/>
          </a:xfrm>
        </p:spPr>
        <p:txBody>
          <a:bodyPr/>
          <a:lstStyle>
            <a:lvl1pPr marL="0" indent="0">
              <a:spcBef>
                <a:spcPts val="1200"/>
              </a:spcBef>
              <a:buNone/>
              <a:defRPr sz="16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AC4B3D8-5ADB-4A32-BF23-A92F8A52B91A}" type="datetimeFigureOut">
              <a:rPr lang="en-US" smtClean="0"/>
              <a:t>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3285445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AC4B3D8-5ADB-4A32-BF23-A92F8A52B91A}" type="datetimeFigureOut">
              <a:rPr lang="en-US" smtClean="0"/>
              <a:t>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455860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81000"/>
            <a:ext cx="1600200" cy="5562600"/>
          </a:xfrm>
        </p:spPr>
        <p:txBody>
          <a:bodyPr vert="eaVert"/>
          <a:lstStyle>
            <a:lvl1pPr>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219200" y="381000"/>
            <a:ext cx="7848600" cy="55626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AC4B3D8-5ADB-4A32-BF23-A92F8A52B91A}" type="datetimeFigureOut">
              <a:rPr lang="en-US" smtClean="0"/>
              <a:t>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E26C7-C0F2-47B8-A1D5-ED66318EE92E}" type="slidenum">
              <a:rPr lang="en-US" smtClean="0"/>
              <a:t>‹#›</a:t>
            </a:fld>
            <a:endParaRPr lang="en-US"/>
          </a:p>
        </p:txBody>
      </p:sp>
    </p:spTree>
    <p:extLst>
      <p:ext uri="{BB962C8B-B14F-4D97-AF65-F5344CB8AC3E}">
        <p14:creationId xmlns:p14="http://schemas.microsoft.com/office/powerpoint/2010/main" val="412546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alphaModFix amt="2404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9200" y="381000"/>
            <a:ext cx="9753600" cy="1219200"/>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19200" y="1905000"/>
            <a:ext cx="9753600"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9199" y="6508752"/>
            <a:ext cx="1012583" cy="273048"/>
          </a:xfrm>
          <a:prstGeom prst="rect">
            <a:avLst/>
          </a:prstGeom>
        </p:spPr>
        <p:txBody>
          <a:bodyPr vert="horz" lIns="91440" tIns="45720" rIns="91440" bIns="45720" rtlCol="0" anchor="ctr"/>
          <a:lstStyle>
            <a:lvl1pPr algn="r">
              <a:defRPr sz="800">
                <a:solidFill>
                  <a:schemeClr val="tx1"/>
                </a:solidFill>
              </a:defRPr>
            </a:lvl1pPr>
          </a:lstStyle>
          <a:p>
            <a:fld id="{0AC4B3D8-5ADB-4A32-BF23-A92F8A52B91A}" type="datetimeFigureOut">
              <a:rPr lang="en-US" smtClean="0"/>
              <a:pPr/>
              <a:t>6/20/26</a:t>
            </a:fld>
            <a:endParaRPr lang="en-US"/>
          </a:p>
        </p:txBody>
      </p:sp>
      <p:sp>
        <p:nvSpPr>
          <p:cNvPr id="5" name="Footer Placeholder 4"/>
          <p:cNvSpPr>
            <a:spLocks noGrp="1"/>
          </p:cNvSpPr>
          <p:nvPr>
            <p:ph type="ftr" sz="quarter" idx="3"/>
          </p:nvPr>
        </p:nvSpPr>
        <p:spPr>
          <a:xfrm>
            <a:off x="1219200" y="6508752"/>
            <a:ext cx="5791200" cy="273048"/>
          </a:xfrm>
          <a:prstGeom prst="rect">
            <a:avLst/>
          </a:prstGeom>
        </p:spPr>
        <p:txBody>
          <a:bodyPr vert="horz" lIns="91440" tIns="45720" rIns="91440" bIns="45720" rtlCol="0" anchor="ctr"/>
          <a:lstStyle>
            <a:lvl1pPr algn="l">
              <a:defRPr sz="800">
                <a:solidFill>
                  <a:schemeClr val="tx1"/>
                </a:solidFill>
              </a:defRPr>
            </a:lvl1pPr>
          </a:lstStyle>
          <a:p>
            <a:endParaRPr lang="en-US" dirty="0"/>
          </a:p>
        </p:txBody>
      </p:sp>
      <p:sp>
        <p:nvSpPr>
          <p:cNvPr id="6" name="Slide Number Placeholder 5"/>
          <p:cNvSpPr>
            <a:spLocks noGrp="1"/>
          </p:cNvSpPr>
          <p:nvPr>
            <p:ph type="sldNum" sz="quarter" idx="4"/>
          </p:nvPr>
        </p:nvSpPr>
        <p:spPr>
          <a:xfrm>
            <a:off x="10210800" y="6508752"/>
            <a:ext cx="762000" cy="273048"/>
          </a:xfrm>
          <a:prstGeom prst="rect">
            <a:avLst/>
          </a:prstGeom>
        </p:spPr>
        <p:txBody>
          <a:bodyPr vert="horz" lIns="91440" tIns="45720" rIns="91440" bIns="45720" rtlCol="0" anchor="ctr"/>
          <a:lstStyle>
            <a:lvl1pPr algn="r">
              <a:defRPr sz="800">
                <a:solidFill>
                  <a:schemeClr val="tx1"/>
                </a:solidFill>
              </a:defRPr>
            </a:lvl1pPr>
          </a:lstStyle>
          <a:p>
            <a:fld id="{AAEE26C7-C0F2-47B8-A1D5-ED66318EE92E}" type="slidenum">
              <a:rPr lang="en-US" smtClean="0"/>
              <a:pPr/>
              <a:t>‹#›</a:t>
            </a:fld>
            <a:endParaRPr lang="en-US"/>
          </a:p>
        </p:txBody>
      </p:sp>
    </p:spTree>
    <p:extLst>
      <p:ext uri="{BB962C8B-B14F-4D97-AF65-F5344CB8AC3E}">
        <p14:creationId xmlns:p14="http://schemas.microsoft.com/office/powerpoint/2010/main" val="2947441784"/>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2" r:id="rId4"/>
    <p:sldLayoutId id="2147483649" r:id="rId5"/>
    <p:sldLayoutId id="2147483660" r:id="rId6"/>
    <p:sldLayoutId id="2147483657" r:id="rId7"/>
    <p:sldLayoutId id="2147483661" r:id="rId8"/>
    <p:sldLayoutId id="2147483663" r:id="rId9"/>
    <p:sldLayoutId id="2147483650" r:id="rId10"/>
    <p:sldLayoutId id="2147483651" r:id="rId11"/>
    <p:sldLayoutId id="2147483652" r:id="rId12"/>
    <p:sldLayoutId id="2147483653" r:id="rId13"/>
    <p:sldLayoutId id="2147483654" r:id="rId14"/>
    <p:sldLayoutId id="2147483655" r:id="rId15"/>
    <p:sldLayoutId id="2147483656" r:id="rId16"/>
    <p:sldLayoutId id="2147483658" r:id="rId17"/>
    <p:sldLayoutId id="2147483659"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Font typeface="Arial" panose="020B0604020202020204"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descr="rectangle&#10;">
            <a:extLst>
              <a:ext uri="{FF2B5EF4-FFF2-40B4-BE49-F238E27FC236}">
                <a16:creationId xmlns:a16="http://schemas.microsoft.com/office/drawing/2014/main" id="{6CE14FB6-B2E8-4F68-9994-37C2CBC414E3}"/>
              </a:ext>
            </a:extLst>
          </p:cNvPr>
          <p:cNvSpPr/>
          <p:nvPr/>
        </p:nvSpPr>
        <p:spPr>
          <a:xfrm>
            <a:off x="2755528" y="1370091"/>
            <a:ext cx="6328863" cy="1641963"/>
          </a:xfrm>
          <a:prstGeom prst="rect">
            <a:avLst/>
          </a:prstGeom>
          <a:solidFill>
            <a:schemeClr val="accent5">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Subtitle 6">
            <a:extLst>
              <a:ext uri="{FF2B5EF4-FFF2-40B4-BE49-F238E27FC236}">
                <a16:creationId xmlns:a16="http://schemas.microsoft.com/office/drawing/2014/main" id="{24DE1F1F-9C3D-BF8E-BCFC-A0ECB2C19C45}"/>
              </a:ext>
            </a:extLst>
          </p:cNvPr>
          <p:cNvSpPr>
            <a:spLocks noGrp="1"/>
          </p:cNvSpPr>
          <p:nvPr>
            <p:ph type="subTitle" idx="1"/>
          </p:nvPr>
        </p:nvSpPr>
        <p:spPr>
          <a:xfrm>
            <a:off x="2965638" y="1474944"/>
            <a:ext cx="5547134" cy="1537109"/>
          </a:xfrm>
        </p:spPr>
        <p:txBody>
          <a:bodyPr>
            <a:normAutofit/>
          </a:bodyPr>
          <a:lstStyle/>
          <a:p>
            <a:r>
              <a:rPr lang="en-GB" sz="2600" dirty="0">
                <a:solidFill>
                  <a:schemeClr val="bg1"/>
                </a:solidFill>
              </a:rPr>
              <a:t>Sumya uddin begum-2508691</a:t>
            </a:r>
          </a:p>
          <a:p>
            <a:r>
              <a:rPr lang="en-GB" sz="2600" dirty="0">
                <a:solidFill>
                  <a:schemeClr val="bg1"/>
                </a:solidFill>
              </a:rPr>
              <a:t>Psychology-LCHS4010</a:t>
            </a:r>
          </a:p>
          <a:p>
            <a:r>
              <a:rPr lang="en-GB" sz="2600" dirty="0">
                <a:solidFill>
                  <a:schemeClr val="bg1"/>
                </a:solidFill>
              </a:rPr>
              <a:t>Lecturer- Alice </a:t>
            </a:r>
            <a:r>
              <a:rPr lang="en-GB" sz="2600" dirty="0" err="1">
                <a:solidFill>
                  <a:schemeClr val="bg1"/>
                </a:solidFill>
              </a:rPr>
              <a:t>clayton</a:t>
            </a:r>
            <a:endParaRPr lang="en-GB" sz="2600" dirty="0">
              <a:solidFill>
                <a:schemeClr val="bg1"/>
              </a:solidFill>
            </a:endParaRPr>
          </a:p>
        </p:txBody>
      </p:sp>
      <p:sp>
        <p:nvSpPr>
          <p:cNvPr id="2" name="TextBox 1">
            <a:extLst>
              <a:ext uri="{FF2B5EF4-FFF2-40B4-BE49-F238E27FC236}">
                <a16:creationId xmlns:a16="http://schemas.microsoft.com/office/drawing/2014/main" id="{579EB5FC-FC7B-C8AE-6D77-26046DFAB13A}"/>
              </a:ext>
            </a:extLst>
          </p:cNvPr>
          <p:cNvSpPr txBox="1"/>
          <p:nvPr/>
        </p:nvSpPr>
        <p:spPr>
          <a:xfrm>
            <a:off x="3730170" y="5119680"/>
            <a:ext cx="3018971" cy="1200329"/>
          </a:xfrm>
          <a:prstGeom prst="rect">
            <a:avLst/>
          </a:prstGeom>
          <a:noFill/>
        </p:spPr>
        <p:txBody>
          <a:bodyPr wrap="square" rtlCol="0">
            <a:spAutoFit/>
          </a:bodyPr>
          <a:lstStyle/>
          <a:p>
            <a:pPr algn="l"/>
            <a:r>
              <a:rPr lang="en-GB" dirty="0">
                <a:solidFill>
                  <a:schemeClr val="bg1"/>
                </a:solidFill>
              </a:rPr>
              <a:t>Attachment, instability and development: Understanding Isaac through </a:t>
            </a:r>
            <a:r>
              <a:rPr lang="en-GB" dirty="0" err="1">
                <a:solidFill>
                  <a:schemeClr val="bg1"/>
                </a:solidFill>
              </a:rPr>
              <a:t>Bowlby</a:t>
            </a:r>
            <a:r>
              <a:rPr lang="en-GB" dirty="0">
                <a:solidFill>
                  <a:schemeClr val="bg1"/>
                </a:solidFill>
              </a:rPr>
              <a:t>”s attachment theory</a:t>
            </a:r>
            <a:endParaRPr lang="en-US" dirty="0">
              <a:solidFill>
                <a:schemeClr val="bg1"/>
              </a:solidFill>
            </a:endParaRPr>
          </a:p>
        </p:txBody>
      </p:sp>
    </p:spTree>
    <p:extLst>
      <p:ext uri="{BB962C8B-B14F-4D97-AF65-F5344CB8AC3E}">
        <p14:creationId xmlns:p14="http://schemas.microsoft.com/office/powerpoint/2010/main" val="2559344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9E7F202-48B8-45D6-9FF3-60FCA299CA94}"/>
              </a:ext>
            </a:extLst>
          </p:cNvPr>
          <p:cNvSpPr>
            <a:spLocks noGrp="1"/>
          </p:cNvSpPr>
          <p:nvPr>
            <p:ph type="ctrTitle"/>
          </p:nvPr>
        </p:nvSpPr>
        <p:spPr>
          <a:xfrm>
            <a:off x="154116" y="3758427"/>
            <a:ext cx="7437941" cy="395219"/>
          </a:xfrm>
        </p:spPr>
        <p:txBody>
          <a:bodyPr>
            <a:noAutofit/>
          </a:bodyPr>
          <a:lstStyle/>
          <a:p>
            <a:r>
              <a:rPr lang="en-GB" sz="3100" dirty="0">
                <a:solidFill>
                  <a:schemeClr val="tx1"/>
                </a:solidFill>
              </a:rPr>
              <a:t>Isaac’s background</a:t>
            </a:r>
            <a:br>
              <a:rPr lang="en-GB" sz="3100" dirty="0">
                <a:solidFill>
                  <a:schemeClr val="tx1"/>
                </a:solidFill>
              </a:rPr>
            </a:br>
            <a:r>
              <a:rPr lang="en-GB" sz="3100" dirty="0">
                <a:solidFill>
                  <a:schemeClr val="tx1"/>
                </a:solidFill>
              </a:rPr>
              <a:t>-4 yr old boy attending children centre.</a:t>
            </a:r>
            <a:br>
              <a:rPr lang="en-GB" sz="3100" dirty="0">
                <a:solidFill>
                  <a:schemeClr val="tx1"/>
                </a:solidFill>
              </a:rPr>
            </a:br>
            <a:r>
              <a:rPr lang="en-GB" sz="3100" dirty="0">
                <a:solidFill>
                  <a:schemeClr val="tx1"/>
                </a:solidFill>
              </a:rPr>
              <a:t>-lives with a single mother experiencing post natal depression.</a:t>
            </a:r>
            <a:br>
              <a:rPr lang="en-GB" sz="3100" dirty="0">
                <a:solidFill>
                  <a:schemeClr val="tx1"/>
                </a:solidFill>
              </a:rPr>
            </a:br>
            <a:r>
              <a:rPr lang="en-GB" sz="3100" dirty="0">
                <a:solidFill>
                  <a:schemeClr val="tx1"/>
                </a:solidFill>
              </a:rPr>
              <a:t>- recently relocated to London.</a:t>
            </a:r>
            <a:br>
              <a:rPr lang="en-GB" sz="3100" dirty="0">
                <a:solidFill>
                  <a:schemeClr val="tx1"/>
                </a:solidFill>
              </a:rPr>
            </a:br>
            <a:r>
              <a:rPr lang="en-GB" sz="3100" dirty="0">
                <a:solidFill>
                  <a:schemeClr val="tx1"/>
                </a:solidFill>
              </a:rPr>
              <a:t>-disrupted childcare arrangement over the past 2 years</a:t>
            </a:r>
            <a:endParaRPr lang="en-US" sz="3100" dirty="0">
              <a:solidFill>
                <a:schemeClr val="tx1"/>
              </a:solidFill>
            </a:endParaRPr>
          </a:p>
        </p:txBody>
      </p:sp>
      <p:graphicFrame>
        <p:nvGraphicFramePr>
          <p:cNvPr id="2" name="Table 1">
            <a:extLst>
              <a:ext uri="{FF2B5EF4-FFF2-40B4-BE49-F238E27FC236}">
                <a16:creationId xmlns:a16="http://schemas.microsoft.com/office/drawing/2014/main" id="{F91C93A2-CD1D-DC57-2CBB-38519B8D1165}"/>
              </a:ext>
            </a:extLst>
          </p:cNvPr>
          <p:cNvGraphicFramePr>
            <a:graphicFrameLocks noGrp="1"/>
          </p:cNvGraphicFramePr>
          <p:nvPr>
            <p:extLst>
              <p:ext uri="{D42A27DB-BD31-4B8C-83A1-F6EECF244321}">
                <p14:modId xmlns:p14="http://schemas.microsoft.com/office/powerpoint/2010/main" val="2570458380"/>
              </p:ext>
            </p:extLst>
          </p:nvPr>
        </p:nvGraphicFramePr>
        <p:xfrm>
          <a:off x="7746813" y="231512"/>
          <a:ext cx="4087432" cy="4572000"/>
        </p:xfrm>
        <a:graphic>
          <a:graphicData uri="http://schemas.openxmlformats.org/drawingml/2006/table">
            <a:tbl>
              <a:tblPr firstRow="1" firstCol="1" lastRow="1">
                <a:tableStyleId>{9DCAF9ED-07DC-4A11-8D7F-57B35C25682E}</a:tableStyleId>
              </a:tblPr>
              <a:tblGrid>
                <a:gridCol w="2043716">
                  <a:extLst>
                    <a:ext uri="{9D8B030D-6E8A-4147-A177-3AD203B41FA5}">
                      <a16:colId xmlns:a16="http://schemas.microsoft.com/office/drawing/2014/main" val="3497634094"/>
                    </a:ext>
                  </a:extLst>
                </a:gridCol>
                <a:gridCol w="2043716">
                  <a:extLst>
                    <a:ext uri="{9D8B030D-6E8A-4147-A177-3AD203B41FA5}">
                      <a16:colId xmlns:a16="http://schemas.microsoft.com/office/drawing/2014/main" val="1790476288"/>
                    </a:ext>
                  </a:extLst>
                </a:gridCol>
              </a:tblGrid>
              <a:tr h="1076724">
                <a:tc>
                  <a:txBody>
                    <a:bodyPr/>
                    <a:lstStyle/>
                    <a:p>
                      <a:endParaRPr lang="en-GB" dirty="0"/>
                    </a:p>
                    <a:p>
                      <a:endParaRPr lang="en-GB" dirty="0"/>
                    </a:p>
                    <a:p>
                      <a:endParaRPr lang="en-GB" dirty="0"/>
                    </a:p>
                    <a:p>
                      <a:r>
                        <a:rPr lang="en-GB" dirty="0"/>
                        <a:t>    Early experiences</a:t>
                      </a:r>
                      <a:endParaRPr lang="en-US" dirty="0"/>
                    </a:p>
                  </a:txBody>
                  <a:tcPr/>
                </a:tc>
                <a:tc>
                  <a:txBody>
                    <a:bodyPr/>
                    <a:lstStyle/>
                    <a:p>
                      <a:endParaRPr lang="en-GB" dirty="0"/>
                    </a:p>
                    <a:p>
                      <a:endParaRPr lang="en-GB" dirty="0"/>
                    </a:p>
                    <a:p>
                      <a:endParaRPr lang="en-GB" dirty="0"/>
                    </a:p>
                    <a:p>
                      <a:r>
                        <a:rPr lang="en-GB" dirty="0"/>
                        <a:t>Potential impact</a:t>
                      </a:r>
                      <a:endParaRPr lang="en-US" dirty="0"/>
                    </a:p>
                  </a:txBody>
                  <a:tcPr/>
                </a:tc>
                <a:extLst>
                  <a:ext uri="{0D108BD9-81ED-4DB2-BD59-A6C34878D82A}">
                    <a16:rowId xmlns:a16="http://schemas.microsoft.com/office/drawing/2014/main" val="4074476754"/>
                  </a:ext>
                </a:extLst>
              </a:tr>
              <a:tr h="2816047">
                <a:tc>
                  <a:txBody>
                    <a:bodyPr/>
                    <a:lstStyle/>
                    <a:p>
                      <a:r>
                        <a:rPr lang="en-GB" dirty="0"/>
                        <a:t>-Maternal post natal depression.</a:t>
                      </a:r>
                    </a:p>
                    <a:p>
                      <a:r>
                        <a:rPr lang="en-GB" dirty="0"/>
                        <a:t>-Disrupted childcare arrangements.</a:t>
                      </a:r>
                    </a:p>
                    <a:p>
                      <a:r>
                        <a:rPr lang="en-GB" dirty="0"/>
                        <a:t>-relocation to London</a:t>
                      </a:r>
                    </a:p>
                    <a:p>
                      <a:r>
                        <a:rPr lang="en-GB" dirty="0"/>
                        <a:t>-single parent household pressures</a:t>
                      </a:r>
                    </a:p>
                    <a:p>
                      <a:endParaRPr lang="en-US" dirty="0"/>
                    </a:p>
                  </a:txBody>
                  <a:tcPr/>
                </a:tc>
                <a:tc>
                  <a:txBody>
                    <a:bodyPr/>
                    <a:lstStyle/>
                    <a:p>
                      <a:r>
                        <a:rPr lang="en-GB" dirty="0"/>
                        <a:t>-Reduced emotional availability.</a:t>
                      </a:r>
                    </a:p>
                    <a:p>
                      <a:r>
                        <a:rPr lang="en-GB" dirty="0"/>
                        <a:t>-Inconsistent caregiving experiences</a:t>
                      </a:r>
                    </a:p>
                    <a:p>
                      <a:r>
                        <a:rPr lang="en-GB" dirty="0"/>
                        <a:t>-Loss of routine and support network</a:t>
                      </a:r>
                    </a:p>
                    <a:p>
                      <a:r>
                        <a:rPr lang="en-GB" dirty="0"/>
                        <a:t>-increased family stress</a:t>
                      </a:r>
                      <a:endParaRPr lang="en-US" dirty="0"/>
                    </a:p>
                  </a:txBody>
                  <a:tcPr/>
                </a:tc>
                <a:extLst>
                  <a:ext uri="{0D108BD9-81ED-4DB2-BD59-A6C34878D82A}">
                    <a16:rowId xmlns:a16="http://schemas.microsoft.com/office/drawing/2014/main" val="1185080289"/>
                  </a:ext>
                </a:extLst>
              </a:tr>
            </a:tbl>
          </a:graphicData>
        </a:graphic>
      </p:graphicFrame>
      <p:sp>
        <p:nvSpPr>
          <p:cNvPr id="4" name="Subtitle 3">
            <a:extLst>
              <a:ext uri="{FF2B5EF4-FFF2-40B4-BE49-F238E27FC236}">
                <a16:creationId xmlns:a16="http://schemas.microsoft.com/office/drawing/2014/main" id="{5F3A8819-27FE-FBC8-95C1-378F12722930}"/>
              </a:ext>
            </a:extLst>
          </p:cNvPr>
          <p:cNvSpPr>
            <a:spLocks noGrp="1"/>
          </p:cNvSpPr>
          <p:nvPr>
            <p:ph type="subTitle" idx="1"/>
          </p:nvPr>
        </p:nvSpPr>
        <p:spPr>
          <a:xfrm>
            <a:off x="180977" y="210363"/>
            <a:ext cx="6400800" cy="750123"/>
          </a:xfrm>
        </p:spPr>
        <p:txBody>
          <a:bodyPr/>
          <a:lstStyle/>
          <a:p>
            <a:r>
              <a:rPr lang="en-GB" dirty="0"/>
              <a:t>Introduction to Isaac’s case study</a:t>
            </a:r>
          </a:p>
        </p:txBody>
      </p:sp>
      <p:pic>
        <p:nvPicPr>
          <p:cNvPr id="3" name="Picture 2">
            <a:extLst>
              <a:ext uri="{FF2B5EF4-FFF2-40B4-BE49-F238E27FC236}">
                <a16:creationId xmlns:a16="http://schemas.microsoft.com/office/drawing/2014/main" id="{64B6EB94-41BB-3B9A-DB8F-12F45983DF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864" y="4400772"/>
            <a:ext cx="3211513" cy="1979101"/>
          </a:xfrm>
          <a:prstGeom prst="rect">
            <a:avLst/>
          </a:prstGeom>
        </p:spPr>
      </p:pic>
      <p:sp>
        <p:nvSpPr>
          <p:cNvPr id="5" name="TextBox 4">
            <a:extLst>
              <a:ext uri="{FF2B5EF4-FFF2-40B4-BE49-F238E27FC236}">
                <a16:creationId xmlns:a16="http://schemas.microsoft.com/office/drawing/2014/main" id="{CCA7939C-8E80-0298-646D-DCA241599AB1}"/>
              </a:ext>
            </a:extLst>
          </p:cNvPr>
          <p:cNvSpPr txBox="1"/>
          <p:nvPr/>
        </p:nvSpPr>
        <p:spPr>
          <a:xfrm flipH="1">
            <a:off x="7746813" y="288563"/>
            <a:ext cx="4818391" cy="446276"/>
          </a:xfrm>
          <a:prstGeom prst="rect">
            <a:avLst/>
          </a:prstGeom>
          <a:noFill/>
        </p:spPr>
        <p:txBody>
          <a:bodyPr wrap="square" rtlCol="0">
            <a:spAutoFit/>
          </a:bodyPr>
          <a:lstStyle/>
          <a:p>
            <a:pPr algn="l"/>
            <a:r>
              <a:rPr lang="en-GB" sz="2300" dirty="0">
                <a:latin typeface="Arial" panose="020B0604020202020204" pitchFamily="34" charset="0"/>
                <a:cs typeface="Arial" panose="020B0604020202020204" pitchFamily="34" charset="0"/>
              </a:rPr>
              <a:t>Theory: </a:t>
            </a:r>
            <a:r>
              <a:rPr lang="en-GB" sz="2300" dirty="0" err="1">
                <a:latin typeface="Arial" panose="020B0604020202020204" pitchFamily="34" charset="0"/>
                <a:cs typeface="Arial" panose="020B0604020202020204" pitchFamily="34" charset="0"/>
              </a:rPr>
              <a:t>bowlbys</a:t>
            </a:r>
            <a:r>
              <a:rPr lang="en-GB" sz="2300" dirty="0">
                <a:latin typeface="Arial" panose="020B0604020202020204" pitchFamily="34" charset="0"/>
                <a:cs typeface="Arial" panose="020B0604020202020204" pitchFamily="34" charset="0"/>
              </a:rPr>
              <a:t> attachment</a:t>
            </a:r>
            <a:endParaRPr lang="en-US" sz="23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3F79D66-B073-02E8-8062-43DCB7564488}"/>
              </a:ext>
            </a:extLst>
          </p:cNvPr>
          <p:cNvSpPr txBox="1"/>
          <p:nvPr/>
        </p:nvSpPr>
        <p:spPr>
          <a:xfrm>
            <a:off x="3389729" y="4902545"/>
            <a:ext cx="6400800" cy="147732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The combined impact of post-natal depression, disrupted childcare and relocation may have increased Isaac’s vulnerability to attachment insecurity and developmental difficulties</a:t>
            </a:r>
          </a:p>
          <a:p>
            <a:pPr algn="l"/>
            <a:endParaRPr lang="en-US" dirty="0"/>
          </a:p>
        </p:txBody>
      </p:sp>
    </p:spTree>
    <p:extLst>
      <p:ext uri="{BB962C8B-B14F-4D97-AF65-F5344CB8AC3E}">
        <p14:creationId xmlns:p14="http://schemas.microsoft.com/office/powerpoint/2010/main" val="1601034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CACAD96D-21DF-47FE-A993-0E57E9294661}"/>
              </a:ext>
            </a:extLst>
          </p:cNvPr>
          <p:cNvSpPr>
            <a:spLocks noGrp="1"/>
          </p:cNvSpPr>
          <p:nvPr>
            <p:ph type="subTitle" idx="1"/>
          </p:nvPr>
        </p:nvSpPr>
        <p:spPr>
          <a:xfrm>
            <a:off x="4950331" y="532429"/>
            <a:ext cx="6239141" cy="2363112"/>
          </a:xfrm>
          <a:ln>
            <a:solidFill>
              <a:schemeClr val="tx1"/>
            </a:solidFill>
          </a:ln>
        </p:spPr>
        <p:txBody>
          <a:bodyPr>
            <a:noAutofit/>
          </a:bodyPr>
          <a:lstStyle/>
          <a:p>
            <a:r>
              <a:rPr lang="en-GB" sz="2000" b="1" dirty="0"/>
              <a:t>Importance in Early Childhood</a:t>
            </a:r>
            <a:endParaRPr lang="en-GB" sz="2000" dirty="0"/>
          </a:p>
          <a:p>
            <a:r>
              <a:rPr lang="en-GB" sz="2000" dirty="0"/>
              <a:t>Secure attachments support emotional wellbeing.</a:t>
            </a:r>
          </a:p>
          <a:p>
            <a:r>
              <a:rPr lang="en-GB" sz="2000" dirty="0"/>
              <a:t>Children develop confidence and independence.</a:t>
            </a:r>
          </a:p>
          <a:p>
            <a:r>
              <a:rPr lang="en-GB" sz="2000" dirty="0"/>
              <a:t>Positive attachments help social and communication skills develop.</a:t>
            </a:r>
          </a:p>
          <a:p>
            <a:r>
              <a:rPr lang="en-GB" sz="2000" dirty="0"/>
              <a:t>Insecure attachments may lead to emotional and behavioural difficulties.</a:t>
            </a:r>
          </a:p>
          <a:p>
            <a:endParaRPr lang="en-GB" sz="2700" dirty="0">
              <a:solidFill>
                <a:schemeClr val="tx1"/>
              </a:solidFill>
            </a:endParaRPr>
          </a:p>
        </p:txBody>
      </p:sp>
      <p:sp>
        <p:nvSpPr>
          <p:cNvPr id="2" name="TextBox 1">
            <a:extLst>
              <a:ext uri="{FF2B5EF4-FFF2-40B4-BE49-F238E27FC236}">
                <a16:creationId xmlns:a16="http://schemas.microsoft.com/office/drawing/2014/main" id="{0266D685-579C-ED22-DC6D-7242308A42E3}"/>
              </a:ext>
            </a:extLst>
          </p:cNvPr>
          <p:cNvSpPr txBox="1"/>
          <p:nvPr/>
        </p:nvSpPr>
        <p:spPr>
          <a:xfrm>
            <a:off x="0" y="500976"/>
            <a:ext cx="4486050" cy="2031325"/>
          </a:xfrm>
          <a:prstGeom prst="rect">
            <a:avLst/>
          </a:prstGeom>
          <a:noFill/>
        </p:spPr>
        <p:txBody>
          <a:bodyPr wrap="square" rtlCol="0">
            <a:spAutoFit/>
          </a:bodyPr>
          <a:lstStyle/>
          <a:p>
            <a:pPr marL="285750" indent="-285750">
              <a:buFont typeface="Wingdings" pitchFamily="2" charset="2"/>
              <a:buChar char="Ø"/>
            </a:pPr>
            <a:r>
              <a:rPr lang="en-GB" dirty="0"/>
              <a:t>Children are biologically programmed to form attachments with caregivers.</a:t>
            </a:r>
          </a:p>
          <a:p>
            <a:pPr marL="285750" indent="-285750">
              <a:buFont typeface="Wingdings" pitchFamily="2" charset="2"/>
              <a:buChar char="Ø"/>
            </a:pPr>
            <a:r>
              <a:rPr lang="en-GB" dirty="0"/>
              <a:t>Attachments provide safety, security and emotional support.</a:t>
            </a:r>
          </a:p>
          <a:p>
            <a:pPr marL="285750" indent="-285750">
              <a:buFont typeface="Wingdings" pitchFamily="2" charset="2"/>
              <a:buChar char="Ø"/>
            </a:pPr>
            <a:r>
              <a:rPr lang="en-GB" dirty="0"/>
              <a:t>Early relationships influence future development and wellbeing.</a:t>
            </a:r>
          </a:p>
          <a:p>
            <a:pPr marL="285750" indent="-285750" algn="l">
              <a:buFont typeface="Wingdings" pitchFamily="2" charset="2"/>
              <a:buChar char="Ø"/>
            </a:pPr>
            <a:endParaRPr lang="en-US" dirty="0"/>
          </a:p>
        </p:txBody>
      </p:sp>
      <p:sp>
        <p:nvSpPr>
          <p:cNvPr id="3" name="TextBox 2">
            <a:extLst>
              <a:ext uri="{FF2B5EF4-FFF2-40B4-BE49-F238E27FC236}">
                <a16:creationId xmlns:a16="http://schemas.microsoft.com/office/drawing/2014/main" id="{903B85D6-56D5-D7E3-887F-F8C4DCBE0C28}"/>
              </a:ext>
            </a:extLst>
          </p:cNvPr>
          <p:cNvSpPr txBox="1"/>
          <p:nvPr/>
        </p:nvSpPr>
        <p:spPr>
          <a:xfrm>
            <a:off x="256040" y="2895541"/>
            <a:ext cx="3973969" cy="3416320"/>
          </a:xfrm>
          <a:prstGeom prst="rect">
            <a:avLst/>
          </a:prstGeom>
          <a:noFill/>
        </p:spPr>
        <p:txBody>
          <a:bodyPr wrap="square" rtlCol="0">
            <a:spAutoFit/>
          </a:bodyPr>
          <a:lstStyle/>
          <a:p>
            <a:r>
              <a:rPr lang="en-GB" b="1" dirty="0"/>
              <a:t>Monotropy</a:t>
            </a:r>
            <a:r>
              <a:rPr lang="en-GB" dirty="0"/>
              <a:t> – one primary attachment figure is most important.</a:t>
            </a:r>
          </a:p>
          <a:p>
            <a:r>
              <a:rPr lang="en-GB" b="1" dirty="0"/>
              <a:t>Internal Working Model</a:t>
            </a:r>
            <a:r>
              <a:rPr lang="en-GB" dirty="0"/>
              <a:t> – early relationships shape future expectations of others.</a:t>
            </a:r>
          </a:p>
          <a:p>
            <a:r>
              <a:rPr lang="en-GB" b="1" dirty="0"/>
              <a:t>Critical Period</a:t>
            </a:r>
            <a:r>
              <a:rPr lang="en-GB" dirty="0"/>
              <a:t> – attachments should develop during the first few years of life.</a:t>
            </a:r>
          </a:p>
          <a:p>
            <a:r>
              <a:rPr lang="en-GB" b="1" dirty="0"/>
              <a:t>Maternal Deprivation</a:t>
            </a:r>
            <a:r>
              <a:rPr lang="en-GB" dirty="0"/>
              <a:t> – separation from a primary caregiver may negatively affect development.</a:t>
            </a:r>
          </a:p>
          <a:p>
            <a:pPr algn="l"/>
            <a:endParaRPr lang="en-US" dirty="0"/>
          </a:p>
        </p:txBody>
      </p:sp>
      <p:sp>
        <p:nvSpPr>
          <p:cNvPr id="6" name="TextBox 5">
            <a:extLst>
              <a:ext uri="{FF2B5EF4-FFF2-40B4-BE49-F238E27FC236}">
                <a16:creationId xmlns:a16="http://schemas.microsoft.com/office/drawing/2014/main" id="{38F67F84-555E-A37D-5E53-CE24A83035BC}"/>
              </a:ext>
            </a:extLst>
          </p:cNvPr>
          <p:cNvSpPr txBox="1"/>
          <p:nvPr/>
        </p:nvSpPr>
        <p:spPr>
          <a:xfrm>
            <a:off x="1155208" y="131644"/>
            <a:ext cx="1828800" cy="369332"/>
          </a:xfrm>
          <a:prstGeom prst="rect">
            <a:avLst/>
          </a:prstGeom>
          <a:noFill/>
        </p:spPr>
        <p:txBody>
          <a:bodyPr wrap="square" rtlCol="0">
            <a:spAutoFit/>
          </a:bodyPr>
          <a:lstStyle/>
          <a:p>
            <a:pPr algn="l"/>
            <a:r>
              <a:rPr lang="en-GB" dirty="0"/>
              <a:t>Main ideas </a:t>
            </a:r>
            <a:endParaRPr lang="en-US" dirty="0"/>
          </a:p>
        </p:txBody>
      </p:sp>
      <p:sp>
        <p:nvSpPr>
          <p:cNvPr id="7" name="TextBox 6">
            <a:extLst>
              <a:ext uri="{FF2B5EF4-FFF2-40B4-BE49-F238E27FC236}">
                <a16:creationId xmlns:a16="http://schemas.microsoft.com/office/drawing/2014/main" id="{5D2793E6-3F73-9C7F-A9A3-7C13656092DB}"/>
              </a:ext>
            </a:extLst>
          </p:cNvPr>
          <p:cNvSpPr txBox="1"/>
          <p:nvPr/>
        </p:nvSpPr>
        <p:spPr>
          <a:xfrm>
            <a:off x="0" y="2451299"/>
            <a:ext cx="1828800" cy="369332"/>
          </a:xfrm>
          <a:prstGeom prst="rect">
            <a:avLst/>
          </a:prstGeom>
          <a:noFill/>
        </p:spPr>
        <p:txBody>
          <a:bodyPr wrap="square" rtlCol="0">
            <a:spAutoFit/>
          </a:bodyPr>
          <a:lstStyle/>
          <a:p>
            <a:pPr algn="l"/>
            <a:r>
              <a:rPr lang="en-GB" dirty="0"/>
              <a:t>Key concepts:</a:t>
            </a:r>
            <a:endParaRPr lang="en-US" dirty="0"/>
          </a:p>
        </p:txBody>
      </p:sp>
      <p:pic>
        <p:nvPicPr>
          <p:cNvPr id="13" name="Picture 12">
            <a:extLst>
              <a:ext uri="{FF2B5EF4-FFF2-40B4-BE49-F238E27FC236}">
                <a16:creationId xmlns:a16="http://schemas.microsoft.com/office/drawing/2014/main" id="{FA85A0D1-371E-26E5-5AF8-DEE6824E2621}"/>
              </a:ext>
            </a:extLst>
          </p:cNvPr>
          <p:cNvPicPr>
            <a:picLocks noChangeAspect="1"/>
          </p:cNvPicPr>
          <p:nvPr/>
        </p:nvPicPr>
        <p:blipFill>
          <a:blip r:embed="rId3"/>
          <a:stretch>
            <a:fillRect/>
          </a:stretch>
        </p:blipFill>
        <p:spPr>
          <a:xfrm>
            <a:off x="6269926" y="3535107"/>
            <a:ext cx="4919546" cy="2859408"/>
          </a:xfrm>
          <a:prstGeom prst="rect">
            <a:avLst/>
          </a:prstGeom>
        </p:spPr>
      </p:pic>
      <p:sp>
        <p:nvSpPr>
          <p:cNvPr id="14" name="TextBox 13">
            <a:extLst>
              <a:ext uri="{FF2B5EF4-FFF2-40B4-BE49-F238E27FC236}">
                <a16:creationId xmlns:a16="http://schemas.microsoft.com/office/drawing/2014/main" id="{ADFEF04B-CC75-E9F1-4A11-9971FBAFB403}"/>
              </a:ext>
            </a:extLst>
          </p:cNvPr>
          <p:cNvSpPr txBox="1"/>
          <p:nvPr/>
        </p:nvSpPr>
        <p:spPr>
          <a:xfrm>
            <a:off x="3851639" y="5933606"/>
            <a:ext cx="2070435" cy="923330"/>
          </a:xfrm>
          <a:prstGeom prst="rect">
            <a:avLst/>
          </a:prstGeom>
          <a:noFill/>
        </p:spPr>
        <p:txBody>
          <a:bodyPr wrap="square" rtlCol="0">
            <a:spAutoFit/>
          </a:bodyPr>
          <a:lstStyle/>
          <a:p>
            <a:r>
              <a:rPr lang="en-GB" b="1" dirty="0"/>
              <a:t>(</a:t>
            </a:r>
            <a:r>
              <a:rPr lang="en-GB" b="1" dirty="0" err="1"/>
              <a:t>Bowlby</a:t>
            </a:r>
            <a:r>
              <a:rPr lang="en-GB" b="1" dirty="0"/>
              <a:t>, 1988; Howe, 2011)</a:t>
            </a:r>
            <a:endParaRPr lang="en-GB" dirty="0"/>
          </a:p>
          <a:p>
            <a:pPr algn="l"/>
            <a:endParaRPr lang="en-US" dirty="0"/>
          </a:p>
        </p:txBody>
      </p:sp>
    </p:spTree>
    <p:extLst>
      <p:ext uri="{BB962C8B-B14F-4D97-AF65-F5344CB8AC3E}">
        <p14:creationId xmlns:p14="http://schemas.microsoft.com/office/powerpoint/2010/main" val="3618794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209191-1BDE-A5D2-E7B6-E6C2CA13FE25}"/>
              </a:ext>
            </a:extLst>
          </p:cNvPr>
          <p:cNvSpPr txBox="1"/>
          <p:nvPr/>
        </p:nvSpPr>
        <p:spPr>
          <a:xfrm>
            <a:off x="0" y="431306"/>
            <a:ext cx="5516563" cy="1477328"/>
          </a:xfrm>
          <a:prstGeom prst="rect">
            <a:avLst/>
          </a:prstGeom>
          <a:noFill/>
        </p:spPr>
        <p:txBody>
          <a:bodyPr wrap="square" rtlCol="0">
            <a:spAutoFit/>
          </a:bodyPr>
          <a:lstStyle/>
          <a:p>
            <a:r>
              <a:rPr lang="en-GB" b="1" dirty="0"/>
              <a:t>Monotropy</a:t>
            </a:r>
          </a:p>
          <a:p>
            <a:r>
              <a:rPr lang="en-GB" dirty="0"/>
              <a:t>Isaac’s mother is his primary attachment figure.</a:t>
            </a:r>
          </a:p>
          <a:p>
            <a:r>
              <a:rPr lang="en-GB" dirty="0"/>
              <a:t>His distress when separated from her suggests a strong attachment bond.</a:t>
            </a:r>
          </a:p>
          <a:p>
            <a:pPr algn="l"/>
            <a:endParaRPr lang="en-US" dirty="0"/>
          </a:p>
        </p:txBody>
      </p:sp>
      <p:sp>
        <p:nvSpPr>
          <p:cNvPr id="3" name="TextBox 2">
            <a:extLst>
              <a:ext uri="{FF2B5EF4-FFF2-40B4-BE49-F238E27FC236}">
                <a16:creationId xmlns:a16="http://schemas.microsoft.com/office/drawing/2014/main" id="{8A68AA75-575F-8ECE-A757-A9D7088677F2}"/>
              </a:ext>
            </a:extLst>
          </p:cNvPr>
          <p:cNvSpPr txBox="1"/>
          <p:nvPr/>
        </p:nvSpPr>
        <p:spPr>
          <a:xfrm>
            <a:off x="5157787" y="2518569"/>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3FF73E34-73A1-F82E-20A0-EA6B4C9D78B5}"/>
              </a:ext>
            </a:extLst>
          </p:cNvPr>
          <p:cNvSpPr txBox="1"/>
          <p:nvPr/>
        </p:nvSpPr>
        <p:spPr>
          <a:xfrm>
            <a:off x="39781" y="1714653"/>
            <a:ext cx="6131718" cy="1200329"/>
          </a:xfrm>
          <a:prstGeom prst="rect">
            <a:avLst/>
          </a:prstGeom>
          <a:noFill/>
        </p:spPr>
        <p:txBody>
          <a:bodyPr wrap="square">
            <a:spAutoFit/>
          </a:bodyPr>
          <a:lstStyle/>
          <a:p>
            <a:pPr>
              <a:buNone/>
            </a:pPr>
            <a:r>
              <a:rPr lang="en-GB" b="1" dirty="0"/>
              <a:t>Maternal Deprivation</a:t>
            </a:r>
          </a:p>
          <a:p>
            <a:pPr>
              <a:buFont typeface="Arial" panose="020B0604020202020204" pitchFamily="34" charset="0"/>
              <a:buChar char="•"/>
            </a:pPr>
            <a:r>
              <a:rPr lang="en-GB" dirty="0"/>
              <a:t>His mother’s post-natal depression may have reduced emotional availability during early childhood.</a:t>
            </a:r>
          </a:p>
          <a:p>
            <a:pPr>
              <a:buFont typeface="Arial" panose="020B0604020202020204" pitchFamily="34" charset="0"/>
              <a:buChar char="•"/>
            </a:pPr>
            <a:r>
              <a:rPr lang="en-GB" dirty="0"/>
              <a:t>This may have affected the quality of attachment formed.</a:t>
            </a:r>
          </a:p>
        </p:txBody>
      </p:sp>
      <p:sp>
        <p:nvSpPr>
          <p:cNvPr id="6" name="TextBox 5">
            <a:extLst>
              <a:ext uri="{FF2B5EF4-FFF2-40B4-BE49-F238E27FC236}">
                <a16:creationId xmlns:a16="http://schemas.microsoft.com/office/drawing/2014/main" id="{897A369A-1294-E553-4743-7AA82197912B}"/>
              </a:ext>
            </a:extLst>
          </p:cNvPr>
          <p:cNvSpPr txBox="1"/>
          <p:nvPr/>
        </p:nvSpPr>
        <p:spPr>
          <a:xfrm>
            <a:off x="0" y="3108130"/>
            <a:ext cx="6272213" cy="1754326"/>
          </a:xfrm>
          <a:prstGeom prst="rect">
            <a:avLst/>
          </a:prstGeom>
          <a:noFill/>
        </p:spPr>
        <p:txBody>
          <a:bodyPr wrap="square" rtlCol="0">
            <a:spAutoFit/>
          </a:bodyPr>
          <a:lstStyle/>
          <a:p>
            <a:r>
              <a:rPr lang="en-GB" b="1" dirty="0"/>
              <a:t>Internal Working Model</a:t>
            </a:r>
          </a:p>
          <a:p>
            <a:r>
              <a:rPr lang="en-GB" dirty="0"/>
              <a:t>Early experiences may have influenced Isaac’s confidence and ability to trust others.</a:t>
            </a:r>
          </a:p>
          <a:p>
            <a:r>
              <a:rPr lang="en-GB" dirty="0"/>
              <a:t>This could help explain his withdrawn behaviour and reluctance to engage in group activities.</a:t>
            </a:r>
          </a:p>
          <a:p>
            <a:pPr algn="l"/>
            <a:endParaRPr lang="en-US" dirty="0"/>
          </a:p>
        </p:txBody>
      </p:sp>
      <p:sp>
        <p:nvSpPr>
          <p:cNvPr id="7" name="TextBox 6">
            <a:extLst>
              <a:ext uri="{FF2B5EF4-FFF2-40B4-BE49-F238E27FC236}">
                <a16:creationId xmlns:a16="http://schemas.microsoft.com/office/drawing/2014/main" id="{BB184E0E-757B-CF1C-9AF4-96C2601A3969}"/>
              </a:ext>
            </a:extLst>
          </p:cNvPr>
          <p:cNvSpPr txBox="1"/>
          <p:nvPr/>
        </p:nvSpPr>
        <p:spPr>
          <a:xfrm>
            <a:off x="0" y="4932445"/>
            <a:ext cx="6119813" cy="1754326"/>
          </a:xfrm>
          <a:prstGeom prst="rect">
            <a:avLst/>
          </a:prstGeom>
          <a:noFill/>
        </p:spPr>
        <p:txBody>
          <a:bodyPr wrap="square" rtlCol="0">
            <a:spAutoFit/>
          </a:bodyPr>
          <a:lstStyle/>
          <a:p>
            <a:r>
              <a:rPr lang="en-GB" b="1" dirty="0"/>
              <a:t>Effects on Development</a:t>
            </a:r>
          </a:p>
          <a:p>
            <a:r>
              <a:rPr lang="en-GB" dirty="0"/>
              <a:t>Separation anxiety when away from his mother.</a:t>
            </a:r>
          </a:p>
          <a:p>
            <a:r>
              <a:rPr lang="en-GB" dirty="0"/>
              <a:t>Difficulty playing independently.</a:t>
            </a:r>
          </a:p>
          <a:p>
            <a:r>
              <a:rPr lang="en-GB" dirty="0"/>
              <a:t>Limited social interaction with peers.</a:t>
            </a:r>
          </a:p>
          <a:p>
            <a:r>
              <a:rPr lang="en-GB" dirty="0"/>
              <a:t>Possible impact on emotional and language development.</a:t>
            </a:r>
          </a:p>
          <a:p>
            <a:pPr algn="l"/>
            <a:endParaRPr lang="en-US" dirty="0"/>
          </a:p>
        </p:txBody>
      </p:sp>
      <p:sp>
        <p:nvSpPr>
          <p:cNvPr id="8" name="TextBox 7">
            <a:extLst>
              <a:ext uri="{FF2B5EF4-FFF2-40B4-BE49-F238E27FC236}">
                <a16:creationId xmlns:a16="http://schemas.microsoft.com/office/drawing/2014/main" id="{8B773E60-03D9-2ABB-8176-E0523C040A8B}"/>
              </a:ext>
            </a:extLst>
          </p:cNvPr>
          <p:cNvSpPr txBox="1"/>
          <p:nvPr/>
        </p:nvSpPr>
        <p:spPr>
          <a:xfrm>
            <a:off x="6574582" y="1540646"/>
            <a:ext cx="5696744" cy="2308324"/>
          </a:xfrm>
          <a:prstGeom prst="rect">
            <a:avLst/>
          </a:prstGeom>
          <a:noFill/>
        </p:spPr>
        <p:txBody>
          <a:bodyPr wrap="square" rtlCol="0">
            <a:spAutoFit/>
          </a:bodyPr>
          <a:lstStyle/>
          <a:p>
            <a:r>
              <a:rPr lang="en-GB" b="1" dirty="0"/>
              <a:t>(Applying Bowlby)</a:t>
            </a:r>
          </a:p>
          <a:p>
            <a:r>
              <a:rPr lang="en-GB" b="1" dirty="0"/>
              <a:t>Ainsworth’s Strange Situation research supports Bowlby’s theory, showing that insecurely attached children often display greater separation distress and reduced confidence when exploring unfamiliar environments.</a:t>
            </a:r>
            <a:endParaRPr lang="en-GB" dirty="0"/>
          </a:p>
          <a:p>
            <a:endParaRPr lang="en-GB" dirty="0"/>
          </a:p>
          <a:p>
            <a:pPr algn="l"/>
            <a:endParaRPr lang="en-US" dirty="0"/>
          </a:p>
        </p:txBody>
      </p:sp>
      <p:pic>
        <p:nvPicPr>
          <p:cNvPr id="11" name="Picture 10">
            <a:extLst>
              <a:ext uri="{FF2B5EF4-FFF2-40B4-BE49-F238E27FC236}">
                <a16:creationId xmlns:a16="http://schemas.microsoft.com/office/drawing/2014/main" id="{42B5510D-51F5-46B8-F24B-854D2807BAB5}"/>
              </a:ext>
            </a:extLst>
          </p:cNvPr>
          <p:cNvPicPr>
            <a:picLocks noChangeAspect="1"/>
          </p:cNvPicPr>
          <p:nvPr/>
        </p:nvPicPr>
        <p:blipFill>
          <a:blip r:embed="rId2"/>
          <a:stretch>
            <a:fillRect/>
          </a:stretch>
        </p:blipFill>
        <p:spPr>
          <a:xfrm>
            <a:off x="6522896" y="3742136"/>
            <a:ext cx="4110664" cy="1920085"/>
          </a:xfrm>
          <a:prstGeom prst="rect">
            <a:avLst/>
          </a:prstGeom>
        </p:spPr>
      </p:pic>
      <p:sp>
        <p:nvSpPr>
          <p:cNvPr id="12" name="TextBox 11">
            <a:extLst>
              <a:ext uri="{FF2B5EF4-FFF2-40B4-BE49-F238E27FC236}">
                <a16:creationId xmlns:a16="http://schemas.microsoft.com/office/drawing/2014/main" id="{8D73349B-1551-72CB-CCA1-20B037CEB8A5}"/>
              </a:ext>
            </a:extLst>
          </p:cNvPr>
          <p:cNvSpPr txBox="1"/>
          <p:nvPr/>
        </p:nvSpPr>
        <p:spPr>
          <a:xfrm>
            <a:off x="3915169" y="65176"/>
            <a:ext cx="3956846" cy="923330"/>
          </a:xfrm>
          <a:prstGeom prst="rect">
            <a:avLst/>
          </a:prstGeom>
          <a:noFill/>
        </p:spPr>
        <p:txBody>
          <a:bodyPr wrap="square" rtlCol="0">
            <a:spAutoFit/>
          </a:bodyPr>
          <a:lstStyle/>
          <a:p>
            <a:r>
              <a:rPr lang="en-GB" b="1" dirty="0"/>
              <a:t>Applying </a:t>
            </a:r>
            <a:r>
              <a:rPr lang="en-GB" b="1" dirty="0" err="1"/>
              <a:t>Bowlby’s</a:t>
            </a:r>
            <a:r>
              <a:rPr lang="en-GB" b="1" dirty="0"/>
              <a:t> Theory to Isaac</a:t>
            </a:r>
          </a:p>
          <a:p>
            <a:r>
              <a:rPr lang="en-GB" b="1" dirty="0"/>
              <a:t>Monotropy</a:t>
            </a:r>
          </a:p>
          <a:p>
            <a:pPr algn="l"/>
            <a:endParaRPr lang="en-US" dirty="0"/>
          </a:p>
        </p:txBody>
      </p:sp>
    </p:spTree>
    <p:extLst>
      <p:ext uri="{BB962C8B-B14F-4D97-AF65-F5344CB8AC3E}">
        <p14:creationId xmlns:p14="http://schemas.microsoft.com/office/powerpoint/2010/main" val="4242146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able 11">
            <a:extLst>
              <a:ext uri="{FF2B5EF4-FFF2-40B4-BE49-F238E27FC236}">
                <a16:creationId xmlns:a16="http://schemas.microsoft.com/office/drawing/2014/main" id="{11507E31-FDEE-0A7F-6ADD-25878E4061C6}"/>
              </a:ext>
            </a:extLst>
          </p:cNvPr>
          <p:cNvGraphicFramePr>
            <a:graphicFrameLocks noGrp="1"/>
          </p:cNvGraphicFramePr>
          <p:nvPr>
            <p:extLst>
              <p:ext uri="{D42A27DB-BD31-4B8C-83A1-F6EECF244321}">
                <p14:modId xmlns:p14="http://schemas.microsoft.com/office/powerpoint/2010/main" val="743507696"/>
              </p:ext>
            </p:extLst>
          </p:nvPr>
        </p:nvGraphicFramePr>
        <p:xfrm>
          <a:off x="646140" y="133684"/>
          <a:ext cx="6676572" cy="6579810"/>
        </p:xfrm>
        <a:graphic>
          <a:graphicData uri="http://schemas.openxmlformats.org/drawingml/2006/table">
            <a:tbl>
              <a:tblPr firstRow="1" firstCol="1" lastCol="1" bandCol="1">
                <a:tableStyleId>{3C2FFA5D-87B4-456A-9821-1D502468CF0F}</a:tableStyleId>
              </a:tblPr>
              <a:tblGrid>
                <a:gridCol w="3338286">
                  <a:extLst>
                    <a:ext uri="{9D8B030D-6E8A-4147-A177-3AD203B41FA5}">
                      <a16:colId xmlns:a16="http://schemas.microsoft.com/office/drawing/2014/main" val="219339884"/>
                    </a:ext>
                  </a:extLst>
                </a:gridCol>
                <a:gridCol w="3338286">
                  <a:extLst>
                    <a:ext uri="{9D8B030D-6E8A-4147-A177-3AD203B41FA5}">
                      <a16:colId xmlns:a16="http://schemas.microsoft.com/office/drawing/2014/main" val="3126580029"/>
                    </a:ext>
                  </a:extLst>
                </a:gridCol>
              </a:tblGrid>
              <a:tr h="1096635">
                <a:tc>
                  <a:txBody>
                    <a:bodyPr/>
                    <a:lstStyle/>
                    <a:p>
                      <a:r>
                        <a:rPr lang="en-GB" dirty="0"/>
                        <a:t>Observation</a:t>
                      </a:r>
                      <a:endParaRPr lang="en-US" dirty="0"/>
                    </a:p>
                  </a:txBody>
                  <a:tcPr/>
                </a:tc>
                <a:tc>
                  <a:txBody>
                    <a:bodyPr/>
                    <a:lstStyle/>
                    <a:p>
                      <a:r>
                        <a:rPr lang="en-GB" dirty="0" err="1"/>
                        <a:t>Bowlbys</a:t>
                      </a:r>
                      <a:r>
                        <a:rPr lang="en-GB" dirty="0"/>
                        <a:t> interpretation</a:t>
                      </a:r>
                      <a:endParaRPr lang="en-US" dirty="0"/>
                    </a:p>
                  </a:txBody>
                  <a:tcPr/>
                </a:tc>
                <a:extLst>
                  <a:ext uri="{0D108BD9-81ED-4DB2-BD59-A6C34878D82A}">
                    <a16:rowId xmlns:a16="http://schemas.microsoft.com/office/drawing/2014/main" val="1931502172"/>
                  </a:ext>
                </a:extLst>
              </a:tr>
              <a:tr h="1096635">
                <a:tc>
                  <a:txBody>
                    <a:bodyPr/>
                    <a:lstStyle/>
                    <a:p>
                      <a:r>
                        <a:rPr lang="en-GB" dirty="0"/>
                        <a:t>Separation distress</a:t>
                      </a:r>
                    </a:p>
                    <a:p>
                      <a:endParaRPr lang="en-GB" dirty="0"/>
                    </a:p>
                    <a:p>
                      <a:endParaRPr lang="en-GB" dirty="0"/>
                    </a:p>
                  </a:txBody>
                  <a:tcPr/>
                </a:tc>
                <a:tc>
                  <a:txBody>
                    <a:bodyPr/>
                    <a:lstStyle/>
                    <a:p>
                      <a:r>
                        <a:rPr lang="en-GB" dirty="0"/>
                        <a:t>Evidence of Attachment related anxiety</a:t>
                      </a:r>
                      <a:endParaRPr lang="en-US" dirty="0"/>
                    </a:p>
                  </a:txBody>
                  <a:tcPr/>
                </a:tc>
                <a:extLst>
                  <a:ext uri="{0D108BD9-81ED-4DB2-BD59-A6C34878D82A}">
                    <a16:rowId xmlns:a16="http://schemas.microsoft.com/office/drawing/2014/main" val="2360795891"/>
                  </a:ext>
                </a:extLst>
              </a:tr>
              <a:tr h="1096635">
                <a:tc>
                  <a:txBody>
                    <a:bodyPr/>
                    <a:lstStyle/>
                    <a:p>
                      <a:r>
                        <a:rPr lang="en-GB" dirty="0"/>
                        <a:t>Clingy behaviour</a:t>
                      </a:r>
                      <a:endParaRPr lang="en-US" dirty="0"/>
                    </a:p>
                  </a:txBody>
                  <a:tcPr/>
                </a:tc>
                <a:tc>
                  <a:txBody>
                    <a:bodyPr/>
                    <a:lstStyle/>
                    <a:p>
                      <a:r>
                        <a:rPr lang="en-GB" dirty="0"/>
                        <a:t>Reliance on caregiver for emotional security</a:t>
                      </a:r>
                      <a:endParaRPr lang="en-US" dirty="0"/>
                    </a:p>
                  </a:txBody>
                  <a:tcPr/>
                </a:tc>
                <a:extLst>
                  <a:ext uri="{0D108BD9-81ED-4DB2-BD59-A6C34878D82A}">
                    <a16:rowId xmlns:a16="http://schemas.microsoft.com/office/drawing/2014/main" val="4254725678"/>
                  </a:ext>
                </a:extLst>
              </a:tr>
              <a:tr h="1096635">
                <a:tc>
                  <a:txBody>
                    <a:bodyPr/>
                    <a:lstStyle/>
                    <a:p>
                      <a:r>
                        <a:rPr lang="en-GB" dirty="0"/>
                        <a:t>Withdrawn play</a:t>
                      </a:r>
                      <a:endParaRPr lang="en-US" dirty="0"/>
                    </a:p>
                  </a:txBody>
                  <a:tcPr/>
                </a:tc>
                <a:tc>
                  <a:txBody>
                    <a:bodyPr/>
                    <a:lstStyle/>
                    <a:p>
                      <a:r>
                        <a:rPr lang="en-GB" dirty="0"/>
                        <a:t>Limited confidence to explore independently </a:t>
                      </a:r>
                      <a:endParaRPr lang="en-US" dirty="0"/>
                    </a:p>
                  </a:txBody>
                  <a:tcPr/>
                </a:tc>
                <a:extLst>
                  <a:ext uri="{0D108BD9-81ED-4DB2-BD59-A6C34878D82A}">
                    <a16:rowId xmlns:a16="http://schemas.microsoft.com/office/drawing/2014/main" val="3688083563"/>
                  </a:ext>
                </a:extLst>
              </a:tr>
              <a:tr h="1096635">
                <a:tc>
                  <a:txBody>
                    <a:bodyPr/>
                    <a:lstStyle/>
                    <a:p>
                      <a:r>
                        <a:rPr lang="en-GB" dirty="0"/>
                        <a:t>Difficulty joining groups</a:t>
                      </a:r>
                      <a:endParaRPr lang="en-US" dirty="0"/>
                    </a:p>
                  </a:txBody>
                  <a:tcPr/>
                </a:tc>
                <a:tc>
                  <a:txBody>
                    <a:bodyPr/>
                    <a:lstStyle/>
                    <a:p>
                      <a:r>
                        <a:rPr lang="en-GB" dirty="0"/>
                        <a:t>Insecure attachment affecting peer engagement</a:t>
                      </a:r>
                      <a:endParaRPr lang="en-US" dirty="0"/>
                    </a:p>
                  </a:txBody>
                  <a:tcPr/>
                </a:tc>
                <a:extLst>
                  <a:ext uri="{0D108BD9-81ED-4DB2-BD59-A6C34878D82A}">
                    <a16:rowId xmlns:a16="http://schemas.microsoft.com/office/drawing/2014/main" val="2573209673"/>
                  </a:ext>
                </a:extLst>
              </a:tr>
              <a:tr h="1096635">
                <a:tc>
                  <a:txBody>
                    <a:bodyPr/>
                    <a:lstStyle/>
                    <a:p>
                      <a:r>
                        <a:rPr lang="en-GB" dirty="0"/>
                        <a:t>Language delay</a:t>
                      </a:r>
                      <a:endParaRPr lang="en-US" dirty="0"/>
                    </a:p>
                  </a:txBody>
                  <a:tcPr/>
                </a:tc>
                <a:tc>
                  <a:txBody>
                    <a:bodyPr/>
                    <a:lstStyle/>
                    <a:p>
                      <a:r>
                        <a:rPr lang="en-GB" dirty="0"/>
                        <a:t>Reduced opportunities for social communication and exploration</a:t>
                      </a:r>
                      <a:endParaRPr lang="en-US" dirty="0"/>
                    </a:p>
                  </a:txBody>
                  <a:tcPr/>
                </a:tc>
                <a:extLst>
                  <a:ext uri="{0D108BD9-81ED-4DB2-BD59-A6C34878D82A}">
                    <a16:rowId xmlns:a16="http://schemas.microsoft.com/office/drawing/2014/main" val="647129920"/>
                  </a:ext>
                </a:extLst>
              </a:tr>
            </a:tbl>
          </a:graphicData>
        </a:graphic>
      </p:graphicFrame>
      <p:sp>
        <p:nvSpPr>
          <p:cNvPr id="20" name="TextBox 19">
            <a:extLst>
              <a:ext uri="{FF2B5EF4-FFF2-40B4-BE49-F238E27FC236}">
                <a16:creationId xmlns:a16="http://schemas.microsoft.com/office/drawing/2014/main" id="{B1049CFA-A0A5-4C55-DFA0-515D576700B5}"/>
              </a:ext>
            </a:extLst>
          </p:cNvPr>
          <p:cNvSpPr txBox="1"/>
          <p:nvPr/>
        </p:nvSpPr>
        <p:spPr>
          <a:xfrm>
            <a:off x="7322460" y="435542"/>
            <a:ext cx="4627449" cy="1615827"/>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Isaac’s difficulties may be interconnected outcomes of attachment insecurity, rather than separate developmental concerns.</a:t>
            </a:r>
          </a:p>
          <a:p>
            <a:pPr algn="l"/>
            <a:endParaRPr lang="en-US" sz="1900" b="1"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2ABEF10D-618B-769E-CDA9-B19CAECFECA6}"/>
              </a:ext>
            </a:extLst>
          </p:cNvPr>
          <p:cNvSpPr txBox="1"/>
          <p:nvPr/>
        </p:nvSpPr>
        <p:spPr>
          <a:xfrm flipH="1">
            <a:off x="7322459" y="2651864"/>
            <a:ext cx="4028165" cy="1261884"/>
          </a:xfrm>
          <a:prstGeom prst="rect">
            <a:avLst/>
          </a:prstGeom>
          <a:noFill/>
        </p:spPr>
        <p:txBody>
          <a:bodyPr wrap="square">
            <a:spAutoFit/>
          </a:bodyPr>
          <a:lstStyle/>
          <a:p>
            <a:r>
              <a:rPr lang="en-US" sz="1900" b="1" dirty="0"/>
              <a:t>Attachment Insecurity</a:t>
            </a:r>
            <a:r>
              <a:rPr lang="en-GB" sz="1900" b="1" dirty="0"/>
              <a:t>.  —&gt;</a:t>
            </a:r>
            <a:r>
              <a:rPr lang="en-US" sz="1900" b="1" dirty="0"/>
              <a:t>Anxiety</a:t>
            </a:r>
            <a:r>
              <a:rPr lang="en-GB" sz="1900" b="1" dirty="0"/>
              <a:t> —&gt;</a:t>
            </a:r>
            <a:r>
              <a:rPr lang="en-US" sz="1900" b="1" dirty="0"/>
              <a:t> Reduced Exploration</a:t>
            </a:r>
            <a:r>
              <a:rPr lang="en-GB" sz="1900" b="1" dirty="0"/>
              <a:t> —&gt;</a:t>
            </a:r>
            <a:r>
              <a:rPr lang="en-US" sz="1900" b="1" dirty="0"/>
              <a:t>Social Withdrawal </a:t>
            </a:r>
            <a:r>
              <a:rPr lang="en-GB" sz="1900" b="1" dirty="0"/>
              <a:t> —&gt;</a:t>
            </a:r>
            <a:r>
              <a:rPr lang="en-US" sz="1900" b="1" dirty="0"/>
              <a:t>Language Difficulties</a:t>
            </a:r>
          </a:p>
        </p:txBody>
      </p:sp>
      <p:sp>
        <p:nvSpPr>
          <p:cNvPr id="3" name="TextBox 2">
            <a:extLst>
              <a:ext uri="{FF2B5EF4-FFF2-40B4-BE49-F238E27FC236}">
                <a16:creationId xmlns:a16="http://schemas.microsoft.com/office/drawing/2014/main" id="{57FCCF5D-F1BC-A7DA-F2E8-99089334FAD9}"/>
              </a:ext>
            </a:extLst>
          </p:cNvPr>
          <p:cNvSpPr txBox="1"/>
          <p:nvPr/>
        </p:nvSpPr>
        <p:spPr>
          <a:xfrm>
            <a:off x="7322459" y="5319088"/>
            <a:ext cx="6110574" cy="369332"/>
          </a:xfrm>
          <a:prstGeom prst="rect">
            <a:avLst/>
          </a:prstGeom>
          <a:noFill/>
        </p:spPr>
        <p:txBody>
          <a:bodyPr wrap="square">
            <a:spAutoFit/>
          </a:bodyPr>
          <a:lstStyle/>
          <a:p>
            <a:pPr>
              <a:buNone/>
            </a:pPr>
            <a:r>
              <a:rPr lang="en-GB" i="1" dirty="0" err="1"/>
              <a:t>Bowlby</a:t>
            </a:r>
            <a:r>
              <a:rPr lang="en-GB" i="1" dirty="0"/>
              <a:t> (1969); Ainsworth et al. (1978)</a:t>
            </a:r>
            <a:endParaRPr lang="en-GB" dirty="0"/>
          </a:p>
        </p:txBody>
      </p:sp>
    </p:spTree>
    <p:extLst>
      <p:ext uri="{BB962C8B-B14F-4D97-AF65-F5344CB8AC3E}">
        <p14:creationId xmlns:p14="http://schemas.microsoft.com/office/powerpoint/2010/main" val="1852941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Diagonal Corners Snipped 2">
            <a:extLst>
              <a:ext uri="{FF2B5EF4-FFF2-40B4-BE49-F238E27FC236}">
                <a16:creationId xmlns:a16="http://schemas.microsoft.com/office/drawing/2014/main" id="{3843B3B3-71FE-2CB2-EB2A-CD077AE64EE7}"/>
              </a:ext>
            </a:extLst>
          </p:cNvPr>
          <p:cNvSpPr/>
          <p:nvPr/>
        </p:nvSpPr>
        <p:spPr>
          <a:xfrm>
            <a:off x="8343232" y="398826"/>
            <a:ext cx="3153610" cy="3030174"/>
          </a:xfrm>
          <a:prstGeom prst="snip2Diag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3C2307CF-8A83-D489-8E0F-829F99DA1E4A}"/>
              </a:ext>
            </a:extLst>
          </p:cNvPr>
          <p:cNvGraphicFramePr>
            <a:graphicFrameLocks noGrp="1"/>
          </p:cNvGraphicFramePr>
          <p:nvPr>
            <p:extLst>
              <p:ext uri="{D42A27DB-BD31-4B8C-83A1-F6EECF244321}">
                <p14:modId xmlns:p14="http://schemas.microsoft.com/office/powerpoint/2010/main" val="210972704"/>
              </p:ext>
            </p:extLst>
          </p:nvPr>
        </p:nvGraphicFramePr>
        <p:xfrm>
          <a:off x="383227" y="313465"/>
          <a:ext cx="7526422" cy="6231070"/>
        </p:xfrm>
        <a:graphic>
          <a:graphicData uri="http://schemas.openxmlformats.org/drawingml/2006/table">
            <a:tbl>
              <a:tblPr firstRow="1" bandRow="1">
                <a:tableStyleId>{C4B1156A-380E-4F78-BDF5-A606A8083BF9}</a:tableStyleId>
              </a:tblPr>
              <a:tblGrid>
                <a:gridCol w="3763211">
                  <a:extLst>
                    <a:ext uri="{9D8B030D-6E8A-4147-A177-3AD203B41FA5}">
                      <a16:colId xmlns:a16="http://schemas.microsoft.com/office/drawing/2014/main" val="358623675"/>
                    </a:ext>
                  </a:extLst>
                </a:gridCol>
                <a:gridCol w="3763211">
                  <a:extLst>
                    <a:ext uri="{9D8B030D-6E8A-4147-A177-3AD203B41FA5}">
                      <a16:colId xmlns:a16="http://schemas.microsoft.com/office/drawing/2014/main" val="461266715"/>
                    </a:ext>
                  </a:extLst>
                </a:gridCol>
              </a:tblGrid>
              <a:tr h="1364479">
                <a:tc>
                  <a:txBody>
                    <a:bodyPr/>
                    <a:lstStyle/>
                    <a:p>
                      <a:r>
                        <a:rPr lang="en-GB" dirty="0"/>
                        <a:t>Nature (Biological factors)</a:t>
                      </a:r>
                      <a:endParaRPr lang="en-US" dirty="0"/>
                    </a:p>
                  </a:txBody>
                  <a:tcPr/>
                </a:tc>
                <a:tc>
                  <a:txBody>
                    <a:bodyPr/>
                    <a:lstStyle/>
                    <a:p>
                      <a:r>
                        <a:rPr lang="en-GB" dirty="0"/>
                        <a:t>Nurture (Environmental factors)</a:t>
                      </a:r>
                      <a:endParaRPr lang="en-US" dirty="0"/>
                    </a:p>
                  </a:txBody>
                  <a:tcPr/>
                </a:tc>
                <a:extLst>
                  <a:ext uri="{0D108BD9-81ED-4DB2-BD59-A6C34878D82A}">
                    <a16:rowId xmlns:a16="http://schemas.microsoft.com/office/drawing/2014/main" val="3457538436"/>
                  </a:ext>
                </a:extLst>
              </a:tr>
              <a:tr h="21831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Temperament may influence how Isaac responds to stress.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Mother’s post-natal depression may have affected emotional responsiveness.</a:t>
                      </a:r>
                    </a:p>
                    <a:p>
                      <a:endParaRPr lang="en-US" dirty="0"/>
                    </a:p>
                  </a:txBody>
                  <a:tcPr/>
                </a:tc>
                <a:extLst>
                  <a:ext uri="{0D108BD9-81ED-4DB2-BD59-A6C34878D82A}">
                    <a16:rowId xmlns:a16="http://schemas.microsoft.com/office/drawing/2014/main" val="456804212"/>
                  </a:ext>
                </a:extLst>
              </a:tr>
              <a:tr h="14805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Biological maturation may contribute to developmental differences.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Disrupted childcare reduced consistency and stability.</a:t>
                      </a:r>
                    </a:p>
                    <a:p>
                      <a:endParaRPr lang="en-US" dirty="0"/>
                    </a:p>
                  </a:txBody>
                  <a:tcPr/>
                </a:tc>
                <a:extLst>
                  <a:ext uri="{0D108BD9-81ED-4DB2-BD59-A6C34878D82A}">
                    <a16:rowId xmlns:a16="http://schemas.microsoft.com/office/drawing/2014/main" val="223868819"/>
                  </a:ext>
                </a:extLst>
              </a:tr>
              <a:tr h="12029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Individual developmental readiness may affect language development</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Individual developmental readiness may affect language development.</a:t>
                      </a:r>
                    </a:p>
                    <a:p>
                      <a:endParaRPr lang="en-US" dirty="0"/>
                    </a:p>
                  </a:txBody>
                  <a:tcPr/>
                </a:tc>
                <a:extLst>
                  <a:ext uri="{0D108BD9-81ED-4DB2-BD59-A6C34878D82A}">
                    <a16:rowId xmlns:a16="http://schemas.microsoft.com/office/drawing/2014/main" val="2642421920"/>
                  </a:ext>
                </a:extLst>
              </a:tr>
            </a:tbl>
          </a:graphicData>
        </a:graphic>
      </p:graphicFrame>
      <p:sp>
        <p:nvSpPr>
          <p:cNvPr id="4" name="TextBox 3">
            <a:extLst>
              <a:ext uri="{FF2B5EF4-FFF2-40B4-BE49-F238E27FC236}">
                <a16:creationId xmlns:a16="http://schemas.microsoft.com/office/drawing/2014/main" id="{4E6D2278-8644-E06C-7AC7-FD8D409A9B2A}"/>
              </a:ext>
            </a:extLst>
          </p:cNvPr>
          <p:cNvSpPr txBox="1"/>
          <p:nvPr/>
        </p:nvSpPr>
        <p:spPr>
          <a:xfrm>
            <a:off x="8343232" y="933563"/>
            <a:ext cx="3153610" cy="2308324"/>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Nurture appears to have the stronger influence on Isaac’s development</a:t>
            </a:r>
            <a:endParaRPr lang="en-GB" sz="2400" dirty="0">
              <a:latin typeface="Arial" panose="020B0604020202020204" pitchFamily="34" charset="0"/>
              <a:cs typeface="Arial" panose="020B0604020202020204" pitchFamily="34" charset="0"/>
            </a:endParaRPr>
          </a:p>
          <a:p>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7646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Alternative Process 19">
            <a:extLst>
              <a:ext uri="{FF2B5EF4-FFF2-40B4-BE49-F238E27FC236}">
                <a16:creationId xmlns:a16="http://schemas.microsoft.com/office/drawing/2014/main" id="{5280649A-F8B5-F250-B458-AEE6F4B77EDC}"/>
              </a:ext>
            </a:extLst>
          </p:cNvPr>
          <p:cNvSpPr/>
          <p:nvPr/>
        </p:nvSpPr>
        <p:spPr>
          <a:xfrm>
            <a:off x="3497907" y="3368632"/>
            <a:ext cx="3429421" cy="2142191"/>
          </a:xfrm>
          <a:prstGeom prst="flowChartAlternateProcess">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Folded Corner 11">
            <a:extLst>
              <a:ext uri="{FF2B5EF4-FFF2-40B4-BE49-F238E27FC236}">
                <a16:creationId xmlns:a16="http://schemas.microsoft.com/office/drawing/2014/main" id="{05DBD1A6-8535-69E6-D211-ABC082361C8C}"/>
              </a:ext>
            </a:extLst>
          </p:cNvPr>
          <p:cNvSpPr/>
          <p:nvPr/>
        </p:nvSpPr>
        <p:spPr>
          <a:xfrm>
            <a:off x="237753" y="150851"/>
            <a:ext cx="3260154" cy="3237117"/>
          </a:xfrm>
          <a:prstGeom prst="foldedCorner">
            <a:avLst>
              <a:gd name="adj" fmla="val 20706"/>
            </a:avLst>
          </a:prstGeom>
          <a:solidFill>
            <a:schemeClr val="accent2">
              <a:lumMod val="20000"/>
              <a:lumOff val="80000"/>
            </a:schemeClr>
          </a:solidFill>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b="1">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9" name="TextBox 8">
            <a:extLst>
              <a:ext uri="{FF2B5EF4-FFF2-40B4-BE49-F238E27FC236}">
                <a16:creationId xmlns:a16="http://schemas.microsoft.com/office/drawing/2014/main" id="{85376A64-ED4B-B2E3-0D7D-D09E0D986999}"/>
              </a:ext>
            </a:extLst>
          </p:cNvPr>
          <p:cNvSpPr txBox="1"/>
          <p:nvPr/>
        </p:nvSpPr>
        <p:spPr>
          <a:xfrm>
            <a:off x="3819722" y="188930"/>
            <a:ext cx="5369810" cy="400110"/>
          </a:xfrm>
          <a:prstGeom prst="rect">
            <a:avLst/>
          </a:prstGeom>
          <a:noFill/>
        </p:spPr>
        <p:txBody>
          <a:bodyPr wrap="square" rtlCol="0">
            <a:spAutoFit/>
          </a:bodyPr>
          <a:lstStyle/>
          <a:p>
            <a:pPr algn="l"/>
            <a:r>
              <a:rPr lang="en-GB" sz="2000" b="1" i="1" u="sng" dirty="0"/>
              <a:t>Evaluation of </a:t>
            </a:r>
            <a:r>
              <a:rPr lang="en-GB" sz="2000" b="1" i="1" u="sng" dirty="0" err="1"/>
              <a:t>bowlbys</a:t>
            </a:r>
            <a:r>
              <a:rPr lang="en-GB" sz="2000" b="1" i="1" u="sng" dirty="0"/>
              <a:t> attachment theory</a:t>
            </a:r>
            <a:endParaRPr lang="en-US" sz="2000" b="1" i="1" u="sng" dirty="0"/>
          </a:p>
        </p:txBody>
      </p:sp>
      <p:sp>
        <p:nvSpPr>
          <p:cNvPr id="13" name="TextBox 12">
            <a:extLst>
              <a:ext uri="{FF2B5EF4-FFF2-40B4-BE49-F238E27FC236}">
                <a16:creationId xmlns:a16="http://schemas.microsoft.com/office/drawing/2014/main" id="{B93FE43D-F3F8-6C4D-27BB-D0F9DA274500}"/>
              </a:ext>
            </a:extLst>
          </p:cNvPr>
          <p:cNvSpPr txBox="1"/>
          <p:nvPr/>
        </p:nvSpPr>
        <p:spPr>
          <a:xfrm flipH="1">
            <a:off x="390301" y="366558"/>
            <a:ext cx="3429421" cy="2677656"/>
          </a:xfrm>
          <a:prstGeom prst="rect">
            <a:avLst/>
          </a:prstGeom>
          <a:noFill/>
        </p:spPr>
        <p:txBody>
          <a:bodyPr wrap="square" rtlCol="0">
            <a:spAutoFit/>
          </a:bodyPr>
          <a:lstStyle/>
          <a:p>
            <a:pPr algn="l"/>
            <a:r>
              <a:rPr lang="en-GB" sz="3000" b="1" dirty="0">
                <a:latin typeface="Arabic Typesetting" panose="03020402040406030203" pitchFamily="66" charset="-78"/>
                <a:cs typeface="Arabic Typesetting" panose="03020402040406030203" pitchFamily="66" charset="-78"/>
              </a:rPr>
              <a:t>Strength’s:</a:t>
            </a:r>
          </a:p>
          <a:p>
            <a:pPr algn="l"/>
            <a:r>
              <a:rPr lang="en-GB" sz="3000" b="1" dirty="0">
                <a:latin typeface="Arabic Typesetting" panose="03020402040406030203" pitchFamily="66" charset="-78"/>
                <a:cs typeface="Arabic Typesetting" panose="03020402040406030203" pitchFamily="66" charset="-78"/>
              </a:rPr>
              <a:t>-Early relationships matter</a:t>
            </a:r>
          </a:p>
          <a:p>
            <a:pPr algn="l"/>
            <a:r>
              <a:rPr lang="en-GB" sz="3000" b="1" dirty="0">
                <a:latin typeface="Arabic Typesetting" panose="03020402040406030203" pitchFamily="66" charset="-78"/>
                <a:cs typeface="Arabic Typesetting" panose="03020402040406030203" pitchFamily="66" charset="-78"/>
              </a:rPr>
              <a:t>-explains Isaac’s behaviour</a:t>
            </a:r>
          </a:p>
          <a:p>
            <a:pPr algn="l"/>
            <a:r>
              <a:rPr lang="en-GB" sz="3000" b="1" dirty="0">
                <a:latin typeface="Arabic Typesetting" panose="03020402040406030203" pitchFamily="66" charset="-78"/>
                <a:cs typeface="Arabic Typesetting" panose="03020402040406030203" pitchFamily="66" charset="-78"/>
              </a:rPr>
              <a:t>-useful for practitioners</a:t>
            </a:r>
          </a:p>
          <a:p>
            <a:pPr algn="l"/>
            <a:r>
              <a:rPr lang="en-GB" sz="3000" b="1" dirty="0">
                <a:latin typeface="Arabic Typesetting" panose="03020402040406030203" pitchFamily="66" charset="-78"/>
                <a:cs typeface="Arabic Typesetting" panose="03020402040406030203" pitchFamily="66" charset="-78"/>
              </a:rPr>
              <a:t>-supports early intervention</a:t>
            </a:r>
          </a:p>
          <a:p>
            <a:pPr algn="l"/>
            <a:endParaRPr lang="en-GB" dirty="0"/>
          </a:p>
        </p:txBody>
      </p:sp>
      <p:sp>
        <p:nvSpPr>
          <p:cNvPr id="14" name="Rectangle: Folded Corner 13">
            <a:extLst>
              <a:ext uri="{FF2B5EF4-FFF2-40B4-BE49-F238E27FC236}">
                <a16:creationId xmlns:a16="http://schemas.microsoft.com/office/drawing/2014/main" id="{D8CAC1C6-5EBC-2F07-8D2E-411A6872EB09}"/>
              </a:ext>
            </a:extLst>
          </p:cNvPr>
          <p:cNvSpPr/>
          <p:nvPr/>
        </p:nvSpPr>
        <p:spPr>
          <a:xfrm>
            <a:off x="224974" y="3309961"/>
            <a:ext cx="2955058" cy="3596971"/>
          </a:xfrm>
          <a:prstGeom prst="foldedCorner">
            <a:avLst>
              <a:gd name="adj" fmla="val 30855"/>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0189E38-C743-7C33-11B1-5FB942A9AEC0}"/>
              </a:ext>
            </a:extLst>
          </p:cNvPr>
          <p:cNvSpPr txBox="1"/>
          <p:nvPr/>
        </p:nvSpPr>
        <p:spPr>
          <a:xfrm>
            <a:off x="390301" y="3373268"/>
            <a:ext cx="2518348" cy="3293209"/>
          </a:xfrm>
          <a:prstGeom prst="rect">
            <a:avLst/>
          </a:prstGeom>
          <a:noFill/>
        </p:spPr>
        <p:txBody>
          <a:bodyPr wrap="square" rtlCol="0">
            <a:spAutoFit/>
          </a:bodyPr>
          <a:lstStyle/>
          <a:p>
            <a:pPr algn="l"/>
            <a:r>
              <a:rPr lang="en-GB" sz="2600" b="1" dirty="0">
                <a:latin typeface="Arabic Typesetting" panose="03020402040406030203" pitchFamily="66" charset="-78"/>
                <a:cs typeface="Arabic Typesetting" panose="03020402040406030203" pitchFamily="66" charset="-78"/>
              </a:rPr>
              <a:t>Limitations:</a:t>
            </a:r>
          </a:p>
          <a:p>
            <a:pPr algn="l"/>
            <a:r>
              <a:rPr lang="en-GB" sz="2600" b="1" dirty="0">
                <a:latin typeface="Arabic Typesetting" panose="03020402040406030203" pitchFamily="66" charset="-78"/>
                <a:cs typeface="Arabic Typesetting" panose="03020402040406030203" pitchFamily="66" charset="-78"/>
              </a:rPr>
              <a:t>-Too much focus on mother.</a:t>
            </a:r>
          </a:p>
          <a:p>
            <a:pPr algn="l"/>
            <a:r>
              <a:rPr lang="en-GB" sz="2600" b="1" dirty="0">
                <a:latin typeface="Arabic Typesetting" panose="03020402040406030203" pitchFamily="66" charset="-78"/>
                <a:cs typeface="Arabic Typesetting" panose="03020402040406030203" pitchFamily="66" charset="-78"/>
              </a:rPr>
              <a:t>-doesn't fully explain language delay</a:t>
            </a:r>
          </a:p>
          <a:p>
            <a:pPr algn="l"/>
            <a:r>
              <a:rPr lang="en-GB" sz="2600" b="1" dirty="0">
                <a:latin typeface="Arabic Typesetting" panose="03020402040406030203" pitchFamily="66" charset="-78"/>
                <a:cs typeface="Arabic Typesetting" panose="03020402040406030203" pitchFamily="66" charset="-78"/>
              </a:rPr>
              <a:t>-ignores wider social influences</a:t>
            </a:r>
          </a:p>
          <a:p>
            <a:pPr algn="l"/>
            <a:r>
              <a:rPr lang="en-GB" sz="2600" b="1" dirty="0">
                <a:latin typeface="Arabic Typesetting" panose="03020402040406030203" pitchFamily="66" charset="-78"/>
                <a:cs typeface="Arabic Typesetting" panose="03020402040406030203" pitchFamily="66" charset="-78"/>
              </a:rPr>
              <a:t>-Children can be resilient</a:t>
            </a:r>
          </a:p>
        </p:txBody>
      </p:sp>
      <p:sp>
        <p:nvSpPr>
          <p:cNvPr id="16" name="TextBox 15">
            <a:extLst>
              <a:ext uri="{FF2B5EF4-FFF2-40B4-BE49-F238E27FC236}">
                <a16:creationId xmlns:a16="http://schemas.microsoft.com/office/drawing/2014/main" id="{0BFBA574-3FFC-5DF6-CD46-DCA691AAFA4A}"/>
              </a:ext>
            </a:extLst>
          </p:cNvPr>
          <p:cNvSpPr txBox="1"/>
          <p:nvPr/>
        </p:nvSpPr>
        <p:spPr>
          <a:xfrm>
            <a:off x="3485127" y="3479498"/>
            <a:ext cx="3403862" cy="2031325"/>
          </a:xfrm>
          <a:prstGeom prst="rect">
            <a:avLst/>
          </a:prstGeom>
          <a:noFill/>
        </p:spPr>
        <p:txBody>
          <a:bodyPr wrap="square" rtlCol="0">
            <a:spAutoFit/>
          </a:bodyPr>
          <a:lstStyle/>
          <a:p>
            <a:r>
              <a:rPr lang="en-GB" i="1" dirty="0" err="1">
                <a:latin typeface="Cooper Black" panose="0208090404030B020404" pitchFamily="18" charset="77"/>
              </a:rPr>
              <a:t>Bowlby’s</a:t>
            </a:r>
            <a:r>
              <a:rPr lang="en-GB" i="1" dirty="0">
                <a:latin typeface="Cooper Black" panose="0208090404030B020404" pitchFamily="18" charset="77"/>
              </a:rPr>
              <a:t> theory helps explain Isaac’s attachment difficulties and emotional wellbeing, but it does not fully account for all aspects of his development.</a:t>
            </a:r>
          </a:p>
          <a:p>
            <a:pPr algn="l"/>
            <a:endParaRPr lang="en-US" dirty="0"/>
          </a:p>
        </p:txBody>
      </p:sp>
      <p:pic>
        <p:nvPicPr>
          <p:cNvPr id="19" name="Picture 18">
            <a:extLst>
              <a:ext uri="{FF2B5EF4-FFF2-40B4-BE49-F238E27FC236}">
                <a16:creationId xmlns:a16="http://schemas.microsoft.com/office/drawing/2014/main" id="{DE926C11-D549-74C1-F74C-CA062DB54D27}"/>
              </a:ext>
            </a:extLst>
          </p:cNvPr>
          <p:cNvPicPr>
            <a:picLocks noChangeAspect="1"/>
          </p:cNvPicPr>
          <p:nvPr/>
        </p:nvPicPr>
        <p:blipFill>
          <a:blip r:embed="rId2"/>
          <a:stretch>
            <a:fillRect/>
          </a:stretch>
        </p:blipFill>
        <p:spPr>
          <a:xfrm>
            <a:off x="4241993" y="732739"/>
            <a:ext cx="2346283" cy="1886710"/>
          </a:xfrm>
          <a:prstGeom prst="rect">
            <a:avLst/>
          </a:prstGeom>
        </p:spPr>
      </p:pic>
      <p:sp>
        <p:nvSpPr>
          <p:cNvPr id="2" name="TextBox 1">
            <a:extLst>
              <a:ext uri="{FF2B5EF4-FFF2-40B4-BE49-F238E27FC236}">
                <a16:creationId xmlns:a16="http://schemas.microsoft.com/office/drawing/2014/main" id="{1BFABF06-3572-E34A-83F1-C2F6D9AC58F3}"/>
              </a:ext>
            </a:extLst>
          </p:cNvPr>
          <p:cNvSpPr txBox="1"/>
          <p:nvPr/>
        </p:nvSpPr>
        <p:spPr>
          <a:xfrm>
            <a:off x="7700589" y="874388"/>
            <a:ext cx="3708293" cy="5632311"/>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b="1" dirty="0"/>
              <a:t>Alternative Theory: </a:t>
            </a:r>
            <a:r>
              <a:rPr lang="en-GB" b="1" dirty="0" err="1"/>
              <a:t>Vygotsky’s</a:t>
            </a:r>
            <a:r>
              <a:rPr lang="en-GB" b="1" dirty="0"/>
              <a:t> Sociocultural Theory</a:t>
            </a:r>
          </a:p>
          <a:p>
            <a:r>
              <a:rPr lang="en-GB" b="1" dirty="0"/>
              <a:t>Strengths</a:t>
            </a:r>
          </a:p>
          <a:p>
            <a:r>
              <a:rPr lang="en-GB" dirty="0"/>
              <a:t>Emphasises the importance of social interaction in learning and development.</a:t>
            </a:r>
          </a:p>
          <a:p>
            <a:r>
              <a:rPr lang="en-GB" dirty="0"/>
              <a:t>Helps explain Isaac’s language delay through reduced opportunities for communication and social engagement.</a:t>
            </a:r>
          </a:p>
          <a:p>
            <a:r>
              <a:rPr lang="en-GB" dirty="0"/>
              <a:t>Recognises the role of adults and peers in supporting development.</a:t>
            </a:r>
          </a:p>
          <a:p>
            <a:r>
              <a:rPr lang="en-GB" dirty="0"/>
              <a:t>Suggests that targeted support and scaffolding can help Isaac make progress.</a:t>
            </a:r>
          </a:p>
          <a:p>
            <a:r>
              <a:rPr lang="en-GB" dirty="0"/>
              <a:t>Takes greater account of cultural and environmental influences than </a:t>
            </a:r>
            <a:r>
              <a:rPr lang="en-GB" dirty="0" err="1"/>
              <a:t>Bowlby</a:t>
            </a:r>
            <a:r>
              <a:rPr lang="en-GB" dirty="0"/>
              <a:t>.</a:t>
            </a:r>
          </a:p>
          <a:p>
            <a:endParaRPr lang="en-GB" dirty="0"/>
          </a:p>
          <a:p>
            <a:pPr algn="l"/>
            <a:endParaRPr lang="en-US" dirty="0"/>
          </a:p>
        </p:txBody>
      </p:sp>
    </p:spTree>
    <p:extLst>
      <p:ext uri="{BB962C8B-B14F-4D97-AF65-F5344CB8AC3E}">
        <p14:creationId xmlns:p14="http://schemas.microsoft.com/office/powerpoint/2010/main" val="1947563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Diagonal Corners Snipped 10">
            <a:extLst>
              <a:ext uri="{FF2B5EF4-FFF2-40B4-BE49-F238E27FC236}">
                <a16:creationId xmlns:a16="http://schemas.microsoft.com/office/drawing/2014/main" id="{6A9331FA-6416-A5CF-4790-97F42D8F8FF5}"/>
              </a:ext>
            </a:extLst>
          </p:cNvPr>
          <p:cNvSpPr/>
          <p:nvPr/>
        </p:nvSpPr>
        <p:spPr>
          <a:xfrm>
            <a:off x="5184099" y="377505"/>
            <a:ext cx="6337925" cy="3723970"/>
          </a:xfrm>
          <a:prstGeom prst="snip2Diag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Diagonal Corners Snipped 9">
            <a:extLst>
              <a:ext uri="{FF2B5EF4-FFF2-40B4-BE49-F238E27FC236}">
                <a16:creationId xmlns:a16="http://schemas.microsoft.com/office/drawing/2014/main" id="{CF2AFFF0-9A0E-65D4-2BAC-2C6F96BC7CD8}"/>
              </a:ext>
            </a:extLst>
          </p:cNvPr>
          <p:cNvSpPr/>
          <p:nvPr/>
        </p:nvSpPr>
        <p:spPr>
          <a:xfrm>
            <a:off x="0" y="377505"/>
            <a:ext cx="4996721" cy="3723970"/>
          </a:xfrm>
          <a:prstGeom prst="snip2Diag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lternative Process 8">
            <a:extLst>
              <a:ext uri="{FF2B5EF4-FFF2-40B4-BE49-F238E27FC236}">
                <a16:creationId xmlns:a16="http://schemas.microsoft.com/office/drawing/2014/main" id="{D9DC5E05-550B-63B6-B12F-DFC8436985C7}"/>
              </a:ext>
            </a:extLst>
          </p:cNvPr>
          <p:cNvSpPr/>
          <p:nvPr/>
        </p:nvSpPr>
        <p:spPr>
          <a:xfrm>
            <a:off x="562131" y="4770519"/>
            <a:ext cx="9951803" cy="1828799"/>
          </a:xfrm>
          <a:prstGeom prst="flowChartAlternateProcess">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ED129132-4081-48BF-DE5D-4DA0AA4469C4}"/>
              </a:ext>
            </a:extLst>
          </p:cNvPr>
          <p:cNvSpPr txBox="1"/>
          <p:nvPr/>
        </p:nvSpPr>
        <p:spPr>
          <a:xfrm>
            <a:off x="1" y="377505"/>
            <a:ext cx="5184098" cy="3693319"/>
          </a:xfrm>
          <a:prstGeom prst="rect">
            <a:avLst/>
          </a:prstGeom>
          <a:noFill/>
        </p:spPr>
        <p:txBody>
          <a:bodyPr wrap="square" rtlCol="0">
            <a:spAutoFit/>
          </a:bodyPr>
          <a:lstStyle/>
          <a:p>
            <a:r>
              <a:rPr lang="en-GB" b="1" dirty="0"/>
              <a:t>✅ Strengths</a:t>
            </a:r>
          </a:p>
          <a:p>
            <a:pPr marL="285750" indent="-285750">
              <a:buFont typeface="Wingdings" pitchFamily="2" charset="2"/>
              <a:buChar char="ü"/>
            </a:pPr>
            <a:r>
              <a:rPr lang="en-GB" dirty="0"/>
              <a:t>Explains Isaac’s separation anxiety and clingy behaviour.</a:t>
            </a:r>
          </a:p>
          <a:p>
            <a:pPr marL="285750" indent="-285750">
              <a:buFont typeface="Wingdings" pitchFamily="2" charset="2"/>
              <a:buChar char="ü"/>
            </a:pPr>
            <a:endParaRPr lang="en-GB" dirty="0"/>
          </a:p>
          <a:p>
            <a:pPr marL="285750" indent="-285750">
              <a:buFont typeface="Wingdings" pitchFamily="2" charset="2"/>
              <a:buChar char="ü"/>
            </a:pPr>
            <a:r>
              <a:rPr lang="en-GB" dirty="0"/>
              <a:t>Helps understand the impact of post-natal depression and disrupted childcare.</a:t>
            </a:r>
          </a:p>
          <a:p>
            <a:pPr marL="285750" indent="-285750">
              <a:buFont typeface="Wingdings" pitchFamily="2" charset="2"/>
              <a:buChar char="ü"/>
            </a:pPr>
            <a:endParaRPr lang="en-GB" dirty="0"/>
          </a:p>
          <a:p>
            <a:pPr marL="285750" indent="-285750">
              <a:buFont typeface="Wingdings" pitchFamily="2" charset="2"/>
              <a:buChar char="ü"/>
            </a:pPr>
            <a:r>
              <a:rPr lang="en-GB" dirty="0"/>
              <a:t>Internal Working Model explains difficulties with trust and relationships.</a:t>
            </a:r>
          </a:p>
          <a:p>
            <a:pPr marL="285750" indent="-285750">
              <a:buFont typeface="Wingdings" pitchFamily="2" charset="2"/>
              <a:buChar char="ü"/>
            </a:pPr>
            <a:endParaRPr lang="en-GB" dirty="0"/>
          </a:p>
          <a:p>
            <a:pPr marL="285750" indent="-285750">
              <a:buFont typeface="Wingdings" pitchFamily="2" charset="2"/>
              <a:buChar char="ü"/>
            </a:pPr>
            <a:r>
              <a:rPr lang="en-GB" dirty="0"/>
              <a:t>Research supports the importance of secure attachment for healthy development.  </a:t>
            </a:r>
            <a:r>
              <a:rPr lang="en-GB" dirty="0" err="1"/>
              <a:t>Bowlby</a:t>
            </a:r>
            <a:r>
              <a:rPr lang="en-GB" dirty="0"/>
              <a:t> (1969)</a:t>
            </a:r>
          </a:p>
        </p:txBody>
      </p:sp>
      <p:sp>
        <p:nvSpPr>
          <p:cNvPr id="7" name="TextBox 6">
            <a:extLst>
              <a:ext uri="{FF2B5EF4-FFF2-40B4-BE49-F238E27FC236}">
                <a16:creationId xmlns:a16="http://schemas.microsoft.com/office/drawing/2014/main" id="{B7BA83FA-5B99-B5C5-2011-0A6FD6A6E494}"/>
              </a:ext>
            </a:extLst>
          </p:cNvPr>
          <p:cNvSpPr txBox="1"/>
          <p:nvPr/>
        </p:nvSpPr>
        <p:spPr>
          <a:xfrm>
            <a:off x="5184099" y="377505"/>
            <a:ext cx="6337925" cy="3139321"/>
          </a:xfrm>
          <a:prstGeom prst="rect">
            <a:avLst/>
          </a:prstGeom>
          <a:noFill/>
        </p:spPr>
        <p:txBody>
          <a:bodyPr wrap="square" rtlCol="0">
            <a:spAutoFit/>
          </a:bodyPr>
          <a:lstStyle/>
          <a:p>
            <a:r>
              <a:rPr lang="en-GB" dirty="0"/>
              <a:t>Limitations</a:t>
            </a:r>
          </a:p>
          <a:p>
            <a:r>
              <a:rPr lang="en-GB" dirty="0"/>
              <a:t>⚠️ Does not fully explain Isaac’s language delay and learning needs.</a:t>
            </a:r>
          </a:p>
          <a:p>
            <a:br>
              <a:rPr lang="en-GB" dirty="0"/>
            </a:br>
            <a:endParaRPr lang="en-GB" dirty="0"/>
          </a:p>
          <a:p>
            <a:r>
              <a:rPr lang="en-GB" dirty="0"/>
              <a:t>⚠️ Other factors such as temperament, social support and life experiences also influence development.</a:t>
            </a:r>
          </a:p>
          <a:p>
            <a:br>
              <a:rPr lang="en-GB" dirty="0"/>
            </a:br>
            <a:endParaRPr lang="en-GB" dirty="0"/>
          </a:p>
          <a:p>
            <a:r>
              <a:rPr lang="en-GB" dirty="0"/>
              <a:t>⚠️ Can be considered deterministic as it may overemphasise the impact of early experiences.</a:t>
            </a:r>
          </a:p>
        </p:txBody>
      </p:sp>
      <p:sp>
        <p:nvSpPr>
          <p:cNvPr id="8" name="TextBox 7">
            <a:extLst>
              <a:ext uri="{FF2B5EF4-FFF2-40B4-BE49-F238E27FC236}">
                <a16:creationId xmlns:a16="http://schemas.microsoft.com/office/drawing/2014/main" id="{18ED7E96-706D-EA26-71AE-736754F69E5A}"/>
              </a:ext>
            </a:extLst>
          </p:cNvPr>
          <p:cNvSpPr txBox="1"/>
          <p:nvPr/>
        </p:nvSpPr>
        <p:spPr>
          <a:xfrm>
            <a:off x="562131" y="4844992"/>
            <a:ext cx="9951803" cy="1754326"/>
          </a:xfrm>
          <a:prstGeom prst="rect">
            <a:avLst/>
          </a:prstGeom>
          <a:noFill/>
        </p:spPr>
        <p:txBody>
          <a:bodyPr wrap="square" rtlCol="0">
            <a:spAutoFit/>
          </a:bodyPr>
          <a:lstStyle/>
          <a:p>
            <a:r>
              <a:rPr lang="en-GB" b="1" i="0" u="none" strike="noStrike" dirty="0">
                <a:solidFill>
                  <a:srgbClr val="000000"/>
                </a:solidFill>
                <a:effectLst/>
                <a:latin typeface="-webkit-standard"/>
              </a:rPr>
              <a:t>Overall, because Bowlby's Attachment Theory shows how early experiences influence development, it is extremely helpful in understanding Isaac's emotional and social issues. It does not, however, evaluate other aspects of Isaac's development, such as language delay and broader societal implications. When integrated with other ideas, such as Vygotsky's Sociocultural approach, Bowlby's approach is effective.</a:t>
            </a:r>
            <a:endParaRPr lang="en-GB" b="1" dirty="0"/>
          </a:p>
          <a:p>
            <a:pPr algn="l"/>
            <a:endParaRPr lang="en-US" dirty="0"/>
          </a:p>
        </p:txBody>
      </p:sp>
    </p:spTree>
    <p:extLst>
      <p:ext uri="{BB962C8B-B14F-4D97-AF65-F5344CB8AC3E}">
        <p14:creationId xmlns:p14="http://schemas.microsoft.com/office/powerpoint/2010/main" val="2537685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BEA912-2DFC-CB5B-ADCF-05997BA119B7}"/>
              </a:ext>
            </a:extLst>
          </p:cNvPr>
          <p:cNvSpPr txBox="1"/>
          <p:nvPr/>
        </p:nvSpPr>
        <p:spPr>
          <a:xfrm>
            <a:off x="630835" y="0"/>
            <a:ext cx="10930329" cy="6827318"/>
          </a:xfrm>
          <a:prstGeom prst="rect">
            <a:avLst/>
          </a:prstGeom>
          <a:noFill/>
        </p:spPr>
        <p:txBody>
          <a:bodyPr wrap="square">
            <a:spAutoFit/>
          </a:bodyPr>
          <a:lstStyle/>
          <a:p>
            <a:pPr algn="ctr">
              <a:lnSpc>
                <a:spcPts val="2400"/>
              </a:lnSpc>
              <a:buNone/>
            </a:pPr>
            <a:r>
              <a:rPr lang="en-GB" sz="1400" b="1" i="0" dirty="0">
                <a:solidFill>
                  <a:srgbClr val="000000"/>
                </a:solidFill>
                <a:effectLst/>
                <a:latin typeface="Arial" panose="020B0604020202020204" pitchFamily="34" charset="0"/>
              </a:rPr>
              <a:t>Works Cited</a:t>
            </a:r>
          </a:p>
          <a:p>
            <a:pPr marL="457200" indent="-457200" algn="l">
              <a:lnSpc>
                <a:spcPts val="2400"/>
              </a:lnSpc>
              <a:buNone/>
            </a:pPr>
            <a:r>
              <a:rPr lang="en-GB" sz="1400" b="0" i="0" dirty="0">
                <a:solidFill>
                  <a:srgbClr val="000000"/>
                </a:solidFill>
                <a:effectLst/>
                <a:latin typeface="Arial" panose="020B0604020202020204" pitchFamily="34" charset="0"/>
              </a:rPr>
              <a:t>Berry, Katherine, et al. </a:t>
            </a:r>
            <a:r>
              <a:rPr lang="en-GB" sz="1400" b="0" i="1" dirty="0">
                <a:solidFill>
                  <a:srgbClr val="000000"/>
                </a:solidFill>
                <a:effectLst/>
                <a:latin typeface="Arial" panose="020B0604020202020204" pitchFamily="34" charset="0"/>
              </a:rPr>
              <a:t>Attachment Theory</a:t>
            </a:r>
            <a:r>
              <a:rPr lang="en-GB" sz="1400" b="0" i="0" dirty="0">
                <a:solidFill>
                  <a:srgbClr val="000000"/>
                </a:solidFill>
                <a:effectLst/>
                <a:latin typeface="Arial" panose="020B0604020202020204" pitchFamily="34" charset="0"/>
              </a:rPr>
              <a:t>. </a:t>
            </a:r>
            <a:r>
              <a:rPr lang="en-GB" sz="1400" b="0" i="0" dirty="0" err="1">
                <a:solidFill>
                  <a:srgbClr val="000000"/>
                </a:solidFill>
                <a:effectLst/>
                <a:latin typeface="Arial" panose="020B0604020202020204" pitchFamily="34" charset="0"/>
              </a:rPr>
              <a:t>Routledge</a:t>
            </a:r>
            <a:r>
              <a:rPr lang="en-GB" sz="1400" b="0" i="0" dirty="0">
                <a:solidFill>
                  <a:srgbClr val="000000"/>
                </a:solidFill>
                <a:effectLst/>
                <a:latin typeface="Arial" panose="020B0604020202020204" pitchFamily="34" charset="0"/>
              </a:rPr>
              <a:t>, 25 Mar. 2023.</a:t>
            </a:r>
          </a:p>
          <a:p>
            <a:pPr marL="457200" indent="-457200" algn="l">
              <a:lnSpc>
                <a:spcPts val="2400"/>
              </a:lnSpc>
              <a:buNone/>
            </a:pPr>
            <a:r>
              <a:rPr lang="en-GB" sz="1400" b="0" i="0" dirty="0" err="1">
                <a:solidFill>
                  <a:srgbClr val="000000"/>
                </a:solidFill>
                <a:effectLst/>
                <a:latin typeface="Arial" panose="020B0604020202020204" pitchFamily="34" charset="0"/>
              </a:rPr>
              <a:t>Bowlby</a:t>
            </a:r>
            <a:r>
              <a:rPr lang="en-GB" sz="1400" b="0" i="0" dirty="0">
                <a:solidFill>
                  <a:srgbClr val="000000"/>
                </a:solidFill>
                <a:effectLst/>
                <a:latin typeface="Arial" panose="020B0604020202020204" pitchFamily="34" charset="0"/>
              </a:rPr>
              <a:t>, John. “Attachment and Loss, Volume I: Attachment.” </a:t>
            </a:r>
            <a:r>
              <a:rPr lang="en-GB" sz="1400" b="0" i="1" dirty="0">
                <a:solidFill>
                  <a:srgbClr val="000000"/>
                </a:solidFill>
                <a:effectLst/>
                <a:latin typeface="Arial" panose="020B0604020202020204" pitchFamily="34" charset="0"/>
              </a:rPr>
              <a:t>The British Journal of Sociology</a:t>
            </a:r>
            <a:r>
              <a:rPr lang="en-GB" sz="1400" b="0" i="0" dirty="0">
                <a:solidFill>
                  <a:srgbClr val="000000"/>
                </a:solidFill>
                <a:effectLst/>
                <a:latin typeface="Arial" panose="020B0604020202020204" pitchFamily="34" charset="0"/>
              </a:rPr>
              <a:t>, vol. 21, no. 1, Mar. 1969, pp. 1–326, </a:t>
            </a:r>
            <a:r>
              <a:rPr lang="en-GB" sz="1400" b="0" i="0" dirty="0" err="1">
                <a:solidFill>
                  <a:srgbClr val="000000"/>
                </a:solidFill>
                <a:effectLst/>
                <a:latin typeface="Arial" panose="020B0604020202020204" pitchFamily="34" charset="0"/>
              </a:rPr>
              <a:t>mindsplain.com</a:t>
            </a:r>
            <a:r>
              <a:rPr lang="en-GB" sz="1400" b="0" i="0" dirty="0">
                <a:solidFill>
                  <a:srgbClr val="000000"/>
                </a:solidFill>
                <a:effectLst/>
                <a:latin typeface="Arial" panose="020B0604020202020204" pitchFamily="34" charset="0"/>
              </a:rPr>
              <a:t>/</a:t>
            </a:r>
            <a:r>
              <a:rPr lang="en-GB" sz="1400" b="0" i="0" dirty="0" err="1">
                <a:solidFill>
                  <a:srgbClr val="000000"/>
                </a:solidFill>
                <a:effectLst/>
                <a:latin typeface="Arial" panose="020B0604020202020204" pitchFamily="34" charset="0"/>
              </a:rPr>
              <a:t>wp-content</a:t>
            </a:r>
            <a:r>
              <a:rPr lang="en-GB" sz="1400" b="0" i="0" dirty="0">
                <a:solidFill>
                  <a:srgbClr val="000000"/>
                </a:solidFill>
                <a:effectLst/>
                <a:latin typeface="Arial" panose="020B0604020202020204" pitchFamily="34" charset="0"/>
              </a:rPr>
              <a:t>/uploads/2020/08/ATTACHMENT_AND_LOSS_VOLUME_I_ATTACHMENT.pdf.</a:t>
            </a:r>
          </a:p>
          <a:p>
            <a:pPr marL="457200" indent="-457200" algn="l">
              <a:lnSpc>
                <a:spcPts val="2400"/>
              </a:lnSpc>
              <a:buNone/>
            </a:pPr>
            <a:r>
              <a:rPr lang="en-GB" sz="1400" b="0" i="1" dirty="0">
                <a:solidFill>
                  <a:srgbClr val="000000"/>
                </a:solidFill>
                <a:effectLst/>
                <a:latin typeface="Arial" panose="020B0604020202020204" pitchFamily="34" charset="0"/>
              </a:rPr>
              <a:t>Early Years Foundation Stage Statutory Framework for Childminders Setting the Standards for Learning, Development and Care for Children from Birth to Five</a:t>
            </a:r>
            <a:r>
              <a:rPr lang="en-GB" sz="1400" b="0" i="0" dirty="0">
                <a:solidFill>
                  <a:srgbClr val="000000"/>
                </a:solidFill>
                <a:effectLst/>
                <a:latin typeface="Arial" panose="020B0604020202020204" pitchFamily="34" charset="0"/>
              </a:rPr>
              <a:t>.</a:t>
            </a:r>
          </a:p>
          <a:p>
            <a:pPr marL="457200" indent="-457200" algn="l">
              <a:lnSpc>
                <a:spcPts val="2400"/>
              </a:lnSpc>
              <a:buNone/>
            </a:pPr>
            <a:r>
              <a:rPr lang="en-GB" sz="1400" b="0" i="0" dirty="0">
                <a:solidFill>
                  <a:srgbClr val="000000"/>
                </a:solidFill>
                <a:effectLst/>
                <a:latin typeface="Arial" panose="020B0604020202020204" pitchFamily="34" charset="0"/>
              </a:rPr>
              <a:t>Gowrie NSW. “Lev </a:t>
            </a:r>
            <a:r>
              <a:rPr lang="en-GB" sz="1400" b="0" i="0" dirty="0" err="1">
                <a:solidFill>
                  <a:srgbClr val="000000"/>
                </a:solidFill>
                <a:effectLst/>
                <a:latin typeface="Arial" panose="020B0604020202020204" pitchFamily="34" charset="0"/>
              </a:rPr>
              <a:t>Vygotsky’s</a:t>
            </a:r>
            <a:r>
              <a:rPr lang="en-GB" sz="1400" b="0" i="0" dirty="0">
                <a:solidFill>
                  <a:srgbClr val="000000"/>
                </a:solidFill>
                <a:effectLst/>
                <a:latin typeface="Arial" panose="020B0604020202020204" pitchFamily="34" charset="0"/>
              </a:rPr>
              <a:t> Theory of Child Development.” </a:t>
            </a:r>
            <a:r>
              <a:rPr lang="en-GB" sz="1400" b="0" i="1" dirty="0" err="1">
                <a:solidFill>
                  <a:srgbClr val="000000"/>
                </a:solidFill>
                <a:effectLst/>
                <a:latin typeface="Arial" panose="020B0604020202020204" pitchFamily="34" charset="0"/>
              </a:rPr>
              <a:t>Www.gowriensw.com.au</a:t>
            </a:r>
            <a:r>
              <a:rPr lang="en-GB" sz="1400" b="0" i="0" dirty="0">
                <a:solidFill>
                  <a:srgbClr val="000000"/>
                </a:solidFill>
                <a:effectLst/>
                <a:latin typeface="Arial" panose="020B0604020202020204" pitchFamily="34" charset="0"/>
              </a:rPr>
              <a:t>, 2022, </a:t>
            </a:r>
            <a:r>
              <a:rPr lang="en-GB" sz="1400" b="0" i="0" dirty="0" err="1">
                <a:solidFill>
                  <a:srgbClr val="000000"/>
                </a:solidFill>
                <a:effectLst/>
                <a:latin typeface="Arial" panose="020B0604020202020204" pitchFamily="34" charset="0"/>
              </a:rPr>
              <a:t>www.gowriensw.com.au</a:t>
            </a:r>
            <a:r>
              <a:rPr lang="en-GB" sz="1400" b="0" i="0" dirty="0">
                <a:solidFill>
                  <a:srgbClr val="000000"/>
                </a:solidFill>
                <a:effectLst/>
                <a:latin typeface="Arial" panose="020B0604020202020204" pitchFamily="34" charset="0"/>
              </a:rPr>
              <a:t>/thought-leadership/</a:t>
            </a:r>
            <a:r>
              <a:rPr lang="en-GB" sz="1400" b="0" i="0" dirty="0" err="1">
                <a:solidFill>
                  <a:srgbClr val="000000"/>
                </a:solidFill>
                <a:effectLst/>
                <a:latin typeface="Arial" panose="020B0604020202020204" pitchFamily="34" charset="0"/>
              </a:rPr>
              <a:t>vygotsky-theory</a:t>
            </a:r>
            <a:r>
              <a:rPr lang="en-GB" sz="1400" b="0" i="0" dirty="0">
                <a:solidFill>
                  <a:srgbClr val="000000"/>
                </a:solidFill>
                <a:effectLst/>
                <a:latin typeface="Arial" panose="020B0604020202020204" pitchFamily="34" charset="0"/>
              </a:rPr>
              <a:t>.</a:t>
            </a:r>
          </a:p>
          <a:p>
            <a:pPr marL="457200" indent="-457200" algn="l">
              <a:lnSpc>
                <a:spcPts val="2400"/>
              </a:lnSpc>
              <a:buNone/>
            </a:pPr>
            <a:r>
              <a:rPr lang="en-GB" sz="1400" b="0" i="0" dirty="0">
                <a:solidFill>
                  <a:srgbClr val="000000"/>
                </a:solidFill>
                <a:effectLst/>
                <a:latin typeface="Arial" panose="020B0604020202020204" pitchFamily="34" charset="0"/>
              </a:rPr>
              <a:t>Holmes, Jeremy. “</a:t>
            </a:r>
            <a:r>
              <a:rPr lang="en-GB" sz="1400" b="0" i="0" dirty="0" err="1">
                <a:solidFill>
                  <a:srgbClr val="000000"/>
                </a:solidFill>
                <a:effectLst/>
                <a:latin typeface="Arial" panose="020B0604020202020204" pitchFamily="34" charset="0"/>
              </a:rPr>
              <a:t>Bowlby’s</a:t>
            </a:r>
            <a:r>
              <a:rPr lang="en-GB" sz="1400" b="0" i="0" dirty="0">
                <a:solidFill>
                  <a:srgbClr val="000000"/>
                </a:solidFill>
                <a:effectLst/>
                <a:latin typeface="Arial" panose="020B0604020202020204" pitchFamily="34" charset="0"/>
              </a:rPr>
              <a:t> Trilogy.” </a:t>
            </a:r>
            <a:r>
              <a:rPr lang="en-GB" sz="1400" b="0" i="1" dirty="0">
                <a:solidFill>
                  <a:srgbClr val="000000"/>
                </a:solidFill>
                <a:effectLst/>
                <a:latin typeface="Arial" panose="020B0604020202020204" pitchFamily="34" charset="0"/>
              </a:rPr>
              <a:t>BJPsych Advances</a:t>
            </a:r>
            <a:r>
              <a:rPr lang="en-GB" sz="1400" b="0" i="0" dirty="0">
                <a:solidFill>
                  <a:srgbClr val="000000"/>
                </a:solidFill>
                <a:effectLst/>
                <a:latin typeface="Arial" panose="020B0604020202020204" pitchFamily="34" charset="0"/>
              </a:rPr>
              <a:t>, 19 Oct. 2023, pp. 1–3, https://</a:t>
            </a:r>
            <a:r>
              <a:rPr lang="en-GB" sz="1400" b="0" i="0" dirty="0" err="1">
                <a:solidFill>
                  <a:srgbClr val="000000"/>
                </a:solidFill>
                <a:effectLst/>
                <a:latin typeface="Arial" panose="020B0604020202020204" pitchFamily="34" charset="0"/>
              </a:rPr>
              <a:t>doi.org</a:t>
            </a:r>
            <a:r>
              <a:rPr lang="en-GB" sz="1400" b="0" i="0" dirty="0">
                <a:solidFill>
                  <a:srgbClr val="000000"/>
                </a:solidFill>
                <a:effectLst/>
                <a:latin typeface="Arial" panose="020B0604020202020204" pitchFamily="34" charset="0"/>
              </a:rPr>
              <a:t>/10.1192/</a:t>
            </a:r>
            <a:r>
              <a:rPr lang="en-GB" sz="1400" b="0" i="0" dirty="0" err="1">
                <a:solidFill>
                  <a:srgbClr val="000000"/>
                </a:solidFill>
                <a:effectLst/>
                <a:latin typeface="Arial" panose="020B0604020202020204" pitchFamily="34" charset="0"/>
              </a:rPr>
              <a:t>bja.2023.53</a:t>
            </a:r>
            <a:r>
              <a:rPr lang="en-GB" sz="1400" b="0" i="0" dirty="0">
                <a:solidFill>
                  <a:srgbClr val="000000"/>
                </a:solidFill>
                <a:effectLst/>
                <a:latin typeface="Arial" panose="020B0604020202020204" pitchFamily="34" charset="0"/>
              </a:rPr>
              <a:t>.</a:t>
            </a:r>
          </a:p>
          <a:p>
            <a:pPr marL="457200" indent="-457200" algn="l">
              <a:lnSpc>
                <a:spcPts val="2400"/>
              </a:lnSpc>
              <a:buNone/>
            </a:pPr>
            <a:r>
              <a:rPr lang="en-GB" sz="1400" b="0" i="0" dirty="0">
                <a:solidFill>
                  <a:srgbClr val="000000"/>
                </a:solidFill>
                <a:effectLst/>
                <a:latin typeface="Arial" panose="020B0604020202020204" pitchFamily="34" charset="0"/>
              </a:rPr>
              <a:t>“John </a:t>
            </a:r>
            <a:r>
              <a:rPr lang="en-GB" sz="1400" b="0" i="0" dirty="0" err="1">
                <a:solidFill>
                  <a:srgbClr val="000000"/>
                </a:solidFill>
                <a:effectLst/>
                <a:latin typeface="Arial" panose="020B0604020202020204" pitchFamily="34" charset="0"/>
              </a:rPr>
              <a:t>Bowlby’s</a:t>
            </a:r>
            <a:r>
              <a:rPr lang="en-GB" sz="1400" b="0" i="0" dirty="0">
                <a:solidFill>
                  <a:srgbClr val="000000"/>
                </a:solidFill>
                <a:effectLst/>
                <a:latin typeface="Arial" panose="020B0604020202020204" pitchFamily="34" charset="0"/>
              </a:rPr>
              <a:t> Attachment Theory.” </a:t>
            </a:r>
            <a:r>
              <a:rPr lang="en-GB" sz="1400" b="0" i="1" dirty="0">
                <a:solidFill>
                  <a:srgbClr val="000000"/>
                </a:solidFill>
                <a:effectLst/>
                <a:latin typeface="Arial" panose="020B0604020202020204" pitchFamily="34" charset="0"/>
              </a:rPr>
              <a:t>Simply Psychology</a:t>
            </a:r>
            <a:r>
              <a:rPr lang="en-GB" sz="1400" b="0" i="0" dirty="0">
                <a:solidFill>
                  <a:srgbClr val="000000"/>
                </a:solidFill>
                <a:effectLst/>
                <a:latin typeface="Arial" panose="020B0604020202020204" pitchFamily="34" charset="0"/>
              </a:rPr>
              <a:t>, 24 Jan. 2024, </a:t>
            </a:r>
            <a:r>
              <a:rPr lang="en-GB" sz="1400" b="0" i="0" dirty="0" err="1">
                <a:solidFill>
                  <a:srgbClr val="000000"/>
                </a:solidFill>
                <a:effectLst/>
                <a:latin typeface="Arial" panose="020B0604020202020204" pitchFamily="34" charset="0"/>
              </a:rPr>
              <a:t>www.simplypsychology.org</a:t>
            </a:r>
            <a:r>
              <a:rPr lang="en-GB" sz="1400" b="0" i="0" dirty="0">
                <a:solidFill>
                  <a:srgbClr val="000000"/>
                </a:solidFill>
                <a:effectLst/>
                <a:latin typeface="Arial" panose="020B0604020202020204" pitchFamily="34" charset="0"/>
              </a:rPr>
              <a:t>/</a:t>
            </a:r>
            <a:r>
              <a:rPr lang="en-GB" sz="1400" b="0" i="0" dirty="0" err="1">
                <a:solidFill>
                  <a:srgbClr val="000000"/>
                </a:solidFill>
                <a:effectLst/>
                <a:latin typeface="Arial" panose="020B0604020202020204" pitchFamily="34" charset="0"/>
              </a:rPr>
              <a:t>bowlby.html</a:t>
            </a:r>
            <a:r>
              <a:rPr lang="en-GB" sz="1400" b="0" i="0" dirty="0">
                <a:solidFill>
                  <a:srgbClr val="000000"/>
                </a:solidFill>
                <a:effectLst/>
                <a:latin typeface="Arial" panose="020B0604020202020204" pitchFamily="34" charset="0"/>
              </a:rPr>
              <a:t>?</a:t>
            </a:r>
            <a:r>
              <a:rPr lang="en-GB" sz="1400" b="0" i="0" dirty="0" err="1">
                <a:solidFill>
                  <a:srgbClr val="000000"/>
                </a:solidFill>
                <a:effectLst/>
                <a:latin typeface="Arial" panose="020B0604020202020204" pitchFamily="34" charset="0"/>
              </a:rPr>
              <a:t>utm_source</a:t>
            </a:r>
            <a:r>
              <a:rPr lang="en-GB" sz="1400" b="0" i="0" dirty="0">
                <a:solidFill>
                  <a:srgbClr val="000000"/>
                </a:solidFill>
                <a:effectLst/>
                <a:latin typeface="Arial" panose="020B0604020202020204" pitchFamily="34" charset="0"/>
              </a:rPr>
              <a:t>=.</a:t>
            </a:r>
          </a:p>
          <a:p>
            <a:pPr marL="457200" indent="-457200" algn="l">
              <a:lnSpc>
                <a:spcPts val="2400"/>
              </a:lnSpc>
              <a:buNone/>
            </a:pPr>
            <a:r>
              <a:rPr lang="en-GB" sz="1400" b="0" i="0" dirty="0">
                <a:solidFill>
                  <a:srgbClr val="000000"/>
                </a:solidFill>
                <a:effectLst/>
                <a:latin typeface="Arial" panose="020B0604020202020204" pitchFamily="34" charset="0"/>
              </a:rPr>
              <a:t>“Mary Ainsworth Strange Situation Experiment.” </a:t>
            </a:r>
            <a:r>
              <a:rPr lang="en-GB" sz="1400" b="0" i="1" dirty="0">
                <a:solidFill>
                  <a:srgbClr val="000000"/>
                </a:solidFill>
                <a:effectLst/>
                <a:latin typeface="Arial" panose="020B0604020202020204" pitchFamily="34" charset="0"/>
              </a:rPr>
              <a:t>Simply Psychology</a:t>
            </a:r>
            <a:r>
              <a:rPr lang="en-GB" sz="1400" b="0" i="0" dirty="0">
                <a:solidFill>
                  <a:srgbClr val="000000"/>
                </a:solidFill>
                <a:effectLst/>
                <a:latin typeface="Arial" panose="020B0604020202020204" pitchFamily="34" charset="0"/>
              </a:rPr>
              <a:t>, 17 Jan. 2024, </a:t>
            </a:r>
            <a:r>
              <a:rPr lang="en-GB" sz="1400" b="0" i="0" dirty="0" err="1">
                <a:solidFill>
                  <a:srgbClr val="000000"/>
                </a:solidFill>
                <a:effectLst/>
                <a:latin typeface="Arial" panose="020B0604020202020204" pitchFamily="34" charset="0"/>
              </a:rPr>
              <a:t>www.simplypsychology.org</a:t>
            </a:r>
            <a:r>
              <a:rPr lang="en-GB" sz="1400" b="0" i="0" dirty="0">
                <a:solidFill>
                  <a:srgbClr val="000000"/>
                </a:solidFill>
                <a:effectLst/>
                <a:latin typeface="Arial" panose="020B0604020202020204" pitchFamily="34" charset="0"/>
              </a:rPr>
              <a:t>/mary-ainsworth.html?</a:t>
            </a:r>
            <a:r>
              <a:rPr lang="en-GB" sz="1400" b="0" i="0" dirty="0" err="1">
                <a:solidFill>
                  <a:srgbClr val="000000"/>
                </a:solidFill>
                <a:effectLst/>
                <a:latin typeface="Arial" panose="020B0604020202020204" pitchFamily="34" charset="0"/>
              </a:rPr>
              <a:t>utm_source</a:t>
            </a:r>
            <a:r>
              <a:rPr lang="en-GB" sz="1400" b="0" i="0" dirty="0">
                <a:solidFill>
                  <a:srgbClr val="000000"/>
                </a:solidFill>
                <a:effectLst/>
                <a:latin typeface="Arial" panose="020B0604020202020204" pitchFamily="34" charset="0"/>
              </a:rPr>
              <a:t>=.</a:t>
            </a:r>
          </a:p>
          <a:p>
            <a:pPr marL="457200" indent="-457200" algn="l">
              <a:lnSpc>
                <a:spcPts val="2400"/>
              </a:lnSpc>
              <a:buNone/>
            </a:pPr>
            <a:r>
              <a:rPr lang="en-GB" sz="1400" b="0" i="0" dirty="0">
                <a:solidFill>
                  <a:srgbClr val="000000"/>
                </a:solidFill>
                <a:effectLst/>
                <a:latin typeface="Arial" panose="020B0604020202020204" pitchFamily="34" charset="0"/>
              </a:rPr>
              <a:t>McLeod, Saul. “Nature vs. Nurture Debate in Psychology.” </a:t>
            </a:r>
            <a:r>
              <a:rPr lang="en-GB" sz="1400" b="0" i="1" dirty="0">
                <a:solidFill>
                  <a:srgbClr val="000000"/>
                </a:solidFill>
                <a:effectLst/>
                <a:latin typeface="Arial" panose="020B0604020202020204" pitchFamily="34" charset="0"/>
              </a:rPr>
              <a:t>Simply Psychology</a:t>
            </a:r>
            <a:r>
              <a:rPr lang="en-GB" sz="1400" b="0" i="0" dirty="0">
                <a:solidFill>
                  <a:srgbClr val="000000"/>
                </a:solidFill>
                <a:effectLst/>
                <a:latin typeface="Arial" panose="020B0604020202020204" pitchFamily="34" charset="0"/>
              </a:rPr>
              <a:t>, Simply Psychology, 16 July 2024, </a:t>
            </a:r>
            <a:r>
              <a:rPr lang="en-GB" sz="1400" b="0" i="0" dirty="0" err="1">
                <a:solidFill>
                  <a:srgbClr val="000000"/>
                </a:solidFill>
                <a:effectLst/>
                <a:latin typeface="Arial" panose="020B0604020202020204" pitchFamily="34" charset="0"/>
              </a:rPr>
              <a:t>www.simplypsychology.org</a:t>
            </a:r>
            <a:r>
              <a:rPr lang="en-GB" sz="1400" b="0" i="0" dirty="0">
                <a:solidFill>
                  <a:srgbClr val="000000"/>
                </a:solidFill>
                <a:effectLst/>
                <a:latin typeface="Arial" panose="020B0604020202020204" pitchFamily="34" charset="0"/>
              </a:rPr>
              <a:t>/</a:t>
            </a:r>
            <a:r>
              <a:rPr lang="en-GB" sz="1400" b="0" i="0" dirty="0" err="1">
                <a:solidFill>
                  <a:srgbClr val="000000"/>
                </a:solidFill>
                <a:effectLst/>
                <a:latin typeface="Arial" panose="020B0604020202020204" pitchFamily="34" charset="0"/>
              </a:rPr>
              <a:t>naturevsnurture.html</a:t>
            </a:r>
            <a:r>
              <a:rPr lang="en-GB" sz="1400" b="0" i="0" dirty="0">
                <a:solidFill>
                  <a:srgbClr val="000000"/>
                </a:solidFill>
                <a:effectLst/>
                <a:latin typeface="Arial" panose="020B0604020202020204" pitchFamily="34" charset="0"/>
              </a:rPr>
              <a:t>.</a:t>
            </a:r>
          </a:p>
          <a:p>
            <a:pPr marL="457200" indent="-457200" algn="l">
              <a:lnSpc>
                <a:spcPts val="2400"/>
              </a:lnSpc>
              <a:buNone/>
            </a:pPr>
            <a:r>
              <a:rPr lang="en-GB" sz="1400" b="0" i="0" dirty="0">
                <a:solidFill>
                  <a:srgbClr val="000000"/>
                </a:solidFill>
                <a:effectLst/>
                <a:latin typeface="Arial" panose="020B0604020202020204" pitchFamily="34" charset="0"/>
              </a:rPr>
              <a:t>“Overview | Antenatal and Postnatal Mental Health: Clinical Management and Service Guidance | Guidance | NICE.” </a:t>
            </a:r>
            <a:r>
              <a:rPr lang="en-GB" sz="1400" b="0" i="1" dirty="0">
                <a:solidFill>
                  <a:srgbClr val="000000"/>
                </a:solidFill>
                <a:effectLst/>
                <a:latin typeface="Arial" panose="020B0604020202020204" pitchFamily="34" charset="0"/>
              </a:rPr>
              <a:t>Nice.org.uk</a:t>
            </a:r>
            <a:r>
              <a:rPr lang="en-GB" sz="1400" b="0" i="0" dirty="0">
                <a:solidFill>
                  <a:srgbClr val="000000"/>
                </a:solidFill>
                <a:effectLst/>
                <a:latin typeface="Arial" panose="020B0604020202020204" pitchFamily="34" charset="0"/>
              </a:rPr>
              <a:t>, NICE, 17 Dec. 2014, www.nice.org.uk/guidance/cg192?</a:t>
            </a:r>
            <a:r>
              <a:rPr lang="en-GB" sz="1400" b="0" i="0" dirty="0" err="1">
                <a:solidFill>
                  <a:srgbClr val="000000"/>
                </a:solidFill>
                <a:effectLst/>
                <a:latin typeface="Arial" panose="020B0604020202020204" pitchFamily="34" charset="0"/>
              </a:rPr>
              <a:t>utm_source</a:t>
            </a:r>
            <a:r>
              <a:rPr lang="en-GB" sz="1400" b="0" i="0" dirty="0">
                <a:solidFill>
                  <a:srgbClr val="000000"/>
                </a:solidFill>
                <a:effectLst/>
                <a:latin typeface="Arial" panose="020B0604020202020204" pitchFamily="34" charset="0"/>
              </a:rPr>
              <a:t>.</a:t>
            </a:r>
          </a:p>
          <a:p>
            <a:pPr marL="457200" indent="-457200" algn="l">
              <a:lnSpc>
                <a:spcPts val="2400"/>
              </a:lnSpc>
              <a:buNone/>
            </a:pPr>
            <a:r>
              <a:rPr lang="en-GB" sz="1400" b="0" i="0" dirty="0">
                <a:solidFill>
                  <a:srgbClr val="000000"/>
                </a:solidFill>
                <a:effectLst/>
                <a:latin typeface="Arial" panose="020B0604020202020204" pitchFamily="34" charset="0"/>
              </a:rPr>
              <a:t>Salter, Mary D. </a:t>
            </a:r>
            <a:r>
              <a:rPr lang="en-GB" sz="1400" b="0" i="1" dirty="0">
                <a:solidFill>
                  <a:srgbClr val="000000"/>
                </a:solidFill>
                <a:effectLst/>
                <a:latin typeface="Arial" panose="020B0604020202020204" pitchFamily="34" charset="0"/>
              </a:rPr>
              <a:t>Patterns of Attachment : A Psychological Study of the Strange Situation</a:t>
            </a:r>
            <a:r>
              <a:rPr lang="en-GB" sz="1400" b="0" i="0" dirty="0">
                <a:solidFill>
                  <a:srgbClr val="000000"/>
                </a:solidFill>
                <a:effectLst/>
                <a:latin typeface="Arial" panose="020B0604020202020204" pitchFamily="34" charset="0"/>
              </a:rPr>
              <a:t>. New York ; Hove, East Sussex, Psychology Press, 2009.</a:t>
            </a:r>
          </a:p>
          <a:p>
            <a:pPr marL="457200" indent="-457200" algn="l">
              <a:lnSpc>
                <a:spcPts val="2400"/>
              </a:lnSpc>
              <a:buNone/>
            </a:pPr>
            <a:r>
              <a:rPr lang="en-GB" sz="1400" b="0" i="0" dirty="0">
                <a:solidFill>
                  <a:srgbClr val="000000"/>
                </a:solidFill>
                <a:effectLst/>
                <a:latin typeface="Arial" panose="020B0604020202020204" pitchFamily="34" charset="0"/>
              </a:rPr>
              <a:t>she /her, Angelica </a:t>
            </a:r>
            <a:r>
              <a:rPr lang="en-GB" sz="1400" b="0" i="0" dirty="0" err="1">
                <a:solidFill>
                  <a:srgbClr val="000000"/>
                </a:solidFill>
                <a:effectLst/>
                <a:latin typeface="Arial" panose="020B0604020202020204" pitchFamily="34" charset="0"/>
              </a:rPr>
              <a:t>Celinska</a:t>
            </a:r>
            <a:r>
              <a:rPr lang="en-GB" sz="1400" b="0" i="0" dirty="0">
                <a:solidFill>
                  <a:srgbClr val="000000"/>
                </a:solidFill>
                <a:effectLst/>
                <a:latin typeface="Arial" panose="020B0604020202020204" pitchFamily="34" charset="0"/>
              </a:rPr>
              <a:t>. “An Introduction to John </a:t>
            </a:r>
            <a:r>
              <a:rPr lang="en-GB" sz="1400" b="0" i="0" dirty="0" err="1">
                <a:solidFill>
                  <a:srgbClr val="000000"/>
                </a:solidFill>
                <a:effectLst/>
                <a:latin typeface="Arial" panose="020B0604020202020204" pitchFamily="34" charset="0"/>
              </a:rPr>
              <a:t>Bowlby</a:t>
            </a:r>
            <a:r>
              <a:rPr lang="en-GB" sz="1400" b="0" i="0" dirty="0">
                <a:solidFill>
                  <a:srgbClr val="000000"/>
                </a:solidFill>
                <a:effectLst/>
                <a:latin typeface="Arial" panose="020B0604020202020204" pitchFamily="34" charset="0"/>
              </a:rPr>
              <a:t>.” </a:t>
            </a:r>
            <a:r>
              <a:rPr lang="en-GB" sz="1400" b="0" i="1" dirty="0">
                <a:solidFill>
                  <a:srgbClr val="000000"/>
                </a:solidFill>
                <a:effectLst/>
                <a:latin typeface="Arial" panose="020B0604020202020204" pitchFamily="34" charset="0"/>
              </a:rPr>
              <a:t>The Voice of Early Childhood</a:t>
            </a:r>
            <a:r>
              <a:rPr lang="en-GB" sz="1400" b="0" i="0" dirty="0">
                <a:solidFill>
                  <a:srgbClr val="000000"/>
                </a:solidFill>
                <a:effectLst/>
                <a:latin typeface="Arial" panose="020B0604020202020204" pitchFamily="34" charset="0"/>
              </a:rPr>
              <a:t>, 12 Jan. 2025, thevoiceofearlychildhood.com/an-introduction-to-john-</a:t>
            </a:r>
            <a:r>
              <a:rPr lang="en-GB" sz="1400" b="0" i="0" dirty="0" err="1">
                <a:solidFill>
                  <a:srgbClr val="000000"/>
                </a:solidFill>
                <a:effectLst/>
                <a:latin typeface="Arial" panose="020B0604020202020204" pitchFamily="34" charset="0"/>
              </a:rPr>
              <a:t>bowlby</a:t>
            </a:r>
            <a:r>
              <a:rPr lang="en-GB" sz="1400" b="0" i="0" dirty="0">
                <a:solidFill>
                  <a:srgbClr val="000000"/>
                </a:solidFill>
                <a:effectLst/>
                <a:latin typeface="Arial" panose="020B0604020202020204" pitchFamily="34" charset="0"/>
              </a:rPr>
              <a:t>/?</a:t>
            </a:r>
            <a:r>
              <a:rPr lang="en-GB" sz="1400" b="0" i="0" dirty="0" err="1">
                <a:solidFill>
                  <a:srgbClr val="000000"/>
                </a:solidFill>
                <a:effectLst/>
                <a:latin typeface="Arial" panose="020B0604020202020204" pitchFamily="34" charset="0"/>
              </a:rPr>
              <a:t>utm_source</a:t>
            </a:r>
            <a:r>
              <a:rPr lang="en-GB" sz="1400" b="0" i="0" dirty="0">
                <a:solidFill>
                  <a:srgbClr val="000000"/>
                </a:solidFill>
                <a:effectLst/>
                <a:latin typeface="Arial" panose="020B0604020202020204" pitchFamily="34" charset="0"/>
              </a:rPr>
              <a:t>=. Accessed 15 June 2026.</a:t>
            </a:r>
          </a:p>
          <a:p>
            <a:pPr marL="457200" indent="-457200" algn="l">
              <a:lnSpc>
                <a:spcPts val="2400"/>
              </a:lnSpc>
              <a:buNone/>
            </a:pPr>
            <a:r>
              <a:rPr lang="en-GB" sz="1400" b="0" i="0" dirty="0">
                <a:solidFill>
                  <a:srgbClr val="000000"/>
                </a:solidFill>
                <a:effectLst/>
                <a:latin typeface="Arial" panose="020B0604020202020204" pitchFamily="34" charset="0"/>
              </a:rPr>
              <a:t>---. “An Introduction to Mary Ainsworth.” </a:t>
            </a:r>
            <a:r>
              <a:rPr lang="en-GB" sz="1400" b="0" i="1" dirty="0">
                <a:solidFill>
                  <a:srgbClr val="000000"/>
                </a:solidFill>
                <a:effectLst/>
                <a:latin typeface="Arial" panose="020B0604020202020204" pitchFamily="34" charset="0"/>
              </a:rPr>
              <a:t>The Voice of Early Childhood</a:t>
            </a:r>
            <a:r>
              <a:rPr lang="en-GB" sz="1400" b="0" i="0" dirty="0">
                <a:solidFill>
                  <a:srgbClr val="000000"/>
                </a:solidFill>
                <a:effectLst/>
                <a:latin typeface="Arial" panose="020B0604020202020204" pitchFamily="34" charset="0"/>
              </a:rPr>
              <a:t>, 9 Jan. 2025, thevoiceofearlychildhood.com/an-introduction-to-mary-ainsworth/?</a:t>
            </a:r>
            <a:r>
              <a:rPr lang="en-GB" sz="1400" b="0" i="0" dirty="0" err="1">
                <a:solidFill>
                  <a:srgbClr val="000000"/>
                </a:solidFill>
                <a:effectLst/>
                <a:latin typeface="Arial" panose="020B0604020202020204" pitchFamily="34" charset="0"/>
              </a:rPr>
              <a:t>utm_source</a:t>
            </a:r>
            <a:r>
              <a:rPr lang="en-GB" sz="1400" b="0" i="0" dirty="0">
                <a:solidFill>
                  <a:srgbClr val="000000"/>
                </a:solidFill>
                <a:effectLst/>
                <a:latin typeface="Arial" panose="020B0604020202020204" pitchFamily="34" charset="0"/>
              </a:rPr>
              <a:t>=. Accessed 15 June 2026.</a:t>
            </a:r>
          </a:p>
        </p:txBody>
      </p:sp>
    </p:spTree>
    <p:extLst>
      <p:ext uri="{BB962C8B-B14F-4D97-AF65-F5344CB8AC3E}">
        <p14:creationId xmlns:p14="http://schemas.microsoft.com/office/powerpoint/2010/main" val="1563912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EARTSOFT 16X9">
  <a:themeElements>
    <a:clrScheme name="Custom 251">
      <a:dk1>
        <a:sysClr val="windowText" lastClr="000000"/>
      </a:dk1>
      <a:lt1>
        <a:sysClr val="window" lastClr="FFFFFF"/>
      </a:lt1>
      <a:dk2>
        <a:srgbClr val="272968"/>
      </a:dk2>
      <a:lt2>
        <a:srgbClr val="F2EFE2"/>
      </a:lt2>
      <a:accent1>
        <a:srgbClr val="68B1E2"/>
      </a:accent1>
      <a:accent2>
        <a:srgbClr val="BBCE78"/>
      </a:accent2>
      <a:accent3>
        <a:srgbClr val="FEC77C"/>
      </a:accent3>
      <a:accent4>
        <a:srgbClr val="EF457A"/>
      </a:accent4>
      <a:accent5>
        <a:srgbClr val="5B6DB0"/>
      </a:accent5>
      <a:accent6>
        <a:srgbClr val="CF9E76"/>
      </a:accent6>
      <a:hlink>
        <a:srgbClr val="89D3D3"/>
      </a:hlink>
      <a:folHlink>
        <a:srgbClr val="AF9FD3"/>
      </a:folHlink>
    </a:clrScheme>
    <a:fontScheme name="Cambria">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03417345 Photo album, flowering hearts design (widescreen) NEW.potx" id="{F37325BE-53D3-4338-BD96-2FDD1F56F8EB}" vid="{0F42F6C2-EBA6-48BE-A03F-8D9916FBBB57}"/>
    </a:ext>
  </a:extLst>
</a:theme>
</file>

<file path=ppt/theme/theme2.xml><?xml version="1.0" encoding="utf-8"?>
<a:theme xmlns:a="http://schemas.openxmlformats.org/drawingml/2006/main" name="Office Theme">
  <a:themeElements>
    <a:clrScheme name="HeartSoft_16x9">
      <a:dk1>
        <a:sysClr val="windowText" lastClr="000000"/>
      </a:dk1>
      <a:lt1>
        <a:sysClr val="window" lastClr="FFFFFF"/>
      </a:lt1>
      <a:dk2>
        <a:srgbClr val="41342E"/>
      </a:dk2>
      <a:lt2>
        <a:srgbClr val="F2EFE2"/>
      </a:lt2>
      <a:accent1>
        <a:srgbClr val="89D3D3"/>
      </a:accent1>
      <a:accent2>
        <a:srgbClr val="BBCE78"/>
      </a:accent2>
      <a:accent3>
        <a:srgbClr val="FEC77C"/>
      </a:accent3>
      <a:accent4>
        <a:srgbClr val="E58E89"/>
      </a:accent4>
      <a:accent5>
        <a:srgbClr val="AF9FD3"/>
      </a:accent5>
      <a:accent6>
        <a:srgbClr val="CF9E76"/>
      </a:accent6>
      <a:hlink>
        <a:srgbClr val="89D3D3"/>
      </a:hlink>
      <a:folHlink>
        <a:srgbClr val="AF9FD3"/>
      </a:folHlink>
    </a:clrScheme>
    <a:fontScheme name="Cambria">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rtSoft_16x9">
      <a:dk1>
        <a:sysClr val="windowText" lastClr="000000"/>
      </a:dk1>
      <a:lt1>
        <a:sysClr val="window" lastClr="FFFFFF"/>
      </a:lt1>
      <a:dk2>
        <a:srgbClr val="41342E"/>
      </a:dk2>
      <a:lt2>
        <a:srgbClr val="F2EFE2"/>
      </a:lt2>
      <a:accent1>
        <a:srgbClr val="89D3D3"/>
      </a:accent1>
      <a:accent2>
        <a:srgbClr val="BBCE78"/>
      </a:accent2>
      <a:accent3>
        <a:srgbClr val="FEC77C"/>
      </a:accent3>
      <a:accent4>
        <a:srgbClr val="E58E89"/>
      </a:accent4>
      <a:accent5>
        <a:srgbClr val="AF9FD3"/>
      </a:accent5>
      <a:accent6>
        <a:srgbClr val="CF9E76"/>
      </a:accent6>
      <a:hlink>
        <a:srgbClr val="89D3D3"/>
      </a:hlink>
      <a:folHlink>
        <a:srgbClr val="AF9FD3"/>
      </a:folHlink>
    </a:clrScheme>
    <a:fontScheme name="Cambria">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222</Words>
  <Application>Microsoft Office PowerPoint</Application>
  <PresentationFormat>Widescreen</PresentationFormat>
  <Paragraphs>13</Paragraphs>
  <Slides>9</Slides>
  <Notes>3</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HEARTSOFT 16X9</vt:lpstr>
      <vt:lpstr>PowerPoint Presentation</vt:lpstr>
      <vt:lpstr>Isaac’s background -4 yr old boy attending children centre. -lives with a single mother experiencing post natal depression. - recently relocated to London. -disrupted childcare arrangement over the past 2 years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Sumya Uddin Begum (2508691)</dc:creator>
  <cp:lastModifiedBy>Sumya Uddin Begum (2508691)</cp:lastModifiedBy>
  <cp:revision>4</cp:revision>
  <dcterms:created xsi:type="dcterms:W3CDTF">2026-06-10T19:00:53Z</dcterms:created>
  <dcterms:modified xsi:type="dcterms:W3CDTF">2026-06-20T19:57:54Z</dcterms:modified>
</cp:coreProperties>
</file>