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68" r:id="rId2"/>
    <p:sldId id="269" r:id="rId3"/>
    <p:sldId id="270" r:id="rId4"/>
    <p:sldId id="271" r:id="rId5"/>
    <p:sldId id="293" r:id="rId6"/>
    <p:sldId id="274" r:id="rId7"/>
    <p:sldId id="275" r:id="rId8"/>
    <p:sldId id="276" r:id="rId9"/>
    <p:sldId id="277" r:id="rId10"/>
    <p:sldId id="278" r:id="rId11"/>
    <p:sldId id="279" r:id="rId12"/>
    <p:sldId id="265" r:id="rId13"/>
    <p:sldId id="263" r:id="rId14"/>
    <p:sldId id="262" r:id="rId15"/>
    <p:sldId id="257" r:id="rId16"/>
    <p:sldId id="282" r:id="rId17"/>
    <p:sldId id="284" r:id="rId18"/>
    <p:sldId id="259" r:id="rId19"/>
    <p:sldId id="285" r:id="rId20"/>
    <p:sldId id="260" r:id="rId21"/>
    <p:sldId id="261" r:id="rId22"/>
    <p:sldId id="286" r:id="rId23"/>
    <p:sldId id="264" r:id="rId24"/>
    <p:sldId id="287" r:id="rId25"/>
    <p:sldId id="288" r:id="rId26"/>
    <p:sldId id="291" r:id="rId27"/>
    <p:sldId id="289" r:id="rId28"/>
    <p:sldId id="290" r:id="rId29"/>
    <p:sldId id="294" r:id="rId30"/>
    <p:sldId id="292" r:id="rId31"/>
    <p:sldId id="283"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23D4CC-678D-4450-88FD-51360CB2EC5C}" v="9" dt="2025-12-16T19:44:00.2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487" autoAdjust="0"/>
  </p:normalViewPr>
  <p:slideViewPr>
    <p:cSldViewPr>
      <p:cViewPr varScale="1">
        <p:scale>
          <a:sx n="69" d="100"/>
          <a:sy n="69" d="100"/>
        </p:scale>
        <p:origin x="48" y="3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A Griffiths" userId="970ac652-efaf-451a-9e9c-3191bf6940a9" providerId="ADAL" clId="{4CF1AF79-41B6-49ED-8387-A2EFD069B85B}"/>
    <pc:docChg chg="custSel addSld modSld">
      <pc:chgData name="Helen A Griffiths" userId="970ac652-efaf-451a-9e9c-3191bf6940a9" providerId="ADAL" clId="{4CF1AF79-41B6-49ED-8387-A2EFD069B85B}" dt="2025-12-16T19:44:00.237" v="98" actId="14100"/>
      <pc:docMkLst>
        <pc:docMk/>
      </pc:docMkLst>
      <pc:sldChg chg="modSp mod">
        <pc:chgData name="Helen A Griffiths" userId="970ac652-efaf-451a-9e9c-3191bf6940a9" providerId="ADAL" clId="{4CF1AF79-41B6-49ED-8387-A2EFD069B85B}" dt="2025-12-16T19:16:01.694" v="9" actId="207"/>
        <pc:sldMkLst>
          <pc:docMk/>
          <pc:sldMk cId="2975099960" sldId="268"/>
        </pc:sldMkLst>
        <pc:spChg chg="mod">
          <ac:chgData name="Helen A Griffiths" userId="970ac652-efaf-451a-9e9c-3191bf6940a9" providerId="ADAL" clId="{4CF1AF79-41B6-49ED-8387-A2EFD069B85B}" dt="2025-12-16T19:16:01.694" v="9" actId="207"/>
          <ac:spMkLst>
            <pc:docMk/>
            <pc:sldMk cId="2975099960" sldId="268"/>
            <ac:spMk id="2" creationId="{00000000-0000-0000-0000-000000000000}"/>
          </ac:spMkLst>
        </pc:spChg>
      </pc:sldChg>
      <pc:sldChg chg="modSp mod">
        <pc:chgData name="Helen A Griffiths" userId="970ac652-efaf-451a-9e9c-3191bf6940a9" providerId="ADAL" clId="{4CF1AF79-41B6-49ED-8387-A2EFD069B85B}" dt="2025-12-16T19:17:25.424" v="14" actId="20577"/>
        <pc:sldMkLst>
          <pc:docMk/>
          <pc:sldMk cId="3485092241" sldId="274"/>
        </pc:sldMkLst>
        <pc:spChg chg="mod">
          <ac:chgData name="Helen A Griffiths" userId="970ac652-efaf-451a-9e9c-3191bf6940a9" providerId="ADAL" clId="{4CF1AF79-41B6-49ED-8387-A2EFD069B85B}" dt="2025-12-16T19:17:25.424" v="14" actId="20577"/>
          <ac:spMkLst>
            <pc:docMk/>
            <pc:sldMk cId="3485092241" sldId="274"/>
            <ac:spMk id="2" creationId="{00000000-0000-0000-0000-000000000000}"/>
          </ac:spMkLst>
        </pc:spChg>
      </pc:sldChg>
      <pc:sldChg chg="modSp mod">
        <pc:chgData name="Helen A Griffiths" userId="970ac652-efaf-451a-9e9c-3191bf6940a9" providerId="ADAL" clId="{4CF1AF79-41B6-49ED-8387-A2EFD069B85B}" dt="2025-12-16T19:26:36.209" v="15" actId="1036"/>
        <pc:sldMkLst>
          <pc:docMk/>
          <pc:sldMk cId="903625528" sldId="290"/>
        </pc:sldMkLst>
        <pc:spChg chg="mod">
          <ac:chgData name="Helen A Griffiths" userId="970ac652-efaf-451a-9e9c-3191bf6940a9" providerId="ADAL" clId="{4CF1AF79-41B6-49ED-8387-A2EFD069B85B}" dt="2025-12-16T19:26:36.209" v="15" actId="1036"/>
          <ac:spMkLst>
            <pc:docMk/>
            <pc:sldMk cId="903625528" sldId="290"/>
            <ac:spMk id="3" creationId="{00000000-0000-0000-0000-000000000000}"/>
          </ac:spMkLst>
        </pc:spChg>
      </pc:sldChg>
      <pc:sldChg chg="addSp delSp modSp new mod">
        <pc:chgData name="Helen A Griffiths" userId="970ac652-efaf-451a-9e9c-3191bf6940a9" providerId="ADAL" clId="{4CF1AF79-41B6-49ED-8387-A2EFD069B85B}" dt="2025-12-16T19:44:00.237" v="98" actId="14100"/>
        <pc:sldMkLst>
          <pc:docMk/>
          <pc:sldMk cId="2169141632" sldId="294"/>
        </pc:sldMkLst>
        <pc:spChg chg="mod">
          <ac:chgData name="Helen A Griffiths" userId="970ac652-efaf-451a-9e9c-3191bf6940a9" providerId="ADAL" clId="{4CF1AF79-41B6-49ED-8387-A2EFD069B85B}" dt="2025-12-16T19:28:09.554" v="91" actId="20577"/>
          <ac:spMkLst>
            <pc:docMk/>
            <pc:sldMk cId="2169141632" sldId="294"/>
            <ac:spMk id="2" creationId="{14ED5EC8-52A3-71B3-A105-B7BA6E8FEB23}"/>
          </ac:spMkLst>
        </pc:spChg>
        <pc:spChg chg="del">
          <ac:chgData name="Helen A Griffiths" userId="970ac652-efaf-451a-9e9c-3191bf6940a9" providerId="ADAL" clId="{4CF1AF79-41B6-49ED-8387-A2EFD069B85B}" dt="2025-12-16T19:29:50.278" v="92"/>
          <ac:spMkLst>
            <pc:docMk/>
            <pc:sldMk cId="2169141632" sldId="294"/>
            <ac:spMk id="3" creationId="{C4CF3959-8DAF-172A-078E-89213092A28F}"/>
          </ac:spMkLst>
        </pc:spChg>
        <pc:picChg chg="add mod">
          <ac:chgData name="Helen A Griffiths" userId="970ac652-efaf-451a-9e9c-3191bf6940a9" providerId="ADAL" clId="{4CF1AF79-41B6-49ED-8387-A2EFD069B85B}" dt="2025-12-16T19:44:00.237" v="98" actId="14100"/>
          <ac:picMkLst>
            <pc:docMk/>
            <pc:sldMk cId="2169141632" sldId="294"/>
            <ac:picMk id="1026" creationId="{24E58284-2F8E-C989-14F2-D994D9DF92B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9CC21F8-8255-49E7-B055-B82AC0C605D2}" type="datetimeFigureOut">
              <a:rPr lang="en-GB" smtClean="0"/>
              <a:t>16/12/2025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8970C6C-7DB6-444D-A47A-D26EC0446579}" type="slidenum">
              <a:rPr lang="en-GB" smtClean="0"/>
              <a:t>‹#›</a:t>
            </a:fld>
            <a:endParaRPr lang="en-GB"/>
          </a:p>
        </p:txBody>
      </p:sp>
    </p:spTree>
    <p:extLst>
      <p:ext uri="{BB962C8B-B14F-4D97-AF65-F5344CB8AC3E}">
        <p14:creationId xmlns:p14="http://schemas.microsoft.com/office/powerpoint/2010/main" val="9669567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0C6C-7DB6-444D-A47A-D26EC0446579}" type="slidenum">
              <a:rPr lang="en-GB" smtClean="0"/>
              <a:t>6</a:t>
            </a:fld>
            <a:endParaRPr lang="en-GB"/>
          </a:p>
        </p:txBody>
      </p:sp>
    </p:spTree>
    <p:extLst>
      <p:ext uri="{BB962C8B-B14F-4D97-AF65-F5344CB8AC3E}">
        <p14:creationId xmlns:p14="http://schemas.microsoft.com/office/powerpoint/2010/main" val="34230887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0C6C-7DB6-444D-A47A-D26EC0446579}" type="slidenum">
              <a:rPr lang="en-GB" smtClean="0"/>
              <a:t>8</a:t>
            </a:fld>
            <a:endParaRPr lang="en-GB"/>
          </a:p>
        </p:txBody>
      </p:sp>
    </p:spTree>
    <p:extLst>
      <p:ext uri="{BB962C8B-B14F-4D97-AF65-F5344CB8AC3E}">
        <p14:creationId xmlns:p14="http://schemas.microsoft.com/office/powerpoint/2010/main" val="212442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0C6C-7DB6-444D-A47A-D26EC0446579}" type="slidenum">
              <a:rPr lang="en-GB" smtClean="0"/>
              <a:t>10</a:t>
            </a:fld>
            <a:endParaRPr lang="en-GB"/>
          </a:p>
        </p:txBody>
      </p:sp>
    </p:spTree>
    <p:extLst>
      <p:ext uri="{BB962C8B-B14F-4D97-AF65-F5344CB8AC3E}">
        <p14:creationId xmlns:p14="http://schemas.microsoft.com/office/powerpoint/2010/main" val="21298007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0C6C-7DB6-444D-A47A-D26EC0446579}" type="slidenum">
              <a:rPr lang="en-GB" smtClean="0"/>
              <a:t>12</a:t>
            </a:fld>
            <a:endParaRPr lang="en-GB"/>
          </a:p>
        </p:txBody>
      </p:sp>
    </p:spTree>
    <p:extLst>
      <p:ext uri="{BB962C8B-B14F-4D97-AF65-F5344CB8AC3E}">
        <p14:creationId xmlns:p14="http://schemas.microsoft.com/office/powerpoint/2010/main" val="10438210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0C6C-7DB6-444D-A47A-D26EC0446579}" type="slidenum">
              <a:rPr lang="en-GB" smtClean="0"/>
              <a:t>14</a:t>
            </a:fld>
            <a:endParaRPr lang="en-GB"/>
          </a:p>
        </p:txBody>
      </p:sp>
    </p:spTree>
    <p:extLst>
      <p:ext uri="{BB962C8B-B14F-4D97-AF65-F5344CB8AC3E}">
        <p14:creationId xmlns:p14="http://schemas.microsoft.com/office/powerpoint/2010/main" val="4479175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0C6C-7DB6-444D-A47A-D26EC0446579}" type="slidenum">
              <a:rPr lang="en-GB" smtClean="0"/>
              <a:t>16</a:t>
            </a:fld>
            <a:endParaRPr lang="en-GB"/>
          </a:p>
        </p:txBody>
      </p:sp>
    </p:spTree>
    <p:extLst>
      <p:ext uri="{BB962C8B-B14F-4D97-AF65-F5344CB8AC3E}">
        <p14:creationId xmlns:p14="http://schemas.microsoft.com/office/powerpoint/2010/main" val="29877201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0C6C-7DB6-444D-A47A-D26EC0446579}" type="slidenum">
              <a:rPr lang="en-GB" smtClean="0"/>
              <a:t>17</a:t>
            </a:fld>
            <a:endParaRPr lang="en-GB"/>
          </a:p>
        </p:txBody>
      </p:sp>
    </p:spTree>
    <p:extLst>
      <p:ext uri="{BB962C8B-B14F-4D97-AF65-F5344CB8AC3E}">
        <p14:creationId xmlns:p14="http://schemas.microsoft.com/office/powerpoint/2010/main" val="9368182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51BCF38-8CB9-4E45-AB5C-8CC98B3D5E50}" type="slidenum">
              <a:rPr lang="en-GB" smtClean="0"/>
              <a:t>18</a:t>
            </a:fld>
            <a:endParaRPr lang="en-GB"/>
          </a:p>
        </p:txBody>
      </p:sp>
    </p:spTree>
    <p:extLst>
      <p:ext uri="{BB962C8B-B14F-4D97-AF65-F5344CB8AC3E}">
        <p14:creationId xmlns:p14="http://schemas.microsoft.com/office/powerpoint/2010/main" val="8219315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51BCF38-8CB9-4E45-AB5C-8CC98B3D5E50}" type="slidenum">
              <a:rPr lang="en-GB" smtClean="0"/>
              <a:t>20</a:t>
            </a:fld>
            <a:endParaRPr lang="en-GB"/>
          </a:p>
        </p:txBody>
      </p:sp>
    </p:spTree>
    <p:extLst>
      <p:ext uri="{BB962C8B-B14F-4D97-AF65-F5344CB8AC3E}">
        <p14:creationId xmlns:p14="http://schemas.microsoft.com/office/powerpoint/2010/main" val="36568934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970C6C-7DB6-444D-A47A-D26EC0446579}" type="slidenum">
              <a:rPr lang="en-GB" smtClean="0"/>
              <a:t>26</a:t>
            </a:fld>
            <a:endParaRPr lang="en-GB"/>
          </a:p>
        </p:txBody>
      </p:sp>
    </p:spTree>
    <p:extLst>
      <p:ext uri="{BB962C8B-B14F-4D97-AF65-F5344CB8AC3E}">
        <p14:creationId xmlns:p14="http://schemas.microsoft.com/office/powerpoint/2010/main" val="14725373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970C6C-7DB6-444D-A47A-D26EC0446579}" type="slidenum">
              <a:rPr lang="en-GB" smtClean="0"/>
              <a:t>30</a:t>
            </a:fld>
            <a:endParaRPr lang="en-GB"/>
          </a:p>
        </p:txBody>
      </p:sp>
    </p:spTree>
    <p:extLst>
      <p:ext uri="{BB962C8B-B14F-4D97-AF65-F5344CB8AC3E}">
        <p14:creationId xmlns:p14="http://schemas.microsoft.com/office/powerpoint/2010/main" val="2769376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58A5F6F-E5DC-48E4-B8E1-04E96C009461}" type="datetimeFigureOut">
              <a:rPr lang="en-GB" smtClean="0"/>
              <a:t>16/12/2025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857C-0796-4B9A-AE7D-FFA163E78E72}" type="slidenum">
              <a:rPr lang="en-GB" smtClean="0"/>
              <a:t>‹#›</a:t>
            </a:fld>
            <a:endParaRPr lang="en-GB"/>
          </a:p>
        </p:txBody>
      </p:sp>
    </p:spTree>
    <p:extLst>
      <p:ext uri="{BB962C8B-B14F-4D97-AF65-F5344CB8AC3E}">
        <p14:creationId xmlns:p14="http://schemas.microsoft.com/office/powerpoint/2010/main" val="29193575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8A5F6F-E5DC-48E4-B8E1-04E96C009461}" type="datetimeFigureOut">
              <a:rPr lang="en-GB" smtClean="0"/>
              <a:t>16/12/2025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857C-0796-4B9A-AE7D-FFA163E78E72}" type="slidenum">
              <a:rPr lang="en-GB" smtClean="0"/>
              <a:t>‹#›</a:t>
            </a:fld>
            <a:endParaRPr lang="en-GB"/>
          </a:p>
        </p:txBody>
      </p:sp>
    </p:spTree>
    <p:extLst>
      <p:ext uri="{BB962C8B-B14F-4D97-AF65-F5344CB8AC3E}">
        <p14:creationId xmlns:p14="http://schemas.microsoft.com/office/powerpoint/2010/main" val="13967936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A5F6F-E5DC-48E4-B8E1-04E96C009461}" type="datetimeFigureOut">
              <a:rPr lang="en-GB" smtClean="0"/>
              <a:t>16/12/2025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857C-0796-4B9A-AE7D-FFA163E78E72}" type="slidenum">
              <a:rPr lang="en-GB" smtClean="0"/>
              <a:t>‹#›</a:t>
            </a:fld>
            <a:endParaRPr lang="en-GB"/>
          </a:p>
        </p:txBody>
      </p:sp>
    </p:spTree>
    <p:extLst>
      <p:ext uri="{BB962C8B-B14F-4D97-AF65-F5344CB8AC3E}">
        <p14:creationId xmlns:p14="http://schemas.microsoft.com/office/powerpoint/2010/main" val="1515425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8A5F6F-E5DC-48E4-B8E1-04E96C009461}" type="datetimeFigureOut">
              <a:rPr lang="en-GB" smtClean="0"/>
              <a:t>16/12/2025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38857C-0796-4B9A-AE7D-FFA163E78E72}" type="slidenum">
              <a:rPr lang="en-GB" smtClean="0"/>
              <a:t>‹#›</a:t>
            </a:fld>
            <a:endParaRPr lang="en-GB"/>
          </a:p>
        </p:txBody>
      </p:sp>
    </p:spTree>
    <p:extLst>
      <p:ext uri="{BB962C8B-B14F-4D97-AF65-F5344CB8AC3E}">
        <p14:creationId xmlns:p14="http://schemas.microsoft.com/office/powerpoint/2010/main" val="216647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8A5F6F-E5DC-48E4-B8E1-04E96C009461}" type="datetimeFigureOut">
              <a:rPr lang="en-GB" smtClean="0"/>
              <a:t>16/12/2025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38857C-0796-4B9A-AE7D-FFA163E78E72}" type="slidenum">
              <a:rPr lang="en-GB" smtClean="0"/>
              <a:t>‹#›</a:t>
            </a:fld>
            <a:endParaRPr lang="en-GB"/>
          </a:p>
        </p:txBody>
      </p:sp>
    </p:spTree>
    <p:extLst>
      <p:ext uri="{BB962C8B-B14F-4D97-AF65-F5344CB8AC3E}">
        <p14:creationId xmlns:p14="http://schemas.microsoft.com/office/powerpoint/2010/main" val="3387522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8A5F6F-E5DC-48E4-B8E1-04E96C009461}" type="datetimeFigureOut">
              <a:rPr lang="en-GB" smtClean="0"/>
              <a:t>16/12/2025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38857C-0796-4B9A-AE7D-FFA163E78E72}" type="slidenum">
              <a:rPr lang="en-GB" smtClean="0"/>
              <a:t>‹#›</a:t>
            </a:fld>
            <a:endParaRPr lang="en-GB"/>
          </a:p>
        </p:txBody>
      </p:sp>
    </p:spTree>
    <p:extLst>
      <p:ext uri="{BB962C8B-B14F-4D97-AF65-F5344CB8AC3E}">
        <p14:creationId xmlns:p14="http://schemas.microsoft.com/office/powerpoint/2010/main" val="3269273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8A5F6F-E5DC-48E4-B8E1-04E96C009461}" type="datetimeFigureOut">
              <a:rPr lang="en-GB" smtClean="0"/>
              <a:t>16/12/2025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D38857C-0796-4B9A-AE7D-FFA163E78E72}" type="slidenum">
              <a:rPr lang="en-GB" smtClean="0"/>
              <a:t>‹#›</a:t>
            </a:fld>
            <a:endParaRPr lang="en-GB"/>
          </a:p>
        </p:txBody>
      </p:sp>
    </p:spTree>
    <p:extLst>
      <p:ext uri="{BB962C8B-B14F-4D97-AF65-F5344CB8AC3E}">
        <p14:creationId xmlns:p14="http://schemas.microsoft.com/office/powerpoint/2010/main" val="3666209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8A5F6F-E5DC-48E4-B8E1-04E96C009461}" type="datetimeFigureOut">
              <a:rPr lang="en-GB" smtClean="0"/>
              <a:t>16/12/2025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38857C-0796-4B9A-AE7D-FFA163E78E72}" type="slidenum">
              <a:rPr lang="en-GB" smtClean="0"/>
              <a:t>‹#›</a:t>
            </a:fld>
            <a:endParaRPr lang="en-GB"/>
          </a:p>
        </p:txBody>
      </p:sp>
    </p:spTree>
    <p:extLst>
      <p:ext uri="{BB962C8B-B14F-4D97-AF65-F5344CB8AC3E}">
        <p14:creationId xmlns:p14="http://schemas.microsoft.com/office/powerpoint/2010/main" val="35852421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8A5F6F-E5DC-48E4-B8E1-04E96C009461}" type="datetimeFigureOut">
              <a:rPr lang="en-GB" smtClean="0"/>
              <a:t>16/12/2025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38857C-0796-4B9A-AE7D-FFA163E78E72}" type="slidenum">
              <a:rPr lang="en-GB" smtClean="0"/>
              <a:t>‹#›</a:t>
            </a:fld>
            <a:endParaRPr lang="en-GB"/>
          </a:p>
        </p:txBody>
      </p:sp>
    </p:spTree>
    <p:extLst>
      <p:ext uri="{BB962C8B-B14F-4D97-AF65-F5344CB8AC3E}">
        <p14:creationId xmlns:p14="http://schemas.microsoft.com/office/powerpoint/2010/main" val="549103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8A5F6F-E5DC-48E4-B8E1-04E96C009461}" type="datetimeFigureOut">
              <a:rPr lang="en-GB" smtClean="0"/>
              <a:t>16/12/2025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857C-0796-4B9A-AE7D-FFA163E78E72}" type="slidenum">
              <a:rPr lang="en-GB" smtClean="0"/>
              <a:t>‹#›</a:t>
            </a:fld>
            <a:endParaRPr lang="en-GB"/>
          </a:p>
        </p:txBody>
      </p:sp>
    </p:spTree>
    <p:extLst>
      <p:ext uri="{BB962C8B-B14F-4D97-AF65-F5344CB8AC3E}">
        <p14:creationId xmlns:p14="http://schemas.microsoft.com/office/powerpoint/2010/main" val="1849918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8A5F6F-E5DC-48E4-B8E1-04E96C009461}" type="datetimeFigureOut">
              <a:rPr lang="en-GB" smtClean="0"/>
              <a:t>16/12/2025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857C-0796-4B9A-AE7D-FFA163E78E72}" type="slidenum">
              <a:rPr lang="en-GB" smtClean="0"/>
              <a:t>‹#›</a:t>
            </a:fld>
            <a:endParaRPr lang="en-GB"/>
          </a:p>
        </p:txBody>
      </p:sp>
    </p:spTree>
    <p:extLst>
      <p:ext uri="{BB962C8B-B14F-4D97-AF65-F5344CB8AC3E}">
        <p14:creationId xmlns:p14="http://schemas.microsoft.com/office/powerpoint/2010/main" val="5093065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8A5F6F-E5DC-48E4-B8E1-04E96C009461}" type="datetimeFigureOut">
              <a:rPr lang="en-GB" smtClean="0"/>
              <a:t>16/12/2025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38857C-0796-4B9A-AE7D-FFA163E78E72}" type="slidenum">
              <a:rPr lang="en-GB" smtClean="0"/>
              <a:t>‹#›</a:t>
            </a:fld>
            <a:endParaRPr lang="en-GB"/>
          </a:p>
        </p:txBody>
      </p:sp>
    </p:spTree>
    <p:extLst>
      <p:ext uri="{BB962C8B-B14F-4D97-AF65-F5344CB8AC3E}">
        <p14:creationId xmlns:p14="http://schemas.microsoft.com/office/powerpoint/2010/main" val="19606142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www.montgomeryplace.ca/history/1970s/" TargetMode="External"/><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hyperlink" Target="http://www.montgomeryplace.ca/history/1970s/"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hyperlink" Target="https://www.psychologynoteshq.com/metacognition/" TargetMode="External"/></Relationships>
</file>

<file path=ppt/slides/_rels/slide1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hyperlink" Target="https://www.youtube.com/watch?v=WTXR1ZOixFg" TargetMode="External"/><Relationship Id="rId7" Type="http://schemas.openxmlformats.org/officeDocument/2006/relationships/hyperlink" Target="https://www.flyingcape.com.sg/blog/future-proofing-child-habits-mind/"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9.jpg"/><Relationship Id="rId5" Type="http://schemas.openxmlformats.org/officeDocument/2006/relationships/hyperlink" Target="https://cwewritingcenter.wordpress.com/wp-content/uploads/2014/08/16-habits-of-mind.pdf" TargetMode="External"/><Relationship Id="rId4" Type="http://schemas.openxmlformats.org/officeDocument/2006/relationships/hyperlink" Target="https://www.youtube.com/watch?v=0V13CPSNxeA" TargetMode="External"/><Relationship Id="rId9" Type="http://schemas.openxmlformats.org/officeDocument/2006/relationships/hyperlink" Target="http://www.pngall.com/question-mark-png"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hyperlink" Target="http://www.pngall.com/question-mark-png" TargetMode="External"/><Relationship Id="rId5" Type="http://schemas.openxmlformats.org/officeDocument/2006/relationships/image" Target="../media/image10.png"/><Relationship Id="rId4" Type="http://schemas.openxmlformats.org/officeDocument/2006/relationships/hyperlink" Target="https://www.flyingcape.com.sg/blog/future-proofing-child-habits-min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hyperlink" Target="https://www.youtube.com/watch?v=WlYRhoWtoiM" TargetMode="External"/><Relationship Id="rId1" Type="http://schemas.openxmlformats.org/officeDocument/2006/relationships/slideLayout" Target="../slideLayouts/slideLayout2.xml"/><Relationship Id="rId4" Type="http://schemas.openxmlformats.org/officeDocument/2006/relationships/hyperlink" Target="https://www.buildinglearningpower.com/about/what-is-building-learning-power-about/"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buildinglearningpower.com/about/what-is-building-learning-power-about/"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buildinglearningpower.com/about/what-is-building-learning-power-about/" TargetMode="External"/><Relationship Id="rId2" Type="http://schemas.openxmlformats.org/officeDocument/2006/relationships/image" Target="../media/image11.gi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hyperlink" Target="https://www.youtube.com/watch?v=fOqaKv-vvLk" TargetMode="External"/><Relationship Id="rId1" Type="http://schemas.openxmlformats.org/officeDocument/2006/relationships/slideLayout" Target="../slideLayouts/slideLayout4.xml"/><Relationship Id="rId4" Type="http://schemas.openxmlformats.org/officeDocument/2006/relationships/hyperlink" Target="https://www.buildinglearningpower.com/about/what-is-building-learning-power-about/"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www.canstockphoto.com/illustration/false.html" TargetMode="External"/><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www.geo.coop/story/cooperative-growth-andor-regional-cooperative-development" TargetMode="External"/><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bing.com/videos/riverview/relatedvideo?q=What%e2%80%99s+the+difference+between+co-operative+group+work+and+collaborative+learning%3f&amp;mid=0857011438B59D01A0660857011438B59D01A066&amp;FORM=VIRE"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www.netclipart.com/isee/iiTbJJx_collaboration-png/" TargetMode="External"/><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hyperlink" Target="https://educationendowmentfoundation.org.uk/resources/teaching-learning-toolkit/meta-cognition-and-self-regul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501008"/>
            <a:ext cx="7772400" cy="1470025"/>
          </a:xfrm>
        </p:spPr>
        <p:txBody>
          <a:bodyPr/>
          <a:lstStyle/>
          <a:p>
            <a:r>
              <a:rPr lang="en-GB" dirty="0">
                <a:solidFill>
                  <a:schemeClr val="bg1"/>
                </a:solidFill>
              </a:rPr>
              <a:t>ECES5019C</a:t>
            </a:r>
          </a:p>
        </p:txBody>
      </p:sp>
      <p:sp>
        <p:nvSpPr>
          <p:cNvPr id="3" name="Subtitle 2"/>
          <p:cNvSpPr>
            <a:spLocks noGrp="1"/>
          </p:cNvSpPr>
          <p:nvPr>
            <p:ph type="subTitle" idx="1"/>
          </p:nvPr>
        </p:nvSpPr>
        <p:spPr>
          <a:xfrm>
            <a:off x="1403648" y="4941168"/>
            <a:ext cx="6400800" cy="1752600"/>
          </a:xfrm>
        </p:spPr>
        <p:txBody>
          <a:bodyPr/>
          <a:lstStyle/>
          <a:p>
            <a:r>
              <a:rPr lang="en-GB" dirty="0" err="1">
                <a:solidFill>
                  <a:schemeClr val="bg1"/>
                </a:solidFill>
              </a:rPr>
              <a:t>Dod</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Addysgwr</a:t>
            </a:r>
            <a:r>
              <a:rPr lang="en-GB" dirty="0">
                <a:solidFill>
                  <a:schemeClr val="bg1"/>
                </a:solidFill>
              </a:rPr>
              <a:t> </a:t>
            </a:r>
            <a:r>
              <a:rPr lang="en-GB" dirty="0" err="1">
                <a:solidFill>
                  <a:schemeClr val="bg1"/>
                </a:solidFill>
              </a:rPr>
              <a:t>Cynradd</a:t>
            </a:r>
            <a:endParaRPr lang="en-GB" dirty="0">
              <a:solidFill>
                <a:schemeClr val="bg1"/>
              </a:solidFill>
            </a:endParaRPr>
          </a:p>
          <a:p>
            <a:r>
              <a:rPr lang="en-GB" dirty="0">
                <a:solidFill>
                  <a:schemeClr val="bg1"/>
                </a:solidFill>
              </a:rPr>
              <a:t>Becoming a Primary Educator</a:t>
            </a:r>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7744" y="548680"/>
            <a:ext cx="4320479"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75099960"/>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
          <p:cNvSpPr>
            <a:spLocks noGrp="1" noChangeArrowheads="1"/>
          </p:cNvSpPr>
          <p:nvPr>
            <p:ph sz="half" idx="4294967295"/>
          </p:nvPr>
        </p:nvSpPr>
        <p:spPr>
          <a:xfrm>
            <a:off x="457200" y="1841500"/>
            <a:ext cx="4038600" cy="4525963"/>
          </a:xfrm>
          <a:solidFill>
            <a:schemeClr val="tx1"/>
          </a:solidFill>
        </p:spPr>
        <p:style>
          <a:lnRef idx="2">
            <a:schemeClr val="accent4"/>
          </a:lnRef>
          <a:fillRef idx="1">
            <a:schemeClr val="lt1"/>
          </a:fillRef>
          <a:effectRef idx="0">
            <a:schemeClr val="accent4"/>
          </a:effectRef>
          <a:fontRef idx="minor">
            <a:schemeClr val="dk1"/>
          </a:fontRef>
        </p:style>
        <p:txBody>
          <a:bodyPr rtlCol="0">
            <a:normAutofit/>
          </a:bodyPr>
          <a:lstStyle/>
          <a:p>
            <a:pPr marL="109728" indent="0" eaLnBrk="1" fontAlgn="auto" hangingPunct="1">
              <a:spcAft>
                <a:spcPts val="0"/>
              </a:spcAft>
              <a:buNone/>
              <a:defRPr/>
            </a:pPr>
            <a:endParaRPr lang="en-GB" altLang="en-US" dirty="0">
              <a:ea typeface="ＭＳ Ｐゴシック" pitchFamily="34" charset="-128"/>
            </a:endParaRPr>
          </a:p>
          <a:p>
            <a:pPr marL="365760" indent="-256032" eaLnBrk="1" fontAlgn="auto" hangingPunct="1">
              <a:spcAft>
                <a:spcPts val="0"/>
              </a:spcAft>
              <a:buFont typeface="Wingdings 3"/>
              <a:buChar char=""/>
              <a:defRPr/>
            </a:pPr>
            <a:endParaRPr lang="en-US" altLang="en-US" dirty="0">
              <a:ea typeface="ＭＳ Ｐゴシック" pitchFamily="34" charset="-128"/>
            </a:endParaRPr>
          </a:p>
        </p:txBody>
      </p:sp>
      <p:sp>
        <p:nvSpPr>
          <p:cNvPr id="6147" name="Content Placeholder 6"/>
          <p:cNvSpPr>
            <a:spLocks noGrp="1"/>
          </p:cNvSpPr>
          <p:nvPr>
            <p:ph sz="half" idx="4294967295"/>
          </p:nvPr>
        </p:nvSpPr>
        <p:spPr>
          <a:xfrm>
            <a:off x="4716016" y="1844824"/>
            <a:ext cx="3887788" cy="4525963"/>
          </a:xfrm>
          <a:solidFill>
            <a:schemeClr val="tx1"/>
          </a:solidFill>
        </p:spPr>
        <p:style>
          <a:lnRef idx="2">
            <a:schemeClr val="accent5"/>
          </a:lnRef>
          <a:fillRef idx="1">
            <a:schemeClr val="lt1"/>
          </a:fillRef>
          <a:effectRef idx="0">
            <a:schemeClr val="accent5"/>
          </a:effectRef>
          <a:fontRef idx="minor">
            <a:schemeClr val="dk1"/>
          </a:fontRef>
        </p:style>
        <p:txBody>
          <a:bodyPr rtlCol="0">
            <a:normAutofit/>
          </a:bodyPr>
          <a:lstStyle/>
          <a:p>
            <a:r>
              <a:rPr lang="en-GB" sz="1800" b="1" dirty="0">
                <a:solidFill>
                  <a:schemeClr val="bg1"/>
                </a:solidFill>
                <a:effectLst/>
                <a:latin typeface="Arial" panose="020B0604020202020204" pitchFamily="34" charset="0"/>
                <a:ea typeface="Times New Roman" panose="02020603050405020304" pitchFamily="18" charset="0"/>
              </a:rPr>
              <a:t>Upon the successful completion of this module, the student should be able to:</a:t>
            </a:r>
            <a:endParaRPr lang="en-GB" sz="1800" dirty="0">
              <a:solidFill>
                <a:schemeClr val="bg1"/>
              </a:solidFill>
              <a:effectLst/>
              <a:latin typeface="Times New Roman" panose="02020603050405020304" pitchFamily="18" charset="0"/>
              <a:ea typeface="Times New Roman" panose="02020603050405020304" pitchFamily="18" charset="0"/>
            </a:endParaRPr>
          </a:p>
          <a:p>
            <a:pPr marL="0" indent="0">
              <a:buNone/>
            </a:pPr>
            <a:endParaRPr lang="en-GB" sz="1800" dirty="0">
              <a:solidFill>
                <a:schemeClr val="bg1"/>
              </a:solidFill>
              <a:effectLst/>
              <a:latin typeface="Times New Roman" panose="02020603050405020304" pitchFamily="18" charset="0"/>
              <a:ea typeface="Times New Roman" panose="02020603050405020304" pitchFamily="18" charset="0"/>
            </a:endParaRPr>
          </a:p>
          <a:p>
            <a:pPr marL="342900" lvl="0" indent="-342900">
              <a:lnSpc>
                <a:spcPct val="115000"/>
              </a:lnSpc>
              <a:spcAft>
                <a:spcPts val="1000"/>
              </a:spcAft>
              <a:buFont typeface="Symbol" panose="05050102010706020507" pitchFamily="18" charset="2"/>
              <a:buChar char=""/>
            </a:pPr>
            <a:r>
              <a:rPr lang="en-GB"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Demonstrate critical awareness of key theoretical frameworks for learning and teaching, and understand how they underpin current models of effective professional practice.</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7106" name="Rectangle 2"/>
          <p:cNvSpPr>
            <a:spLocks noGrp="1" noChangeArrowheads="1"/>
          </p:cNvSpPr>
          <p:nvPr>
            <p:ph type="title" idx="4294967295"/>
          </p:nvPr>
        </p:nvSpPr>
        <p:spPr>
          <a:xfrm>
            <a:off x="457200" y="487213"/>
            <a:ext cx="8229600" cy="1415752"/>
          </a:xfrm>
        </p:spPr>
        <p:txBody>
          <a:bodyPr rtlCol="0">
            <a:noAutofit/>
          </a:bodyPr>
          <a:lstStyle/>
          <a:p>
            <a:pPr>
              <a:defRPr/>
            </a:pPr>
            <a:br>
              <a:rPr lang="en-GB" sz="4000" dirty="0">
                <a:solidFill>
                  <a:schemeClr val="bg1"/>
                </a:solidFill>
                <a:latin typeface="+mn-lt"/>
              </a:rPr>
            </a:br>
            <a:r>
              <a:rPr lang="en-GB" sz="4000" i="1" dirty="0" err="1">
                <a:solidFill>
                  <a:schemeClr val="bg1"/>
                </a:solidFill>
                <a:latin typeface="+mn-lt"/>
              </a:rPr>
              <a:t>Deilliannau</a:t>
            </a:r>
            <a:r>
              <a:rPr lang="en-GB" sz="4000" i="1" dirty="0">
                <a:solidFill>
                  <a:schemeClr val="bg1"/>
                </a:solidFill>
                <a:latin typeface="+mn-lt"/>
              </a:rPr>
              <a:t> </a:t>
            </a:r>
            <a:r>
              <a:rPr lang="en-GB" sz="4000" i="1" dirty="0" err="1">
                <a:solidFill>
                  <a:schemeClr val="bg1"/>
                </a:solidFill>
                <a:latin typeface="+mn-lt"/>
              </a:rPr>
              <a:t>Dysgu</a:t>
            </a:r>
            <a:r>
              <a:rPr lang="en-GB" sz="4000" i="1" dirty="0">
                <a:solidFill>
                  <a:schemeClr val="bg1"/>
                </a:solidFill>
                <a:latin typeface="+mn-lt"/>
              </a:rPr>
              <a:t> /</a:t>
            </a:r>
            <a:br>
              <a:rPr lang="en-GB" sz="4000" i="1" dirty="0">
                <a:solidFill>
                  <a:schemeClr val="bg1"/>
                </a:solidFill>
                <a:latin typeface="+mn-lt"/>
              </a:rPr>
            </a:br>
            <a:r>
              <a:rPr lang="en-GB" sz="4000" dirty="0">
                <a:solidFill>
                  <a:schemeClr val="bg1"/>
                </a:solidFill>
                <a:latin typeface="+mn-lt"/>
              </a:rPr>
              <a:t>Learning Outcomes</a:t>
            </a:r>
            <a:br>
              <a:rPr lang="en-GB" sz="4000" dirty="0">
                <a:solidFill>
                  <a:schemeClr val="bg1"/>
                </a:solidFill>
                <a:latin typeface="+mn-lt"/>
              </a:rPr>
            </a:br>
            <a:br>
              <a:rPr lang="en-GB" sz="4000" i="1" dirty="0">
                <a:solidFill>
                  <a:schemeClr val="bg1"/>
                </a:solidFill>
                <a:latin typeface="+mn-lt"/>
              </a:rPr>
            </a:br>
            <a:endParaRPr lang="en-GB" sz="4000" i="1" dirty="0">
              <a:solidFill>
                <a:schemeClr val="bg1"/>
              </a:solidFill>
              <a:latin typeface="+mn-lt"/>
            </a:endParaRPr>
          </a:p>
        </p:txBody>
      </p:sp>
      <p:sp>
        <p:nvSpPr>
          <p:cNvPr id="6" name="TextBox 5">
            <a:extLst>
              <a:ext uri="{FF2B5EF4-FFF2-40B4-BE49-F238E27FC236}">
                <a16:creationId xmlns:a16="http://schemas.microsoft.com/office/drawing/2014/main" id="{0B4B5F82-83F5-4E5E-8B6D-7385CAC6FD85}"/>
              </a:ext>
            </a:extLst>
          </p:cNvPr>
          <p:cNvSpPr txBox="1"/>
          <p:nvPr/>
        </p:nvSpPr>
        <p:spPr>
          <a:xfrm>
            <a:off x="540196" y="1902965"/>
            <a:ext cx="3743772" cy="3477875"/>
          </a:xfrm>
          <a:prstGeom prst="rect">
            <a:avLst/>
          </a:prstGeom>
          <a:noFill/>
        </p:spPr>
        <p:txBody>
          <a:bodyPr wrap="square">
            <a:spAutoFit/>
          </a:bodyPr>
          <a:lstStyle/>
          <a:p>
            <a:r>
              <a:rPr lang="cy-GB" sz="2000" b="1" dirty="0">
                <a:solidFill>
                  <a:schemeClr val="bg1"/>
                </a:solidFill>
                <a:effectLst/>
                <a:latin typeface="Arial" panose="020B0604020202020204" pitchFamily="34" charset="0"/>
                <a:ea typeface="Times New Roman" panose="02020603050405020304" pitchFamily="18" charset="0"/>
              </a:rPr>
              <a:t>Ar ôl cwblhau’r modwl hwn yn llwyddiannus, dylai’r myfyriwr allu:</a:t>
            </a:r>
            <a:endParaRPr lang="en-GB" sz="2000" dirty="0">
              <a:solidFill>
                <a:schemeClr val="bg1"/>
              </a:solidFill>
              <a:effectLst/>
              <a:latin typeface="Times New Roman" panose="02020603050405020304" pitchFamily="18" charset="0"/>
              <a:ea typeface="Times New Roman" panose="02020603050405020304" pitchFamily="18" charset="0"/>
            </a:endParaRPr>
          </a:p>
          <a:p>
            <a:pPr marL="0" indent="0">
              <a:buNone/>
            </a:pPr>
            <a:endParaRPr lang="en-GB" sz="2000" dirty="0">
              <a:solidFill>
                <a:schemeClr val="bg1"/>
              </a:solidFill>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cy-GB" sz="2000" dirty="0">
                <a:solidFill>
                  <a:schemeClr val="bg1"/>
                </a:solidFill>
                <a:effectLst/>
                <a:latin typeface="Arial" panose="020B0604020202020204" pitchFamily="34" charset="0"/>
                <a:ea typeface="Times New Roman" panose="02020603050405020304" pitchFamily="18" charset="0"/>
              </a:rPr>
              <a:t>Dangos ymwybyddiaeth feirniadol o fframweithiau damcaniaethol allweddol ar gyfer dysgu ac addysgu, a deall sut maent yn sail i fodelau cyfredol o arfer proffesiynol effeithiol.</a:t>
            </a:r>
            <a:endParaRPr lang="en-GB" sz="2000"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2038638"/>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67544" y="548680"/>
            <a:ext cx="8229600" cy="1143000"/>
          </a:xfrm>
        </p:spPr>
        <p:txBody>
          <a:bodyPr rtlCol="0">
            <a:normAutofit fontScale="90000"/>
          </a:bodyPr>
          <a:lstStyle/>
          <a:p>
            <a:pPr>
              <a:defRPr/>
            </a:pPr>
            <a:r>
              <a:rPr lang="en-GB" i="1" dirty="0" err="1">
                <a:solidFill>
                  <a:schemeClr val="bg1"/>
                </a:solidFill>
              </a:rPr>
              <a:t>Deilliannau</a:t>
            </a:r>
            <a:r>
              <a:rPr lang="en-GB" i="1" dirty="0">
                <a:solidFill>
                  <a:schemeClr val="bg1"/>
                </a:solidFill>
              </a:rPr>
              <a:t> </a:t>
            </a:r>
            <a:r>
              <a:rPr lang="en-GB" i="1" dirty="0" err="1">
                <a:solidFill>
                  <a:schemeClr val="bg1"/>
                </a:solidFill>
              </a:rPr>
              <a:t>Dysgu</a:t>
            </a:r>
            <a:r>
              <a:rPr lang="en-GB" i="1" dirty="0">
                <a:solidFill>
                  <a:schemeClr val="bg1"/>
                </a:solidFill>
              </a:rPr>
              <a:t>/</a:t>
            </a:r>
            <a:br>
              <a:rPr lang="en-GB" i="1" dirty="0">
                <a:solidFill>
                  <a:schemeClr val="bg1"/>
                </a:solidFill>
              </a:rPr>
            </a:br>
            <a:r>
              <a:rPr lang="en-GB" dirty="0">
                <a:solidFill>
                  <a:schemeClr val="bg1"/>
                </a:solidFill>
              </a:rPr>
              <a:t>Learning Outcomes</a:t>
            </a:r>
            <a:br>
              <a:rPr lang="en-GB" dirty="0">
                <a:solidFill>
                  <a:schemeClr val="bg1"/>
                </a:solidFill>
              </a:rPr>
            </a:br>
            <a:endParaRPr lang="en-GB" i="1" dirty="0">
              <a:solidFill>
                <a:schemeClr val="bg1"/>
              </a:solidFill>
            </a:endParaRPr>
          </a:p>
        </p:txBody>
      </p:sp>
      <p:sp>
        <p:nvSpPr>
          <p:cNvPr id="8194" name="Rectangle 3"/>
          <p:cNvSpPr>
            <a:spLocks noGrp="1" noChangeArrowheads="1"/>
          </p:cNvSpPr>
          <p:nvPr>
            <p:ph sz="half" idx="1"/>
          </p:nvPr>
        </p:nvSpPr>
        <p:spPr>
          <a:xfrm>
            <a:off x="467544" y="1988840"/>
            <a:ext cx="4038600" cy="4525963"/>
          </a:xfrm>
          <a:solidFill>
            <a:schemeClr val="tx1"/>
          </a:solidFill>
        </p:spPr>
        <p:style>
          <a:lnRef idx="2">
            <a:schemeClr val="accent4"/>
          </a:lnRef>
          <a:fillRef idx="1">
            <a:schemeClr val="lt1"/>
          </a:fillRef>
          <a:effectRef idx="0">
            <a:schemeClr val="accent4"/>
          </a:effectRef>
          <a:fontRef idx="minor">
            <a:schemeClr val="dk1"/>
          </a:fontRef>
        </p:style>
        <p:txBody>
          <a:bodyPr/>
          <a:lstStyle/>
          <a:p>
            <a:r>
              <a:rPr lang="cy-GB" sz="2800" dirty="0">
                <a:solidFill>
                  <a:schemeClr val="bg1"/>
                </a:solidFill>
                <a:effectLst/>
                <a:latin typeface="Arial" panose="020B0604020202020204" pitchFamily="34" charset="0"/>
                <a:ea typeface="Times New Roman" panose="02020603050405020304" pitchFamily="18" charset="0"/>
              </a:rPr>
              <a:t>Nodi ac adfyfyrio’n feirniadol ar gyfrifoldebau, safonau a gwerthoedd proffesiynol mewn addysg.</a:t>
            </a:r>
            <a:endParaRPr lang="en-GB" sz="2800" dirty="0">
              <a:solidFill>
                <a:schemeClr val="bg1"/>
              </a:solidFill>
              <a:effectLst/>
              <a:latin typeface="Times New Roman" panose="02020603050405020304" pitchFamily="18" charset="0"/>
              <a:ea typeface="Times New Roman" panose="02020603050405020304" pitchFamily="18" charset="0"/>
            </a:endParaRPr>
          </a:p>
          <a:p>
            <a:pPr eaLnBrk="1" hangingPunct="1"/>
            <a:endParaRPr lang="en-US" altLang="en-US" sz="2800" dirty="0">
              <a:ea typeface="ＭＳ Ｐゴシック" pitchFamily="34" charset="-128"/>
            </a:endParaRPr>
          </a:p>
        </p:txBody>
      </p:sp>
      <p:sp>
        <p:nvSpPr>
          <p:cNvPr id="8195" name="Content Placeholder 6"/>
          <p:cNvSpPr>
            <a:spLocks noGrp="1"/>
          </p:cNvSpPr>
          <p:nvPr>
            <p:ph sz="half" idx="2"/>
          </p:nvPr>
        </p:nvSpPr>
        <p:spPr>
          <a:xfrm>
            <a:off x="4716016" y="1988840"/>
            <a:ext cx="4038600" cy="4525963"/>
          </a:xfrm>
          <a:solidFill>
            <a:schemeClr val="tx1"/>
          </a:solidFill>
        </p:spPr>
        <p:style>
          <a:lnRef idx="2">
            <a:schemeClr val="accent5"/>
          </a:lnRef>
          <a:fillRef idx="1">
            <a:schemeClr val="lt1"/>
          </a:fillRef>
          <a:effectRef idx="0">
            <a:schemeClr val="accent5"/>
          </a:effectRef>
          <a:fontRef idx="minor">
            <a:schemeClr val="dk1"/>
          </a:fontRef>
        </p:style>
        <p:txBody>
          <a:bodyPr/>
          <a:lstStyle/>
          <a:p>
            <a:r>
              <a:rPr lang="en-GB" sz="32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Identify and critically reflect on professional responsibilities, standards and values in education.</a:t>
            </a:r>
            <a:endParaRPr lang="en-GB" sz="3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endParaRPr lang="en-US" altLang="en-US" sz="3600" dirty="0">
              <a:ea typeface="ＭＳ Ｐゴシック" pitchFamily="34" charset="-128"/>
            </a:endParaRPr>
          </a:p>
        </p:txBody>
      </p:sp>
    </p:spTree>
    <p:extLst>
      <p:ext uri="{BB962C8B-B14F-4D97-AF65-F5344CB8AC3E}">
        <p14:creationId xmlns:p14="http://schemas.microsoft.com/office/powerpoint/2010/main" val="3830289686"/>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93124" y="692696"/>
            <a:ext cx="8229600" cy="1143000"/>
          </a:xfrm>
        </p:spPr>
        <p:txBody>
          <a:bodyPr rtlCol="0">
            <a:normAutofit fontScale="90000"/>
          </a:bodyPr>
          <a:lstStyle/>
          <a:p>
            <a:pPr>
              <a:defRPr/>
            </a:pPr>
            <a:r>
              <a:rPr lang="en-GB" i="1" dirty="0" err="1">
                <a:solidFill>
                  <a:schemeClr val="bg1"/>
                </a:solidFill>
              </a:rPr>
              <a:t>Deilliannau</a:t>
            </a:r>
            <a:r>
              <a:rPr lang="en-GB" i="1" dirty="0">
                <a:solidFill>
                  <a:schemeClr val="bg1"/>
                </a:solidFill>
              </a:rPr>
              <a:t> </a:t>
            </a:r>
            <a:r>
              <a:rPr lang="en-GB" i="1" dirty="0" err="1">
                <a:solidFill>
                  <a:schemeClr val="bg1"/>
                </a:solidFill>
              </a:rPr>
              <a:t>Dysgu</a:t>
            </a:r>
            <a:br>
              <a:rPr lang="en-GB" i="1" dirty="0">
                <a:solidFill>
                  <a:schemeClr val="bg1"/>
                </a:solidFill>
              </a:rPr>
            </a:br>
            <a:r>
              <a:rPr lang="en-GB" dirty="0">
                <a:solidFill>
                  <a:schemeClr val="bg1"/>
                </a:solidFill>
              </a:rPr>
              <a:t>Learning Outcomes</a:t>
            </a:r>
            <a:br>
              <a:rPr lang="en-GB" dirty="0">
                <a:solidFill>
                  <a:schemeClr val="bg1"/>
                </a:solidFill>
              </a:rPr>
            </a:br>
            <a:endParaRPr lang="en-GB" i="1" dirty="0">
              <a:solidFill>
                <a:schemeClr val="bg1"/>
              </a:solidFill>
            </a:endParaRPr>
          </a:p>
        </p:txBody>
      </p:sp>
      <p:sp>
        <p:nvSpPr>
          <p:cNvPr id="9218" name="Rectangle 3"/>
          <p:cNvSpPr>
            <a:spLocks noGrp="1" noChangeArrowheads="1"/>
          </p:cNvSpPr>
          <p:nvPr>
            <p:ph sz="half" idx="1"/>
          </p:nvPr>
        </p:nvSpPr>
        <p:spPr>
          <a:xfrm>
            <a:off x="467544" y="1916832"/>
            <a:ext cx="4038600" cy="4525963"/>
          </a:xfrm>
          <a:solidFill>
            <a:schemeClr val="tx1"/>
          </a:solidFill>
        </p:spPr>
        <p:style>
          <a:lnRef idx="2">
            <a:schemeClr val="accent4"/>
          </a:lnRef>
          <a:fillRef idx="1">
            <a:schemeClr val="lt1"/>
          </a:fillRef>
          <a:effectRef idx="0">
            <a:schemeClr val="accent4"/>
          </a:effectRef>
          <a:fontRef idx="minor">
            <a:schemeClr val="dk1"/>
          </a:fontRef>
        </p:style>
        <p:txBody>
          <a:bodyPr/>
          <a:lstStyle/>
          <a:p>
            <a:r>
              <a:rPr lang="cy-GB" sz="2800" dirty="0">
                <a:solidFill>
                  <a:schemeClr val="bg1"/>
                </a:solidFill>
                <a:effectLst/>
                <a:latin typeface="Arial" panose="020B0604020202020204" pitchFamily="34" charset="0"/>
                <a:ea typeface="Times New Roman" panose="02020603050405020304" pitchFamily="18" charset="0"/>
              </a:rPr>
              <a:t>Dadansoddi polisi a gweithdrefnau cyfoes mewn addysg gynradd.</a:t>
            </a:r>
            <a:endParaRPr lang="en-GB" sz="2800" dirty="0">
              <a:solidFill>
                <a:schemeClr val="bg1"/>
              </a:solidFill>
              <a:effectLst/>
              <a:latin typeface="Times New Roman" panose="02020603050405020304" pitchFamily="18" charset="0"/>
              <a:ea typeface="Times New Roman" panose="02020603050405020304" pitchFamily="18" charset="0"/>
            </a:endParaRPr>
          </a:p>
          <a:p>
            <a:pPr eaLnBrk="1" hangingPunct="1"/>
            <a:endParaRPr lang="en-US" altLang="en-US" sz="2800" dirty="0">
              <a:ea typeface="ＭＳ Ｐゴシック" pitchFamily="34" charset="-128"/>
            </a:endParaRPr>
          </a:p>
        </p:txBody>
      </p:sp>
      <p:sp>
        <p:nvSpPr>
          <p:cNvPr id="9219" name="Content Placeholder 6"/>
          <p:cNvSpPr>
            <a:spLocks noGrp="1"/>
          </p:cNvSpPr>
          <p:nvPr>
            <p:ph sz="half" idx="2"/>
          </p:nvPr>
        </p:nvSpPr>
        <p:spPr>
          <a:xfrm>
            <a:off x="4716016" y="1916832"/>
            <a:ext cx="4038600" cy="4525963"/>
          </a:xfrm>
          <a:solidFill>
            <a:schemeClr val="tx1"/>
          </a:solidFill>
        </p:spPr>
        <p:style>
          <a:lnRef idx="2">
            <a:schemeClr val="accent5"/>
          </a:lnRef>
          <a:fillRef idx="1">
            <a:schemeClr val="lt1"/>
          </a:fillRef>
          <a:effectRef idx="0">
            <a:schemeClr val="accent5"/>
          </a:effectRef>
          <a:fontRef idx="minor">
            <a:schemeClr val="dk1"/>
          </a:fontRef>
        </p:style>
        <p:txBody>
          <a:bodyPr/>
          <a:lstStyle/>
          <a:p>
            <a:pPr eaLnBrk="1" hangingPunct="1"/>
            <a:r>
              <a:rPr lang="en-GB" dirty="0">
                <a:solidFill>
                  <a:schemeClr val="bg1"/>
                </a:solidFill>
                <a:effectLst/>
                <a:latin typeface="Arial" panose="020B0604020202020204" pitchFamily="34" charset="0"/>
                <a:ea typeface="Times New Roman" panose="02020603050405020304" pitchFamily="18" charset="0"/>
              </a:rPr>
              <a:t>Analyse contemporary policy and procedures in primary education.</a:t>
            </a:r>
            <a:endParaRPr lang="en-US" altLang="en-US" sz="4800" dirty="0">
              <a:solidFill>
                <a:schemeClr val="bg1"/>
              </a:solidFill>
              <a:ea typeface="ＭＳ Ｐゴシック" pitchFamily="34" charset="-128"/>
            </a:endParaRPr>
          </a:p>
          <a:p>
            <a:pPr eaLnBrk="1" hangingPunct="1"/>
            <a:endParaRPr lang="en-US" altLang="en-US" sz="3600" dirty="0">
              <a:ea typeface="ＭＳ Ｐゴシック" pitchFamily="34" charset="-128"/>
            </a:endParaRPr>
          </a:p>
        </p:txBody>
      </p:sp>
    </p:spTree>
    <p:extLst>
      <p:ext uri="{BB962C8B-B14F-4D97-AF65-F5344CB8AC3E}">
        <p14:creationId xmlns:p14="http://schemas.microsoft.com/office/powerpoint/2010/main" val="2799033033"/>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solidFill>
                  <a:schemeClr val="bg1"/>
                </a:solidFill>
              </a:rPr>
              <a:t>Tasg</a:t>
            </a:r>
            <a:r>
              <a:rPr lang="en-GB" dirty="0">
                <a:solidFill>
                  <a:schemeClr val="bg1"/>
                </a:solidFill>
              </a:rPr>
              <a:t>/Task </a:t>
            </a:r>
            <a:br>
              <a:rPr lang="en-GB" dirty="0">
                <a:solidFill>
                  <a:schemeClr val="bg1"/>
                </a:solidFill>
              </a:rPr>
            </a:br>
            <a:endParaRPr lang="en-GB" dirty="0">
              <a:solidFill>
                <a:schemeClr val="bg1"/>
              </a:solidFill>
            </a:endParaRPr>
          </a:p>
        </p:txBody>
      </p:sp>
      <p:sp>
        <p:nvSpPr>
          <p:cNvPr id="3" name="Content Placeholder 2"/>
          <p:cNvSpPr>
            <a:spLocks noGrp="1"/>
          </p:cNvSpPr>
          <p:nvPr>
            <p:ph sz="half" idx="1"/>
          </p:nvPr>
        </p:nvSpPr>
        <p:spPr>
          <a:xfrm>
            <a:off x="457200" y="3356992"/>
            <a:ext cx="4038600" cy="2769171"/>
          </a:xfrm>
          <a:solidFill>
            <a:schemeClr val="tx1"/>
          </a:solidFill>
        </p:spPr>
        <p:style>
          <a:lnRef idx="2">
            <a:schemeClr val="accent4"/>
          </a:lnRef>
          <a:fillRef idx="1">
            <a:schemeClr val="lt1"/>
          </a:fillRef>
          <a:effectRef idx="0">
            <a:schemeClr val="accent4"/>
          </a:effectRef>
          <a:fontRef idx="minor">
            <a:schemeClr val="dk1"/>
          </a:fontRef>
        </p:style>
        <p:txBody>
          <a:bodyPr/>
          <a:lstStyle/>
          <a:p>
            <a:r>
              <a:rPr lang="en-GB" dirty="0">
                <a:solidFill>
                  <a:schemeClr val="bg1"/>
                </a:solidFill>
              </a:rPr>
              <a:t>Gan </a:t>
            </a:r>
            <a:r>
              <a:rPr lang="en-GB" dirty="0" err="1">
                <a:solidFill>
                  <a:schemeClr val="bg1"/>
                </a:solidFill>
              </a:rPr>
              <a:t>gyfeirio’n</a:t>
            </a:r>
            <a:r>
              <a:rPr lang="en-GB" dirty="0">
                <a:solidFill>
                  <a:schemeClr val="bg1"/>
                </a:solidFill>
              </a:rPr>
              <a:t> </a:t>
            </a:r>
            <a:r>
              <a:rPr lang="en-GB" dirty="0" err="1">
                <a:solidFill>
                  <a:schemeClr val="bg1"/>
                </a:solidFill>
              </a:rPr>
              <a:t>agos</a:t>
            </a:r>
            <a:r>
              <a:rPr lang="en-GB" dirty="0">
                <a:solidFill>
                  <a:schemeClr val="bg1"/>
                </a:solidFill>
              </a:rPr>
              <a:t> at </a:t>
            </a:r>
            <a:r>
              <a:rPr lang="en-GB" dirty="0" err="1">
                <a:solidFill>
                  <a:schemeClr val="bg1"/>
                </a:solidFill>
              </a:rPr>
              <a:t>lenyddiaeth</a:t>
            </a:r>
            <a:r>
              <a:rPr lang="en-GB" dirty="0">
                <a:solidFill>
                  <a:schemeClr val="bg1"/>
                </a:solidFill>
              </a:rPr>
              <a:t>, </a:t>
            </a:r>
            <a:r>
              <a:rPr lang="en-GB" dirty="0" err="1">
                <a:solidFill>
                  <a:schemeClr val="bg1"/>
                </a:solidFill>
              </a:rPr>
              <a:t>archwiliwch</a:t>
            </a:r>
            <a:r>
              <a:rPr lang="en-GB" dirty="0">
                <a:solidFill>
                  <a:schemeClr val="bg1"/>
                </a:solidFill>
              </a:rPr>
              <a:t> </a:t>
            </a:r>
            <a:r>
              <a:rPr lang="en-GB" dirty="0" err="1">
                <a:solidFill>
                  <a:schemeClr val="bg1"/>
                </a:solidFill>
              </a:rPr>
              <a:t>egwyddorion</a:t>
            </a:r>
            <a:r>
              <a:rPr lang="en-GB" dirty="0">
                <a:solidFill>
                  <a:schemeClr val="bg1"/>
                </a:solidFill>
              </a:rPr>
              <a:t> </a:t>
            </a:r>
            <a:r>
              <a:rPr lang="en-GB" dirty="0" err="1">
                <a:solidFill>
                  <a:schemeClr val="bg1"/>
                </a:solidFill>
              </a:rPr>
              <a:t>dysgu</a:t>
            </a:r>
            <a:r>
              <a:rPr lang="en-GB" dirty="0">
                <a:solidFill>
                  <a:schemeClr val="bg1"/>
                </a:solidFill>
              </a:rPr>
              <a:t> ac  </a:t>
            </a:r>
            <a:r>
              <a:rPr lang="en-GB" dirty="0" err="1">
                <a:solidFill>
                  <a:schemeClr val="bg1"/>
                </a:solidFill>
              </a:rPr>
              <a:t>addysgu</a:t>
            </a:r>
            <a:r>
              <a:rPr lang="en-GB" dirty="0">
                <a:solidFill>
                  <a:schemeClr val="bg1"/>
                </a:solidFill>
              </a:rPr>
              <a:t> </a:t>
            </a:r>
            <a:r>
              <a:rPr lang="en-GB" dirty="0" err="1">
                <a:solidFill>
                  <a:schemeClr val="bg1"/>
                </a:solidFill>
              </a:rPr>
              <a:t>effeithiol</a:t>
            </a:r>
            <a:r>
              <a:rPr lang="en-GB" dirty="0">
                <a:solidFill>
                  <a:schemeClr val="bg1"/>
                </a:solidFill>
              </a:rPr>
              <a:t>. </a:t>
            </a:r>
          </a:p>
        </p:txBody>
      </p:sp>
      <p:sp>
        <p:nvSpPr>
          <p:cNvPr id="4" name="Content Placeholder 3"/>
          <p:cNvSpPr>
            <a:spLocks noGrp="1"/>
          </p:cNvSpPr>
          <p:nvPr>
            <p:ph sz="half" idx="2"/>
          </p:nvPr>
        </p:nvSpPr>
        <p:spPr>
          <a:xfrm>
            <a:off x="4648200" y="3356992"/>
            <a:ext cx="4038600" cy="2769171"/>
          </a:xfrm>
          <a:solidFill>
            <a:schemeClr val="tx1"/>
          </a:solidFill>
        </p:spPr>
        <p:style>
          <a:lnRef idx="2">
            <a:schemeClr val="accent5"/>
          </a:lnRef>
          <a:fillRef idx="1">
            <a:schemeClr val="lt1"/>
          </a:fillRef>
          <a:effectRef idx="0">
            <a:schemeClr val="accent5"/>
          </a:effectRef>
          <a:fontRef idx="minor">
            <a:schemeClr val="dk1"/>
          </a:fontRef>
        </p:style>
        <p:txBody>
          <a:bodyPr/>
          <a:lstStyle/>
          <a:p>
            <a:r>
              <a:rPr lang="en-GB" dirty="0">
                <a:solidFill>
                  <a:schemeClr val="bg1"/>
                </a:solidFill>
              </a:rPr>
              <a:t>With close reference to literature, explore the principles of effective teaching and learning. </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78163" y="1124744"/>
            <a:ext cx="1835274" cy="18352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9188694"/>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807187"/>
            <a:ext cx="9144000" cy="1143000"/>
          </a:xfrm>
        </p:spPr>
        <p:txBody>
          <a:bodyPr>
            <a:normAutofit fontScale="90000"/>
          </a:bodyPr>
          <a:lstStyle/>
          <a:p>
            <a:r>
              <a:rPr lang="en-GB" i="1" dirty="0">
                <a:solidFill>
                  <a:schemeClr val="bg1"/>
                </a:solidFill>
              </a:rPr>
              <a:t>Ras yr </a:t>
            </a:r>
            <a:r>
              <a:rPr lang="en-GB" i="1" dirty="0" err="1">
                <a:solidFill>
                  <a:schemeClr val="bg1"/>
                </a:solidFill>
              </a:rPr>
              <a:t>Wyddor</a:t>
            </a:r>
            <a:r>
              <a:rPr lang="en-GB" i="1" dirty="0">
                <a:solidFill>
                  <a:schemeClr val="bg1"/>
                </a:solidFill>
              </a:rPr>
              <a:t> Dysgu ac </a:t>
            </a:r>
            <a:r>
              <a:rPr lang="en-GB" i="1" dirty="0" err="1">
                <a:solidFill>
                  <a:schemeClr val="bg1"/>
                </a:solidFill>
              </a:rPr>
              <a:t>Addysgu</a:t>
            </a:r>
            <a:br>
              <a:rPr lang="en-GB" i="1" dirty="0">
                <a:solidFill>
                  <a:schemeClr val="bg1"/>
                </a:solidFill>
              </a:rPr>
            </a:br>
            <a:r>
              <a:rPr lang="en-GB" dirty="0">
                <a:solidFill>
                  <a:schemeClr val="bg1"/>
                </a:solidFill>
              </a:rPr>
              <a:t>Teaching &amp; Learning Alphabet Race </a:t>
            </a:r>
            <a:br>
              <a:rPr lang="en-GB" dirty="0">
                <a:solidFill>
                  <a:schemeClr val="bg1"/>
                </a:solidFill>
              </a:rPr>
            </a:br>
            <a:endParaRPr lang="en-GB" i="1" dirty="0">
              <a:solidFill>
                <a:schemeClr val="bg1"/>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6" y="1916832"/>
            <a:ext cx="6898668" cy="37345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85092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0568" y="465553"/>
            <a:ext cx="8229600" cy="1143000"/>
          </a:xfrm>
        </p:spPr>
        <p:txBody>
          <a:bodyPr>
            <a:normAutofit fontScale="90000"/>
          </a:bodyPr>
          <a:lstStyle/>
          <a:p>
            <a:r>
              <a:rPr lang="en-GB" i="1" dirty="0">
                <a:solidFill>
                  <a:schemeClr val="bg1"/>
                </a:solidFill>
              </a:rPr>
              <a:t>Mae </a:t>
            </a:r>
            <a:r>
              <a:rPr lang="en-GB" i="1" dirty="0" err="1">
                <a:solidFill>
                  <a:schemeClr val="bg1"/>
                </a:solidFill>
              </a:rPr>
              <a:t>Addysg</a:t>
            </a:r>
            <a:r>
              <a:rPr lang="en-GB" i="1" dirty="0">
                <a:solidFill>
                  <a:schemeClr val="bg1"/>
                </a:solidFill>
              </a:rPr>
              <a:t> </a:t>
            </a:r>
            <a:r>
              <a:rPr lang="en-GB" i="1" dirty="0" err="1">
                <a:solidFill>
                  <a:schemeClr val="bg1"/>
                </a:solidFill>
              </a:rPr>
              <a:t>yn</a:t>
            </a:r>
            <a:r>
              <a:rPr lang="en-GB" i="1" dirty="0">
                <a:solidFill>
                  <a:schemeClr val="bg1"/>
                </a:solidFill>
              </a:rPr>
              <a:t> </a:t>
            </a:r>
            <a:r>
              <a:rPr lang="en-GB" i="1" dirty="0" err="1">
                <a:solidFill>
                  <a:schemeClr val="bg1"/>
                </a:solidFill>
              </a:rPr>
              <a:t>Newid</a:t>
            </a:r>
            <a:r>
              <a:rPr lang="en-GB" i="1" dirty="0">
                <a:solidFill>
                  <a:schemeClr val="bg1"/>
                </a:solidFill>
              </a:rPr>
              <a:t> </a:t>
            </a:r>
            <a:br>
              <a:rPr lang="en-GB" i="1" dirty="0">
                <a:solidFill>
                  <a:schemeClr val="bg1"/>
                </a:solidFill>
              </a:rPr>
            </a:br>
            <a:r>
              <a:rPr lang="en-GB" dirty="0">
                <a:solidFill>
                  <a:schemeClr val="bg1"/>
                </a:solidFill>
              </a:rPr>
              <a:t>Education is Changing </a:t>
            </a:r>
            <a:br>
              <a:rPr lang="en-GB" dirty="0">
                <a:solidFill>
                  <a:schemeClr val="bg1"/>
                </a:solidFill>
              </a:rPr>
            </a:br>
            <a:endParaRPr lang="en-GB" i="1" dirty="0">
              <a:solidFill>
                <a:schemeClr val="bg1"/>
              </a:solidFill>
            </a:endParaRPr>
          </a:p>
        </p:txBody>
      </p:sp>
      <p:sp>
        <p:nvSpPr>
          <p:cNvPr id="3" name="Content Placeholder 2"/>
          <p:cNvSpPr>
            <a:spLocks noGrp="1"/>
          </p:cNvSpPr>
          <p:nvPr>
            <p:ph sz="half" idx="1"/>
          </p:nvPr>
        </p:nvSpPr>
        <p:spPr>
          <a:solidFill>
            <a:schemeClr val="tx1"/>
          </a:solidFill>
        </p:spPr>
        <p:style>
          <a:lnRef idx="2">
            <a:schemeClr val="accent4"/>
          </a:lnRef>
          <a:fillRef idx="1">
            <a:schemeClr val="lt1"/>
          </a:fillRef>
          <a:effectRef idx="0">
            <a:schemeClr val="accent4"/>
          </a:effectRef>
          <a:fontRef idx="minor">
            <a:schemeClr val="dk1"/>
          </a:fontRef>
        </p:style>
        <p:txBody>
          <a:bodyPr>
            <a:normAutofit/>
          </a:bodyPr>
          <a:lstStyle/>
          <a:p>
            <a:r>
              <a:rPr lang="en-GB" dirty="0" err="1">
                <a:solidFill>
                  <a:schemeClr val="bg1"/>
                </a:solidFill>
              </a:rPr>
              <a:t>Ystyriwch</a:t>
            </a:r>
            <a:r>
              <a:rPr lang="en-GB" dirty="0">
                <a:solidFill>
                  <a:schemeClr val="bg1"/>
                </a:solidFill>
              </a:rPr>
              <a:t> </a:t>
            </a:r>
            <a:r>
              <a:rPr lang="en-GB" dirty="0" err="1">
                <a:solidFill>
                  <a:schemeClr val="bg1"/>
                </a:solidFill>
              </a:rPr>
              <a:t>sut</a:t>
            </a:r>
            <a:r>
              <a:rPr lang="en-GB" dirty="0">
                <a:solidFill>
                  <a:schemeClr val="bg1"/>
                </a:solidFill>
              </a:rPr>
              <a:t> </a:t>
            </a:r>
            <a:r>
              <a:rPr lang="en-GB" dirty="0" err="1">
                <a:solidFill>
                  <a:schemeClr val="bg1"/>
                </a:solidFill>
              </a:rPr>
              <a:t>mae</a:t>
            </a:r>
            <a:r>
              <a:rPr lang="en-GB" dirty="0">
                <a:solidFill>
                  <a:schemeClr val="bg1"/>
                </a:solidFill>
              </a:rPr>
              <a:t> </a:t>
            </a:r>
            <a:r>
              <a:rPr lang="en-GB" dirty="0" err="1">
                <a:solidFill>
                  <a:schemeClr val="bg1"/>
                </a:solidFill>
              </a:rPr>
              <a:t>addysg</a:t>
            </a:r>
            <a:r>
              <a:rPr lang="en-GB" dirty="0">
                <a:solidFill>
                  <a:schemeClr val="bg1"/>
                </a:solidFill>
              </a:rPr>
              <a:t> </a:t>
            </a:r>
            <a:r>
              <a:rPr lang="en-GB" dirty="0" err="1">
                <a:solidFill>
                  <a:schemeClr val="bg1"/>
                </a:solidFill>
              </a:rPr>
              <a:t>wedi</a:t>
            </a:r>
            <a:r>
              <a:rPr lang="en-GB" dirty="0">
                <a:solidFill>
                  <a:schemeClr val="bg1"/>
                </a:solidFill>
              </a:rPr>
              <a:t> </a:t>
            </a:r>
            <a:r>
              <a:rPr lang="en-GB" dirty="0" err="1">
                <a:solidFill>
                  <a:schemeClr val="bg1"/>
                </a:solidFill>
              </a:rPr>
              <a:t>newid</a:t>
            </a:r>
            <a:r>
              <a:rPr lang="en-GB" dirty="0">
                <a:solidFill>
                  <a:schemeClr val="bg1"/>
                </a:solidFill>
              </a:rPr>
              <a:t> </a:t>
            </a:r>
            <a:r>
              <a:rPr lang="en-GB" dirty="0" err="1">
                <a:solidFill>
                  <a:schemeClr val="bg1"/>
                </a:solidFill>
              </a:rPr>
              <a:t>dros</a:t>
            </a:r>
            <a:r>
              <a:rPr lang="en-GB" dirty="0">
                <a:solidFill>
                  <a:schemeClr val="bg1"/>
                </a:solidFill>
              </a:rPr>
              <a:t> y 50 </a:t>
            </a:r>
            <a:r>
              <a:rPr lang="en-GB" dirty="0" err="1">
                <a:solidFill>
                  <a:schemeClr val="bg1"/>
                </a:solidFill>
              </a:rPr>
              <a:t>mlwyddyn</a:t>
            </a:r>
            <a:r>
              <a:rPr lang="en-GB" dirty="0">
                <a:solidFill>
                  <a:schemeClr val="bg1"/>
                </a:solidFill>
              </a:rPr>
              <a:t> </a:t>
            </a:r>
            <a:r>
              <a:rPr lang="en-GB" dirty="0" err="1">
                <a:solidFill>
                  <a:schemeClr val="bg1"/>
                </a:solidFill>
              </a:rPr>
              <a:t>ddiwethaf</a:t>
            </a:r>
            <a:r>
              <a:rPr lang="en-GB" dirty="0">
                <a:solidFill>
                  <a:schemeClr val="bg1"/>
                </a:solidFill>
              </a:rPr>
              <a:t>. </a:t>
            </a:r>
          </a:p>
          <a:p>
            <a:r>
              <a:rPr lang="en-GB" dirty="0">
                <a:solidFill>
                  <a:schemeClr val="bg1"/>
                </a:solidFill>
              </a:rPr>
              <a:t>Sut </a:t>
            </a:r>
            <a:r>
              <a:rPr lang="en-GB" dirty="0" err="1">
                <a:solidFill>
                  <a:schemeClr val="bg1"/>
                </a:solidFill>
              </a:rPr>
              <a:t>mae</a:t>
            </a:r>
            <a:r>
              <a:rPr lang="en-GB" dirty="0">
                <a:solidFill>
                  <a:schemeClr val="bg1"/>
                </a:solidFill>
              </a:rPr>
              <a:t> </a:t>
            </a:r>
            <a:r>
              <a:rPr lang="en-GB" dirty="0" err="1">
                <a:solidFill>
                  <a:schemeClr val="bg1"/>
                </a:solidFill>
              </a:rPr>
              <a:t>agweddau</a:t>
            </a:r>
            <a:r>
              <a:rPr lang="en-GB" dirty="0">
                <a:solidFill>
                  <a:schemeClr val="bg1"/>
                </a:solidFill>
              </a:rPr>
              <a:t> </a:t>
            </a:r>
            <a:r>
              <a:rPr lang="en-GB" dirty="0" err="1">
                <a:solidFill>
                  <a:schemeClr val="bg1"/>
                </a:solidFill>
              </a:rPr>
              <a:t>dysgu</a:t>
            </a:r>
            <a:r>
              <a:rPr lang="en-GB" dirty="0">
                <a:solidFill>
                  <a:schemeClr val="bg1"/>
                </a:solidFill>
              </a:rPr>
              <a:t> ac </a:t>
            </a:r>
            <a:r>
              <a:rPr lang="en-GB" dirty="0" err="1">
                <a:solidFill>
                  <a:schemeClr val="bg1"/>
                </a:solidFill>
              </a:rPr>
              <a:t>addysgu</a:t>
            </a:r>
            <a:r>
              <a:rPr lang="en-GB" dirty="0">
                <a:solidFill>
                  <a:schemeClr val="bg1"/>
                </a:solidFill>
              </a:rPr>
              <a:t> </a:t>
            </a:r>
            <a:r>
              <a:rPr lang="en-GB" dirty="0" err="1">
                <a:solidFill>
                  <a:schemeClr val="bg1"/>
                </a:solidFill>
              </a:rPr>
              <a:t>wedi</a:t>
            </a:r>
            <a:r>
              <a:rPr lang="en-GB" dirty="0">
                <a:solidFill>
                  <a:schemeClr val="bg1"/>
                </a:solidFill>
              </a:rPr>
              <a:t> </a:t>
            </a:r>
            <a:r>
              <a:rPr lang="en-GB" dirty="0" err="1">
                <a:solidFill>
                  <a:schemeClr val="bg1"/>
                </a:solidFill>
              </a:rPr>
              <a:t>newid</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yr</a:t>
            </a:r>
            <a:r>
              <a:rPr lang="en-GB" dirty="0">
                <a:solidFill>
                  <a:schemeClr val="bg1"/>
                </a:solidFill>
              </a:rPr>
              <a:t> </a:t>
            </a:r>
            <a:r>
              <a:rPr lang="en-GB" dirty="0" err="1">
                <a:solidFill>
                  <a:schemeClr val="bg1"/>
                </a:solidFill>
              </a:rPr>
              <a:t>amser</a:t>
            </a:r>
            <a:r>
              <a:rPr lang="en-GB" dirty="0">
                <a:solidFill>
                  <a:schemeClr val="bg1"/>
                </a:solidFill>
              </a:rPr>
              <a:t> </a:t>
            </a:r>
            <a:r>
              <a:rPr lang="en-GB" dirty="0" err="1">
                <a:solidFill>
                  <a:schemeClr val="bg1"/>
                </a:solidFill>
              </a:rPr>
              <a:t>yna</a:t>
            </a:r>
            <a:r>
              <a:rPr lang="en-GB" dirty="0">
                <a:solidFill>
                  <a:schemeClr val="bg1"/>
                </a:solidFill>
              </a:rPr>
              <a:t>?</a:t>
            </a:r>
          </a:p>
        </p:txBody>
      </p:sp>
      <p:sp>
        <p:nvSpPr>
          <p:cNvPr id="4" name="Content Placeholder 3"/>
          <p:cNvSpPr>
            <a:spLocks noGrp="1"/>
          </p:cNvSpPr>
          <p:nvPr>
            <p:ph sz="half" idx="2"/>
          </p:nvPr>
        </p:nvSpPr>
        <p:spPr>
          <a:solidFill>
            <a:schemeClr val="tx1"/>
          </a:solidFill>
        </p:spPr>
        <p:style>
          <a:lnRef idx="2">
            <a:schemeClr val="accent5"/>
          </a:lnRef>
          <a:fillRef idx="1">
            <a:schemeClr val="lt1"/>
          </a:fillRef>
          <a:effectRef idx="0">
            <a:schemeClr val="accent5"/>
          </a:effectRef>
          <a:fontRef idx="minor">
            <a:schemeClr val="dk1"/>
          </a:fontRef>
        </p:style>
        <p:txBody>
          <a:bodyPr>
            <a:normAutofit/>
          </a:bodyPr>
          <a:lstStyle/>
          <a:p>
            <a:r>
              <a:rPr lang="en-GB" dirty="0">
                <a:solidFill>
                  <a:schemeClr val="bg1"/>
                </a:solidFill>
              </a:rPr>
              <a:t>Consider how education has changed over the last 50 years.</a:t>
            </a:r>
          </a:p>
          <a:p>
            <a:r>
              <a:rPr lang="en-GB" dirty="0">
                <a:solidFill>
                  <a:schemeClr val="bg1"/>
                </a:solidFill>
              </a:rPr>
              <a:t>How have approaches to teaching and learning changed in that time? </a:t>
            </a:r>
          </a:p>
          <a:p>
            <a:endParaRPr lang="en-GB" dirty="0"/>
          </a:p>
          <a:p>
            <a:endParaRPr lang="en-GB" dirty="0"/>
          </a:p>
        </p:txBody>
      </p:sp>
      <p:pic>
        <p:nvPicPr>
          <p:cNvPr id="7" name="Picture 6" descr="A group of people posing for a photo&#10;&#10;Description automatically generated">
            <a:extLst>
              <a:ext uri="{FF2B5EF4-FFF2-40B4-BE49-F238E27FC236}">
                <a16:creationId xmlns:a16="http://schemas.microsoft.com/office/drawing/2014/main" id="{54E62E96-1D59-49D3-B590-44DC30B9D91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44208" y="188640"/>
            <a:ext cx="2051240" cy="1203078"/>
          </a:xfrm>
          <a:prstGeom prst="rect">
            <a:avLst/>
          </a:prstGeom>
        </p:spPr>
      </p:pic>
    </p:spTree>
    <p:extLst>
      <p:ext uri="{BB962C8B-B14F-4D97-AF65-F5344CB8AC3E}">
        <p14:creationId xmlns:p14="http://schemas.microsoft.com/office/powerpoint/2010/main" val="2504370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4927" y="457200"/>
            <a:ext cx="8229600" cy="1143000"/>
          </a:xfrm>
        </p:spPr>
        <p:txBody>
          <a:bodyPr>
            <a:normAutofit fontScale="90000"/>
          </a:bodyPr>
          <a:lstStyle/>
          <a:p>
            <a:r>
              <a:rPr lang="en-GB" i="1" dirty="0" err="1">
                <a:solidFill>
                  <a:schemeClr val="bg1"/>
                </a:solidFill>
              </a:rPr>
              <a:t>Rhai</a:t>
            </a:r>
            <a:r>
              <a:rPr lang="en-GB" i="1" dirty="0">
                <a:solidFill>
                  <a:schemeClr val="bg1"/>
                </a:solidFill>
              </a:rPr>
              <a:t> </a:t>
            </a:r>
            <a:r>
              <a:rPr lang="en-GB" i="1" dirty="0" err="1">
                <a:solidFill>
                  <a:schemeClr val="bg1"/>
                </a:solidFill>
              </a:rPr>
              <a:t>o’r</a:t>
            </a:r>
            <a:r>
              <a:rPr lang="en-GB" i="1" dirty="0">
                <a:solidFill>
                  <a:schemeClr val="bg1"/>
                </a:solidFill>
              </a:rPr>
              <a:t> </a:t>
            </a:r>
            <a:r>
              <a:rPr lang="en-GB" i="1" dirty="0" err="1">
                <a:solidFill>
                  <a:schemeClr val="bg1"/>
                </a:solidFill>
              </a:rPr>
              <a:t>newidiadau</a:t>
            </a:r>
            <a:r>
              <a:rPr lang="en-GB" i="1" dirty="0">
                <a:solidFill>
                  <a:schemeClr val="bg1"/>
                </a:solidFill>
              </a:rPr>
              <a:t>…?</a:t>
            </a:r>
            <a:br>
              <a:rPr lang="en-GB" i="1" dirty="0">
                <a:solidFill>
                  <a:schemeClr val="bg1"/>
                </a:solidFill>
              </a:rPr>
            </a:br>
            <a:r>
              <a:rPr lang="en-GB" dirty="0">
                <a:solidFill>
                  <a:schemeClr val="bg1"/>
                </a:solidFill>
              </a:rPr>
              <a:t>Some of the changes…?</a:t>
            </a:r>
            <a:br>
              <a:rPr lang="en-GB" dirty="0">
                <a:solidFill>
                  <a:schemeClr val="bg1"/>
                </a:solidFill>
              </a:rPr>
            </a:br>
            <a:endParaRPr lang="en-GB" i="1" dirty="0">
              <a:solidFill>
                <a:schemeClr val="bg1"/>
              </a:solidFill>
            </a:endParaRPr>
          </a:p>
        </p:txBody>
      </p:sp>
      <p:sp>
        <p:nvSpPr>
          <p:cNvPr id="4" name="Content Placeholder 3"/>
          <p:cNvSpPr>
            <a:spLocks noGrp="1"/>
          </p:cNvSpPr>
          <p:nvPr>
            <p:ph sz="half" idx="1"/>
          </p:nvPr>
        </p:nvSpPr>
        <p:spPr>
          <a:xfrm>
            <a:off x="317377" y="1910364"/>
            <a:ext cx="4038600" cy="4525963"/>
          </a:xfrm>
          <a:solidFill>
            <a:schemeClr val="tx1"/>
          </a:solidFill>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dirty="0" err="1">
                <a:solidFill>
                  <a:schemeClr val="bg1"/>
                </a:solidFill>
              </a:rPr>
              <a:t>Plentyndod</a:t>
            </a:r>
            <a:r>
              <a:rPr lang="en-GB" dirty="0">
                <a:solidFill>
                  <a:schemeClr val="bg1"/>
                </a:solidFill>
              </a:rPr>
              <a:t> – </a:t>
            </a:r>
            <a:r>
              <a:rPr lang="en-GB" dirty="0" err="1">
                <a:solidFill>
                  <a:schemeClr val="bg1"/>
                </a:solidFill>
              </a:rPr>
              <a:t>oedolyn</a:t>
            </a:r>
            <a:r>
              <a:rPr lang="en-GB" dirty="0">
                <a:solidFill>
                  <a:schemeClr val="bg1"/>
                </a:solidFill>
              </a:rPr>
              <a:t> – </a:t>
            </a:r>
            <a:r>
              <a:rPr lang="en-GB" dirty="0" err="1">
                <a:solidFill>
                  <a:schemeClr val="bg1"/>
                </a:solidFill>
              </a:rPr>
              <a:t>gydol</a:t>
            </a:r>
            <a:r>
              <a:rPr lang="en-GB" dirty="0">
                <a:solidFill>
                  <a:schemeClr val="bg1"/>
                </a:solidFill>
              </a:rPr>
              <a:t> </a:t>
            </a:r>
            <a:r>
              <a:rPr lang="en-GB" dirty="0" err="1">
                <a:solidFill>
                  <a:schemeClr val="bg1"/>
                </a:solidFill>
              </a:rPr>
              <a:t>oes</a:t>
            </a:r>
            <a:r>
              <a:rPr lang="en-GB" dirty="0">
                <a:solidFill>
                  <a:schemeClr val="bg1"/>
                </a:solidFill>
              </a:rPr>
              <a:t>;</a:t>
            </a:r>
          </a:p>
          <a:p>
            <a:r>
              <a:rPr lang="en-GB" dirty="0" err="1">
                <a:solidFill>
                  <a:schemeClr val="bg1"/>
                </a:solidFill>
              </a:rPr>
              <a:t>Athro-ganolog</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ddysgwr-ganolog</a:t>
            </a:r>
            <a:r>
              <a:rPr lang="en-GB" dirty="0">
                <a:solidFill>
                  <a:schemeClr val="bg1"/>
                </a:solidFill>
              </a:rPr>
              <a:t>; </a:t>
            </a:r>
          </a:p>
          <a:p>
            <a:r>
              <a:rPr lang="en-GB" dirty="0" err="1">
                <a:solidFill>
                  <a:schemeClr val="bg1"/>
                </a:solidFill>
              </a:rPr>
              <a:t>Wyneb</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wyneb</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ddysgu</a:t>
            </a:r>
            <a:r>
              <a:rPr lang="en-GB" dirty="0">
                <a:solidFill>
                  <a:schemeClr val="bg1"/>
                </a:solidFill>
              </a:rPr>
              <a:t> </a:t>
            </a:r>
            <a:r>
              <a:rPr lang="en-GB" dirty="0" err="1">
                <a:solidFill>
                  <a:schemeClr val="bg1"/>
                </a:solidFill>
              </a:rPr>
              <a:t>dros</a:t>
            </a:r>
            <a:r>
              <a:rPr lang="en-GB" dirty="0">
                <a:solidFill>
                  <a:schemeClr val="bg1"/>
                </a:solidFill>
              </a:rPr>
              <a:t> </a:t>
            </a:r>
            <a:r>
              <a:rPr lang="en-GB" dirty="0" err="1">
                <a:solidFill>
                  <a:schemeClr val="bg1"/>
                </a:solidFill>
              </a:rPr>
              <a:t>bellter</a:t>
            </a:r>
            <a:r>
              <a:rPr lang="en-GB" dirty="0">
                <a:solidFill>
                  <a:schemeClr val="bg1"/>
                </a:solidFill>
              </a:rPr>
              <a:t>;</a:t>
            </a:r>
          </a:p>
          <a:p>
            <a:r>
              <a:rPr lang="en-GB" dirty="0" err="1">
                <a:solidFill>
                  <a:schemeClr val="bg1"/>
                </a:solidFill>
              </a:rPr>
              <a:t>Addysg</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ddysgu</a:t>
            </a:r>
            <a:r>
              <a:rPr lang="en-GB" dirty="0">
                <a:solidFill>
                  <a:schemeClr val="bg1"/>
                </a:solidFill>
              </a:rPr>
              <a:t>;</a:t>
            </a:r>
          </a:p>
          <a:p>
            <a:r>
              <a:rPr lang="en-GB" dirty="0" err="1">
                <a:solidFill>
                  <a:schemeClr val="bg1"/>
                </a:solidFill>
              </a:rPr>
              <a:t>O’r</a:t>
            </a:r>
            <a:r>
              <a:rPr lang="en-GB" dirty="0">
                <a:solidFill>
                  <a:schemeClr val="bg1"/>
                </a:solidFill>
              </a:rPr>
              <a:t> </a:t>
            </a:r>
            <a:r>
              <a:rPr lang="en-GB" dirty="0" err="1">
                <a:solidFill>
                  <a:schemeClr val="bg1"/>
                </a:solidFill>
              </a:rPr>
              <a:t>ychydig</a:t>
            </a:r>
            <a:r>
              <a:rPr lang="en-GB" dirty="0">
                <a:solidFill>
                  <a:schemeClr val="bg1"/>
                </a:solidFill>
              </a:rPr>
              <a:t> </a:t>
            </a:r>
            <a:r>
              <a:rPr lang="en-GB" dirty="0" err="1">
                <a:solidFill>
                  <a:schemeClr val="bg1"/>
                </a:solidFill>
              </a:rPr>
              <a:t>i’r</a:t>
            </a:r>
            <a:r>
              <a:rPr lang="en-GB" dirty="0">
                <a:solidFill>
                  <a:schemeClr val="bg1"/>
                </a:solidFill>
              </a:rPr>
              <a:t> </a:t>
            </a:r>
            <a:r>
              <a:rPr lang="en-GB" dirty="0" err="1">
                <a:solidFill>
                  <a:schemeClr val="bg1"/>
                </a:solidFill>
              </a:rPr>
              <a:t>llawer</a:t>
            </a:r>
            <a:r>
              <a:rPr lang="en-GB" dirty="0">
                <a:solidFill>
                  <a:schemeClr val="bg1"/>
                </a:solidFill>
              </a:rPr>
              <a:t>;</a:t>
            </a:r>
          </a:p>
          <a:p>
            <a:r>
              <a:rPr lang="en-GB" dirty="0" err="1">
                <a:solidFill>
                  <a:schemeClr val="bg1"/>
                </a:solidFill>
              </a:rPr>
              <a:t>Rhyddfrydig</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alwedigaethol</a:t>
            </a:r>
            <a:r>
              <a:rPr lang="en-GB" dirty="0">
                <a:solidFill>
                  <a:schemeClr val="bg1"/>
                </a:solidFill>
              </a:rPr>
              <a:t>;</a:t>
            </a:r>
          </a:p>
        </p:txBody>
      </p:sp>
      <p:sp>
        <p:nvSpPr>
          <p:cNvPr id="5" name="Content Placeholder 4"/>
          <p:cNvSpPr>
            <a:spLocks noGrp="1"/>
          </p:cNvSpPr>
          <p:nvPr>
            <p:ph sz="half" idx="2"/>
          </p:nvPr>
        </p:nvSpPr>
        <p:spPr>
          <a:xfrm>
            <a:off x="4788024" y="1910364"/>
            <a:ext cx="4038600" cy="4525963"/>
          </a:xfrm>
          <a:solidFill>
            <a:schemeClr val="tx1"/>
          </a:solidFill>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a:solidFill>
                  <a:schemeClr val="bg1"/>
                </a:solidFill>
              </a:rPr>
              <a:t>Childhood to adult to lifelong;</a:t>
            </a:r>
          </a:p>
          <a:p>
            <a:r>
              <a:rPr lang="en-GB" dirty="0">
                <a:solidFill>
                  <a:schemeClr val="bg1"/>
                </a:solidFill>
              </a:rPr>
              <a:t>Teacher-centred to student-centred;</a:t>
            </a:r>
          </a:p>
          <a:p>
            <a:r>
              <a:rPr lang="en-GB" dirty="0">
                <a:solidFill>
                  <a:schemeClr val="bg1"/>
                </a:solidFill>
              </a:rPr>
              <a:t>Face-to-face to distance;</a:t>
            </a:r>
          </a:p>
          <a:p>
            <a:r>
              <a:rPr lang="en-GB" dirty="0">
                <a:solidFill>
                  <a:schemeClr val="bg1"/>
                </a:solidFill>
              </a:rPr>
              <a:t>Education to learning;</a:t>
            </a:r>
          </a:p>
          <a:p>
            <a:r>
              <a:rPr lang="en-GB" dirty="0">
                <a:solidFill>
                  <a:schemeClr val="bg1"/>
                </a:solidFill>
              </a:rPr>
              <a:t>The few to the many;</a:t>
            </a:r>
          </a:p>
          <a:p>
            <a:r>
              <a:rPr lang="en-GB" dirty="0">
                <a:solidFill>
                  <a:schemeClr val="bg1"/>
                </a:solidFill>
              </a:rPr>
              <a:t>Liberal to vocational;</a:t>
            </a:r>
          </a:p>
        </p:txBody>
      </p:sp>
      <p:pic>
        <p:nvPicPr>
          <p:cNvPr id="8" name="Picture 7" descr="A group of people posing for a photo&#10;&#10;Description automatically generated">
            <a:extLst>
              <a:ext uri="{FF2B5EF4-FFF2-40B4-BE49-F238E27FC236}">
                <a16:creationId xmlns:a16="http://schemas.microsoft.com/office/drawing/2014/main" id="{48F2F85B-154F-4F1C-8C55-61AB3513DD7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28664" y="397122"/>
            <a:ext cx="2051240" cy="1203078"/>
          </a:xfrm>
          <a:prstGeom prst="rect">
            <a:avLst/>
          </a:prstGeom>
        </p:spPr>
      </p:pic>
    </p:spTree>
    <p:extLst>
      <p:ext uri="{BB962C8B-B14F-4D97-AF65-F5344CB8AC3E}">
        <p14:creationId xmlns:p14="http://schemas.microsoft.com/office/powerpoint/2010/main" val="1675399655"/>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79512" y="548680"/>
            <a:ext cx="4316288" cy="5976664"/>
          </a:xfrm>
          <a:solidFill>
            <a:schemeClr val="tx1"/>
          </a:solidFill>
        </p:spPr>
        <p:style>
          <a:lnRef idx="2">
            <a:schemeClr val="accent4"/>
          </a:lnRef>
          <a:fillRef idx="1">
            <a:schemeClr val="lt1"/>
          </a:fillRef>
          <a:effectRef idx="0">
            <a:schemeClr val="accent4"/>
          </a:effectRef>
          <a:fontRef idx="minor">
            <a:schemeClr val="dk1"/>
          </a:fontRef>
        </p:style>
        <p:txBody>
          <a:bodyPr>
            <a:normAutofit fontScale="77500" lnSpcReduction="20000"/>
          </a:bodyPr>
          <a:lstStyle/>
          <a:p>
            <a:r>
              <a:rPr lang="en-GB" sz="3300" dirty="0" err="1">
                <a:solidFill>
                  <a:schemeClr val="bg1"/>
                </a:solidFill>
              </a:rPr>
              <a:t>Damcaniaethol</a:t>
            </a:r>
            <a:r>
              <a:rPr lang="en-GB" sz="3300" dirty="0">
                <a:solidFill>
                  <a:schemeClr val="bg1"/>
                </a:solidFill>
              </a:rPr>
              <a:t> </a:t>
            </a:r>
            <a:r>
              <a:rPr lang="en-GB" sz="3300" dirty="0" err="1">
                <a:solidFill>
                  <a:schemeClr val="bg1"/>
                </a:solidFill>
              </a:rPr>
              <a:t>i’r</a:t>
            </a:r>
            <a:r>
              <a:rPr lang="en-GB" sz="3300" dirty="0">
                <a:solidFill>
                  <a:schemeClr val="bg1"/>
                </a:solidFill>
              </a:rPr>
              <a:t> </a:t>
            </a:r>
            <a:r>
              <a:rPr lang="en-GB" sz="3300" dirty="0" err="1">
                <a:solidFill>
                  <a:schemeClr val="bg1"/>
                </a:solidFill>
              </a:rPr>
              <a:t>ymarferol</a:t>
            </a:r>
            <a:r>
              <a:rPr lang="en-GB" sz="3300" dirty="0">
                <a:solidFill>
                  <a:schemeClr val="bg1"/>
                </a:solidFill>
              </a:rPr>
              <a:t>; </a:t>
            </a:r>
          </a:p>
          <a:p>
            <a:r>
              <a:rPr lang="en-GB" sz="3300" dirty="0" err="1">
                <a:solidFill>
                  <a:schemeClr val="bg1"/>
                </a:solidFill>
              </a:rPr>
              <a:t>Pwnc</a:t>
            </a:r>
            <a:r>
              <a:rPr lang="en-GB" sz="3300" dirty="0">
                <a:solidFill>
                  <a:schemeClr val="bg1"/>
                </a:solidFill>
              </a:rPr>
              <a:t> </a:t>
            </a:r>
            <a:r>
              <a:rPr lang="en-GB" sz="3300" dirty="0" err="1">
                <a:solidFill>
                  <a:schemeClr val="bg1"/>
                </a:solidFill>
              </a:rPr>
              <a:t>unigol</a:t>
            </a:r>
            <a:r>
              <a:rPr lang="en-GB" sz="3300" dirty="0">
                <a:solidFill>
                  <a:schemeClr val="bg1"/>
                </a:solidFill>
              </a:rPr>
              <a:t> </a:t>
            </a:r>
            <a:r>
              <a:rPr lang="en-GB" sz="3300" dirty="0" err="1">
                <a:solidFill>
                  <a:schemeClr val="bg1"/>
                </a:solidFill>
              </a:rPr>
              <a:t>i</a:t>
            </a:r>
            <a:r>
              <a:rPr lang="en-GB" sz="3300" dirty="0">
                <a:solidFill>
                  <a:schemeClr val="bg1"/>
                </a:solidFill>
              </a:rPr>
              <a:t> </a:t>
            </a:r>
            <a:r>
              <a:rPr lang="en-GB" sz="3300" dirty="0" err="1">
                <a:solidFill>
                  <a:schemeClr val="bg1"/>
                </a:solidFill>
              </a:rPr>
              <a:t>drawsbynciol</a:t>
            </a:r>
            <a:r>
              <a:rPr lang="en-GB" sz="3300" dirty="0">
                <a:solidFill>
                  <a:schemeClr val="bg1"/>
                </a:solidFill>
              </a:rPr>
              <a:t> </a:t>
            </a:r>
            <a:r>
              <a:rPr lang="en-GB" sz="3300" dirty="0" err="1">
                <a:solidFill>
                  <a:schemeClr val="bg1"/>
                </a:solidFill>
              </a:rPr>
              <a:t>i</a:t>
            </a:r>
            <a:r>
              <a:rPr lang="en-GB" sz="3300" dirty="0">
                <a:solidFill>
                  <a:schemeClr val="bg1"/>
                </a:solidFill>
              </a:rPr>
              <a:t> </a:t>
            </a:r>
            <a:r>
              <a:rPr lang="en-GB" sz="3300" dirty="0" err="1">
                <a:solidFill>
                  <a:schemeClr val="bg1"/>
                </a:solidFill>
              </a:rPr>
              <a:t>integreiddiol</a:t>
            </a:r>
            <a:r>
              <a:rPr lang="en-GB" sz="3300" dirty="0">
                <a:solidFill>
                  <a:schemeClr val="bg1"/>
                </a:solidFill>
              </a:rPr>
              <a:t>;</a:t>
            </a:r>
          </a:p>
          <a:p>
            <a:r>
              <a:rPr lang="en-GB" sz="3300" dirty="0" err="1">
                <a:solidFill>
                  <a:schemeClr val="bg1"/>
                </a:solidFill>
              </a:rPr>
              <a:t>Gwybodaeth</a:t>
            </a:r>
            <a:r>
              <a:rPr lang="en-GB" sz="3300" dirty="0">
                <a:solidFill>
                  <a:schemeClr val="bg1"/>
                </a:solidFill>
              </a:rPr>
              <a:t> </a:t>
            </a:r>
            <a:r>
              <a:rPr lang="en-GB" sz="3300" dirty="0" err="1">
                <a:solidFill>
                  <a:schemeClr val="bg1"/>
                </a:solidFill>
              </a:rPr>
              <a:t>fel</a:t>
            </a:r>
            <a:r>
              <a:rPr lang="en-GB" sz="3300" dirty="0">
                <a:solidFill>
                  <a:schemeClr val="bg1"/>
                </a:solidFill>
              </a:rPr>
              <a:t> </a:t>
            </a:r>
            <a:r>
              <a:rPr lang="en-GB" sz="3300" dirty="0" err="1">
                <a:solidFill>
                  <a:schemeClr val="bg1"/>
                </a:solidFill>
              </a:rPr>
              <a:t>gwir</a:t>
            </a:r>
            <a:r>
              <a:rPr lang="en-GB" sz="3300" dirty="0">
                <a:solidFill>
                  <a:schemeClr val="bg1"/>
                </a:solidFill>
              </a:rPr>
              <a:t> </a:t>
            </a:r>
            <a:r>
              <a:rPr lang="en-GB" sz="3300" dirty="0" err="1">
                <a:solidFill>
                  <a:schemeClr val="bg1"/>
                </a:solidFill>
              </a:rPr>
              <a:t>i</a:t>
            </a:r>
            <a:r>
              <a:rPr lang="en-GB" sz="3300" dirty="0">
                <a:solidFill>
                  <a:schemeClr val="bg1"/>
                </a:solidFill>
              </a:rPr>
              <a:t> </a:t>
            </a:r>
            <a:r>
              <a:rPr lang="en-GB" sz="3300" dirty="0" err="1">
                <a:solidFill>
                  <a:schemeClr val="bg1"/>
                </a:solidFill>
              </a:rPr>
              <a:t>wybodaeth</a:t>
            </a:r>
            <a:r>
              <a:rPr lang="en-GB" sz="3300" dirty="0">
                <a:solidFill>
                  <a:schemeClr val="bg1"/>
                </a:solidFill>
              </a:rPr>
              <a:t> </a:t>
            </a:r>
            <a:r>
              <a:rPr lang="en-GB" sz="3300" dirty="0" err="1">
                <a:solidFill>
                  <a:schemeClr val="bg1"/>
                </a:solidFill>
              </a:rPr>
              <a:t>berthnasol</a:t>
            </a:r>
            <a:r>
              <a:rPr lang="en-GB" sz="3300" dirty="0">
                <a:solidFill>
                  <a:schemeClr val="bg1"/>
                </a:solidFill>
              </a:rPr>
              <a:t>;</a:t>
            </a:r>
          </a:p>
          <a:p>
            <a:r>
              <a:rPr lang="en-GB" sz="3300" dirty="0" err="1">
                <a:solidFill>
                  <a:schemeClr val="bg1"/>
                </a:solidFill>
              </a:rPr>
              <a:t>Dysgu</a:t>
            </a:r>
            <a:r>
              <a:rPr lang="en-GB" sz="3300" dirty="0">
                <a:solidFill>
                  <a:schemeClr val="bg1"/>
                </a:solidFill>
              </a:rPr>
              <a:t> </a:t>
            </a:r>
            <a:r>
              <a:rPr lang="en-GB" sz="3300" dirty="0" err="1">
                <a:solidFill>
                  <a:schemeClr val="bg1"/>
                </a:solidFill>
              </a:rPr>
              <a:t>trwy</a:t>
            </a:r>
            <a:r>
              <a:rPr lang="en-GB" sz="3300" dirty="0">
                <a:solidFill>
                  <a:schemeClr val="bg1"/>
                </a:solidFill>
              </a:rPr>
              <a:t> </a:t>
            </a:r>
            <a:r>
              <a:rPr lang="en-GB" sz="3300" dirty="0" err="1">
                <a:solidFill>
                  <a:schemeClr val="bg1"/>
                </a:solidFill>
              </a:rPr>
              <a:t>ailadrodd</a:t>
            </a:r>
            <a:r>
              <a:rPr lang="en-GB" sz="3300" dirty="0">
                <a:solidFill>
                  <a:schemeClr val="bg1"/>
                </a:solidFill>
              </a:rPr>
              <a:t> </a:t>
            </a:r>
            <a:r>
              <a:rPr lang="en-GB" sz="3300" dirty="0" err="1">
                <a:solidFill>
                  <a:schemeClr val="bg1"/>
                </a:solidFill>
              </a:rPr>
              <a:t>i</a:t>
            </a:r>
            <a:r>
              <a:rPr lang="en-GB" sz="3300" dirty="0">
                <a:solidFill>
                  <a:schemeClr val="bg1"/>
                </a:solidFill>
              </a:rPr>
              <a:t> </a:t>
            </a:r>
            <a:r>
              <a:rPr lang="en-GB" sz="3300" dirty="0" err="1">
                <a:solidFill>
                  <a:schemeClr val="bg1"/>
                </a:solidFill>
              </a:rPr>
              <a:t>ddysgu</a:t>
            </a:r>
            <a:r>
              <a:rPr lang="en-GB" sz="3300" dirty="0">
                <a:solidFill>
                  <a:schemeClr val="bg1"/>
                </a:solidFill>
              </a:rPr>
              <a:t> </a:t>
            </a:r>
            <a:r>
              <a:rPr lang="en-GB" sz="3300" dirty="0" err="1">
                <a:solidFill>
                  <a:schemeClr val="bg1"/>
                </a:solidFill>
              </a:rPr>
              <a:t>adlewyrchol</a:t>
            </a:r>
            <a:r>
              <a:rPr lang="en-GB" sz="3300" dirty="0">
                <a:solidFill>
                  <a:schemeClr val="bg1"/>
                </a:solidFill>
              </a:rPr>
              <a:t>;</a:t>
            </a:r>
          </a:p>
          <a:p>
            <a:r>
              <a:rPr lang="en-GB" sz="3300" dirty="0" err="1">
                <a:solidFill>
                  <a:schemeClr val="bg1"/>
                </a:solidFill>
              </a:rPr>
              <a:t>Darpariaeth</a:t>
            </a:r>
            <a:r>
              <a:rPr lang="en-GB" sz="3300" dirty="0">
                <a:solidFill>
                  <a:schemeClr val="bg1"/>
                </a:solidFill>
              </a:rPr>
              <a:t> </a:t>
            </a:r>
            <a:r>
              <a:rPr lang="en-GB" sz="3300" dirty="0" err="1">
                <a:solidFill>
                  <a:schemeClr val="bg1"/>
                </a:solidFill>
              </a:rPr>
              <a:t>lles</a:t>
            </a:r>
            <a:r>
              <a:rPr lang="en-GB" sz="3300" dirty="0">
                <a:solidFill>
                  <a:schemeClr val="bg1"/>
                </a:solidFill>
              </a:rPr>
              <a:t> (</a:t>
            </a:r>
            <a:r>
              <a:rPr lang="en-GB" sz="3300" dirty="0" err="1">
                <a:solidFill>
                  <a:schemeClr val="bg1"/>
                </a:solidFill>
              </a:rPr>
              <a:t>anghenion</a:t>
            </a:r>
            <a:r>
              <a:rPr lang="en-GB" sz="3300" dirty="0">
                <a:solidFill>
                  <a:schemeClr val="bg1"/>
                </a:solidFill>
              </a:rPr>
              <a:t>) </a:t>
            </a:r>
            <a:r>
              <a:rPr lang="en-GB" sz="3300" dirty="0" err="1">
                <a:solidFill>
                  <a:schemeClr val="bg1"/>
                </a:solidFill>
              </a:rPr>
              <a:t>i</a:t>
            </a:r>
            <a:r>
              <a:rPr lang="en-GB" sz="3300" dirty="0">
                <a:solidFill>
                  <a:schemeClr val="bg1"/>
                </a:solidFill>
              </a:rPr>
              <a:t> </a:t>
            </a:r>
            <a:r>
              <a:rPr lang="en-GB" sz="3300" dirty="0" err="1">
                <a:solidFill>
                  <a:schemeClr val="bg1"/>
                </a:solidFill>
              </a:rPr>
              <a:t>ofynion</a:t>
            </a:r>
            <a:r>
              <a:rPr lang="en-GB" sz="3300" dirty="0">
                <a:solidFill>
                  <a:schemeClr val="bg1"/>
                </a:solidFill>
              </a:rPr>
              <a:t> </a:t>
            </a:r>
            <a:r>
              <a:rPr lang="en-GB" sz="3300" dirty="0" err="1">
                <a:solidFill>
                  <a:schemeClr val="bg1"/>
                </a:solidFill>
              </a:rPr>
              <a:t>marchnad</a:t>
            </a:r>
            <a:r>
              <a:rPr lang="en-GB" sz="3300" dirty="0">
                <a:solidFill>
                  <a:schemeClr val="bg1"/>
                </a:solidFill>
              </a:rPr>
              <a:t> (</a:t>
            </a:r>
            <a:r>
              <a:rPr lang="en-GB" sz="3300" dirty="0" err="1">
                <a:solidFill>
                  <a:schemeClr val="bg1"/>
                </a:solidFill>
              </a:rPr>
              <a:t>dymuniadau</a:t>
            </a:r>
            <a:r>
              <a:rPr lang="en-GB" sz="3300" dirty="0">
                <a:solidFill>
                  <a:schemeClr val="bg1"/>
                </a:solidFill>
              </a:rPr>
              <a:t>);</a:t>
            </a:r>
          </a:p>
          <a:p>
            <a:r>
              <a:rPr lang="en-GB" sz="3300" dirty="0" err="1">
                <a:solidFill>
                  <a:schemeClr val="bg1"/>
                </a:solidFill>
              </a:rPr>
              <a:t>Cwricwlwm</a:t>
            </a:r>
            <a:r>
              <a:rPr lang="en-GB" sz="3300" dirty="0">
                <a:solidFill>
                  <a:schemeClr val="bg1"/>
                </a:solidFill>
              </a:rPr>
              <a:t> </a:t>
            </a:r>
            <a:r>
              <a:rPr lang="en-GB" sz="3300" dirty="0" err="1">
                <a:solidFill>
                  <a:schemeClr val="bg1"/>
                </a:solidFill>
              </a:rPr>
              <a:t>clasurol</a:t>
            </a:r>
            <a:r>
              <a:rPr lang="en-GB" sz="3300" dirty="0">
                <a:solidFill>
                  <a:schemeClr val="bg1"/>
                </a:solidFill>
              </a:rPr>
              <a:t> </a:t>
            </a:r>
            <a:r>
              <a:rPr lang="en-GB" sz="3300" dirty="0" err="1">
                <a:solidFill>
                  <a:schemeClr val="bg1"/>
                </a:solidFill>
              </a:rPr>
              <a:t>i</a:t>
            </a:r>
            <a:r>
              <a:rPr lang="en-GB" sz="3300" dirty="0">
                <a:solidFill>
                  <a:schemeClr val="bg1"/>
                </a:solidFill>
              </a:rPr>
              <a:t> </a:t>
            </a:r>
            <a:r>
              <a:rPr lang="en-GB" sz="3300" dirty="0" err="1">
                <a:solidFill>
                  <a:schemeClr val="bg1"/>
                </a:solidFill>
              </a:rPr>
              <a:t>gwricwlwm</a:t>
            </a:r>
            <a:r>
              <a:rPr lang="en-GB" sz="3300" dirty="0">
                <a:solidFill>
                  <a:schemeClr val="bg1"/>
                </a:solidFill>
              </a:rPr>
              <a:t> </a:t>
            </a:r>
            <a:r>
              <a:rPr lang="en-GB" sz="3300" dirty="0" err="1">
                <a:solidFill>
                  <a:schemeClr val="bg1"/>
                </a:solidFill>
              </a:rPr>
              <a:t>rhamantaidd</a:t>
            </a:r>
            <a:r>
              <a:rPr lang="en-GB" sz="3300" dirty="0">
                <a:solidFill>
                  <a:schemeClr val="bg1"/>
                </a:solidFill>
              </a:rPr>
              <a:t> </a:t>
            </a:r>
            <a:r>
              <a:rPr lang="en-GB" sz="3300" dirty="0" err="1">
                <a:solidFill>
                  <a:schemeClr val="bg1"/>
                </a:solidFill>
              </a:rPr>
              <a:t>i</a:t>
            </a:r>
            <a:r>
              <a:rPr lang="en-GB" sz="3300" dirty="0">
                <a:solidFill>
                  <a:schemeClr val="bg1"/>
                </a:solidFill>
              </a:rPr>
              <a:t> </a:t>
            </a:r>
            <a:r>
              <a:rPr lang="en-GB" sz="3300" dirty="0" err="1">
                <a:solidFill>
                  <a:schemeClr val="bg1"/>
                </a:solidFill>
              </a:rPr>
              <a:t>raglen</a:t>
            </a:r>
            <a:r>
              <a:rPr lang="en-GB" sz="3300" dirty="0">
                <a:solidFill>
                  <a:schemeClr val="bg1"/>
                </a:solidFill>
              </a:rPr>
              <a:t>;</a:t>
            </a:r>
          </a:p>
          <a:p>
            <a:r>
              <a:rPr lang="en-GB" sz="3300" dirty="0" err="1">
                <a:solidFill>
                  <a:schemeClr val="bg1"/>
                </a:solidFill>
              </a:rPr>
              <a:t>Dysgu</a:t>
            </a:r>
            <a:r>
              <a:rPr lang="en-GB" sz="3300" dirty="0">
                <a:solidFill>
                  <a:schemeClr val="bg1"/>
                </a:solidFill>
              </a:rPr>
              <a:t> </a:t>
            </a:r>
            <a:r>
              <a:rPr lang="en-GB" sz="3300" dirty="0" err="1">
                <a:solidFill>
                  <a:schemeClr val="bg1"/>
                </a:solidFill>
              </a:rPr>
              <a:t>fel</a:t>
            </a:r>
            <a:r>
              <a:rPr lang="en-GB" sz="3300" dirty="0">
                <a:solidFill>
                  <a:schemeClr val="bg1"/>
                </a:solidFill>
              </a:rPr>
              <a:t> proses </a:t>
            </a:r>
            <a:r>
              <a:rPr lang="en-GB" sz="3300" dirty="0" err="1">
                <a:solidFill>
                  <a:schemeClr val="bg1"/>
                </a:solidFill>
              </a:rPr>
              <a:t>i</a:t>
            </a:r>
            <a:r>
              <a:rPr lang="en-GB" sz="3300" dirty="0">
                <a:solidFill>
                  <a:schemeClr val="bg1"/>
                </a:solidFill>
              </a:rPr>
              <a:t> </a:t>
            </a:r>
            <a:r>
              <a:rPr lang="en-GB" sz="3300" dirty="0" err="1">
                <a:solidFill>
                  <a:schemeClr val="bg1"/>
                </a:solidFill>
              </a:rPr>
              <a:t>ddysgu</a:t>
            </a:r>
            <a:r>
              <a:rPr lang="en-GB" sz="3300" dirty="0">
                <a:solidFill>
                  <a:schemeClr val="bg1"/>
                </a:solidFill>
              </a:rPr>
              <a:t> </a:t>
            </a:r>
            <a:r>
              <a:rPr lang="en-GB" sz="3300" dirty="0" err="1">
                <a:solidFill>
                  <a:schemeClr val="bg1"/>
                </a:solidFill>
              </a:rPr>
              <a:t>fel</a:t>
            </a:r>
            <a:r>
              <a:rPr lang="en-GB" sz="3300" dirty="0">
                <a:solidFill>
                  <a:schemeClr val="bg1"/>
                </a:solidFill>
              </a:rPr>
              <a:t> </a:t>
            </a:r>
            <a:r>
              <a:rPr lang="en-GB" sz="3300" dirty="0" err="1">
                <a:solidFill>
                  <a:schemeClr val="bg1"/>
                </a:solidFill>
              </a:rPr>
              <a:t>cynnwys</a:t>
            </a:r>
            <a:r>
              <a:rPr lang="en-GB" sz="3300" dirty="0">
                <a:solidFill>
                  <a:schemeClr val="bg1"/>
                </a:solidFill>
              </a:rPr>
              <a:t>. </a:t>
            </a:r>
          </a:p>
          <a:p>
            <a:pPr marL="0" indent="0">
              <a:buNone/>
            </a:pPr>
            <a:endParaRPr lang="en-GB" dirty="0"/>
          </a:p>
          <a:p>
            <a:endParaRPr lang="en-GB" dirty="0"/>
          </a:p>
        </p:txBody>
      </p:sp>
      <p:sp>
        <p:nvSpPr>
          <p:cNvPr id="4" name="Content Placeholder 3"/>
          <p:cNvSpPr>
            <a:spLocks noGrp="1"/>
          </p:cNvSpPr>
          <p:nvPr>
            <p:ph sz="half" idx="2"/>
          </p:nvPr>
        </p:nvSpPr>
        <p:spPr>
          <a:xfrm>
            <a:off x="4648200" y="548680"/>
            <a:ext cx="4316288" cy="5976664"/>
          </a:xfrm>
          <a:solidFill>
            <a:schemeClr val="tx1"/>
          </a:solidFill>
        </p:spPr>
        <p:style>
          <a:lnRef idx="2">
            <a:schemeClr val="accent5"/>
          </a:lnRef>
          <a:fillRef idx="1">
            <a:schemeClr val="lt1"/>
          </a:fillRef>
          <a:effectRef idx="0">
            <a:schemeClr val="accent5"/>
          </a:effectRef>
          <a:fontRef idx="minor">
            <a:schemeClr val="dk1"/>
          </a:fontRef>
        </p:style>
        <p:txBody>
          <a:bodyPr>
            <a:normAutofit fontScale="77500" lnSpcReduction="20000"/>
          </a:bodyPr>
          <a:lstStyle/>
          <a:p>
            <a:r>
              <a:rPr lang="en-GB" sz="3100" dirty="0">
                <a:solidFill>
                  <a:schemeClr val="bg1"/>
                </a:solidFill>
              </a:rPr>
              <a:t>Theoretical to practical;</a:t>
            </a:r>
          </a:p>
          <a:p>
            <a:r>
              <a:rPr lang="en-GB" sz="3100" dirty="0">
                <a:solidFill>
                  <a:schemeClr val="bg1"/>
                </a:solidFill>
              </a:rPr>
              <a:t>Single discipline knowledge to multi-disciplinary knowledge to integrated knowledge;</a:t>
            </a:r>
          </a:p>
          <a:p>
            <a:r>
              <a:rPr lang="en-GB" sz="3100" dirty="0">
                <a:solidFill>
                  <a:schemeClr val="bg1"/>
                </a:solidFill>
              </a:rPr>
              <a:t>Knowledge as truth to knowledge as relative; </a:t>
            </a:r>
          </a:p>
          <a:p>
            <a:r>
              <a:rPr lang="en-GB" sz="3100" dirty="0">
                <a:solidFill>
                  <a:schemeClr val="bg1"/>
                </a:solidFill>
              </a:rPr>
              <a:t>Rote learning to reflective learning; </a:t>
            </a:r>
          </a:p>
          <a:p>
            <a:r>
              <a:rPr lang="en-GB" sz="3100" dirty="0">
                <a:solidFill>
                  <a:schemeClr val="bg1"/>
                </a:solidFill>
              </a:rPr>
              <a:t>Welfare provision (needs) to market demands (wants);</a:t>
            </a:r>
          </a:p>
          <a:p>
            <a:r>
              <a:rPr lang="en-GB" sz="3100" dirty="0">
                <a:solidFill>
                  <a:schemeClr val="bg1"/>
                </a:solidFill>
              </a:rPr>
              <a:t>Classic curriculum to romantic curriculum to programme; </a:t>
            </a:r>
          </a:p>
          <a:p>
            <a:r>
              <a:rPr lang="en-GB" sz="3100" dirty="0">
                <a:solidFill>
                  <a:schemeClr val="bg1"/>
                </a:solidFill>
              </a:rPr>
              <a:t>Learning as a process to learning as content. </a:t>
            </a:r>
          </a:p>
          <a:p>
            <a:pPr marL="0" indent="0" algn="r">
              <a:buNone/>
            </a:pPr>
            <a:endParaRPr lang="en-GB" dirty="0">
              <a:solidFill>
                <a:schemeClr val="bg1"/>
              </a:solidFill>
            </a:endParaRPr>
          </a:p>
          <a:p>
            <a:pPr marL="0" indent="0" algn="r">
              <a:buNone/>
            </a:pPr>
            <a:r>
              <a:rPr lang="en-GB" dirty="0">
                <a:solidFill>
                  <a:schemeClr val="bg1"/>
                </a:solidFill>
              </a:rPr>
              <a:t>Jarvis et al</a:t>
            </a:r>
          </a:p>
          <a:p>
            <a:endParaRPr lang="en-GB" dirty="0"/>
          </a:p>
          <a:p>
            <a:endParaRPr lang="en-GB" dirty="0"/>
          </a:p>
        </p:txBody>
      </p:sp>
    </p:spTree>
    <p:extLst>
      <p:ext uri="{BB962C8B-B14F-4D97-AF65-F5344CB8AC3E}">
        <p14:creationId xmlns:p14="http://schemas.microsoft.com/office/powerpoint/2010/main" val="38189106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9230"/>
            <a:ext cx="8229600" cy="1143000"/>
          </a:xfrm>
        </p:spPr>
        <p:txBody>
          <a:bodyPr>
            <a:normAutofit fontScale="90000"/>
          </a:bodyPr>
          <a:lstStyle/>
          <a:p>
            <a:r>
              <a:rPr lang="en-GB" i="1" dirty="0" err="1">
                <a:solidFill>
                  <a:schemeClr val="bg1"/>
                </a:solidFill>
              </a:rPr>
              <a:t>Dyfodol</a:t>
            </a:r>
            <a:r>
              <a:rPr lang="en-GB" i="1" dirty="0">
                <a:solidFill>
                  <a:schemeClr val="bg1"/>
                </a:solidFill>
              </a:rPr>
              <a:t> </a:t>
            </a:r>
            <a:r>
              <a:rPr lang="en-GB" i="1" dirty="0" err="1">
                <a:solidFill>
                  <a:schemeClr val="bg1"/>
                </a:solidFill>
              </a:rPr>
              <a:t>Llwyddianus</a:t>
            </a:r>
            <a:r>
              <a:rPr lang="en-GB" i="1" dirty="0">
                <a:solidFill>
                  <a:schemeClr val="bg1"/>
                </a:solidFill>
              </a:rPr>
              <a:t>/CiG2022 </a:t>
            </a:r>
            <a:br>
              <a:rPr lang="en-GB" i="1" dirty="0">
                <a:solidFill>
                  <a:schemeClr val="bg1"/>
                </a:solidFill>
              </a:rPr>
            </a:br>
            <a:r>
              <a:rPr lang="en-GB" dirty="0">
                <a:solidFill>
                  <a:schemeClr val="bg1"/>
                </a:solidFill>
              </a:rPr>
              <a:t>Successful Futures/CfW2022</a:t>
            </a:r>
            <a:br>
              <a:rPr lang="en-GB" dirty="0">
                <a:solidFill>
                  <a:schemeClr val="bg1"/>
                </a:solidFill>
              </a:rPr>
            </a:br>
            <a:endParaRPr lang="en-GB" i="1" dirty="0">
              <a:solidFill>
                <a:schemeClr val="bg1"/>
              </a:solidFill>
            </a:endParaRPr>
          </a:p>
        </p:txBody>
      </p:sp>
      <p:sp>
        <p:nvSpPr>
          <p:cNvPr id="3" name="Content Placeholder 2"/>
          <p:cNvSpPr>
            <a:spLocks noGrp="1"/>
          </p:cNvSpPr>
          <p:nvPr>
            <p:ph sz="half" idx="1"/>
          </p:nvPr>
        </p:nvSpPr>
        <p:spPr>
          <a:xfrm>
            <a:off x="457200" y="1600200"/>
            <a:ext cx="4038600" cy="5069160"/>
          </a:xfrm>
          <a:solidFill>
            <a:schemeClr val="tx1"/>
          </a:solidFill>
        </p:spPr>
        <p:style>
          <a:lnRef idx="2">
            <a:schemeClr val="accent4"/>
          </a:lnRef>
          <a:fillRef idx="1">
            <a:schemeClr val="lt1"/>
          </a:fillRef>
          <a:effectRef idx="0">
            <a:schemeClr val="accent4"/>
          </a:effectRef>
          <a:fontRef idx="minor">
            <a:schemeClr val="dk1"/>
          </a:fontRef>
        </p:style>
        <p:txBody>
          <a:bodyPr>
            <a:normAutofit fontScale="70000" lnSpcReduction="20000"/>
          </a:bodyPr>
          <a:lstStyle/>
          <a:p>
            <a:r>
              <a:rPr lang="en-GB" dirty="0">
                <a:solidFill>
                  <a:schemeClr val="bg1"/>
                </a:solidFill>
              </a:rPr>
              <a:t>Mae Donaldson (2015) </a:t>
            </a:r>
            <a:r>
              <a:rPr lang="en-GB" dirty="0" err="1">
                <a:solidFill>
                  <a:schemeClr val="bg1"/>
                </a:solidFill>
              </a:rPr>
              <a:t>yn</a:t>
            </a:r>
            <a:r>
              <a:rPr lang="en-GB" dirty="0">
                <a:solidFill>
                  <a:schemeClr val="bg1"/>
                </a:solidFill>
              </a:rPr>
              <a:t> </a:t>
            </a:r>
            <a:r>
              <a:rPr lang="en-GB" dirty="0" err="1">
                <a:solidFill>
                  <a:schemeClr val="bg1"/>
                </a:solidFill>
              </a:rPr>
              <a:t>cydnabod</a:t>
            </a:r>
            <a:r>
              <a:rPr lang="en-GB" dirty="0">
                <a:solidFill>
                  <a:schemeClr val="bg1"/>
                </a:solidFill>
              </a:rPr>
              <a:t> y </a:t>
            </a:r>
            <a:r>
              <a:rPr lang="en-GB" dirty="0" err="1">
                <a:solidFill>
                  <a:schemeClr val="bg1"/>
                </a:solidFill>
              </a:rPr>
              <a:t>cysylltiad</a:t>
            </a:r>
            <a:r>
              <a:rPr lang="en-GB" dirty="0">
                <a:solidFill>
                  <a:schemeClr val="bg1"/>
                </a:solidFill>
              </a:rPr>
              <a:t> </a:t>
            </a:r>
            <a:r>
              <a:rPr lang="en-GB" dirty="0" err="1">
                <a:solidFill>
                  <a:schemeClr val="bg1"/>
                </a:solidFill>
              </a:rPr>
              <a:t>agos</a:t>
            </a:r>
            <a:r>
              <a:rPr lang="en-GB" dirty="0">
                <a:solidFill>
                  <a:schemeClr val="bg1"/>
                </a:solidFill>
              </a:rPr>
              <a:t> </a:t>
            </a:r>
            <a:r>
              <a:rPr lang="en-GB" dirty="0" err="1">
                <a:solidFill>
                  <a:schemeClr val="bg1"/>
                </a:solidFill>
              </a:rPr>
              <a:t>rhwng</a:t>
            </a:r>
            <a:r>
              <a:rPr lang="en-GB" dirty="0">
                <a:solidFill>
                  <a:schemeClr val="bg1"/>
                </a:solidFill>
              </a:rPr>
              <a:t> </a:t>
            </a:r>
            <a:r>
              <a:rPr lang="en-GB" dirty="0" err="1">
                <a:solidFill>
                  <a:schemeClr val="bg1"/>
                </a:solidFill>
              </a:rPr>
              <a:t>deilliannau</a:t>
            </a:r>
            <a:r>
              <a:rPr lang="en-GB" dirty="0">
                <a:solidFill>
                  <a:schemeClr val="bg1"/>
                </a:solidFill>
              </a:rPr>
              <a:t> o </a:t>
            </a:r>
            <a:r>
              <a:rPr lang="en-GB" dirty="0" err="1">
                <a:solidFill>
                  <a:schemeClr val="bg1"/>
                </a:solidFill>
              </a:rPr>
              <a:t>safon</a:t>
            </a:r>
            <a:r>
              <a:rPr lang="en-GB" dirty="0">
                <a:solidFill>
                  <a:schemeClr val="bg1"/>
                </a:solidFill>
              </a:rPr>
              <a:t> </a:t>
            </a:r>
            <a:r>
              <a:rPr lang="en-GB" dirty="0" err="1">
                <a:solidFill>
                  <a:schemeClr val="bg1"/>
                </a:solidFill>
              </a:rPr>
              <a:t>uchel</a:t>
            </a:r>
            <a:r>
              <a:rPr lang="en-GB" dirty="0">
                <a:solidFill>
                  <a:schemeClr val="bg1"/>
                </a:solidFill>
              </a:rPr>
              <a:t> a </a:t>
            </a:r>
            <a:r>
              <a:rPr lang="en-GB" dirty="0" err="1">
                <a:solidFill>
                  <a:schemeClr val="bg1"/>
                </a:solidFill>
              </a:rPr>
              <a:t>dysgu</a:t>
            </a:r>
            <a:r>
              <a:rPr lang="en-GB" dirty="0">
                <a:solidFill>
                  <a:schemeClr val="bg1"/>
                </a:solidFill>
              </a:rPr>
              <a:t> ac </a:t>
            </a:r>
            <a:r>
              <a:rPr lang="en-GB" dirty="0" err="1">
                <a:solidFill>
                  <a:schemeClr val="bg1"/>
                </a:solidFill>
              </a:rPr>
              <a:t>addysgu</a:t>
            </a:r>
            <a:r>
              <a:rPr lang="en-GB" dirty="0">
                <a:solidFill>
                  <a:schemeClr val="bg1"/>
                </a:solidFill>
              </a:rPr>
              <a:t> </a:t>
            </a:r>
            <a:r>
              <a:rPr lang="en-GB" dirty="0" err="1">
                <a:solidFill>
                  <a:schemeClr val="bg1"/>
                </a:solidFill>
              </a:rPr>
              <a:t>effeithiol</a:t>
            </a:r>
            <a:r>
              <a:rPr lang="en-GB" dirty="0">
                <a:solidFill>
                  <a:schemeClr val="bg1"/>
                </a:solidFill>
              </a:rPr>
              <a:t>. </a:t>
            </a:r>
          </a:p>
          <a:p>
            <a:endParaRPr lang="en-GB" dirty="0">
              <a:solidFill>
                <a:schemeClr val="bg1"/>
              </a:solidFill>
            </a:endParaRPr>
          </a:p>
          <a:p>
            <a:r>
              <a:rPr lang="en-GB" dirty="0">
                <a:solidFill>
                  <a:schemeClr val="bg1"/>
                </a:solidFill>
              </a:rPr>
              <a:t>“</a:t>
            </a:r>
            <a:r>
              <a:rPr lang="en-GB" dirty="0" err="1">
                <a:solidFill>
                  <a:schemeClr val="bg1"/>
                </a:solidFill>
              </a:rPr>
              <a:t>Mae’r</a:t>
            </a:r>
            <a:r>
              <a:rPr lang="en-GB" dirty="0">
                <a:solidFill>
                  <a:schemeClr val="bg1"/>
                </a:solidFill>
              </a:rPr>
              <a:t> </a:t>
            </a:r>
            <a:r>
              <a:rPr lang="en-GB" dirty="0" err="1">
                <a:solidFill>
                  <a:schemeClr val="bg1"/>
                </a:solidFill>
              </a:rPr>
              <a:t>canlynol</a:t>
            </a:r>
            <a:r>
              <a:rPr lang="en-GB" dirty="0">
                <a:solidFill>
                  <a:schemeClr val="bg1"/>
                </a:solidFill>
              </a:rPr>
              <a:t>, </a:t>
            </a:r>
            <a:r>
              <a:rPr lang="en-GB" dirty="0" err="1">
                <a:solidFill>
                  <a:schemeClr val="bg1"/>
                </a:solidFill>
              </a:rPr>
              <a:t>mewn</a:t>
            </a:r>
            <a:r>
              <a:rPr lang="en-GB" dirty="0">
                <a:solidFill>
                  <a:schemeClr val="bg1"/>
                </a:solidFill>
              </a:rPr>
              <a:t> </a:t>
            </a:r>
            <a:r>
              <a:rPr lang="en-GB" dirty="0" err="1">
                <a:solidFill>
                  <a:schemeClr val="bg1"/>
                </a:solidFill>
              </a:rPr>
              <a:t>gwahanol</a:t>
            </a:r>
            <a:r>
              <a:rPr lang="en-GB" dirty="0">
                <a:solidFill>
                  <a:schemeClr val="bg1"/>
                </a:solidFill>
              </a:rPr>
              <a:t> </a:t>
            </a:r>
            <a:r>
              <a:rPr lang="en-GB" dirty="0" err="1">
                <a:solidFill>
                  <a:schemeClr val="bg1"/>
                </a:solidFill>
              </a:rPr>
              <a:t>ffyrdd</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cyfrannu</a:t>
            </a:r>
            <a:r>
              <a:rPr lang="en-GB" dirty="0">
                <a:solidFill>
                  <a:schemeClr val="bg1"/>
                </a:solidFill>
              </a:rPr>
              <a:t> at </a:t>
            </a:r>
            <a:r>
              <a:rPr lang="en-GB" dirty="0" err="1">
                <a:solidFill>
                  <a:schemeClr val="bg1"/>
                </a:solidFill>
              </a:rPr>
              <a:t>yr</a:t>
            </a:r>
            <a:r>
              <a:rPr lang="en-GB" dirty="0">
                <a:solidFill>
                  <a:schemeClr val="bg1"/>
                </a:solidFill>
              </a:rPr>
              <a:t> </a:t>
            </a:r>
            <a:r>
              <a:rPr lang="en-GB" dirty="0" err="1">
                <a:solidFill>
                  <a:schemeClr val="bg1"/>
                </a:solidFill>
              </a:rPr>
              <a:t>elfennau</a:t>
            </a:r>
            <a:r>
              <a:rPr lang="en-GB" dirty="0">
                <a:solidFill>
                  <a:schemeClr val="bg1"/>
                </a:solidFill>
              </a:rPr>
              <a:t> </a:t>
            </a:r>
            <a:r>
              <a:rPr lang="en-GB" dirty="0" err="1">
                <a:solidFill>
                  <a:schemeClr val="bg1"/>
                </a:solidFill>
              </a:rPr>
              <a:t>sy’n</a:t>
            </a:r>
            <a:r>
              <a:rPr lang="en-GB" dirty="0">
                <a:solidFill>
                  <a:schemeClr val="bg1"/>
                </a:solidFill>
              </a:rPr>
              <a:t> </a:t>
            </a:r>
            <a:r>
              <a:rPr lang="en-GB" dirty="0" err="1">
                <a:solidFill>
                  <a:schemeClr val="bg1"/>
                </a:solidFill>
              </a:rPr>
              <a:t>arwain</a:t>
            </a:r>
            <a:r>
              <a:rPr lang="en-GB" dirty="0">
                <a:solidFill>
                  <a:schemeClr val="bg1"/>
                </a:solidFill>
              </a:rPr>
              <a:t> at </a:t>
            </a:r>
            <a:r>
              <a:rPr lang="en-GB" dirty="0" err="1">
                <a:solidFill>
                  <a:schemeClr val="bg1"/>
                </a:solidFill>
              </a:rPr>
              <a:t>addysgu</a:t>
            </a:r>
            <a:r>
              <a:rPr lang="en-GB" dirty="0">
                <a:solidFill>
                  <a:schemeClr val="bg1"/>
                </a:solidFill>
              </a:rPr>
              <a:t> da: </a:t>
            </a:r>
            <a:r>
              <a:rPr lang="en-GB" dirty="0" err="1">
                <a:solidFill>
                  <a:schemeClr val="bg1"/>
                </a:solidFill>
              </a:rPr>
              <a:t>arbenigedd</a:t>
            </a:r>
            <a:r>
              <a:rPr lang="en-GB" dirty="0">
                <a:solidFill>
                  <a:schemeClr val="bg1"/>
                </a:solidFill>
              </a:rPr>
              <a:t> </a:t>
            </a:r>
            <a:r>
              <a:rPr lang="en-GB" dirty="0" err="1">
                <a:solidFill>
                  <a:schemeClr val="bg1"/>
                </a:solidFill>
              </a:rPr>
              <a:t>mewn</a:t>
            </a:r>
            <a:r>
              <a:rPr lang="en-GB" dirty="0">
                <a:solidFill>
                  <a:schemeClr val="bg1"/>
                </a:solidFill>
              </a:rPr>
              <a:t> </a:t>
            </a:r>
            <a:r>
              <a:rPr lang="en-GB" dirty="0" err="1">
                <a:solidFill>
                  <a:schemeClr val="bg1"/>
                </a:solidFill>
              </a:rPr>
              <a:t>pynciau</a:t>
            </a:r>
            <a:r>
              <a:rPr lang="en-GB" dirty="0">
                <a:solidFill>
                  <a:schemeClr val="bg1"/>
                </a:solidFill>
              </a:rPr>
              <a:t> a </a:t>
            </a:r>
            <a:r>
              <a:rPr lang="en-GB" dirty="0" err="1">
                <a:solidFill>
                  <a:schemeClr val="bg1"/>
                </a:solidFill>
              </a:rPr>
              <a:t>methodolegau</a:t>
            </a:r>
            <a:r>
              <a:rPr lang="en-GB" dirty="0">
                <a:solidFill>
                  <a:schemeClr val="bg1"/>
                </a:solidFill>
              </a:rPr>
              <a:t>; </a:t>
            </a:r>
            <a:r>
              <a:rPr lang="en-GB" dirty="0" err="1">
                <a:solidFill>
                  <a:schemeClr val="bg1"/>
                </a:solidFill>
              </a:rPr>
              <a:t>sgiliau</a:t>
            </a:r>
            <a:r>
              <a:rPr lang="en-GB" dirty="0">
                <a:solidFill>
                  <a:schemeClr val="bg1"/>
                </a:solidFill>
              </a:rPr>
              <a:t> </a:t>
            </a:r>
            <a:r>
              <a:rPr lang="en-GB" dirty="0" err="1">
                <a:solidFill>
                  <a:schemeClr val="bg1"/>
                </a:solidFill>
              </a:rPr>
              <a:t>crefft</a:t>
            </a:r>
            <a:r>
              <a:rPr lang="en-GB" dirty="0">
                <a:solidFill>
                  <a:schemeClr val="bg1"/>
                </a:solidFill>
              </a:rPr>
              <a:t> </a:t>
            </a:r>
            <a:r>
              <a:rPr lang="en-GB" dirty="0" err="1">
                <a:solidFill>
                  <a:schemeClr val="bg1"/>
                </a:solidFill>
              </a:rPr>
              <a:t>cadarn</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yr</a:t>
            </a:r>
            <a:r>
              <a:rPr lang="en-GB" dirty="0">
                <a:solidFill>
                  <a:schemeClr val="bg1"/>
                </a:solidFill>
              </a:rPr>
              <a:t> </a:t>
            </a:r>
            <a:r>
              <a:rPr lang="en-GB" dirty="0" err="1">
                <a:solidFill>
                  <a:schemeClr val="bg1"/>
                </a:solidFill>
              </a:rPr>
              <a:t>ystafell</a:t>
            </a:r>
            <a:r>
              <a:rPr lang="en-GB" dirty="0">
                <a:solidFill>
                  <a:schemeClr val="bg1"/>
                </a:solidFill>
              </a:rPr>
              <a:t> </a:t>
            </a:r>
            <a:r>
              <a:rPr lang="en-GB" dirty="0" err="1">
                <a:solidFill>
                  <a:schemeClr val="bg1"/>
                </a:solidFill>
              </a:rPr>
              <a:t>ddosbarth</a:t>
            </a:r>
            <a:r>
              <a:rPr lang="en-GB" dirty="0">
                <a:solidFill>
                  <a:schemeClr val="bg1"/>
                </a:solidFill>
              </a:rPr>
              <a:t>; </a:t>
            </a:r>
            <a:r>
              <a:rPr lang="en-GB" dirty="0" err="1">
                <a:solidFill>
                  <a:schemeClr val="bg1"/>
                </a:solidFill>
              </a:rPr>
              <a:t>dealltwriaeth</a:t>
            </a:r>
            <a:r>
              <a:rPr lang="en-GB" dirty="0">
                <a:solidFill>
                  <a:schemeClr val="bg1"/>
                </a:solidFill>
              </a:rPr>
              <a:t> </a:t>
            </a:r>
            <a:r>
              <a:rPr lang="en-GB" dirty="0" err="1">
                <a:solidFill>
                  <a:schemeClr val="bg1"/>
                </a:solidFill>
              </a:rPr>
              <a:t>o’r</a:t>
            </a:r>
            <a:r>
              <a:rPr lang="en-GB" dirty="0">
                <a:solidFill>
                  <a:schemeClr val="bg1"/>
                </a:solidFill>
              </a:rPr>
              <a:t> </a:t>
            </a:r>
            <a:r>
              <a:rPr lang="en-GB" dirty="0" err="1">
                <a:solidFill>
                  <a:schemeClr val="bg1"/>
                </a:solidFill>
              </a:rPr>
              <a:t>ffactorau</a:t>
            </a:r>
            <a:r>
              <a:rPr lang="en-GB" dirty="0">
                <a:solidFill>
                  <a:schemeClr val="bg1"/>
                </a:solidFill>
              </a:rPr>
              <a:t> </a:t>
            </a:r>
            <a:r>
              <a:rPr lang="en-GB" dirty="0" err="1">
                <a:solidFill>
                  <a:schemeClr val="bg1"/>
                </a:solidFill>
              </a:rPr>
              <a:t>cymdeithasol</a:t>
            </a:r>
            <a:r>
              <a:rPr lang="en-GB" dirty="0">
                <a:solidFill>
                  <a:schemeClr val="bg1"/>
                </a:solidFill>
              </a:rPr>
              <a:t> a </a:t>
            </a:r>
            <a:r>
              <a:rPr lang="en-GB" dirty="0" err="1">
                <a:solidFill>
                  <a:schemeClr val="bg1"/>
                </a:solidFill>
              </a:rPr>
              <a:t>seicolegol</a:t>
            </a:r>
            <a:r>
              <a:rPr lang="en-GB" dirty="0">
                <a:solidFill>
                  <a:schemeClr val="bg1"/>
                </a:solidFill>
              </a:rPr>
              <a:t> </a:t>
            </a:r>
            <a:r>
              <a:rPr lang="en-GB" dirty="0" err="1">
                <a:solidFill>
                  <a:schemeClr val="bg1"/>
                </a:solidFill>
              </a:rPr>
              <a:t>sy’n</a:t>
            </a:r>
            <a:r>
              <a:rPr lang="en-GB" dirty="0">
                <a:solidFill>
                  <a:schemeClr val="bg1"/>
                </a:solidFill>
              </a:rPr>
              <a:t> </a:t>
            </a:r>
            <a:r>
              <a:rPr lang="en-GB" dirty="0" err="1">
                <a:solidFill>
                  <a:schemeClr val="bg1"/>
                </a:solidFill>
              </a:rPr>
              <a:t>dylanwadu</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ddysgu</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gallu</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symbylu</a:t>
            </a:r>
            <a:r>
              <a:rPr lang="en-GB" dirty="0">
                <a:solidFill>
                  <a:schemeClr val="bg1"/>
                </a:solidFill>
              </a:rPr>
              <a:t> ac </a:t>
            </a:r>
            <a:r>
              <a:rPr lang="en-GB" dirty="0" err="1">
                <a:solidFill>
                  <a:schemeClr val="bg1"/>
                </a:solidFill>
              </a:rPr>
              <a:t>ysbrydoli</a:t>
            </a:r>
            <a:r>
              <a:rPr lang="en-GB" dirty="0">
                <a:solidFill>
                  <a:schemeClr val="bg1"/>
                </a:solidFill>
              </a:rPr>
              <a:t> plant </a:t>
            </a:r>
            <a:r>
              <a:rPr lang="en-GB" dirty="0" err="1">
                <a:solidFill>
                  <a:schemeClr val="bg1"/>
                </a:solidFill>
              </a:rPr>
              <a:t>i</a:t>
            </a:r>
            <a:r>
              <a:rPr lang="en-GB" dirty="0">
                <a:solidFill>
                  <a:schemeClr val="bg1"/>
                </a:solidFill>
              </a:rPr>
              <a:t> </a:t>
            </a:r>
            <a:r>
              <a:rPr lang="en-GB" dirty="0" err="1">
                <a:solidFill>
                  <a:schemeClr val="bg1"/>
                </a:solidFill>
              </a:rPr>
              <a:t>ddymuno</a:t>
            </a:r>
            <a:r>
              <a:rPr lang="en-GB" dirty="0">
                <a:solidFill>
                  <a:schemeClr val="bg1"/>
                </a:solidFill>
              </a:rPr>
              <a:t> </a:t>
            </a:r>
            <a:r>
              <a:rPr lang="en-GB" dirty="0" err="1">
                <a:solidFill>
                  <a:schemeClr val="bg1"/>
                </a:solidFill>
              </a:rPr>
              <a:t>dysgu</a:t>
            </a:r>
            <a:r>
              <a:rPr lang="en-GB" dirty="0">
                <a:solidFill>
                  <a:schemeClr val="bg1"/>
                </a:solidFill>
              </a:rPr>
              <a:t> ac </a:t>
            </a:r>
            <a:r>
              <a:rPr lang="en-GB" dirty="0" err="1">
                <a:solidFill>
                  <a:schemeClr val="bg1"/>
                </a:solidFill>
              </a:rPr>
              <a:t>i</a:t>
            </a:r>
            <a:r>
              <a:rPr lang="en-GB" dirty="0">
                <a:solidFill>
                  <a:schemeClr val="bg1"/>
                </a:solidFill>
              </a:rPr>
              <a:t> </a:t>
            </a:r>
            <a:r>
              <a:rPr lang="en-GB" dirty="0" err="1">
                <a:solidFill>
                  <a:schemeClr val="bg1"/>
                </a:solidFill>
              </a:rPr>
              <a:t>ddysgu’n</a:t>
            </a:r>
            <a:r>
              <a:rPr lang="en-GB" dirty="0">
                <a:solidFill>
                  <a:schemeClr val="bg1"/>
                </a:solidFill>
              </a:rPr>
              <a:t> </a:t>
            </a:r>
            <a:r>
              <a:rPr lang="en-GB" dirty="0" err="1">
                <a:solidFill>
                  <a:schemeClr val="bg1"/>
                </a:solidFill>
              </a:rPr>
              <a:t>annibynnol</a:t>
            </a:r>
            <a:r>
              <a:rPr lang="en-GB" dirty="0">
                <a:solidFill>
                  <a:schemeClr val="bg1"/>
                </a:solidFill>
              </a:rPr>
              <a:t>.” (</a:t>
            </a:r>
            <a:r>
              <a:rPr lang="en-GB" dirty="0" err="1">
                <a:solidFill>
                  <a:schemeClr val="bg1"/>
                </a:solidFill>
              </a:rPr>
              <a:t>Donaldso</a:t>
            </a:r>
            <a:r>
              <a:rPr lang="en-GB" dirty="0">
                <a:solidFill>
                  <a:schemeClr val="bg1"/>
                </a:solidFill>
              </a:rPr>
              <a:t>, 2015, t.63)  </a:t>
            </a:r>
          </a:p>
        </p:txBody>
      </p:sp>
      <p:sp>
        <p:nvSpPr>
          <p:cNvPr id="4" name="Content Placeholder 3"/>
          <p:cNvSpPr>
            <a:spLocks noGrp="1"/>
          </p:cNvSpPr>
          <p:nvPr>
            <p:ph sz="half" idx="2"/>
          </p:nvPr>
        </p:nvSpPr>
        <p:spPr>
          <a:xfrm>
            <a:off x="4648200" y="1600200"/>
            <a:ext cx="4038600" cy="5069160"/>
          </a:xfrm>
          <a:solidFill>
            <a:schemeClr val="tx1"/>
          </a:solidFill>
        </p:spPr>
        <p:style>
          <a:lnRef idx="2">
            <a:schemeClr val="accent5"/>
          </a:lnRef>
          <a:fillRef idx="1">
            <a:schemeClr val="lt1"/>
          </a:fillRef>
          <a:effectRef idx="0">
            <a:schemeClr val="accent5"/>
          </a:effectRef>
          <a:fontRef idx="minor">
            <a:schemeClr val="dk1"/>
          </a:fontRef>
        </p:style>
        <p:txBody>
          <a:bodyPr>
            <a:normAutofit fontScale="70000" lnSpcReduction="20000"/>
          </a:bodyPr>
          <a:lstStyle/>
          <a:p>
            <a:r>
              <a:rPr lang="en-GB" dirty="0">
                <a:solidFill>
                  <a:schemeClr val="bg1"/>
                </a:solidFill>
              </a:rPr>
              <a:t>Donaldson (2015) identifies the close link between high quality outcomes and effective teaching and learning. </a:t>
            </a:r>
          </a:p>
          <a:p>
            <a:pPr marL="0" indent="0">
              <a:buNone/>
            </a:pPr>
            <a:endParaRPr lang="en-GB" dirty="0">
              <a:solidFill>
                <a:schemeClr val="bg1"/>
              </a:solidFill>
            </a:endParaRPr>
          </a:p>
          <a:p>
            <a:r>
              <a:rPr lang="en-GB" dirty="0">
                <a:solidFill>
                  <a:schemeClr val="bg1"/>
                </a:solidFill>
              </a:rPr>
              <a:t>“The elements of good teaching include in various ways: subject and methodological expertise; sound classroom craft skills; an understanding of the social and psychological factors that influence learning; and the ability to excite and inspire children to want to learn and to be able to learn independently.” </a:t>
            </a:r>
          </a:p>
          <a:p>
            <a:pPr marL="0" indent="0" algn="r">
              <a:buNone/>
            </a:pPr>
            <a:r>
              <a:rPr lang="en-GB" dirty="0">
                <a:solidFill>
                  <a:schemeClr val="bg1"/>
                </a:solidFill>
              </a:rPr>
              <a:t>(Donaldson, 2015, p63).  </a:t>
            </a:r>
          </a:p>
        </p:txBody>
      </p:sp>
    </p:spTree>
    <p:extLst>
      <p:ext uri="{BB962C8B-B14F-4D97-AF65-F5344CB8AC3E}">
        <p14:creationId xmlns:p14="http://schemas.microsoft.com/office/powerpoint/2010/main" val="14509802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1133" t="17354" r="28894" b="35049"/>
          <a:stretch/>
        </p:blipFill>
        <p:spPr bwMode="auto">
          <a:xfrm>
            <a:off x="251520" y="417227"/>
            <a:ext cx="8640960" cy="56886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6300192" y="6361856"/>
            <a:ext cx="2736304" cy="369332"/>
          </a:xfrm>
          <a:prstGeom prst="rect">
            <a:avLst/>
          </a:prstGeom>
          <a:noFill/>
        </p:spPr>
        <p:txBody>
          <a:bodyPr wrap="square" rtlCol="0">
            <a:spAutoFit/>
          </a:bodyPr>
          <a:lstStyle/>
          <a:p>
            <a:r>
              <a:rPr lang="en-GB" dirty="0"/>
              <a:t>Donaldson, 2015, p66</a:t>
            </a:r>
          </a:p>
        </p:txBody>
      </p:sp>
    </p:spTree>
    <p:extLst>
      <p:ext uri="{BB962C8B-B14F-4D97-AF65-F5344CB8AC3E}">
        <p14:creationId xmlns:p14="http://schemas.microsoft.com/office/powerpoint/2010/main" val="18280898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2518" y="116632"/>
            <a:ext cx="8229600" cy="1143000"/>
          </a:xfrm>
        </p:spPr>
        <p:txBody>
          <a:bodyPr>
            <a:normAutofit fontScale="90000"/>
          </a:bodyPr>
          <a:lstStyle/>
          <a:p>
            <a:r>
              <a:rPr lang="en-GB" dirty="0"/>
              <a:t>12 Pedagogical Principles</a:t>
            </a:r>
            <a:br>
              <a:rPr lang="en-GB" dirty="0"/>
            </a:br>
            <a:r>
              <a:rPr lang="en-GB" i="1" dirty="0"/>
              <a:t>12 </a:t>
            </a:r>
            <a:r>
              <a:rPr lang="en-GB" i="1" dirty="0" err="1"/>
              <a:t>Nodwedd</a:t>
            </a:r>
            <a:r>
              <a:rPr lang="en-GB" i="1" dirty="0"/>
              <a:t> </a:t>
            </a:r>
            <a:r>
              <a:rPr lang="en-GB" i="1" dirty="0" err="1"/>
              <a:t>Pedagogaidd</a:t>
            </a:r>
            <a:r>
              <a:rPr lang="en-GB" i="1" dirty="0"/>
              <a:t>  </a:t>
            </a:r>
          </a:p>
        </p:txBody>
      </p:sp>
      <p:sp>
        <p:nvSpPr>
          <p:cNvPr id="5" name="TextBox 4"/>
          <p:cNvSpPr txBox="1"/>
          <p:nvPr/>
        </p:nvSpPr>
        <p:spPr>
          <a:xfrm>
            <a:off x="6084168" y="6525344"/>
            <a:ext cx="2664296" cy="369332"/>
          </a:xfrm>
          <a:prstGeom prst="rect">
            <a:avLst/>
          </a:prstGeom>
          <a:noFill/>
        </p:spPr>
        <p:txBody>
          <a:bodyPr wrap="square" rtlCol="0">
            <a:spAutoFit/>
          </a:bodyPr>
          <a:lstStyle/>
          <a:p>
            <a:pPr algn="r"/>
            <a:r>
              <a:rPr lang="en-GB" dirty="0"/>
              <a:t>CSWC, 2016) </a:t>
            </a:r>
          </a:p>
        </p:txBody>
      </p:sp>
      <p:sp>
        <p:nvSpPr>
          <p:cNvPr id="6" name="Cloud 5"/>
          <p:cNvSpPr/>
          <p:nvPr/>
        </p:nvSpPr>
        <p:spPr>
          <a:xfrm>
            <a:off x="1619672" y="2204864"/>
            <a:ext cx="6480720" cy="331236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How many of the 12 pedagogical principles can you guess?</a:t>
            </a:r>
          </a:p>
          <a:p>
            <a:pPr algn="ctr"/>
            <a:endParaRPr lang="en-GB" sz="2400" dirty="0"/>
          </a:p>
          <a:p>
            <a:pPr algn="ctr"/>
            <a:r>
              <a:rPr lang="en-GB" sz="2400" dirty="0" err="1"/>
              <a:t>Ceisiwch</a:t>
            </a:r>
            <a:r>
              <a:rPr lang="en-GB" sz="2400" dirty="0"/>
              <a:t> </a:t>
            </a:r>
            <a:r>
              <a:rPr lang="en-GB" sz="2400" dirty="0" err="1"/>
              <a:t>dyfalu’r</a:t>
            </a:r>
            <a:r>
              <a:rPr lang="en-GB" sz="2400" dirty="0"/>
              <a:t> 12 </a:t>
            </a:r>
            <a:r>
              <a:rPr lang="en-GB" sz="2400" dirty="0" err="1"/>
              <a:t>nodwedd</a:t>
            </a:r>
            <a:r>
              <a:rPr lang="en-GB" sz="2400" dirty="0"/>
              <a:t> </a:t>
            </a:r>
            <a:r>
              <a:rPr lang="en-GB" sz="2400" dirty="0" err="1"/>
              <a:t>pedagogaidd</a:t>
            </a:r>
            <a:r>
              <a:rPr lang="en-GB" sz="2400" dirty="0"/>
              <a:t>! </a:t>
            </a:r>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8544" t="12399" r="18759" b="6349"/>
          <a:stretch/>
        </p:blipFill>
        <p:spPr bwMode="auto">
          <a:xfrm>
            <a:off x="539552" y="1412776"/>
            <a:ext cx="8208912" cy="5112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Cloud 6"/>
          <p:cNvSpPr/>
          <p:nvPr/>
        </p:nvSpPr>
        <p:spPr>
          <a:xfrm>
            <a:off x="12261" y="-99392"/>
            <a:ext cx="9456283" cy="2996952"/>
          </a:xfrm>
          <a:prstGeom prst="cloud">
            <a:avLst/>
          </a:prstGeom>
          <a:solidFill>
            <a:schemeClr val="tx1"/>
          </a:solidFill>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sz="2400" dirty="0"/>
          </a:p>
          <a:p>
            <a:pPr algn="ctr"/>
            <a:r>
              <a:rPr lang="en-GB" sz="2400" dirty="0" err="1">
                <a:solidFill>
                  <a:schemeClr val="bg1"/>
                </a:solidFill>
              </a:rPr>
              <a:t>Adfyfyriwch</a:t>
            </a:r>
            <a:r>
              <a:rPr lang="en-GB" sz="2400" dirty="0">
                <a:solidFill>
                  <a:schemeClr val="bg1"/>
                </a:solidFill>
              </a:rPr>
              <a:t> </a:t>
            </a:r>
            <a:r>
              <a:rPr lang="en-GB" sz="2400" dirty="0" err="1">
                <a:solidFill>
                  <a:schemeClr val="bg1"/>
                </a:solidFill>
              </a:rPr>
              <a:t>ar</a:t>
            </a:r>
            <a:r>
              <a:rPr lang="en-GB" sz="2400" dirty="0">
                <a:solidFill>
                  <a:schemeClr val="bg1"/>
                </a:solidFill>
              </a:rPr>
              <a:t> y 12 </a:t>
            </a:r>
            <a:r>
              <a:rPr lang="en-GB" sz="2400" dirty="0" err="1">
                <a:solidFill>
                  <a:schemeClr val="bg1"/>
                </a:solidFill>
              </a:rPr>
              <a:t>nodwedd</a:t>
            </a:r>
            <a:r>
              <a:rPr lang="en-GB" sz="2400" dirty="0">
                <a:solidFill>
                  <a:schemeClr val="bg1"/>
                </a:solidFill>
              </a:rPr>
              <a:t> a </a:t>
            </a:r>
            <a:r>
              <a:rPr lang="en-GB" sz="2400" dirty="0" err="1">
                <a:solidFill>
                  <a:schemeClr val="bg1"/>
                </a:solidFill>
              </a:rPr>
              <a:t>chysylltwch</a:t>
            </a:r>
            <a:r>
              <a:rPr lang="en-GB" sz="2400" dirty="0">
                <a:solidFill>
                  <a:schemeClr val="bg1"/>
                </a:solidFill>
              </a:rPr>
              <a:t> </a:t>
            </a:r>
            <a:r>
              <a:rPr lang="en-GB" sz="2400" dirty="0" err="1">
                <a:solidFill>
                  <a:schemeClr val="bg1"/>
                </a:solidFill>
              </a:rPr>
              <a:t>i’r</a:t>
            </a:r>
            <a:r>
              <a:rPr lang="en-GB" sz="2400" dirty="0">
                <a:solidFill>
                  <a:schemeClr val="bg1"/>
                </a:solidFill>
              </a:rPr>
              <a:t> </a:t>
            </a:r>
            <a:r>
              <a:rPr lang="en-GB" sz="2400" dirty="0" err="1">
                <a:solidFill>
                  <a:schemeClr val="bg1"/>
                </a:solidFill>
              </a:rPr>
              <a:t>hyn</a:t>
            </a:r>
            <a:r>
              <a:rPr lang="en-GB" sz="2400" dirty="0">
                <a:solidFill>
                  <a:schemeClr val="bg1"/>
                </a:solidFill>
              </a:rPr>
              <a:t> a </a:t>
            </a:r>
            <a:r>
              <a:rPr lang="en-GB" sz="2400" dirty="0" err="1">
                <a:solidFill>
                  <a:schemeClr val="bg1"/>
                </a:solidFill>
              </a:rPr>
              <a:t>ddysgwyd</a:t>
            </a:r>
            <a:r>
              <a:rPr lang="en-GB" sz="2400" dirty="0">
                <a:solidFill>
                  <a:schemeClr val="bg1"/>
                </a:solidFill>
              </a:rPr>
              <a:t> </a:t>
            </a:r>
            <a:r>
              <a:rPr lang="en-GB" sz="2400" dirty="0" err="1">
                <a:solidFill>
                  <a:schemeClr val="bg1"/>
                </a:solidFill>
              </a:rPr>
              <a:t>yn</a:t>
            </a:r>
            <a:r>
              <a:rPr lang="en-GB" sz="2400" dirty="0">
                <a:solidFill>
                  <a:schemeClr val="bg1"/>
                </a:solidFill>
              </a:rPr>
              <a:t> </a:t>
            </a:r>
            <a:r>
              <a:rPr lang="en-GB" sz="2400" dirty="0" err="1">
                <a:solidFill>
                  <a:schemeClr val="bg1"/>
                </a:solidFill>
              </a:rPr>
              <a:t>ystod</a:t>
            </a:r>
            <a:r>
              <a:rPr lang="en-GB" sz="2400" dirty="0">
                <a:solidFill>
                  <a:schemeClr val="bg1"/>
                </a:solidFill>
              </a:rPr>
              <a:t> y </a:t>
            </a:r>
            <a:r>
              <a:rPr lang="en-GB" sz="2400" dirty="0" err="1">
                <a:solidFill>
                  <a:schemeClr val="bg1"/>
                </a:solidFill>
              </a:rPr>
              <a:t>modiwl</a:t>
            </a:r>
            <a:r>
              <a:rPr lang="en-GB" sz="2400" dirty="0">
                <a:solidFill>
                  <a:schemeClr val="bg1"/>
                </a:solidFill>
              </a:rPr>
              <a:t>/</a:t>
            </a:r>
            <a:r>
              <a:rPr lang="en-GB" sz="2400" dirty="0" err="1">
                <a:solidFill>
                  <a:schemeClr val="bg1"/>
                </a:solidFill>
              </a:rPr>
              <a:t>rhaglen</a:t>
            </a:r>
            <a:r>
              <a:rPr lang="en-GB" sz="2400" dirty="0">
                <a:solidFill>
                  <a:schemeClr val="bg1"/>
                </a:solidFill>
              </a:rPr>
              <a:t>. </a:t>
            </a:r>
          </a:p>
          <a:p>
            <a:pPr algn="ctr"/>
            <a:endParaRPr lang="en-GB" sz="2400" dirty="0">
              <a:solidFill>
                <a:schemeClr val="bg1"/>
              </a:solidFill>
            </a:endParaRPr>
          </a:p>
          <a:p>
            <a:pPr algn="ctr"/>
            <a:r>
              <a:rPr lang="en-GB" sz="2400" dirty="0">
                <a:solidFill>
                  <a:schemeClr val="bg1"/>
                </a:solidFill>
              </a:rPr>
              <a:t>Reflect on each of the 12 principles and link to what we have learnt during this module/programme. </a:t>
            </a:r>
          </a:p>
        </p:txBody>
      </p:sp>
    </p:spTree>
    <p:extLst>
      <p:ext uri="{BB962C8B-B14F-4D97-AF65-F5344CB8AC3E}">
        <p14:creationId xmlns:p14="http://schemas.microsoft.com/office/powerpoint/2010/main" val="1019701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p:cTn id="7" dur="500" fill="hold"/>
                                        <p:tgtEl>
                                          <p:spTgt spid="1026"/>
                                        </p:tgtEl>
                                        <p:attrNameLst>
                                          <p:attrName>ppt_w</p:attrName>
                                        </p:attrNameLst>
                                      </p:cBhvr>
                                      <p:tavLst>
                                        <p:tav tm="0">
                                          <p:val>
                                            <p:fltVal val="0"/>
                                          </p:val>
                                        </p:tav>
                                        <p:tav tm="100000">
                                          <p:val>
                                            <p:strVal val="#ppt_w"/>
                                          </p:val>
                                        </p:tav>
                                      </p:tavLst>
                                    </p:anim>
                                    <p:anim calcmode="lin" valueType="num">
                                      <p:cBhvr>
                                        <p:cTn id="8" dur="500" fill="hold"/>
                                        <p:tgtEl>
                                          <p:spTgt spid="1026"/>
                                        </p:tgtEl>
                                        <p:attrNameLst>
                                          <p:attrName>ppt_h</p:attrName>
                                        </p:attrNameLst>
                                      </p:cBhvr>
                                      <p:tavLst>
                                        <p:tav tm="0">
                                          <p:val>
                                            <p:fltVal val="0"/>
                                          </p:val>
                                        </p:tav>
                                        <p:tav tm="100000">
                                          <p:val>
                                            <p:strVal val="#ppt_h"/>
                                          </p:val>
                                        </p:tav>
                                      </p:tavLst>
                                    </p:anim>
                                    <p:animEffect transition="in" filter="fade">
                                      <p:cBhvr>
                                        <p:cTn id="9" dur="500"/>
                                        <p:tgtEl>
                                          <p:spTgt spid="1026"/>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548680"/>
            <a:ext cx="8229600" cy="1143000"/>
          </a:xfrm>
        </p:spPr>
        <p:txBody>
          <a:bodyPr>
            <a:normAutofit fontScale="90000"/>
          </a:bodyPr>
          <a:lstStyle/>
          <a:p>
            <a:r>
              <a:rPr lang="en-GB" i="1" dirty="0" err="1">
                <a:solidFill>
                  <a:schemeClr val="bg1"/>
                </a:solidFill>
              </a:rPr>
              <a:t>Addysgeg</a:t>
            </a:r>
            <a:r>
              <a:rPr lang="en-GB" i="1" dirty="0">
                <a:solidFill>
                  <a:schemeClr val="bg1"/>
                </a:solidFill>
              </a:rPr>
              <a:t> ac </a:t>
            </a:r>
            <a:r>
              <a:rPr lang="en-GB" i="1" dirty="0" err="1">
                <a:solidFill>
                  <a:schemeClr val="bg1"/>
                </a:solidFill>
              </a:rPr>
              <a:t>Asesu</a:t>
            </a:r>
            <a:r>
              <a:rPr lang="en-GB" i="1" dirty="0">
                <a:solidFill>
                  <a:schemeClr val="bg1"/>
                </a:solidFill>
              </a:rPr>
              <a:t> </a:t>
            </a:r>
            <a:br>
              <a:rPr lang="en-GB" i="1" dirty="0">
                <a:solidFill>
                  <a:schemeClr val="bg1"/>
                </a:solidFill>
              </a:rPr>
            </a:br>
            <a:r>
              <a:rPr lang="en-GB" dirty="0">
                <a:solidFill>
                  <a:schemeClr val="bg1"/>
                </a:solidFill>
              </a:rPr>
              <a:t>Pedagogy and Assessment</a:t>
            </a:r>
            <a:br>
              <a:rPr lang="en-GB" dirty="0">
                <a:solidFill>
                  <a:schemeClr val="bg1"/>
                </a:solidFill>
              </a:rPr>
            </a:br>
            <a:endParaRPr lang="en-GB" i="1" dirty="0">
              <a:solidFill>
                <a:schemeClr val="bg1"/>
              </a:solidFill>
            </a:endParaRPr>
          </a:p>
        </p:txBody>
      </p:sp>
      <p:sp>
        <p:nvSpPr>
          <p:cNvPr id="3" name="Content Placeholder 2"/>
          <p:cNvSpPr>
            <a:spLocks noGrp="1"/>
          </p:cNvSpPr>
          <p:nvPr>
            <p:ph sz="half" idx="1"/>
          </p:nvPr>
        </p:nvSpPr>
        <p:spPr>
          <a:xfrm>
            <a:off x="457200" y="3284984"/>
            <a:ext cx="4038600" cy="2841179"/>
          </a:xfrm>
          <a:solidFill>
            <a:schemeClr val="tx1"/>
          </a:solidFill>
        </p:spPr>
        <p:style>
          <a:lnRef idx="2">
            <a:schemeClr val="accent4"/>
          </a:lnRef>
          <a:fillRef idx="1">
            <a:schemeClr val="lt1"/>
          </a:fillRef>
          <a:effectRef idx="0">
            <a:schemeClr val="accent4"/>
          </a:effectRef>
          <a:fontRef idx="minor">
            <a:schemeClr val="dk1"/>
          </a:fontRef>
        </p:style>
        <p:txBody>
          <a:bodyPr>
            <a:normAutofit fontScale="77500" lnSpcReduction="20000"/>
          </a:bodyPr>
          <a:lstStyle/>
          <a:p>
            <a:r>
              <a:rPr lang="en-GB" dirty="0" err="1">
                <a:solidFill>
                  <a:schemeClr val="bg1"/>
                </a:solidFill>
              </a:rPr>
              <a:t>Mae’r</a:t>
            </a:r>
            <a:r>
              <a:rPr lang="en-GB" dirty="0">
                <a:solidFill>
                  <a:schemeClr val="bg1"/>
                </a:solidFill>
              </a:rPr>
              <a:t> </a:t>
            </a:r>
            <a:r>
              <a:rPr lang="en-GB" dirty="0" err="1">
                <a:solidFill>
                  <a:schemeClr val="bg1"/>
                </a:solidFill>
              </a:rPr>
              <a:t>perthynas</a:t>
            </a:r>
            <a:r>
              <a:rPr lang="en-GB" dirty="0">
                <a:solidFill>
                  <a:schemeClr val="bg1"/>
                </a:solidFill>
              </a:rPr>
              <a:t> </a:t>
            </a:r>
            <a:r>
              <a:rPr lang="en-GB" dirty="0" err="1">
                <a:solidFill>
                  <a:schemeClr val="bg1"/>
                </a:solidFill>
              </a:rPr>
              <a:t>rhwng</a:t>
            </a:r>
            <a:r>
              <a:rPr lang="en-GB" dirty="0">
                <a:solidFill>
                  <a:schemeClr val="bg1"/>
                </a:solidFill>
              </a:rPr>
              <a:t> </a:t>
            </a:r>
            <a:r>
              <a:rPr lang="en-GB" dirty="0" err="1">
                <a:solidFill>
                  <a:schemeClr val="bg1"/>
                </a:solidFill>
              </a:rPr>
              <a:t>addysgeg</a:t>
            </a:r>
            <a:r>
              <a:rPr lang="en-GB" dirty="0">
                <a:solidFill>
                  <a:schemeClr val="bg1"/>
                </a:solidFill>
              </a:rPr>
              <a:t> ac </a:t>
            </a:r>
            <a:r>
              <a:rPr lang="en-GB" dirty="0" err="1">
                <a:solidFill>
                  <a:schemeClr val="bg1"/>
                </a:solidFill>
              </a:rPr>
              <a:t>asesu</a:t>
            </a:r>
            <a:r>
              <a:rPr lang="en-GB" dirty="0">
                <a:solidFill>
                  <a:schemeClr val="bg1"/>
                </a:solidFill>
              </a:rPr>
              <a:t> </a:t>
            </a:r>
            <a:r>
              <a:rPr lang="en-GB" dirty="0" err="1">
                <a:solidFill>
                  <a:schemeClr val="bg1"/>
                </a:solidFill>
              </a:rPr>
              <a:t>hefyd</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rhan</a:t>
            </a:r>
            <a:r>
              <a:rPr lang="en-GB" dirty="0">
                <a:solidFill>
                  <a:schemeClr val="bg1"/>
                </a:solidFill>
              </a:rPr>
              <a:t> </a:t>
            </a:r>
            <a:r>
              <a:rPr lang="en-GB" dirty="0" err="1">
                <a:solidFill>
                  <a:schemeClr val="bg1"/>
                </a:solidFill>
              </a:rPr>
              <a:t>ganolog</a:t>
            </a:r>
            <a:r>
              <a:rPr lang="en-GB" dirty="0">
                <a:solidFill>
                  <a:schemeClr val="bg1"/>
                </a:solidFill>
              </a:rPr>
              <a:t> </a:t>
            </a:r>
            <a:r>
              <a:rPr lang="en-GB" dirty="0" err="1">
                <a:solidFill>
                  <a:schemeClr val="bg1"/>
                </a:solidFill>
              </a:rPr>
              <a:t>o’r</a:t>
            </a:r>
            <a:r>
              <a:rPr lang="en-GB" dirty="0">
                <a:solidFill>
                  <a:schemeClr val="bg1"/>
                </a:solidFill>
              </a:rPr>
              <a:t> broses </a:t>
            </a:r>
            <a:r>
              <a:rPr lang="en-GB" dirty="0" err="1">
                <a:solidFill>
                  <a:schemeClr val="bg1"/>
                </a:solidFill>
              </a:rPr>
              <a:t>dysgu</a:t>
            </a:r>
            <a:r>
              <a:rPr lang="en-GB" dirty="0">
                <a:solidFill>
                  <a:schemeClr val="bg1"/>
                </a:solidFill>
              </a:rPr>
              <a:t> ac </a:t>
            </a:r>
            <a:r>
              <a:rPr lang="en-GB" dirty="0" err="1">
                <a:solidFill>
                  <a:schemeClr val="bg1"/>
                </a:solidFill>
              </a:rPr>
              <a:t>addysgu</a:t>
            </a:r>
            <a:r>
              <a:rPr lang="en-GB" dirty="0">
                <a:solidFill>
                  <a:schemeClr val="bg1"/>
                </a:solidFill>
              </a:rPr>
              <a:t>.</a:t>
            </a:r>
          </a:p>
          <a:p>
            <a:r>
              <a:rPr lang="en-GB" dirty="0">
                <a:solidFill>
                  <a:schemeClr val="bg1"/>
                </a:solidFill>
              </a:rPr>
              <a:t>‘[assessment for learning] is as relevant to good teaching and learning as it is to assessment’. </a:t>
            </a:r>
          </a:p>
          <a:p>
            <a:pPr marL="0" indent="0">
              <a:buNone/>
            </a:pPr>
            <a:r>
              <a:rPr lang="en-GB" dirty="0"/>
              <a:t> </a:t>
            </a:r>
          </a:p>
          <a:p>
            <a:endParaRPr lang="en-GB" dirty="0"/>
          </a:p>
        </p:txBody>
      </p:sp>
      <p:sp>
        <p:nvSpPr>
          <p:cNvPr id="5" name="Content Placeholder 4"/>
          <p:cNvSpPr>
            <a:spLocks noGrp="1"/>
          </p:cNvSpPr>
          <p:nvPr>
            <p:ph sz="half" idx="2"/>
          </p:nvPr>
        </p:nvSpPr>
        <p:spPr>
          <a:xfrm>
            <a:off x="4648200" y="3284984"/>
            <a:ext cx="4038600" cy="2841179"/>
          </a:xfrm>
          <a:solidFill>
            <a:schemeClr val="tx1"/>
          </a:solidFill>
        </p:spPr>
        <p:style>
          <a:lnRef idx="2">
            <a:schemeClr val="accent5"/>
          </a:lnRef>
          <a:fillRef idx="1">
            <a:schemeClr val="lt1"/>
          </a:fillRef>
          <a:effectRef idx="0">
            <a:schemeClr val="accent5"/>
          </a:effectRef>
          <a:fontRef idx="minor">
            <a:schemeClr val="dk1"/>
          </a:fontRef>
        </p:style>
        <p:txBody>
          <a:bodyPr>
            <a:normAutofit fontScale="77500" lnSpcReduction="20000"/>
          </a:bodyPr>
          <a:lstStyle/>
          <a:p>
            <a:r>
              <a:rPr lang="en-GB" dirty="0">
                <a:solidFill>
                  <a:schemeClr val="bg1"/>
                </a:solidFill>
              </a:rPr>
              <a:t>This makes clear the integral relationship between pedagogy and assessment, stating that ‘[assessment for learning] is as relevant to good teaching and learning as it is to assessment’. </a:t>
            </a:r>
          </a:p>
          <a:p>
            <a:endParaRPr lang="en-GB"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35896" y="1628800"/>
            <a:ext cx="1475234" cy="14752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368564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solidFill>
                  <a:schemeClr val="bg1"/>
                </a:solidFill>
              </a:rPr>
              <a:t>Rôl</a:t>
            </a:r>
            <a:r>
              <a:rPr lang="en-GB" dirty="0">
                <a:solidFill>
                  <a:schemeClr val="bg1"/>
                </a:solidFill>
              </a:rPr>
              <a:t> </a:t>
            </a:r>
            <a:r>
              <a:rPr lang="en-GB" dirty="0" err="1">
                <a:solidFill>
                  <a:schemeClr val="bg1"/>
                </a:solidFill>
              </a:rPr>
              <a:t>Asesiad</a:t>
            </a:r>
            <a:r>
              <a:rPr lang="en-GB" dirty="0">
                <a:solidFill>
                  <a:schemeClr val="bg1"/>
                </a:solidFill>
              </a:rPr>
              <a:t>/The Role of Assessment </a:t>
            </a:r>
          </a:p>
        </p:txBody>
      </p:sp>
      <p:sp>
        <p:nvSpPr>
          <p:cNvPr id="4" name="Content Placeholder 3"/>
          <p:cNvSpPr>
            <a:spLocks noGrp="1"/>
          </p:cNvSpPr>
          <p:nvPr>
            <p:ph sz="half" idx="1"/>
          </p:nvPr>
        </p:nvSpPr>
        <p:spPr>
          <a:xfrm>
            <a:off x="179512" y="1600200"/>
            <a:ext cx="4316288" cy="5069160"/>
          </a:xfrm>
          <a:solidFill>
            <a:schemeClr val="tx1"/>
          </a:solidFill>
        </p:spPr>
        <p:style>
          <a:lnRef idx="2">
            <a:schemeClr val="accent4"/>
          </a:lnRef>
          <a:fillRef idx="1">
            <a:schemeClr val="lt1"/>
          </a:fillRef>
          <a:effectRef idx="0">
            <a:schemeClr val="accent4"/>
          </a:effectRef>
          <a:fontRef idx="minor">
            <a:schemeClr val="dk1"/>
          </a:fontRef>
        </p:style>
        <p:txBody>
          <a:bodyPr>
            <a:noAutofit/>
          </a:bodyPr>
          <a:lstStyle/>
          <a:p>
            <a:r>
              <a:rPr lang="en-GB" sz="2000" dirty="0">
                <a:solidFill>
                  <a:schemeClr val="bg1"/>
                </a:solidFill>
              </a:rPr>
              <a:t>Mae Donaldson </a:t>
            </a:r>
            <a:r>
              <a:rPr lang="en-GB" sz="2000" dirty="0" err="1">
                <a:solidFill>
                  <a:schemeClr val="bg1"/>
                </a:solidFill>
              </a:rPr>
              <a:t>hefyd</a:t>
            </a:r>
            <a:r>
              <a:rPr lang="en-GB" sz="2000" dirty="0">
                <a:solidFill>
                  <a:schemeClr val="bg1"/>
                </a:solidFill>
              </a:rPr>
              <a:t> </a:t>
            </a:r>
            <a:r>
              <a:rPr lang="en-GB" sz="2000" dirty="0" err="1">
                <a:solidFill>
                  <a:schemeClr val="bg1"/>
                </a:solidFill>
              </a:rPr>
              <a:t>yn</a:t>
            </a:r>
            <a:r>
              <a:rPr lang="en-GB" sz="2000" dirty="0">
                <a:solidFill>
                  <a:schemeClr val="bg1"/>
                </a:solidFill>
              </a:rPr>
              <a:t> </a:t>
            </a:r>
            <a:r>
              <a:rPr lang="en-GB" sz="2000" dirty="0" err="1">
                <a:solidFill>
                  <a:schemeClr val="bg1"/>
                </a:solidFill>
              </a:rPr>
              <a:t>adnabod</a:t>
            </a:r>
            <a:r>
              <a:rPr lang="en-GB" sz="2000" dirty="0">
                <a:solidFill>
                  <a:schemeClr val="bg1"/>
                </a:solidFill>
              </a:rPr>
              <a:t> </a:t>
            </a:r>
            <a:r>
              <a:rPr lang="en-GB" sz="2000" dirty="0" err="1">
                <a:solidFill>
                  <a:schemeClr val="bg1"/>
                </a:solidFill>
              </a:rPr>
              <a:t>rol</a:t>
            </a:r>
            <a:r>
              <a:rPr lang="en-GB" sz="2000" dirty="0">
                <a:solidFill>
                  <a:schemeClr val="bg1"/>
                </a:solidFill>
              </a:rPr>
              <a:t> </a:t>
            </a:r>
            <a:r>
              <a:rPr lang="en-GB" sz="2000" dirty="0" err="1">
                <a:solidFill>
                  <a:schemeClr val="bg1"/>
                </a:solidFill>
              </a:rPr>
              <a:t>asesu</a:t>
            </a:r>
            <a:r>
              <a:rPr lang="en-GB" sz="2000" dirty="0">
                <a:solidFill>
                  <a:schemeClr val="bg1"/>
                </a:solidFill>
              </a:rPr>
              <a:t> </a:t>
            </a:r>
            <a:r>
              <a:rPr lang="en-GB" sz="2000" dirty="0" err="1">
                <a:solidFill>
                  <a:schemeClr val="bg1"/>
                </a:solidFill>
              </a:rPr>
              <a:t>mewn</a:t>
            </a:r>
            <a:r>
              <a:rPr lang="en-GB" sz="2000" dirty="0">
                <a:solidFill>
                  <a:schemeClr val="bg1"/>
                </a:solidFill>
              </a:rPr>
              <a:t> </a:t>
            </a:r>
            <a:r>
              <a:rPr lang="en-GB" sz="2000" dirty="0" err="1">
                <a:solidFill>
                  <a:schemeClr val="bg1"/>
                </a:solidFill>
              </a:rPr>
              <a:t>datblgyu</a:t>
            </a:r>
            <a:r>
              <a:rPr lang="en-GB" sz="2000" dirty="0">
                <a:solidFill>
                  <a:schemeClr val="bg1"/>
                </a:solidFill>
              </a:rPr>
              <a:t> </a:t>
            </a:r>
            <a:r>
              <a:rPr lang="en-GB" sz="2000" dirty="0" err="1">
                <a:solidFill>
                  <a:schemeClr val="bg1"/>
                </a:solidFill>
              </a:rPr>
              <a:t>ymarferion</a:t>
            </a:r>
            <a:r>
              <a:rPr lang="en-GB" sz="2000" dirty="0">
                <a:solidFill>
                  <a:schemeClr val="bg1"/>
                </a:solidFill>
              </a:rPr>
              <a:t> </a:t>
            </a:r>
            <a:r>
              <a:rPr lang="en-GB" sz="2000" dirty="0" err="1">
                <a:solidFill>
                  <a:schemeClr val="bg1"/>
                </a:solidFill>
              </a:rPr>
              <a:t>dysgu</a:t>
            </a:r>
            <a:r>
              <a:rPr lang="en-GB" sz="2000" dirty="0">
                <a:solidFill>
                  <a:schemeClr val="bg1"/>
                </a:solidFill>
              </a:rPr>
              <a:t> ac </a:t>
            </a:r>
            <a:r>
              <a:rPr lang="en-GB" sz="2000" dirty="0" err="1">
                <a:solidFill>
                  <a:schemeClr val="bg1"/>
                </a:solidFill>
              </a:rPr>
              <a:t>addysgu</a:t>
            </a:r>
            <a:r>
              <a:rPr lang="en-GB" sz="2000" dirty="0">
                <a:solidFill>
                  <a:schemeClr val="bg1"/>
                </a:solidFill>
              </a:rPr>
              <a:t> </a:t>
            </a:r>
            <a:r>
              <a:rPr lang="en-GB" sz="2000" dirty="0" err="1">
                <a:solidFill>
                  <a:schemeClr val="bg1"/>
                </a:solidFill>
              </a:rPr>
              <a:t>effeithiol</a:t>
            </a:r>
            <a:r>
              <a:rPr lang="en-GB" sz="2000" dirty="0">
                <a:solidFill>
                  <a:schemeClr val="bg1"/>
                </a:solidFill>
              </a:rPr>
              <a:t>.</a:t>
            </a:r>
          </a:p>
          <a:p>
            <a:endParaRPr lang="en-GB" sz="2000" dirty="0">
              <a:solidFill>
                <a:schemeClr val="bg1"/>
              </a:solidFill>
            </a:endParaRPr>
          </a:p>
          <a:p>
            <a:r>
              <a:rPr lang="en-GB" sz="2000" dirty="0">
                <a:solidFill>
                  <a:schemeClr val="bg1"/>
                </a:solidFill>
              </a:rPr>
              <a:t> </a:t>
            </a:r>
            <a:r>
              <a:rPr lang="en-GB" sz="2000" dirty="0" err="1">
                <a:solidFill>
                  <a:schemeClr val="bg1"/>
                </a:solidFill>
              </a:rPr>
              <a:t>Yn</a:t>
            </a:r>
            <a:r>
              <a:rPr lang="en-GB" sz="2000" dirty="0">
                <a:solidFill>
                  <a:schemeClr val="bg1"/>
                </a:solidFill>
              </a:rPr>
              <a:t> </a:t>
            </a:r>
            <a:r>
              <a:rPr lang="en-GB" sz="2000" dirty="0" err="1">
                <a:solidFill>
                  <a:schemeClr val="bg1"/>
                </a:solidFill>
              </a:rPr>
              <a:t>ogystal</a:t>
            </a:r>
            <a:r>
              <a:rPr lang="en-GB" sz="2000" dirty="0">
                <a:solidFill>
                  <a:schemeClr val="bg1"/>
                </a:solidFill>
              </a:rPr>
              <a:t> â </a:t>
            </a:r>
            <a:r>
              <a:rPr lang="en-GB" sz="2000" dirty="0" err="1">
                <a:solidFill>
                  <a:schemeClr val="bg1"/>
                </a:solidFill>
              </a:rPr>
              <a:t>hyn</a:t>
            </a:r>
            <a:r>
              <a:rPr lang="en-GB" sz="2000" dirty="0">
                <a:solidFill>
                  <a:schemeClr val="bg1"/>
                </a:solidFill>
              </a:rPr>
              <a:t>, </a:t>
            </a:r>
            <a:r>
              <a:rPr lang="en-GB" sz="2000" dirty="0" err="1">
                <a:solidFill>
                  <a:schemeClr val="bg1"/>
                </a:solidFill>
              </a:rPr>
              <a:t>mae’n</a:t>
            </a:r>
            <a:r>
              <a:rPr lang="en-GB" sz="2000" dirty="0">
                <a:solidFill>
                  <a:schemeClr val="bg1"/>
                </a:solidFill>
              </a:rPr>
              <a:t> </a:t>
            </a:r>
            <a:r>
              <a:rPr lang="en-GB" sz="2000" dirty="0" err="1">
                <a:solidFill>
                  <a:schemeClr val="bg1"/>
                </a:solidFill>
              </a:rPr>
              <a:t>helpu</a:t>
            </a:r>
            <a:r>
              <a:rPr lang="en-GB" sz="2000" dirty="0">
                <a:solidFill>
                  <a:schemeClr val="bg1"/>
                </a:solidFill>
              </a:rPr>
              <a:t> </a:t>
            </a:r>
            <a:r>
              <a:rPr lang="en-GB" sz="2000" dirty="0" err="1">
                <a:solidFill>
                  <a:schemeClr val="bg1"/>
                </a:solidFill>
              </a:rPr>
              <a:t>dysgwyr</a:t>
            </a:r>
            <a:r>
              <a:rPr lang="en-GB" sz="2000" dirty="0">
                <a:solidFill>
                  <a:schemeClr val="bg1"/>
                </a:solidFill>
              </a:rPr>
              <a:t> </a:t>
            </a:r>
            <a:r>
              <a:rPr lang="en-GB" sz="2000" dirty="0" err="1">
                <a:solidFill>
                  <a:schemeClr val="bg1"/>
                </a:solidFill>
              </a:rPr>
              <a:t>i</a:t>
            </a:r>
            <a:r>
              <a:rPr lang="en-GB" sz="2000" dirty="0">
                <a:solidFill>
                  <a:schemeClr val="bg1"/>
                </a:solidFill>
              </a:rPr>
              <a:t> </a:t>
            </a:r>
            <a:r>
              <a:rPr lang="en-GB" sz="2000" dirty="0" err="1">
                <a:solidFill>
                  <a:schemeClr val="bg1"/>
                </a:solidFill>
              </a:rPr>
              <a:t>godi</a:t>
            </a:r>
            <a:r>
              <a:rPr lang="en-GB" sz="2000" dirty="0">
                <a:solidFill>
                  <a:schemeClr val="bg1"/>
                </a:solidFill>
              </a:rPr>
              <a:t> </a:t>
            </a:r>
            <a:r>
              <a:rPr lang="en-GB" sz="2000" dirty="0" err="1">
                <a:solidFill>
                  <a:schemeClr val="bg1"/>
                </a:solidFill>
              </a:rPr>
              <a:t>safonau</a:t>
            </a:r>
            <a:r>
              <a:rPr lang="en-GB" sz="2000" dirty="0">
                <a:solidFill>
                  <a:schemeClr val="bg1"/>
                </a:solidFill>
              </a:rPr>
              <a:t> a </a:t>
            </a:r>
            <a:r>
              <a:rPr lang="en-GB" sz="2000" dirty="0" err="1">
                <a:solidFill>
                  <a:schemeClr val="bg1"/>
                </a:solidFill>
              </a:rPr>
              <a:t>meithrin</a:t>
            </a:r>
            <a:r>
              <a:rPr lang="en-GB" sz="2000" dirty="0">
                <a:solidFill>
                  <a:schemeClr val="bg1"/>
                </a:solidFill>
              </a:rPr>
              <a:t> </a:t>
            </a:r>
            <a:r>
              <a:rPr lang="en-GB" sz="2000" dirty="0" err="1">
                <a:solidFill>
                  <a:schemeClr val="bg1"/>
                </a:solidFill>
              </a:rPr>
              <a:t>uchelgais</a:t>
            </a:r>
            <a:r>
              <a:rPr lang="en-GB" sz="2000" dirty="0">
                <a:solidFill>
                  <a:schemeClr val="bg1"/>
                </a:solidFill>
              </a:rPr>
              <a:t>: gall </a:t>
            </a:r>
            <a:r>
              <a:rPr lang="en-GB" sz="2000" dirty="0" err="1">
                <a:solidFill>
                  <a:schemeClr val="bg1"/>
                </a:solidFill>
              </a:rPr>
              <a:t>dysgu</a:t>
            </a:r>
            <a:r>
              <a:rPr lang="en-GB" sz="2000" dirty="0">
                <a:solidFill>
                  <a:schemeClr val="bg1"/>
                </a:solidFill>
              </a:rPr>
              <a:t> </a:t>
            </a:r>
            <a:r>
              <a:rPr lang="en-GB" sz="2000" dirty="0" err="1">
                <a:solidFill>
                  <a:schemeClr val="bg1"/>
                </a:solidFill>
              </a:rPr>
              <a:t>fod</a:t>
            </a:r>
            <a:r>
              <a:rPr lang="en-GB" sz="2000" dirty="0">
                <a:solidFill>
                  <a:schemeClr val="bg1"/>
                </a:solidFill>
              </a:rPr>
              <a:t> </a:t>
            </a:r>
            <a:r>
              <a:rPr lang="en-GB" sz="2000" dirty="0" err="1">
                <a:solidFill>
                  <a:schemeClr val="bg1"/>
                </a:solidFill>
              </a:rPr>
              <a:t>yn</a:t>
            </a:r>
            <a:r>
              <a:rPr lang="en-GB" sz="2000" dirty="0">
                <a:solidFill>
                  <a:schemeClr val="bg1"/>
                </a:solidFill>
              </a:rPr>
              <a:t> </a:t>
            </a:r>
            <a:r>
              <a:rPr lang="en-GB" sz="2000" dirty="0" err="1">
                <a:solidFill>
                  <a:schemeClr val="bg1"/>
                </a:solidFill>
              </a:rPr>
              <a:t>effeithiol</a:t>
            </a:r>
            <a:r>
              <a:rPr lang="en-GB" sz="2000" dirty="0">
                <a:solidFill>
                  <a:schemeClr val="bg1"/>
                </a:solidFill>
              </a:rPr>
              <a:t> </a:t>
            </a:r>
            <a:r>
              <a:rPr lang="en-GB" sz="2000" dirty="0" err="1">
                <a:solidFill>
                  <a:schemeClr val="bg1"/>
                </a:solidFill>
              </a:rPr>
              <a:t>iawn</a:t>
            </a:r>
            <a:r>
              <a:rPr lang="en-GB" sz="2000" dirty="0">
                <a:solidFill>
                  <a:schemeClr val="bg1"/>
                </a:solidFill>
              </a:rPr>
              <a:t> </a:t>
            </a:r>
            <a:r>
              <a:rPr lang="en-GB" sz="2000" dirty="0" err="1">
                <a:solidFill>
                  <a:schemeClr val="bg1"/>
                </a:solidFill>
              </a:rPr>
              <a:t>os</a:t>
            </a:r>
            <a:r>
              <a:rPr lang="en-GB" sz="2000" dirty="0">
                <a:solidFill>
                  <a:schemeClr val="bg1"/>
                </a:solidFill>
              </a:rPr>
              <a:t> </a:t>
            </a:r>
            <a:r>
              <a:rPr lang="en-GB" sz="2000" dirty="0" err="1">
                <a:solidFill>
                  <a:schemeClr val="bg1"/>
                </a:solidFill>
              </a:rPr>
              <a:t>rhoddir</a:t>
            </a:r>
            <a:r>
              <a:rPr lang="en-GB" sz="2000" dirty="0">
                <a:solidFill>
                  <a:schemeClr val="bg1"/>
                </a:solidFill>
              </a:rPr>
              <a:t> </a:t>
            </a:r>
            <a:r>
              <a:rPr lang="en-GB" sz="2000" dirty="0" err="1">
                <a:solidFill>
                  <a:schemeClr val="bg1"/>
                </a:solidFill>
              </a:rPr>
              <a:t>adborth</a:t>
            </a:r>
            <a:r>
              <a:rPr lang="en-GB" sz="2000" dirty="0">
                <a:solidFill>
                  <a:schemeClr val="bg1"/>
                </a:solidFill>
              </a:rPr>
              <a:t> </a:t>
            </a:r>
            <a:r>
              <a:rPr lang="en-GB" sz="2000" dirty="0" err="1">
                <a:solidFill>
                  <a:schemeClr val="bg1"/>
                </a:solidFill>
              </a:rPr>
              <a:t>i</a:t>
            </a:r>
            <a:r>
              <a:rPr lang="en-GB" sz="2000" dirty="0">
                <a:solidFill>
                  <a:schemeClr val="bg1"/>
                </a:solidFill>
              </a:rPr>
              <a:t> </a:t>
            </a:r>
            <a:r>
              <a:rPr lang="en-GB" sz="2000" dirty="0" err="1">
                <a:solidFill>
                  <a:schemeClr val="bg1"/>
                </a:solidFill>
              </a:rPr>
              <a:t>ddysgwyr</a:t>
            </a:r>
            <a:r>
              <a:rPr lang="en-GB" sz="2000" dirty="0">
                <a:solidFill>
                  <a:schemeClr val="bg1"/>
                </a:solidFill>
              </a:rPr>
              <a:t> </a:t>
            </a:r>
            <a:r>
              <a:rPr lang="en-GB" sz="2000" dirty="0" err="1">
                <a:solidFill>
                  <a:schemeClr val="bg1"/>
                </a:solidFill>
              </a:rPr>
              <a:t>sy’n</a:t>
            </a:r>
            <a:r>
              <a:rPr lang="en-GB" sz="2000" dirty="0">
                <a:solidFill>
                  <a:schemeClr val="bg1"/>
                </a:solidFill>
              </a:rPr>
              <a:t> </a:t>
            </a:r>
            <a:r>
              <a:rPr lang="en-GB" sz="2000" dirty="0" err="1">
                <a:solidFill>
                  <a:schemeClr val="bg1"/>
                </a:solidFill>
              </a:rPr>
              <a:t>eu</a:t>
            </a:r>
            <a:r>
              <a:rPr lang="en-GB" sz="2000" dirty="0">
                <a:solidFill>
                  <a:schemeClr val="bg1"/>
                </a:solidFill>
              </a:rPr>
              <a:t> </a:t>
            </a:r>
            <a:r>
              <a:rPr lang="en-GB" sz="2000" dirty="0" err="1">
                <a:solidFill>
                  <a:schemeClr val="bg1"/>
                </a:solidFill>
              </a:rPr>
              <a:t>helpu</a:t>
            </a:r>
            <a:r>
              <a:rPr lang="en-GB" sz="2000" dirty="0">
                <a:solidFill>
                  <a:schemeClr val="bg1"/>
                </a:solidFill>
              </a:rPr>
              <a:t> </a:t>
            </a:r>
            <a:r>
              <a:rPr lang="en-GB" sz="2000" dirty="0" err="1">
                <a:solidFill>
                  <a:schemeClr val="bg1"/>
                </a:solidFill>
              </a:rPr>
              <a:t>i</a:t>
            </a:r>
            <a:r>
              <a:rPr lang="en-GB" sz="2000" dirty="0">
                <a:solidFill>
                  <a:schemeClr val="bg1"/>
                </a:solidFill>
              </a:rPr>
              <a:t> </a:t>
            </a:r>
            <a:r>
              <a:rPr lang="en-GB" sz="2000" dirty="0" err="1">
                <a:solidFill>
                  <a:schemeClr val="bg1"/>
                </a:solidFill>
              </a:rPr>
              <a:t>ystyried</a:t>
            </a:r>
            <a:r>
              <a:rPr lang="en-GB" sz="2000" dirty="0">
                <a:solidFill>
                  <a:schemeClr val="bg1"/>
                </a:solidFill>
              </a:rPr>
              <a:t> </a:t>
            </a:r>
            <a:r>
              <a:rPr lang="en-GB" sz="2000" dirty="0" err="1">
                <a:solidFill>
                  <a:schemeClr val="bg1"/>
                </a:solidFill>
              </a:rPr>
              <a:t>materion</a:t>
            </a:r>
            <a:r>
              <a:rPr lang="en-GB" sz="2000" dirty="0">
                <a:solidFill>
                  <a:schemeClr val="bg1"/>
                </a:solidFill>
              </a:rPr>
              <a:t> ac </a:t>
            </a:r>
            <a:r>
              <a:rPr lang="en-GB" sz="2000" dirty="0" err="1">
                <a:solidFill>
                  <a:schemeClr val="bg1"/>
                </a:solidFill>
              </a:rPr>
              <a:t>yn</a:t>
            </a:r>
            <a:r>
              <a:rPr lang="en-GB" sz="2000" dirty="0">
                <a:solidFill>
                  <a:schemeClr val="bg1"/>
                </a:solidFill>
              </a:rPr>
              <a:t> </a:t>
            </a:r>
            <a:r>
              <a:rPr lang="en-GB" sz="2000" dirty="0" err="1">
                <a:solidFill>
                  <a:schemeClr val="bg1"/>
                </a:solidFill>
              </a:rPr>
              <a:t>rhoi</a:t>
            </a:r>
            <a:r>
              <a:rPr lang="en-GB" sz="2000" dirty="0">
                <a:solidFill>
                  <a:schemeClr val="bg1"/>
                </a:solidFill>
              </a:rPr>
              <a:t> </a:t>
            </a:r>
            <a:r>
              <a:rPr lang="en-GB" sz="2000" dirty="0" err="1">
                <a:solidFill>
                  <a:schemeClr val="bg1"/>
                </a:solidFill>
              </a:rPr>
              <a:t>cyfarwyddyd</a:t>
            </a:r>
            <a:r>
              <a:rPr lang="en-GB" sz="2000" dirty="0">
                <a:solidFill>
                  <a:schemeClr val="bg1"/>
                </a:solidFill>
              </a:rPr>
              <a:t> </a:t>
            </a:r>
            <a:r>
              <a:rPr lang="en-GB" sz="2000" dirty="0" err="1">
                <a:solidFill>
                  <a:schemeClr val="bg1"/>
                </a:solidFill>
              </a:rPr>
              <a:t>iddynt</a:t>
            </a:r>
            <a:r>
              <a:rPr lang="en-GB" sz="2000" dirty="0">
                <a:solidFill>
                  <a:schemeClr val="bg1"/>
                </a:solidFill>
              </a:rPr>
              <a:t> </a:t>
            </a:r>
            <a:r>
              <a:rPr lang="en-GB" sz="2000" dirty="0" err="1">
                <a:solidFill>
                  <a:schemeClr val="bg1"/>
                </a:solidFill>
              </a:rPr>
              <a:t>ar</a:t>
            </a:r>
            <a:r>
              <a:rPr lang="en-GB" sz="2000" dirty="0">
                <a:solidFill>
                  <a:schemeClr val="bg1"/>
                </a:solidFill>
              </a:rPr>
              <a:t> y </a:t>
            </a:r>
            <a:r>
              <a:rPr lang="en-GB" sz="2000" dirty="0" err="1">
                <a:solidFill>
                  <a:schemeClr val="bg1"/>
                </a:solidFill>
              </a:rPr>
              <a:t>camau</a:t>
            </a:r>
            <a:r>
              <a:rPr lang="en-GB" sz="2000" dirty="0">
                <a:solidFill>
                  <a:schemeClr val="bg1"/>
                </a:solidFill>
              </a:rPr>
              <a:t> </a:t>
            </a:r>
            <a:r>
              <a:rPr lang="en-GB" sz="2000" dirty="0" err="1">
                <a:solidFill>
                  <a:schemeClr val="bg1"/>
                </a:solidFill>
              </a:rPr>
              <a:t>nesaf</a:t>
            </a:r>
            <a:r>
              <a:rPr lang="en-GB" sz="2000" dirty="0">
                <a:solidFill>
                  <a:schemeClr val="bg1"/>
                </a:solidFill>
              </a:rPr>
              <a:t>. </a:t>
            </a:r>
            <a:r>
              <a:rPr lang="en-GB" sz="2000" dirty="0" err="1">
                <a:solidFill>
                  <a:schemeClr val="bg1"/>
                </a:solidFill>
              </a:rPr>
              <a:t>Yn</a:t>
            </a:r>
            <a:r>
              <a:rPr lang="en-GB" sz="2000" dirty="0">
                <a:solidFill>
                  <a:schemeClr val="bg1"/>
                </a:solidFill>
              </a:rPr>
              <a:t> </a:t>
            </a:r>
            <a:r>
              <a:rPr lang="en-GB" sz="2000" dirty="0" err="1">
                <a:solidFill>
                  <a:schemeClr val="bg1"/>
                </a:solidFill>
              </a:rPr>
              <a:t>yr</a:t>
            </a:r>
            <a:r>
              <a:rPr lang="en-GB" sz="2000" dirty="0">
                <a:solidFill>
                  <a:schemeClr val="bg1"/>
                </a:solidFill>
              </a:rPr>
              <a:t> un </a:t>
            </a:r>
            <a:r>
              <a:rPr lang="en-GB" sz="2000" dirty="0" err="1">
                <a:solidFill>
                  <a:schemeClr val="bg1"/>
                </a:solidFill>
              </a:rPr>
              <a:t>modd</a:t>
            </a:r>
            <a:r>
              <a:rPr lang="en-GB" sz="2000" dirty="0">
                <a:solidFill>
                  <a:schemeClr val="bg1"/>
                </a:solidFill>
              </a:rPr>
              <a:t>, </a:t>
            </a:r>
            <a:r>
              <a:rPr lang="en-GB" sz="2000" dirty="0" err="1">
                <a:solidFill>
                  <a:schemeClr val="bg1"/>
                </a:solidFill>
              </a:rPr>
              <a:t>mae</a:t>
            </a:r>
            <a:r>
              <a:rPr lang="en-GB" sz="2000" dirty="0">
                <a:solidFill>
                  <a:schemeClr val="bg1"/>
                </a:solidFill>
              </a:rPr>
              <a:t> </a:t>
            </a:r>
            <a:r>
              <a:rPr lang="en-GB" sz="2000" dirty="0" err="1">
                <a:solidFill>
                  <a:schemeClr val="bg1"/>
                </a:solidFill>
              </a:rPr>
              <a:t>cydweithio</a:t>
            </a:r>
            <a:r>
              <a:rPr lang="en-GB" sz="2000" dirty="0">
                <a:solidFill>
                  <a:schemeClr val="bg1"/>
                </a:solidFill>
              </a:rPr>
              <a:t> ac </a:t>
            </a:r>
            <a:r>
              <a:rPr lang="en-GB" sz="2000" dirty="0" err="1">
                <a:solidFill>
                  <a:schemeClr val="bg1"/>
                </a:solidFill>
              </a:rPr>
              <a:t>adborth</a:t>
            </a:r>
            <a:r>
              <a:rPr lang="en-GB" sz="2000" dirty="0">
                <a:solidFill>
                  <a:schemeClr val="bg1"/>
                </a:solidFill>
              </a:rPr>
              <a:t> </a:t>
            </a:r>
            <a:r>
              <a:rPr lang="en-GB" sz="2000" dirty="0" err="1">
                <a:solidFill>
                  <a:schemeClr val="bg1"/>
                </a:solidFill>
              </a:rPr>
              <a:t>rhwng</a:t>
            </a:r>
            <a:r>
              <a:rPr lang="en-GB" sz="2000" dirty="0">
                <a:solidFill>
                  <a:schemeClr val="bg1"/>
                </a:solidFill>
              </a:rPr>
              <a:t> </a:t>
            </a:r>
            <a:r>
              <a:rPr lang="en-GB" sz="2000" dirty="0" err="1">
                <a:solidFill>
                  <a:schemeClr val="bg1"/>
                </a:solidFill>
              </a:rPr>
              <a:t>cyfoedion</a:t>
            </a:r>
            <a:r>
              <a:rPr lang="en-GB" sz="2000" dirty="0">
                <a:solidFill>
                  <a:schemeClr val="bg1"/>
                </a:solidFill>
              </a:rPr>
              <a:t> </a:t>
            </a:r>
            <a:r>
              <a:rPr lang="en-GB" sz="2000" dirty="0" err="1">
                <a:solidFill>
                  <a:schemeClr val="bg1"/>
                </a:solidFill>
              </a:rPr>
              <a:t>yn</a:t>
            </a:r>
            <a:r>
              <a:rPr lang="en-GB" sz="2000" dirty="0">
                <a:solidFill>
                  <a:schemeClr val="bg1"/>
                </a:solidFill>
              </a:rPr>
              <a:t> </a:t>
            </a:r>
            <a:r>
              <a:rPr lang="en-GB" sz="2000" dirty="0" err="1">
                <a:solidFill>
                  <a:schemeClr val="bg1"/>
                </a:solidFill>
              </a:rPr>
              <a:t>gallu</a:t>
            </a:r>
            <a:r>
              <a:rPr lang="en-GB" sz="2000" dirty="0">
                <a:solidFill>
                  <a:schemeClr val="bg1"/>
                </a:solidFill>
              </a:rPr>
              <a:t> </a:t>
            </a:r>
            <a:r>
              <a:rPr lang="en-GB" sz="2000" dirty="0" err="1">
                <a:solidFill>
                  <a:schemeClr val="bg1"/>
                </a:solidFill>
              </a:rPr>
              <a:t>creu</a:t>
            </a:r>
            <a:r>
              <a:rPr lang="en-GB" sz="2000" dirty="0">
                <a:solidFill>
                  <a:schemeClr val="bg1"/>
                </a:solidFill>
              </a:rPr>
              <a:t> </a:t>
            </a:r>
            <a:r>
              <a:rPr lang="en-GB" sz="2000" dirty="0" err="1">
                <a:solidFill>
                  <a:schemeClr val="bg1"/>
                </a:solidFill>
              </a:rPr>
              <a:t>amgylchedd</a:t>
            </a:r>
            <a:r>
              <a:rPr lang="en-GB" sz="2000" dirty="0">
                <a:solidFill>
                  <a:schemeClr val="bg1"/>
                </a:solidFill>
              </a:rPr>
              <a:t> </a:t>
            </a:r>
            <a:r>
              <a:rPr lang="en-GB" sz="2000" dirty="0" err="1">
                <a:solidFill>
                  <a:schemeClr val="bg1"/>
                </a:solidFill>
              </a:rPr>
              <a:t>diogel</a:t>
            </a:r>
            <a:r>
              <a:rPr lang="en-GB" sz="2000" dirty="0">
                <a:solidFill>
                  <a:schemeClr val="bg1"/>
                </a:solidFill>
              </a:rPr>
              <a:t> </a:t>
            </a:r>
            <a:r>
              <a:rPr lang="en-GB" sz="2000" dirty="0" err="1">
                <a:solidFill>
                  <a:schemeClr val="bg1"/>
                </a:solidFill>
              </a:rPr>
              <a:t>i</a:t>
            </a:r>
            <a:r>
              <a:rPr lang="en-GB" sz="2000" dirty="0">
                <a:solidFill>
                  <a:schemeClr val="bg1"/>
                </a:solidFill>
              </a:rPr>
              <a:t> </a:t>
            </a:r>
            <a:r>
              <a:rPr lang="en-GB" sz="2000" dirty="0" err="1">
                <a:solidFill>
                  <a:schemeClr val="bg1"/>
                </a:solidFill>
              </a:rPr>
              <a:t>gyfleu</a:t>
            </a:r>
            <a:r>
              <a:rPr lang="en-GB" sz="2000" dirty="0">
                <a:solidFill>
                  <a:schemeClr val="bg1"/>
                </a:solidFill>
              </a:rPr>
              <a:t> </a:t>
            </a:r>
            <a:r>
              <a:rPr lang="en-GB" sz="2000" dirty="0" err="1">
                <a:solidFill>
                  <a:schemeClr val="bg1"/>
                </a:solidFill>
              </a:rPr>
              <a:t>syniadau</a:t>
            </a:r>
            <a:r>
              <a:rPr lang="en-GB" sz="2000" dirty="0">
                <a:solidFill>
                  <a:schemeClr val="bg1"/>
                </a:solidFill>
              </a:rPr>
              <a:t> a </a:t>
            </a:r>
            <a:r>
              <a:rPr lang="en-GB" sz="2000" dirty="0" err="1">
                <a:solidFill>
                  <a:schemeClr val="bg1"/>
                </a:solidFill>
              </a:rPr>
              <a:t>rhoi</a:t>
            </a:r>
            <a:r>
              <a:rPr lang="en-GB" sz="2000" dirty="0">
                <a:solidFill>
                  <a:schemeClr val="bg1"/>
                </a:solidFill>
              </a:rPr>
              <a:t> </a:t>
            </a:r>
            <a:r>
              <a:rPr lang="en-GB" sz="2000" dirty="0" err="1">
                <a:solidFill>
                  <a:schemeClr val="bg1"/>
                </a:solidFill>
              </a:rPr>
              <a:t>prawf</a:t>
            </a:r>
            <a:r>
              <a:rPr lang="en-GB" sz="2000" dirty="0">
                <a:solidFill>
                  <a:schemeClr val="bg1"/>
                </a:solidFill>
              </a:rPr>
              <a:t> </a:t>
            </a:r>
            <a:r>
              <a:rPr lang="en-GB" sz="2000" dirty="0" err="1">
                <a:solidFill>
                  <a:schemeClr val="bg1"/>
                </a:solidFill>
              </a:rPr>
              <a:t>arnynt</a:t>
            </a:r>
            <a:r>
              <a:rPr lang="en-GB" sz="2000" dirty="0">
                <a:solidFill>
                  <a:schemeClr val="bg1"/>
                </a:solidFill>
              </a:rPr>
              <a:t>.”</a:t>
            </a:r>
          </a:p>
        </p:txBody>
      </p:sp>
      <p:sp>
        <p:nvSpPr>
          <p:cNvPr id="5" name="Content Placeholder 4"/>
          <p:cNvSpPr>
            <a:spLocks noGrp="1"/>
          </p:cNvSpPr>
          <p:nvPr>
            <p:ph sz="half" idx="2"/>
          </p:nvPr>
        </p:nvSpPr>
        <p:spPr>
          <a:xfrm>
            <a:off x="4648200" y="1600200"/>
            <a:ext cx="4316288" cy="5069160"/>
          </a:xfrm>
          <a:solidFill>
            <a:schemeClr val="tx1"/>
          </a:solidFill>
        </p:spPr>
        <p:style>
          <a:lnRef idx="2">
            <a:schemeClr val="accent4"/>
          </a:lnRef>
          <a:fillRef idx="1">
            <a:schemeClr val="lt1"/>
          </a:fillRef>
          <a:effectRef idx="0">
            <a:schemeClr val="accent4"/>
          </a:effectRef>
          <a:fontRef idx="minor">
            <a:schemeClr val="dk1"/>
          </a:fontRef>
        </p:style>
        <p:txBody>
          <a:bodyPr>
            <a:normAutofit fontScale="77500" lnSpcReduction="20000"/>
          </a:bodyPr>
          <a:lstStyle/>
          <a:p>
            <a:r>
              <a:rPr lang="en-GB" dirty="0">
                <a:solidFill>
                  <a:schemeClr val="bg1"/>
                </a:solidFill>
              </a:rPr>
              <a:t>Donaldson also identifies the role of assessment in developing effective teaching and learning practices. </a:t>
            </a:r>
          </a:p>
          <a:p>
            <a:endParaRPr lang="en-GB" dirty="0">
              <a:solidFill>
                <a:schemeClr val="bg1"/>
              </a:solidFill>
            </a:endParaRPr>
          </a:p>
          <a:p>
            <a:r>
              <a:rPr lang="en-GB" dirty="0">
                <a:solidFill>
                  <a:schemeClr val="bg1"/>
                </a:solidFill>
              </a:rPr>
              <a:t>“It also helps learners raise standards and nurture ambition: learning can be particularly powerful when learners are given feedback that helps them to think through the issues and provides them with guidance on next steps. Similarly, peer collaboration and feedback can provide a safe environment to articulate and test ideas.” </a:t>
            </a:r>
          </a:p>
          <a:p>
            <a:pPr marL="0" indent="0" algn="r">
              <a:buNone/>
            </a:pPr>
            <a:r>
              <a:rPr lang="en-GB" dirty="0">
                <a:solidFill>
                  <a:schemeClr val="bg1"/>
                </a:solidFill>
              </a:rPr>
              <a:t>(Donaldson, 2015, p.68)</a:t>
            </a:r>
          </a:p>
        </p:txBody>
      </p:sp>
    </p:spTree>
    <p:extLst>
      <p:ext uri="{BB962C8B-B14F-4D97-AF65-F5344CB8AC3E}">
        <p14:creationId xmlns:p14="http://schemas.microsoft.com/office/powerpoint/2010/main" val="1923308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5125" y="557931"/>
            <a:ext cx="8229600" cy="1143000"/>
          </a:xfrm>
        </p:spPr>
        <p:txBody>
          <a:bodyPr>
            <a:normAutofit fontScale="90000"/>
          </a:bodyPr>
          <a:lstStyle/>
          <a:p>
            <a:pPr>
              <a:defRPr/>
            </a:pPr>
            <a:r>
              <a:rPr lang="en-US" dirty="0" err="1">
                <a:solidFill>
                  <a:schemeClr val="bg1"/>
                </a:solidFill>
              </a:rPr>
              <a:t>Dysgu</a:t>
            </a:r>
            <a:r>
              <a:rPr lang="en-US" dirty="0">
                <a:solidFill>
                  <a:schemeClr val="bg1"/>
                </a:solidFill>
              </a:rPr>
              <a:t> </a:t>
            </a:r>
            <a:r>
              <a:rPr lang="en-US" dirty="0" err="1">
                <a:solidFill>
                  <a:schemeClr val="bg1"/>
                </a:solidFill>
              </a:rPr>
              <a:t>i</a:t>
            </a:r>
            <a:r>
              <a:rPr lang="en-US" dirty="0">
                <a:solidFill>
                  <a:schemeClr val="bg1"/>
                </a:solidFill>
              </a:rPr>
              <a:t> </a:t>
            </a:r>
            <a:r>
              <a:rPr lang="en-US" dirty="0" err="1">
                <a:solidFill>
                  <a:schemeClr val="bg1"/>
                </a:solidFill>
              </a:rPr>
              <a:t>Ddysgu</a:t>
            </a:r>
            <a:r>
              <a:rPr lang="en-US" dirty="0">
                <a:solidFill>
                  <a:schemeClr val="bg1"/>
                </a:solidFill>
              </a:rPr>
              <a:t> </a:t>
            </a:r>
            <a:br>
              <a:rPr lang="en-US" dirty="0">
                <a:solidFill>
                  <a:schemeClr val="bg1"/>
                </a:solidFill>
              </a:rPr>
            </a:br>
            <a:r>
              <a:rPr lang="en-US" dirty="0">
                <a:solidFill>
                  <a:schemeClr val="bg1"/>
                </a:solidFill>
              </a:rPr>
              <a:t>Learning to Learn</a:t>
            </a:r>
            <a:br>
              <a:rPr lang="en-US" dirty="0">
                <a:solidFill>
                  <a:schemeClr val="bg1"/>
                </a:solidFill>
              </a:rPr>
            </a:br>
            <a:endParaRPr lang="en-US" dirty="0">
              <a:solidFill>
                <a:schemeClr val="bg1"/>
              </a:solidFill>
            </a:endParaRPr>
          </a:p>
        </p:txBody>
      </p:sp>
      <p:sp>
        <p:nvSpPr>
          <p:cNvPr id="3" name="Content Placeholder 2"/>
          <p:cNvSpPr>
            <a:spLocks noGrp="1"/>
          </p:cNvSpPr>
          <p:nvPr>
            <p:ph idx="1"/>
          </p:nvPr>
        </p:nvSpPr>
        <p:spPr>
          <a:xfrm>
            <a:off x="468313" y="1700931"/>
            <a:ext cx="8218487" cy="4824413"/>
          </a:xfrm>
        </p:spPr>
        <p:txBody>
          <a:bodyPr>
            <a:normAutofit/>
          </a:bodyPr>
          <a:lstStyle/>
          <a:p>
            <a:pPr marL="0" indent="0" algn="just" eaLnBrk="1" hangingPunct="1">
              <a:lnSpc>
                <a:spcPct val="90000"/>
              </a:lnSpc>
              <a:buFont typeface="Arial" charset="0"/>
              <a:buNone/>
              <a:defRPr/>
            </a:pPr>
            <a:r>
              <a:rPr lang="ja-JP" altLang="en-GB" sz="3600" b="1" kern="0" dirty="0">
                <a:solidFill>
                  <a:schemeClr val="bg1"/>
                </a:solidFill>
                <a:latin typeface="Arial"/>
                <a:ea typeface="ＭＳ Ｐゴシック"/>
              </a:rPr>
              <a:t>“</a:t>
            </a:r>
            <a:r>
              <a:rPr lang="en-GB" sz="3600" b="1" kern="0" dirty="0">
                <a:solidFill>
                  <a:schemeClr val="bg1"/>
                </a:solidFill>
                <a:latin typeface="Tahoma"/>
                <a:ea typeface="ＭＳ Ｐゴシック"/>
              </a:rPr>
              <a:t>In times of change the learners will inherit the earth, while the knowers will find themselves beautifully equipped to deal with a world that no longer exists.</a:t>
            </a:r>
            <a:r>
              <a:rPr lang="ja-JP" altLang="en-GB" sz="3600" b="1" kern="0" dirty="0">
                <a:solidFill>
                  <a:schemeClr val="bg1"/>
                </a:solidFill>
                <a:latin typeface="Arial"/>
                <a:ea typeface="ＭＳ Ｐゴシック"/>
              </a:rPr>
              <a:t>”</a:t>
            </a:r>
            <a:r>
              <a:rPr lang="en-GB" altLang="ja-JP" sz="3600" b="1" kern="0" dirty="0">
                <a:solidFill>
                  <a:schemeClr val="bg1"/>
                </a:solidFill>
                <a:latin typeface="Arial"/>
                <a:ea typeface="ＭＳ Ｐゴシック"/>
              </a:rPr>
              <a:t> </a:t>
            </a:r>
          </a:p>
          <a:p>
            <a:pPr marL="0" indent="0" algn="r" eaLnBrk="1" hangingPunct="1">
              <a:lnSpc>
                <a:spcPct val="90000"/>
              </a:lnSpc>
              <a:buFont typeface="Arial" charset="0"/>
              <a:buNone/>
              <a:defRPr/>
            </a:pPr>
            <a:r>
              <a:rPr lang="en-GB" altLang="ja-JP" sz="3600" b="1" kern="0" dirty="0">
                <a:solidFill>
                  <a:srgbClr val="000000"/>
                </a:solidFill>
                <a:latin typeface="Arial"/>
                <a:ea typeface="ＭＳ Ｐゴシック"/>
              </a:rPr>
              <a:t>Eric Hoffer</a:t>
            </a:r>
            <a:endParaRPr lang="en-GB" sz="3600" b="1" kern="0" dirty="0">
              <a:solidFill>
                <a:srgbClr val="000000"/>
              </a:solidFill>
              <a:latin typeface="Tahoma"/>
              <a:ea typeface="ＭＳ Ｐゴシック"/>
            </a:endParaRPr>
          </a:p>
          <a:p>
            <a:pPr marL="0" indent="0" eaLnBrk="1" hangingPunct="1">
              <a:buFont typeface="Arial" charset="0"/>
              <a:buNone/>
              <a:defRPr/>
            </a:pPr>
            <a:endParaRPr lang="en-US" sz="2000" dirty="0"/>
          </a:p>
        </p:txBody>
      </p:sp>
      <p:sp>
        <p:nvSpPr>
          <p:cNvPr id="4" name="Cloud 3"/>
          <p:cNvSpPr/>
          <p:nvPr/>
        </p:nvSpPr>
        <p:spPr>
          <a:xfrm>
            <a:off x="0" y="4293096"/>
            <a:ext cx="6084168" cy="2232248"/>
          </a:xfrm>
          <a:prstGeom prst="cloud">
            <a:avLst/>
          </a:prstGeom>
          <a:solidFill>
            <a:schemeClr val="tx1"/>
          </a:solidFill>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2800" i="1" dirty="0" err="1">
                <a:solidFill>
                  <a:schemeClr val="bg1"/>
                </a:solidFill>
              </a:rPr>
              <a:t>Ydych</a:t>
            </a:r>
            <a:r>
              <a:rPr lang="en-GB" sz="2800" i="1" dirty="0">
                <a:solidFill>
                  <a:schemeClr val="bg1"/>
                </a:solidFill>
              </a:rPr>
              <a:t> </a:t>
            </a:r>
            <a:r>
              <a:rPr lang="en-GB" sz="2800" i="1" dirty="0" err="1">
                <a:solidFill>
                  <a:schemeClr val="bg1"/>
                </a:solidFill>
              </a:rPr>
              <a:t>chi’n</a:t>
            </a:r>
            <a:r>
              <a:rPr lang="en-GB" sz="2800" i="1" dirty="0">
                <a:solidFill>
                  <a:schemeClr val="bg1"/>
                </a:solidFill>
              </a:rPr>
              <a:t> </a:t>
            </a:r>
            <a:r>
              <a:rPr lang="en-GB" sz="2800" i="1" dirty="0" err="1">
                <a:solidFill>
                  <a:schemeClr val="bg1"/>
                </a:solidFill>
              </a:rPr>
              <a:t>cytuno</a:t>
            </a:r>
            <a:r>
              <a:rPr lang="en-GB" sz="2800" i="1" dirty="0">
                <a:solidFill>
                  <a:schemeClr val="bg1"/>
                </a:solidFill>
              </a:rPr>
              <a:t>? Pam?</a:t>
            </a:r>
          </a:p>
          <a:p>
            <a:pPr algn="ctr"/>
            <a:endParaRPr lang="en-GB" sz="2800" i="1" dirty="0">
              <a:solidFill>
                <a:schemeClr val="bg1"/>
              </a:solidFill>
            </a:endParaRPr>
          </a:p>
          <a:p>
            <a:pPr algn="ctr"/>
            <a:r>
              <a:rPr lang="en-GB" sz="2800" dirty="0">
                <a:solidFill>
                  <a:schemeClr val="bg1"/>
                </a:solidFill>
              </a:rPr>
              <a:t>Do you agree? Why?</a:t>
            </a:r>
          </a:p>
        </p:txBody>
      </p:sp>
    </p:spTree>
    <p:extLst>
      <p:ext uri="{BB962C8B-B14F-4D97-AF65-F5344CB8AC3E}">
        <p14:creationId xmlns:p14="http://schemas.microsoft.com/office/powerpoint/2010/main" val="3261901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544" y="457200"/>
            <a:ext cx="8229600" cy="1143000"/>
          </a:xfrm>
        </p:spPr>
        <p:txBody>
          <a:bodyPr>
            <a:normAutofit fontScale="90000"/>
          </a:bodyPr>
          <a:lstStyle/>
          <a:p>
            <a:r>
              <a:rPr lang="en-GB" dirty="0" err="1">
                <a:solidFill>
                  <a:schemeClr val="bg1"/>
                </a:solidFill>
              </a:rPr>
              <a:t>Metawybyddiaeth</a:t>
            </a:r>
            <a:br>
              <a:rPr lang="en-GB" dirty="0">
                <a:solidFill>
                  <a:schemeClr val="bg1"/>
                </a:solidFill>
              </a:rPr>
            </a:br>
            <a:r>
              <a:rPr lang="en-GB" dirty="0">
                <a:solidFill>
                  <a:schemeClr val="bg1"/>
                </a:solidFill>
              </a:rPr>
              <a:t>Metacognition</a:t>
            </a:r>
            <a:br>
              <a:rPr lang="en-GB" dirty="0">
                <a:solidFill>
                  <a:schemeClr val="bg1"/>
                </a:solidFill>
              </a:rPr>
            </a:br>
            <a:r>
              <a:rPr lang="en-GB" dirty="0">
                <a:solidFill>
                  <a:schemeClr val="bg1"/>
                </a:solidFill>
              </a:rPr>
              <a:t> </a:t>
            </a:r>
          </a:p>
        </p:txBody>
      </p:sp>
      <p:sp>
        <p:nvSpPr>
          <p:cNvPr id="4" name="Content Placeholder 3"/>
          <p:cNvSpPr>
            <a:spLocks noGrp="1"/>
          </p:cNvSpPr>
          <p:nvPr>
            <p:ph sz="half" idx="1"/>
          </p:nvPr>
        </p:nvSpPr>
        <p:spPr>
          <a:xfrm>
            <a:off x="251520" y="1986420"/>
            <a:ext cx="4038600" cy="4525963"/>
          </a:xfrm>
          <a:solidFill>
            <a:schemeClr val="tx1"/>
          </a:solidFill>
        </p:spPr>
        <p:style>
          <a:lnRef idx="2">
            <a:schemeClr val="accent4"/>
          </a:lnRef>
          <a:fillRef idx="1">
            <a:schemeClr val="lt1"/>
          </a:fillRef>
          <a:effectRef idx="0">
            <a:schemeClr val="accent4"/>
          </a:effectRef>
          <a:fontRef idx="minor">
            <a:schemeClr val="dk1"/>
          </a:fontRef>
        </p:style>
        <p:txBody>
          <a:bodyPr>
            <a:normAutofit fontScale="85000" lnSpcReduction="10000"/>
          </a:bodyPr>
          <a:lstStyle/>
          <a:p>
            <a:pPr rtl="0"/>
            <a:r>
              <a:rPr lang="en-GB" dirty="0" err="1">
                <a:solidFill>
                  <a:schemeClr val="bg1"/>
                </a:solidFill>
                <a:effectLst/>
              </a:rPr>
              <a:t>Metawybyddiaeth</a:t>
            </a:r>
            <a:r>
              <a:rPr lang="en-GB" dirty="0">
                <a:solidFill>
                  <a:schemeClr val="bg1"/>
                </a:solidFill>
                <a:effectLst/>
              </a:rPr>
              <a:t> </a:t>
            </a:r>
            <a:r>
              <a:rPr lang="en-GB" dirty="0" err="1">
                <a:solidFill>
                  <a:schemeClr val="bg1"/>
                </a:solidFill>
                <a:effectLst/>
              </a:rPr>
              <a:t>yw</a:t>
            </a:r>
            <a:r>
              <a:rPr lang="en-GB" dirty="0">
                <a:solidFill>
                  <a:schemeClr val="bg1"/>
                </a:solidFill>
                <a:effectLst/>
              </a:rPr>
              <a:t> pan </a:t>
            </a:r>
            <a:r>
              <a:rPr lang="en-GB" dirty="0" err="1">
                <a:solidFill>
                  <a:schemeClr val="bg1"/>
                </a:solidFill>
                <a:effectLst/>
              </a:rPr>
              <a:t>fydd</a:t>
            </a:r>
            <a:r>
              <a:rPr lang="en-GB" dirty="0">
                <a:solidFill>
                  <a:schemeClr val="bg1"/>
                </a:solidFill>
                <a:effectLst/>
              </a:rPr>
              <a:t> </a:t>
            </a:r>
            <a:r>
              <a:rPr lang="en-GB" dirty="0" err="1">
                <a:solidFill>
                  <a:schemeClr val="bg1"/>
                </a:solidFill>
                <a:effectLst/>
              </a:rPr>
              <a:t>dysgwyr</a:t>
            </a:r>
            <a:r>
              <a:rPr lang="en-GB" dirty="0">
                <a:solidFill>
                  <a:schemeClr val="bg1"/>
                </a:solidFill>
                <a:effectLst/>
              </a:rPr>
              <a:t> </a:t>
            </a:r>
            <a:r>
              <a:rPr lang="en-GB" dirty="0" err="1">
                <a:solidFill>
                  <a:schemeClr val="bg1"/>
                </a:solidFill>
                <a:effectLst/>
              </a:rPr>
              <a:t>yn</a:t>
            </a:r>
            <a:r>
              <a:rPr lang="en-GB" dirty="0">
                <a:solidFill>
                  <a:schemeClr val="bg1"/>
                </a:solidFill>
                <a:effectLst/>
              </a:rPr>
              <a:t> </a:t>
            </a:r>
            <a:r>
              <a:rPr lang="en-GB" dirty="0" err="1">
                <a:solidFill>
                  <a:schemeClr val="bg1"/>
                </a:solidFill>
                <a:effectLst/>
              </a:rPr>
              <a:t>gallu</a:t>
            </a:r>
            <a:r>
              <a:rPr lang="en-GB" dirty="0">
                <a:solidFill>
                  <a:schemeClr val="bg1"/>
                </a:solidFill>
                <a:effectLst/>
              </a:rPr>
              <a:t> </a:t>
            </a:r>
            <a:r>
              <a:rPr lang="en-GB" dirty="0" err="1">
                <a:solidFill>
                  <a:schemeClr val="bg1"/>
                </a:solidFill>
                <a:effectLst/>
              </a:rPr>
              <a:t>meddwl</a:t>
            </a:r>
            <a:r>
              <a:rPr lang="en-GB" dirty="0">
                <a:solidFill>
                  <a:schemeClr val="bg1"/>
                </a:solidFill>
                <a:effectLst/>
              </a:rPr>
              <a:t> </a:t>
            </a:r>
            <a:r>
              <a:rPr lang="en-GB" dirty="0" err="1">
                <a:solidFill>
                  <a:schemeClr val="bg1"/>
                </a:solidFill>
                <a:effectLst/>
              </a:rPr>
              <a:t>yn</a:t>
            </a:r>
            <a:r>
              <a:rPr lang="en-GB" dirty="0">
                <a:solidFill>
                  <a:schemeClr val="bg1"/>
                </a:solidFill>
                <a:effectLst/>
              </a:rPr>
              <a:t> </a:t>
            </a:r>
            <a:r>
              <a:rPr lang="en-GB" dirty="0" err="1">
                <a:solidFill>
                  <a:schemeClr val="bg1"/>
                </a:solidFill>
                <a:effectLst/>
              </a:rPr>
              <a:t>benodol</a:t>
            </a:r>
            <a:r>
              <a:rPr lang="en-GB" dirty="0">
                <a:solidFill>
                  <a:schemeClr val="bg1"/>
                </a:solidFill>
                <a:effectLst/>
              </a:rPr>
              <a:t> am </a:t>
            </a:r>
            <a:r>
              <a:rPr lang="en-GB" dirty="0" err="1">
                <a:solidFill>
                  <a:schemeClr val="bg1"/>
                </a:solidFill>
                <a:effectLst/>
              </a:rPr>
              <a:t>eu</a:t>
            </a:r>
            <a:r>
              <a:rPr lang="en-GB" dirty="0">
                <a:solidFill>
                  <a:schemeClr val="bg1"/>
                </a:solidFill>
                <a:effectLst/>
              </a:rPr>
              <a:t> </a:t>
            </a:r>
            <a:r>
              <a:rPr lang="en-GB" dirty="0" err="1">
                <a:solidFill>
                  <a:schemeClr val="bg1"/>
                </a:solidFill>
                <a:effectLst/>
              </a:rPr>
              <a:t>prosesau</a:t>
            </a:r>
            <a:r>
              <a:rPr lang="en-GB" dirty="0">
                <a:solidFill>
                  <a:schemeClr val="bg1"/>
                </a:solidFill>
                <a:effectLst/>
              </a:rPr>
              <a:t> </a:t>
            </a:r>
            <a:r>
              <a:rPr lang="en-GB" dirty="0" err="1">
                <a:solidFill>
                  <a:schemeClr val="bg1"/>
                </a:solidFill>
                <a:effectLst/>
              </a:rPr>
              <a:t>meddwl</a:t>
            </a:r>
            <a:r>
              <a:rPr lang="en-GB" dirty="0">
                <a:solidFill>
                  <a:schemeClr val="bg1"/>
                </a:solidFill>
                <a:effectLst/>
              </a:rPr>
              <a:t> a </a:t>
            </a:r>
            <a:r>
              <a:rPr lang="en-GB" dirty="0" err="1">
                <a:solidFill>
                  <a:schemeClr val="bg1"/>
                </a:solidFill>
                <a:effectLst/>
              </a:rPr>
              <a:t>dysgu</a:t>
            </a:r>
            <a:r>
              <a:rPr lang="en-GB" dirty="0">
                <a:solidFill>
                  <a:schemeClr val="bg1"/>
                </a:solidFill>
                <a:effectLst/>
              </a:rPr>
              <a:t> </a:t>
            </a:r>
            <a:r>
              <a:rPr lang="en-GB" dirty="0" err="1">
                <a:solidFill>
                  <a:schemeClr val="bg1"/>
                </a:solidFill>
                <a:effectLst/>
              </a:rPr>
              <a:t>eu</a:t>
            </a:r>
            <a:r>
              <a:rPr lang="en-GB" dirty="0">
                <a:solidFill>
                  <a:schemeClr val="bg1"/>
                </a:solidFill>
                <a:effectLst/>
              </a:rPr>
              <a:t> </a:t>
            </a:r>
            <a:r>
              <a:rPr lang="en-GB" dirty="0" err="1">
                <a:solidFill>
                  <a:schemeClr val="bg1"/>
                </a:solidFill>
                <a:effectLst/>
              </a:rPr>
              <a:t>hunain</a:t>
            </a:r>
            <a:r>
              <a:rPr lang="en-GB" dirty="0">
                <a:solidFill>
                  <a:schemeClr val="bg1"/>
                </a:solidFill>
                <a:effectLst/>
              </a:rPr>
              <a:t>. </a:t>
            </a:r>
          </a:p>
          <a:p>
            <a:r>
              <a:rPr lang="en-GB" dirty="0" err="1">
                <a:solidFill>
                  <a:schemeClr val="bg1"/>
                </a:solidFill>
              </a:rPr>
              <a:t>Yn</a:t>
            </a:r>
            <a:r>
              <a:rPr lang="en-GB" dirty="0">
                <a:solidFill>
                  <a:schemeClr val="bg1"/>
                </a:solidFill>
              </a:rPr>
              <a:t> </a:t>
            </a:r>
            <a:r>
              <a:rPr lang="en-GB" dirty="0" err="1">
                <a:solidFill>
                  <a:schemeClr val="bg1"/>
                </a:solidFill>
              </a:rPr>
              <a:t>cefnogi</a:t>
            </a:r>
            <a:r>
              <a:rPr lang="en-GB" dirty="0">
                <a:solidFill>
                  <a:schemeClr val="bg1"/>
                </a:solidFill>
              </a:rPr>
              <a:t> </a:t>
            </a:r>
            <a:r>
              <a:rPr lang="en-GB" dirty="0" err="1">
                <a:solidFill>
                  <a:schemeClr val="bg1"/>
                </a:solidFill>
              </a:rPr>
              <a:t>dysgwyr</a:t>
            </a:r>
            <a:r>
              <a:rPr lang="en-GB" dirty="0">
                <a:solidFill>
                  <a:schemeClr val="bg1"/>
                </a:solidFill>
              </a:rPr>
              <a:t> </a:t>
            </a:r>
            <a:r>
              <a:rPr lang="en-GB" dirty="0" err="1">
                <a:solidFill>
                  <a:schemeClr val="bg1"/>
                </a:solidFill>
              </a:rPr>
              <a:t>mewn</a:t>
            </a:r>
            <a:r>
              <a:rPr lang="en-GB" dirty="0">
                <a:solidFill>
                  <a:schemeClr val="bg1"/>
                </a:solidFill>
              </a:rPr>
              <a:t> </a:t>
            </a:r>
            <a:r>
              <a:rPr lang="en-GB" dirty="0" err="1">
                <a:solidFill>
                  <a:schemeClr val="bg1"/>
                </a:solidFill>
              </a:rPr>
              <a:t>datblygu</a:t>
            </a:r>
            <a:r>
              <a:rPr lang="en-GB" dirty="0">
                <a:solidFill>
                  <a:schemeClr val="bg1"/>
                </a:solidFill>
              </a:rPr>
              <a:t> </a:t>
            </a:r>
            <a:r>
              <a:rPr lang="en-GB" dirty="0" err="1">
                <a:solidFill>
                  <a:schemeClr val="bg1"/>
                </a:solidFill>
              </a:rPr>
              <a:t>strategaethau</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hunan-reoli</a:t>
            </a:r>
            <a:r>
              <a:rPr lang="en-GB" dirty="0">
                <a:solidFill>
                  <a:schemeClr val="bg1"/>
                </a:solidFill>
              </a:rPr>
              <a:t> </a:t>
            </a:r>
            <a:r>
              <a:rPr lang="en-GB" dirty="0" err="1">
                <a:solidFill>
                  <a:schemeClr val="bg1"/>
                </a:solidFill>
              </a:rPr>
              <a:t>ei</a:t>
            </a:r>
            <a:r>
              <a:rPr lang="en-GB" dirty="0">
                <a:solidFill>
                  <a:schemeClr val="bg1"/>
                </a:solidFill>
              </a:rPr>
              <a:t> </a:t>
            </a:r>
            <a:r>
              <a:rPr lang="en-GB" dirty="0" err="1">
                <a:solidFill>
                  <a:schemeClr val="bg1"/>
                </a:solidFill>
              </a:rPr>
              <a:t>gymhelliad</a:t>
            </a:r>
            <a:r>
              <a:rPr lang="en-GB" dirty="0">
                <a:solidFill>
                  <a:schemeClr val="bg1"/>
                </a:solidFill>
              </a:rPr>
              <a:t> </a:t>
            </a:r>
            <a:r>
              <a:rPr lang="en-GB" dirty="0" err="1">
                <a:solidFill>
                  <a:schemeClr val="bg1"/>
                </a:solidFill>
              </a:rPr>
              <a:t>ei</a:t>
            </a:r>
            <a:r>
              <a:rPr lang="en-GB" dirty="0">
                <a:solidFill>
                  <a:schemeClr val="bg1"/>
                </a:solidFill>
              </a:rPr>
              <a:t> </a:t>
            </a:r>
            <a:r>
              <a:rPr lang="en-GB" dirty="0" err="1">
                <a:solidFill>
                  <a:schemeClr val="bg1"/>
                </a:solidFill>
              </a:rPr>
              <a:t>hun</a:t>
            </a:r>
            <a:r>
              <a:rPr lang="en-GB" dirty="0">
                <a:solidFill>
                  <a:schemeClr val="bg1"/>
                </a:solidFill>
              </a:rPr>
              <a:t> </a:t>
            </a:r>
            <a:r>
              <a:rPr lang="en-GB" dirty="0" err="1">
                <a:solidFill>
                  <a:schemeClr val="bg1"/>
                </a:solidFill>
              </a:rPr>
              <a:t>tuag</a:t>
            </a:r>
            <a:r>
              <a:rPr lang="en-GB" dirty="0">
                <a:solidFill>
                  <a:schemeClr val="bg1"/>
                </a:solidFill>
              </a:rPr>
              <a:t> at </a:t>
            </a:r>
            <a:r>
              <a:rPr lang="en-GB" dirty="0" err="1">
                <a:solidFill>
                  <a:schemeClr val="bg1"/>
                </a:solidFill>
              </a:rPr>
              <a:t>ddysgu</a:t>
            </a:r>
            <a:r>
              <a:rPr lang="en-GB" dirty="0">
                <a:solidFill>
                  <a:schemeClr val="bg1"/>
                </a:solidFill>
              </a:rPr>
              <a:t>. </a:t>
            </a:r>
          </a:p>
          <a:p>
            <a:r>
              <a:rPr lang="en-GB" dirty="0" err="1">
                <a:solidFill>
                  <a:schemeClr val="bg1"/>
                </a:solidFill>
              </a:rPr>
              <a:t>Yn</a:t>
            </a:r>
            <a:r>
              <a:rPr lang="en-GB" dirty="0">
                <a:solidFill>
                  <a:schemeClr val="bg1"/>
                </a:solidFill>
              </a:rPr>
              <a:t> </a:t>
            </a:r>
            <a:r>
              <a:rPr lang="en-GB" dirty="0" err="1">
                <a:solidFill>
                  <a:schemeClr val="bg1"/>
                </a:solidFill>
              </a:rPr>
              <a:t>fwyaf</a:t>
            </a:r>
            <a:r>
              <a:rPr lang="en-GB" dirty="0">
                <a:solidFill>
                  <a:schemeClr val="bg1"/>
                </a:solidFill>
              </a:rPr>
              <a:t> </a:t>
            </a:r>
            <a:r>
              <a:rPr lang="en-GB" dirty="0" err="1">
                <a:solidFill>
                  <a:schemeClr val="bg1"/>
                </a:solidFill>
              </a:rPr>
              <a:t>effeithiol</a:t>
            </a:r>
            <a:r>
              <a:rPr lang="en-GB" dirty="0">
                <a:solidFill>
                  <a:schemeClr val="bg1"/>
                </a:solidFill>
              </a:rPr>
              <a:t> pan </a:t>
            </a:r>
            <a:r>
              <a:rPr lang="en-GB" dirty="0" err="1">
                <a:solidFill>
                  <a:schemeClr val="bg1"/>
                </a:solidFill>
              </a:rPr>
              <a:t>ddefnyddir</a:t>
            </a:r>
            <a:r>
              <a:rPr lang="en-GB" dirty="0">
                <a:solidFill>
                  <a:schemeClr val="bg1"/>
                </a:solidFill>
              </a:rPr>
              <a:t> </a:t>
            </a:r>
            <a:r>
              <a:rPr lang="en-GB" dirty="0" err="1">
                <a:solidFill>
                  <a:schemeClr val="bg1"/>
                </a:solidFill>
              </a:rPr>
              <a:t>dulliau</a:t>
            </a:r>
            <a:r>
              <a:rPr lang="en-GB" dirty="0">
                <a:solidFill>
                  <a:schemeClr val="bg1"/>
                </a:solidFill>
              </a:rPr>
              <a:t> </a:t>
            </a:r>
            <a:r>
              <a:rPr lang="en-GB" dirty="0" err="1">
                <a:solidFill>
                  <a:schemeClr val="bg1"/>
                </a:solidFill>
              </a:rPr>
              <a:t>mwy</a:t>
            </a:r>
            <a:r>
              <a:rPr lang="en-GB" dirty="0">
                <a:solidFill>
                  <a:schemeClr val="bg1"/>
                </a:solidFill>
              </a:rPr>
              <a:t> </a:t>
            </a:r>
            <a:r>
              <a:rPr lang="en-GB" dirty="0" err="1">
                <a:solidFill>
                  <a:schemeClr val="bg1"/>
                </a:solidFill>
              </a:rPr>
              <a:t>cydweithredol</a:t>
            </a:r>
            <a:r>
              <a:rPr lang="en-GB" dirty="0">
                <a:solidFill>
                  <a:schemeClr val="bg1"/>
                </a:solidFill>
              </a:rPr>
              <a:t> o </a:t>
            </a:r>
            <a:r>
              <a:rPr lang="en-GB" dirty="0" err="1">
                <a:solidFill>
                  <a:schemeClr val="bg1"/>
                </a:solidFill>
              </a:rPr>
              <a:t>ddysgu</a:t>
            </a:r>
            <a:r>
              <a:rPr lang="en-GB" dirty="0">
                <a:solidFill>
                  <a:schemeClr val="bg1"/>
                </a:solidFill>
              </a:rPr>
              <a:t>. </a:t>
            </a:r>
          </a:p>
        </p:txBody>
      </p:sp>
      <p:sp>
        <p:nvSpPr>
          <p:cNvPr id="5" name="Content Placeholder 4"/>
          <p:cNvSpPr>
            <a:spLocks noGrp="1"/>
          </p:cNvSpPr>
          <p:nvPr>
            <p:ph sz="half" idx="2"/>
          </p:nvPr>
        </p:nvSpPr>
        <p:spPr>
          <a:xfrm>
            <a:off x="4837255" y="1986420"/>
            <a:ext cx="4038600" cy="4525963"/>
          </a:xfrm>
          <a:solidFill>
            <a:schemeClr val="tx1"/>
          </a:solidFill>
        </p:spPr>
        <p:style>
          <a:lnRef idx="2">
            <a:schemeClr val="accent4"/>
          </a:lnRef>
          <a:fillRef idx="1">
            <a:schemeClr val="lt1"/>
          </a:fillRef>
          <a:effectRef idx="0">
            <a:schemeClr val="accent4"/>
          </a:effectRef>
          <a:fontRef idx="minor">
            <a:schemeClr val="dk1"/>
          </a:fontRef>
        </p:style>
        <p:txBody>
          <a:bodyPr>
            <a:normAutofit fontScale="85000" lnSpcReduction="10000"/>
          </a:bodyPr>
          <a:lstStyle/>
          <a:p>
            <a:r>
              <a:rPr lang="en-GB" dirty="0">
                <a:solidFill>
                  <a:schemeClr val="bg1"/>
                </a:solidFill>
              </a:rPr>
              <a:t>Metacognition is when learners can think explicitly about their own thinking and learning processes. </a:t>
            </a:r>
          </a:p>
          <a:p>
            <a:r>
              <a:rPr lang="en-GB" dirty="0">
                <a:solidFill>
                  <a:schemeClr val="bg1"/>
                </a:solidFill>
              </a:rPr>
              <a:t>Supports learners in developing a range of strategies to self-regulate their own motivation for learning.</a:t>
            </a:r>
          </a:p>
          <a:p>
            <a:r>
              <a:rPr lang="en-GB" dirty="0">
                <a:solidFill>
                  <a:schemeClr val="bg1"/>
                </a:solidFill>
              </a:rPr>
              <a:t>At its most effective when approaches used are collaborative in nature. </a:t>
            </a:r>
          </a:p>
          <a:p>
            <a:pPr marL="0" indent="0" algn="r">
              <a:buNone/>
            </a:pPr>
            <a:r>
              <a:rPr lang="en-GB" sz="1900" dirty="0">
                <a:solidFill>
                  <a:schemeClr val="bg1"/>
                </a:solidFill>
              </a:rPr>
              <a:t>(Education Endowment Foundation, 2017)</a:t>
            </a:r>
          </a:p>
          <a:p>
            <a:pPr marL="0" indent="0">
              <a:buNone/>
            </a:pPr>
            <a:endParaRPr lang="en-GB" dirty="0"/>
          </a:p>
        </p:txBody>
      </p:sp>
      <p:pic>
        <p:nvPicPr>
          <p:cNvPr id="6" name="Picture 5" descr="Background pattern&#10;&#10;Description automatically generated">
            <a:extLst>
              <a:ext uri="{FF2B5EF4-FFF2-40B4-BE49-F238E27FC236}">
                <a16:creationId xmlns:a16="http://schemas.microsoft.com/office/drawing/2014/main" id="{9D37E535-9D8D-4907-89E2-D7E2EF763E4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88224" y="70980"/>
            <a:ext cx="1807052" cy="1620700"/>
          </a:xfrm>
          <a:prstGeom prst="rect">
            <a:avLst/>
          </a:prstGeom>
        </p:spPr>
      </p:pic>
    </p:spTree>
    <p:extLst>
      <p:ext uri="{BB962C8B-B14F-4D97-AF65-F5344CB8AC3E}">
        <p14:creationId xmlns:p14="http://schemas.microsoft.com/office/powerpoint/2010/main" val="4648054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solidFill>
                  <a:schemeClr val="bg1"/>
                </a:solidFill>
              </a:rPr>
              <a:t>Arferion</a:t>
            </a:r>
            <a:r>
              <a:rPr lang="en-GB" dirty="0">
                <a:solidFill>
                  <a:schemeClr val="bg1"/>
                </a:solidFill>
              </a:rPr>
              <a:t> </a:t>
            </a:r>
            <a:r>
              <a:rPr lang="en-GB" dirty="0" err="1">
                <a:solidFill>
                  <a:schemeClr val="bg1"/>
                </a:solidFill>
              </a:rPr>
              <a:t>Meddwl</a:t>
            </a:r>
            <a:br>
              <a:rPr lang="en-GB" dirty="0">
                <a:solidFill>
                  <a:schemeClr val="bg1"/>
                </a:solidFill>
              </a:rPr>
            </a:br>
            <a:r>
              <a:rPr lang="en-GB" dirty="0">
                <a:solidFill>
                  <a:schemeClr val="bg1"/>
                </a:solidFill>
              </a:rPr>
              <a:t>‘Habits of Mind’</a:t>
            </a:r>
          </a:p>
        </p:txBody>
      </p:sp>
      <p:sp>
        <p:nvSpPr>
          <p:cNvPr id="3" name="Content Placeholder 2"/>
          <p:cNvSpPr>
            <a:spLocks noGrp="1"/>
          </p:cNvSpPr>
          <p:nvPr>
            <p:ph sz="half" idx="1"/>
          </p:nvPr>
        </p:nvSpPr>
        <p:spPr>
          <a:xfrm>
            <a:off x="251520" y="1600200"/>
            <a:ext cx="4244280" cy="4983162"/>
          </a:xfrm>
          <a:solidFill>
            <a:schemeClr val="tx1"/>
          </a:solidFill>
        </p:spPr>
        <p:style>
          <a:lnRef idx="2">
            <a:schemeClr val="accent4"/>
          </a:lnRef>
          <a:fillRef idx="1">
            <a:schemeClr val="lt1"/>
          </a:fillRef>
          <a:effectRef idx="0">
            <a:schemeClr val="accent4"/>
          </a:effectRef>
          <a:fontRef idx="minor">
            <a:schemeClr val="dk1"/>
          </a:fontRef>
        </p:style>
        <p:txBody>
          <a:bodyPr>
            <a:normAutofit fontScale="62500" lnSpcReduction="20000"/>
          </a:bodyPr>
          <a:lstStyle/>
          <a:p>
            <a:r>
              <a:rPr lang="en-GB" sz="3400" dirty="0" err="1">
                <a:solidFill>
                  <a:schemeClr val="bg1"/>
                </a:solidFill>
              </a:rPr>
              <a:t>Yr</a:t>
            </a:r>
            <a:r>
              <a:rPr lang="en-GB" sz="3400" dirty="0">
                <a:solidFill>
                  <a:schemeClr val="bg1"/>
                </a:solidFill>
              </a:rPr>
              <a:t> </a:t>
            </a:r>
            <a:r>
              <a:rPr lang="en-GB" sz="3400" dirty="0" err="1">
                <a:solidFill>
                  <a:schemeClr val="bg1"/>
                </a:solidFill>
              </a:rPr>
              <a:t>athro</a:t>
            </a:r>
            <a:r>
              <a:rPr lang="en-GB" sz="3400" dirty="0">
                <a:solidFill>
                  <a:schemeClr val="bg1"/>
                </a:solidFill>
              </a:rPr>
              <a:t> Art Costa ‘Habits of Mind’</a:t>
            </a:r>
          </a:p>
          <a:p>
            <a:pPr marL="0" indent="0">
              <a:buNone/>
            </a:pPr>
            <a:endParaRPr lang="en-GB" sz="3400" dirty="0">
              <a:solidFill>
                <a:schemeClr val="bg1"/>
              </a:solidFill>
            </a:endParaRPr>
          </a:p>
          <a:p>
            <a:r>
              <a:rPr lang="en-GB" sz="3400" dirty="0" err="1">
                <a:solidFill>
                  <a:schemeClr val="bg1"/>
                </a:solidFill>
              </a:rPr>
              <a:t>Adlewyrchwch</a:t>
            </a:r>
            <a:r>
              <a:rPr lang="en-GB" sz="3400" dirty="0">
                <a:solidFill>
                  <a:schemeClr val="bg1"/>
                </a:solidFill>
              </a:rPr>
              <a:t>:</a:t>
            </a:r>
          </a:p>
          <a:p>
            <a:pPr lvl="1"/>
            <a:r>
              <a:rPr lang="en-GB" sz="3400" dirty="0" err="1">
                <a:solidFill>
                  <a:schemeClr val="bg1"/>
                </a:solidFill>
              </a:rPr>
              <a:t>Ydych</a:t>
            </a:r>
            <a:r>
              <a:rPr lang="en-GB" sz="3400" dirty="0">
                <a:solidFill>
                  <a:schemeClr val="bg1"/>
                </a:solidFill>
              </a:rPr>
              <a:t> </a:t>
            </a:r>
            <a:r>
              <a:rPr lang="en-GB" sz="3400" dirty="0" err="1">
                <a:solidFill>
                  <a:schemeClr val="bg1"/>
                </a:solidFill>
              </a:rPr>
              <a:t>chi’n</a:t>
            </a:r>
            <a:r>
              <a:rPr lang="en-GB" sz="3400" dirty="0">
                <a:solidFill>
                  <a:schemeClr val="bg1"/>
                </a:solidFill>
              </a:rPr>
              <a:t> </a:t>
            </a:r>
            <a:r>
              <a:rPr lang="en-GB" sz="3400" dirty="0" err="1">
                <a:solidFill>
                  <a:schemeClr val="bg1"/>
                </a:solidFill>
              </a:rPr>
              <a:t>cytuno</a:t>
            </a:r>
            <a:r>
              <a:rPr lang="en-GB" sz="3400" dirty="0">
                <a:solidFill>
                  <a:schemeClr val="bg1"/>
                </a:solidFill>
              </a:rPr>
              <a:t>/</a:t>
            </a:r>
            <a:r>
              <a:rPr lang="en-GB" sz="3400" dirty="0" err="1">
                <a:solidFill>
                  <a:schemeClr val="bg1"/>
                </a:solidFill>
              </a:rPr>
              <a:t>anghytuno</a:t>
            </a:r>
            <a:r>
              <a:rPr lang="en-GB" sz="3400" dirty="0">
                <a:solidFill>
                  <a:schemeClr val="bg1"/>
                </a:solidFill>
              </a:rPr>
              <a:t> </a:t>
            </a:r>
            <a:r>
              <a:rPr lang="en-GB" sz="3400" dirty="0" err="1">
                <a:solidFill>
                  <a:schemeClr val="bg1"/>
                </a:solidFill>
              </a:rPr>
              <a:t>gyda’r</a:t>
            </a:r>
            <a:r>
              <a:rPr lang="en-GB" sz="3400" dirty="0">
                <a:solidFill>
                  <a:schemeClr val="bg1"/>
                </a:solidFill>
              </a:rPr>
              <a:t> 16 </a:t>
            </a:r>
            <a:r>
              <a:rPr lang="en-GB" sz="3400" dirty="0" err="1">
                <a:solidFill>
                  <a:schemeClr val="bg1"/>
                </a:solidFill>
              </a:rPr>
              <a:t>arfer</a:t>
            </a:r>
            <a:r>
              <a:rPr lang="en-GB" sz="3400" dirty="0">
                <a:solidFill>
                  <a:schemeClr val="bg1"/>
                </a:solidFill>
              </a:rPr>
              <a:t> a </a:t>
            </a:r>
            <a:r>
              <a:rPr lang="en-GB" sz="3400" dirty="0" err="1">
                <a:solidFill>
                  <a:schemeClr val="bg1"/>
                </a:solidFill>
              </a:rPr>
              <a:t>awgrymir</a:t>
            </a:r>
            <a:r>
              <a:rPr lang="en-GB" sz="3400" dirty="0">
                <a:solidFill>
                  <a:schemeClr val="bg1"/>
                </a:solidFill>
              </a:rPr>
              <a:t>? </a:t>
            </a:r>
          </a:p>
          <a:p>
            <a:pPr lvl="1"/>
            <a:r>
              <a:rPr lang="en-GB" sz="3400" dirty="0" err="1">
                <a:solidFill>
                  <a:schemeClr val="bg1"/>
                </a:solidFill>
              </a:rPr>
              <a:t>Fyddech</a:t>
            </a:r>
            <a:r>
              <a:rPr lang="en-GB" sz="3400" dirty="0">
                <a:solidFill>
                  <a:schemeClr val="bg1"/>
                </a:solidFill>
              </a:rPr>
              <a:t> </a:t>
            </a:r>
            <a:r>
              <a:rPr lang="en-GB" sz="3400" dirty="0" err="1">
                <a:solidFill>
                  <a:schemeClr val="bg1"/>
                </a:solidFill>
              </a:rPr>
              <a:t>chi’n</a:t>
            </a:r>
            <a:r>
              <a:rPr lang="en-GB" sz="3400" dirty="0">
                <a:solidFill>
                  <a:schemeClr val="bg1"/>
                </a:solidFill>
              </a:rPr>
              <a:t> </a:t>
            </a:r>
            <a:r>
              <a:rPr lang="en-GB" sz="3400" dirty="0" err="1">
                <a:solidFill>
                  <a:schemeClr val="bg1"/>
                </a:solidFill>
              </a:rPr>
              <a:t>ychwanegu</a:t>
            </a:r>
            <a:r>
              <a:rPr lang="en-GB" sz="3400" dirty="0">
                <a:solidFill>
                  <a:schemeClr val="bg1"/>
                </a:solidFill>
              </a:rPr>
              <a:t>/ </a:t>
            </a:r>
            <a:r>
              <a:rPr lang="en-GB" sz="3400" dirty="0" err="1">
                <a:solidFill>
                  <a:schemeClr val="bg1"/>
                </a:solidFill>
              </a:rPr>
              <a:t>dileu</a:t>
            </a:r>
            <a:r>
              <a:rPr lang="en-GB" sz="3400" dirty="0">
                <a:solidFill>
                  <a:schemeClr val="bg1"/>
                </a:solidFill>
              </a:rPr>
              <a:t> </a:t>
            </a:r>
            <a:r>
              <a:rPr lang="en-GB" sz="3400" dirty="0" err="1">
                <a:solidFill>
                  <a:schemeClr val="bg1"/>
                </a:solidFill>
              </a:rPr>
              <a:t>urnhyw</a:t>
            </a:r>
            <a:r>
              <a:rPr lang="en-GB" sz="3400" dirty="0">
                <a:solidFill>
                  <a:schemeClr val="bg1"/>
                </a:solidFill>
              </a:rPr>
              <a:t> </a:t>
            </a:r>
            <a:r>
              <a:rPr lang="en-GB" sz="3400" dirty="0" err="1">
                <a:solidFill>
                  <a:schemeClr val="bg1"/>
                </a:solidFill>
              </a:rPr>
              <a:t>arferion</a:t>
            </a:r>
            <a:r>
              <a:rPr lang="en-GB" sz="3400" dirty="0">
                <a:solidFill>
                  <a:schemeClr val="bg1"/>
                </a:solidFill>
              </a:rPr>
              <a:t>?</a:t>
            </a:r>
          </a:p>
          <a:p>
            <a:pPr lvl="1"/>
            <a:r>
              <a:rPr lang="en-GB" sz="3400" dirty="0" err="1">
                <a:solidFill>
                  <a:schemeClr val="bg1"/>
                </a:solidFill>
              </a:rPr>
              <a:t>Adfyfyriwch</a:t>
            </a:r>
            <a:r>
              <a:rPr lang="en-GB" sz="3400" dirty="0">
                <a:solidFill>
                  <a:schemeClr val="bg1"/>
                </a:solidFill>
              </a:rPr>
              <a:t> </a:t>
            </a:r>
            <a:r>
              <a:rPr lang="en-GB" sz="3400" dirty="0" err="1">
                <a:solidFill>
                  <a:schemeClr val="bg1"/>
                </a:solidFill>
              </a:rPr>
              <a:t>ar</a:t>
            </a:r>
            <a:r>
              <a:rPr lang="en-GB" sz="3400" dirty="0">
                <a:solidFill>
                  <a:schemeClr val="bg1"/>
                </a:solidFill>
              </a:rPr>
              <a:t> </a:t>
            </a:r>
            <a:r>
              <a:rPr lang="en-GB" sz="3400" dirty="0" err="1">
                <a:solidFill>
                  <a:schemeClr val="bg1"/>
                </a:solidFill>
              </a:rPr>
              <a:t>eich</a:t>
            </a:r>
            <a:r>
              <a:rPr lang="en-GB" sz="3400" dirty="0">
                <a:solidFill>
                  <a:schemeClr val="bg1"/>
                </a:solidFill>
              </a:rPr>
              <a:t> </a:t>
            </a:r>
            <a:r>
              <a:rPr lang="en-GB" sz="3400" dirty="0" err="1">
                <a:solidFill>
                  <a:schemeClr val="bg1"/>
                </a:solidFill>
              </a:rPr>
              <a:t>dysgu</a:t>
            </a:r>
            <a:r>
              <a:rPr lang="en-GB" sz="3400" dirty="0">
                <a:solidFill>
                  <a:schemeClr val="bg1"/>
                </a:solidFill>
              </a:rPr>
              <a:t> </a:t>
            </a:r>
            <a:r>
              <a:rPr lang="en-GB" sz="3400" dirty="0" err="1">
                <a:solidFill>
                  <a:schemeClr val="bg1"/>
                </a:solidFill>
              </a:rPr>
              <a:t>eich</a:t>
            </a:r>
            <a:r>
              <a:rPr lang="en-GB" sz="3400" dirty="0">
                <a:solidFill>
                  <a:schemeClr val="bg1"/>
                </a:solidFill>
              </a:rPr>
              <a:t> </a:t>
            </a:r>
            <a:r>
              <a:rPr lang="en-GB" sz="3400" dirty="0" err="1">
                <a:solidFill>
                  <a:schemeClr val="bg1"/>
                </a:solidFill>
              </a:rPr>
              <a:t>hun</a:t>
            </a:r>
            <a:r>
              <a:rPr lang="en-GB" sz="3400" dirty="0">
                <a:solidFill>
                  <a:schemeClr val="bg1"/>
                </a:solidFill>
              </a:rPr>
              <a:t> </a:t>
            </a:r>
            <a:r>
              <a:rPr lang="en-GB" sz="3400" dirty="0" err="1">
                <a:solidFill>
                  <a:schemeClr val="bg1"/>
                </a:solidFill>
              </a:rPr>
              <a:t>trwy</a:t>
            </a:r>
            <a:r>
              <a:rPr lang="en-GB" sz="3400" dirty="0">
                <a:solidFill>
                  <a:schemeClr val="bg1"/>
                </a:solidFill>
              </a:rPr>
              <a:t> </a:t>
            </a:r>
            <a:r>
              <a:rPr lang="en-GB" sz="3400" dirty="0" err="1">
                <a:solidFill>
                  <a:schemeClr val="bg1"/>
                </a:solidFill>
              </a:rPr>
              <a:t>ystyried</a:t>
            </a:r>
            <a:r>
              <a:rPr lang="en-GB" sz="3400" dirty="0">
                <a:solidFill>
                  <a:schemeClr val="bg1"/>
                </a:solidFill>
              </a:rPr>
              <a:t> </a:t>
            </a:r>
            <a:r>
              <a:rPr lang="en-GB" sz="3400" dirty="0" err="1">
                <a:solidFill>
                  <a:schemeClr val="bg1"/>
                </a:solidFill>
              </a:rPr>
              <a:t>yr</a:t>
            </a:r>
            <a:r>
              <a:rPr lang="en-GB" sz="3400" dirty="0">
                <a:solidFill>
                  <a:schemeClr val="bg1"/>
                </a:solidFill>
              </a:rPr>
              <a:t> </a:t>
            </a:r>
            <a:r>
              <a:rPr lang="en-GB" sz="3400" dirty="0" err="1">
                <a:solidFill>
                  <a:schemeClr val="bg1"/>
                </a:solidFill>
              </a:rPr>
              <a:t>arferion</a:t>
            </a:r>
            <a:r>
              <a:rPr lang="en-GB" sz="3400" dirty="0">
                <a:solidFill>
                  <a:schemeClr val="bg1"/>
                </a:solidFill>
              </a:rPr>
              <a:t> </a:t>
            </a:r>
            <a:r>
              <a:rPr lang="en-GB" sz="3400" dirty="0" err="1">
                <a:solidFill>
                  <a:schemeClr val="bg1"/>
                </a:solidFill>
              </a:rPr>
              <a:t>meddwl</a:t>
            </a:r>
            <a:r>
              <a:rPr lang="en-GB" sz="3400" dirty="0">
                <a:solidFill>
                  <a:schemeClr val="bg1"/>
                </a:solidFill>
              </a:rPr>
              <a:t>?</a:t>
            </a:r>
          </a:p>
          <a:p>
            <a:pPr lvl="1"/>
            <a:r>
              <a:rPr lang="en-GB" sz="3400" dirty="0">
                <a:solidFill>
                  <a:schemeClr val="bg1"/>
                </a:solidFill>
              </a:rPr>
              <a:t>I </a:t>
            </a:r>
            <a:r>
              <a:rPr lang="en-GB" sz="3400" dirty="0" err="1">
                <a:solidFill>
                  <a:schemeClr val="bg1"/>
                </a:solidFill>
              </a:rPr>
              <a:t>ba</a:t>
            </a:r>
            <a:r>
              <a:rPr lang="en-GB" sz="3400" dirty="0">
                <a:solidFill>
                  <a:schemeClr val="bg1"/>
                </a:solidFill>
              </a:rPr>
              <a:t> </a:t>
            </a:r>
            <a:r>
              <a:rPr lang="en-GB" sz="3400" dirty="0" err="1">
                <a:solidFill>
                  <a:schemeClr val="bg1"/>
                </a:solidFill>
              </a:rPr>
              <a:t>raddau</a:t>
            </a:r>
            <a:r>
              <a:rPr lang="en-GB" sz="3400" dirty="0">
                <a:solidFill>
                  <a:schemeClr val="bg1"/>
                </a:solidFill>
              </a:rPr>
              <a:t> </a:t>
            </a:r>
            <a:r>
              <a:rPr lang="en-GB" sz="3400" dirty="0" err="1">
                <a:solidFill>
                  <a:schemeClr val="bg1"/>
                </a:solidFill>
              </a:rPr>
              <a:t>mae</a:t>
            </a:r>
            <a:r>
              <a:rPr lang="en-GB" sz="3400" dirty="0">
                <a:solidFill>
                  <a:schemeClr val="bg1"/>
                </a:solidFill>
              </a:rPr>
              <a:t> </a:t>
            </a:r>
            <a:r>
              <a:rPr lang="en-GB" sz="3400" dirty="0" err="1">
                <a:solidFill>
                  <a:schemeClr val="bg1"/>
                </a:solidFill>
              </a:rPr>
              <a:t>ymarferion</a:t>
            </a:r>
            <a:r>
              <a:rPr lang="en-GB" sz="3400" dirty="0">
                <a:solidFill>
                  <a:schemeClr val="bg1"/>
                </a:solidFill>
              </a:rPr>
              <a:t> </a:t>
            </a:r>
            <a:r>
              <a:rPr lang="en-GB" sz="3400" dirty="0" err="1">
                <a:solidFill>
                  <a:schemeClr val="bg1"/>
                </a:solidFill>
              </a:rPr>
              <a:t>dysgu</a:t>
            </a:r>
            <a:r>
              <a:rPr lang="en-GB" sz="3400" dirty="0">
                <a:solidFill>
                  <a:schemeClr val="bg1"/>
                </a:solidFill>
              </a:rPr>
              <a:t> ac </a:t>
            </a:r>
            <a:r>
              <a:rPr lang="en-GB" sz="3400" dirty="0" err="1">
                <a:solidFill>
                  <a:schemeClr val="bg1"/>
                </a:solidFill>
              </a:rPr>
              <a:t>addysgu</a:t>
            </a:r>
            <a:r>
              <a:rPr lang="en-GB" sz="3400" dirty="0">
                <a:solidFill>
                  <a:schemeClr val="bg1"/>
                </a:solidFill>
              </a:rPr>
              <a:t> </a:t>
            </a:r>
            <a:r>
              <a:rPr lang="en-GB" sz="3400" dirty="0" err="1">
                <a:solidFill>
                  <a:schemeClr val="bg1"/>
                </a:solidFill>
              </a:rPr>
              <a:t>presennol</a:t>
            </a:r>
            <a:r>
              <a:rPr lang="en-GB" sz="3400" dirty="0">
                <a:solidFill>
                  <a:schemeClr val="bg1"/>
                </a:solidFill>
              </a:rPr>
              <a:t> </a:t>
            </a:r>
            <a:r>
              <a:rPr lang="en-GB" sz="3400" dirty="0" err="1">
                <a:solidFill>
                  <a:schemeClr val="bg1"/>
                </a:solidFill>
              </a:rPr>
              <a:t>yn</a:t>
            </a:r>
            <a:r>
              <a:rPr lang="en-GB" sz="3400" dirty="0">
                <a:solidFill>
                  <a:schemeClr val="bg1"/>
                </a:solidFill>
              </a:rPr>
              <a:t> </a:t>
            </a:r>
            <a:r>
              <a:rPr lang="en-GB" sz="3400" dirty="0" err="1">
                <a:solidFill>
                  <a:schemeClr val="bg1"/>
                </a:solidFill>
              </a:rPr>
              <a:t>adlewyrchu’r</a:t>
            </a:r>
            <a:r>
              <a:rPr lang="en-GB" sz="3400" dirty="0">
                <a:solidFill>
                  <a:schemeClr val="bg1"/>
                </a:solidFill>
              </a:rPr>
              <a:t> </a:t>
            </a:r>
            <a:r>
              <a:rPr lang="en-GB" sz="3400" dirty="0" err="1">
                <a:solidFill>
                  <a:schemeClr val="bg1"/>
                </a:solidFill>
              </a:rPr>
              <a:t>arferion</a:t>
            </a:r>
            <a:r>
              <a:rPr lang="en-GB" sz="3400" dirty="0">
                <a:solidFill>
                  <a:schemeClr val="bg1"/>
                </a:solidFill>
              </a:rPr>
              <a:t> </a:t>
            </a:r>
            <a:r>
              <a:rPr lang="en-GB" sz="3400" dirty="0" err="1">
                <a:solidFill>
                  <a:schemeClr val="bg1"/>
                </a:solidFill>
              </a:rPr>
              <a:t>meddwl</a:t>
            </a:r>
            <a:r>
              <a:rPr lang="en-GB" sz="3400" dirty="0">
                <a:solidFill>
                  <a:schemeClr val="bg1"/>
                </a:solidFill>
              </a:rPr>
              <a:t>?</a:t>
            </a:r>
          </a:p>
          <a:p>
            <a:endParaRPr lang="en-GB" dirty="0"/>
          </a:p>
          <a:p>
            <a:endParaRPr lang="en-GB" dirty="0"/>
          </a:p>
        </p:txBody>
      </p:sp>
      <p:sp>
        <p:nvSpPr>
          <p:cNvPr id="4" name="Content Placeholder 3"/>
          <p:cNvSpPr>
            <a:spLocks noGrp="1"/>
          </p:cNvSpPr>
          <p:nvPr>
            <p:ph sz="half" idx="2"/>
          </p:nvPr>
        </p:nvSpPr>
        <p:spPr>
          <a:xfrm>
            <a:off x="4648200" y="1600200"/>
            <a:ext cx="4388296" cy="5069160"/>
          </a:xfrm>
          <a:solidFill>
            <a:schemeClr val="tx1"/>
          </a:solidFill>
        </p:spPr>
        <p:style>
          <a:lnRef idx="2">
            <a:schemeClr val="accent5"/>
          </a:lnRef>
          <a:fillRef idx="1">
            <a:schemeClr val="lt1"/>
          </a:fillRef>
          <a:effectRef idx="0">
            <a:schemeClr val="accent5"/>
          </a:effectRef>
          <a:fontRef idx="minor">
            <a:schemeClr val="dk1"/>
          </a:fontRef>
        </p:style>
        <p:txBody>
          <a:bodyPr>
            <a:noAutofit/>
          </a:bodyPr>
          <a:lstStyle/>
          <a:p>
            <a:r>
              <a:rPr lang="en-GB" sz="2000" dirty="0">
                <a:solidFill>
                  <a:schemeClr val="bg1"/>
                </a:solidFill>
              </a:rPr>
              <a:t>Professor Art Costa on Habits of Mind:</a:t>
            </a:r>
          </a:p>
          <a:p>
            <a:pPr lvl="1"/>
            <a:r>
              <a:rPr lang="en-GB" sz="2000" dirty="0">
                <a:solidFill>
                  <a:schemeClr val="bg1"/>
                </a:solidFill>
                <a:hlinkClick r:id="rId3">
                  <a:extLst>
                    <a:ext uri="{A12FA001-AC4F-418D-AE19-62706E023703}">
                      <ahyp:hlinkClr xmlns:ahyp="http://schemas.microsoft.com/office/drawing/2018/hyperlinkcolor" val="tx"/>
                    </a:ext>
                  </a:extLst>
                </a:hlinkClick>
              </a:rPr>
              <a:t>Clip 1</a:t>
            </a:r>
            <a:endParaRPr lang="en-GB" sz="2000" dirty="0">
              <a:solidFill>
                <a:schemeClr val="bg1"/>
              </a:solidFill>
            </a:endParaRPr>
          </a:p>
          <a:p>
            <a:pPr lvl="1"/>
            <a:r>
              <a:rPr lang="en-GB" sz="2000" dirty="0">
                <a:solidFill>
                  <a:schemeClr val="bg1"/>
                </a:solidFill>
                <a:hlinkClick r:id="rId4">
                  <a:extLst>
                    <a:ext uri="{A12FA001-AC4F-418D-AE19-62706E023703}">
                      <ahyp:hlinkClr xmlns:ahyp="http://schemas.microsoft.com/office/drawing/2018/hyperlinkcolor" val="tx"/>
                    </a:ext>
                  </a:extLst>
                </a:hlinkClick>
              </a:rPr>
              <a:t>Clip 2 </a:t>
            </a:r>
            <a:endParaRPr lang="en-GB" sz="2000" dirty="0">
              <a:solidFill>
                <a:schemeClr val="bg1"/>
              </a:solidFill>
            </a:endParaRPr>
          </a:p>
          <a:p>
            <a:r>
              <a:rPr lang="en-GB" sz="2000" dirty="0">
                <a:solidFill>
                  <a:schemeClr val="bg1"/>
                </a:solidFill>
              </a:rPr>
              <a:t>Reflect:</a:t>
            </a:r>
          </a:p>
          <a:p>
            <a:pPr lvl="1"/>
            <a:r>
              <a:rPr lang="en-GB" sz="2000" dirty="0">
                <a:solidFill>
                  <a:schemeClr val="bg1"/>
                </a:solidFill>
              </a:rPr>
              <a:t>Do you agree/disagree with </a:t>
            </a:r>
            <a:r>
              <a:rPr lang="en-GB" sz="2000" dirty="0">
                <a:solidFill>
                  <a:schemeClr val="bg1"/>
                </a:solidFill>
                <a:hlinkClick r:id="rId5">
                  <a:extLst>
                    <a:ext uri="{A12FA001-AC4F-418D-AE19-62706E023703}">
                      <ahyp:hlinkClr xmlns:ahyp="http://schemas.microsoft.com/office/drawing/2018/hyperlinkcolor" val="tx"/>
                    </a:ext>
                  </a:extLst>
                </a:hlinkClick>
              </a:rPr>
              <a:t>the 16 habits suggested? </a:t>
            </a:r>
            <a:r>
              <a:rPr lang="en-GB" sz="2000" dirty="0">
                <a:solidFill>
                  <a:schemeClr val="bg1"/>
                </a:solidFill>
              </a:rPr>
              <a:t>Would you add/remove any habits?</a:t>
            </a:r>
          </a:p>
          <a:p>
            <a:pPr lvl="1"/>
            <a:r>
              <a:rPr lang="en-GB" sz="2000" dirty="0">
                <a:solidFill>
                  <a:schemeClr val="bg1"/>
                </a:solidFill>
              </a:rPr>
              <a:t>Reflect on your own learning using the habits of mind. </a:t>
            </a:r>
          </a:p>
          <a:p>
            <a:pPr lvl="1"/>
            <a:r>
              <a:rPr lang="en-GB" sz="2000" dirty="0">
                <a:solidFill>
                  <a:schemeClr val="bg1"/>
                </a:solidFill>
              </a:rPr>
              <a:t>To what extent do current teaching and learning practices reflect a </a:t>
            </a:r>
            <a:r>
              <a:rPr lang="en-GB" sz="2000" dirty="0" err="1">
                <a:solidFill>
                  <a:schemeClr val="bg1"/>
                </a:solidFill>
              </a:rPr>
              <a:t>HoM</a:t>
            </a:r>
            <a:r>
              <a:rPr lang="en-GB" sz="2000" dirty="0">
                <a:solidFill>
                  <a:schemeClr val="bg1"/>
                </a:solidFill>
              </a:rPr>
              <a:t> approach?</a:t>
            </a:r>
          </a:p>
        </p:txBody>
      </p:sp>
      <p:pic>
        <p:nvPicPr>
          <p:cNvPr id="8" name="Picture 7" descr="A picture containing icon&#10;&#10;Description automatically generated">
            <a:extLst>
              <a:ext uri="{FF2B5EF4-FFF2-40B4-BE49-F238E27FC236}">
                <a16:creationId xmlns:a16="http://schemas.microsoft.com/office/drawing/2014/main" id="{0403941B-04CA-4F9A-AD92-0BF5A0564671}"/>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55576" y="80169"/>
            <a:ext cx="1428750" cy="1428750"/>
          </a:xfrm>
          <a:prstGeom prst="rect">
            <a:avLst/>
          </a:prstGeom>
        </p:spPr>
      </p:pic>
      <p:pic>
        <p:nvPicPr>
          <p:cNvPr id="10" name="Picture 9" descr="Logo, icon&#10;&#10;Description automatically generated">
            <a:extLst>
              <a:ext uri="{FF2B5EF4-FFF2-40B4-BE49-F238E27FC236}">
                <a16:creationId xmlns:a16="http://schemas.microsoft.com/office/drawing/2014/main" id="{71B0187F-5A14-43D7-8EF8-D695864B122B}"/>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020272" y="332656"/>
            <a:ext cx="1008112" cy="1008112"/>
          </a:xfrm>
          <a:prstGeom prst="rect">
            <a:avLst/>
          </a:prstGeom>
        </p:spPr>
      </p:pic>
    </p:spTree>
    <p:extLst>
      <p:ext uri="{BB962C8B-B14F-4D97-AF65-F5344CB8AC3E}">
        <p14:creationId xmlns:p14="http://schemas.microsoft.com/office/powerpoint/2010/main" val="25917248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437915"/>
            <a:ext cx="8229600" cy="1143000"/>
          </a:xfrm>
        </p:spPr>
        <p:txBody>
          <a:bodyPr>
            <a:normAutofit fontScale="90000"/>
          </a:bodyPr>
          <a:lstStyle/>
          <a:p>
            <a:r>
              <a:rPr lang="en-GB" i="1" dirty="0" err="1">
                <a:solidFill>
                  <a:schemeClr val="bg1"/>
                </a:solidFill>
              </a:rPr>
              <a:t>Tyfu</a:t>
            </a:r>
            <a:r>
              <a:rPr lang="en-GB" i="1" dirty="0">
                <a:solidFill>
                  <a:schemeClr val="bg1"/>
                </a:solidFill>
              </a:rPr>
              <a:t> </a:t>
            </a:r>
            <a:r>
              <a:rPr lang="en-GB" i="1" dirty="0" err="1">
                <a:solidFill>
                  <a:schemeClr val="bg1"/>
                </a:solidFill>
              </a:rPr>
              <a:t>Arferion</a:t>
            </a:r>
            <a:r>
              <a:rPr lang="en-GB" i="1" dirty="0">
                <a:solidFill>
                  <a:schemeClr val="bg1"/>
                </a:solidFill>
              </a:rPr>
              <a:t> </a:t>
            </a:r>
            <a:r>
              <a:rPr lang="en-GB" i="1" dirty="0" err="1">
                <a:solidFill>
                  <a:schemeClr val="bg1"/>
                </a:solidFill>
              </a:rPr>
              <a:t>Meddwl</a:t>
            </a:r>
            <a:br>
              <a:rPr lang="en-GB" i="1" dirty="0">
                <a:solidFill>
                  <a:schemeClr val="bg1"/>
                </a:solidFill>
              </a:rPr>
            </a:br>
            <a:r>
              <a:rPr lang="en-GB" i="1" dirty="0">
                <a:solidFill>
                  <a:schemeClr val="bg1"/>
                </a:solidFill>
              </a:rPr>
              <a:t> </a:t>
            </a:r>
            <a:r>
              <a:rPr lang="en-GB" dirty="0">
                <a:solidFill>
                  <a:schemeClr val="bg1"/>
                </a:solidFill>
              </a:rPr>
              <a:t>Growing Habits of Mind</a:t>
            </a:r>
            <a:br>
              <a:rPr lang="en-GB" dirty="0">
                <a:solidFill>
                  <a:schemeClr val="bg1"/>
                </a:solidFill>
              </a:rPr>
            </a:br>
            <a:endParaRPr lang="en-GB" i="1" dirty="0">
              <a:solidFill>
                <a:schemeClr val="bg1"/>
              </a:solidFill>
            </a:endParaRPr>
          </a:p>
        </p:txBody>
      </p:sp>
      <p:sp>
        <p:nvSpPr>
          <p:cNvPr id="3" name="Content Placeholder 2"/>
          <p:cNvSpPr>
            <a:spLocks noGrp="1"/>
          </p:cNvSpPr>
          <p:nvPr>
            <p:ph sz="half" idx="1"/>
          </p:nvPr>
        </p:nvSpPr>
        <p:spPr>
          <a:xfrm>
            <a:off x="457200" y="1600200"/>
            <a:ext cx="4038600" cy="4925144"/>
          </a:xfrm>
          <a:solidFill>
            <a:schemeClr val="tx1"/>
          </a:solidFill>
        </p:spPr>
        <p:style>
          <a:lnRef idx="2">
            <a:schemeClr val="accent4"/>
          </a:lnRef>
          <a:fillRef idx="1">
            <a:schemeClr val="lt1"/>
          </a:fillRef>
          <a:effectRef idx="0">
            <a:schemeClr val="accent4"/>
          </a:effectRef>
          <a:fontRef idx="minor">
            <a:schemeClr val="dk1"/>
          </a:fontRef>
        </p:style>
        <p:txBody>
          <a:bodyPr>
            <a:normAutofit fontScale="85000" lnSpcReduction="20000"/>
          </a:bodyPr>
          <a:lstStyle/>
          <a:p>
            <a:r>
              <a:rPr lang="en-GB" dirty="0" err="1">
                <a:solidFill>
                  <a:schemeClr val="bg1"/>
                </a:solidFill>
              </a:rPr>
              <a:t>Mewn</a:t>
            </a:r>
            <a:r>
              <a:rPr lang="en-GB" dirty="0">
                <a:solidFill>
                  <a:schemeClr val="bg1"/>
                </a:solidFill>
              </a:rPr>
              <a:t> </a:t>
            </a:r>
            <a:r>
              <a:rPr lang="en-GB" dirty="0" err="1">
                <a:solidFill>
                  <a:schemeClr val="bg1"/>
                </a:solidFill>
              </a:rPr>
              <a:t>parau</a:t>
            </a:r>
            <a:r>
              <a:rPr lang="en-GB" dirty="0">
                <a:solidFill>
                  <a:schemeClr val="bg1"/>
                </a:solidFill>
              </a:rPr>
              <a:t>, </a:t>
            </a:r>
            <a:r>
              <a:rPr lang="en-GB" dirty="0" err="1">
                <a:solidFill>
                  <a:schemeClr val="bg1"/>
                </a:solidFill>
              </a:rPr>
              <a:t>trafodwch</a:t>
            </a:r>
            <a:r>
              <a:rPr lang="en-GB" dirty="0">
                <a:solidFill>
                  <a:schemeClr val="bg1"/>
                </a:solidFill>
              </a:rPr>
              <a:t> </a:t>
            </a:r>
            <a:r>
              <a:rPr lang="en-GB" dirty="0" err="1">
                <a:solidFill>
                  <a:schemeClr val="bg1"/>
                </a:solidFill>
              </a:rPr>
              <a:t>sut</a:t>
            </a:r>
            <a:r>
              <a:rPr lang="en-GB" dirty="0">
                <a:solidFill>
                  <a:schemeClr val="bg1"/>
                </a:solidFill>
              </a:rPr>
              <a:t> all </a:t>
            </a:r>
            <a:r>
              <a:rPr lang="en-GB" dirty="0" err="1">
                <a:solidFill>
                  <a:schemeClr val="bg1"/>
                </a:solidFill>
              </a:rPr>
              <a:t>ymarferwyr</a:t>
            </a:r>
            <a:r>
              <a:rPr lang="en-GB" dirty="0">
                <a:solidFill>
                  <a:schemeClr val="bg1"/>
                </a:solidFill>
              </a:rPr>
              <a:t> </a:t>
            </a:r>
            <a:r>
              <a:rPr lang="en-GB" dirty="0" err="1">
                <a:solidFill>
                  <a:schemeClr val="bg1"/>
                </a:solidFill>
              </a:rPr>
              <a:t>ddatblygu</a:t>
            </a:r>
            <a:r>
              <a:rPr lang="en-GB" dirty="0">
                <a:solidFill>
                  <a:schemeClr val="bg1"/>
                </a:solidFill>
              </a:rPr>
              <a:t> </a:t>
            </a:r>
            <a:r>
              <a:rPr lang="en-GB" dirty="0" err="1">
                <a:solidFill>
                  <a:schemeClr val="bg1"/>
                </a:solidFill>
              </a:rPr>
              <a:t>rhai</a:t>
            </a:r>
            <a:r>
              <a:rPr lang="en-GB" dirty="0">
                <a:solidFill>
                  <a:schemeClr val="bg1"/>
                </a:solidFill>
              </a:rPr>
              <a:t> </a:t>
            </a:r>
            <a:r>
              <a:rPr lang="en-GB" dirty="0" err="1">
                <a:solidFill>
                  <a:schemeClr val="bg1"/>
                </a:solidFill>
              </a:rPr>
              <a:t>o’r</a:t>
            </a:r>
            <a:r>
              <a:rPr lang="en-GB" dirty="0">
                <a:solidFill>
                  <a:schemeClr val="bg1"/>
                </a:solidFill>
              </a:rPr>
              <a:t> 16 </a:t>
            </a:r>
            <a:r>
              <a:rPr lang="en-GB" dirty="0" err="1">
                <a:solidFill>
                  <a:schemeClr val="bg1"/>
                </a:solidFill>
              </a:rPr>
              <a:t>arferion</a:t>
            </a:r>
            <a:r>
              <a:rPr lang="en-GB" dirty="0">
                <a:solidFill>
                  <a:schemeClr val="bg1"/>
                </a:solidFill>
              </a:rPr>
              <a:t> </a:t>
            </a:r>
            <a:r>
              <a:rPr lang="en-GB" dirty="0" err="1">
                <a:solidFill>
                  <a:schemeClr val="bg1"/>
                </a:solidFill>
              </a:rPr>
              <a:t>meddwl</a:t>
            </a:r>
            <a:r>
              <a:rPr lang="en-GB" dirty="0">
                <a:solidFill>
                  <a:schemeClr val="bg1"/>
                </a:solidFill>
              </a:rPr>
              <a:t> o </a:t>
            </a:r>
            <a:r>
              <a:rPr lang="en-GB" dirty="0" err="1">
                <a:solidFill>
                  <a:schemeClr val="bg1"/>
                </a:solidFill>
              </a:rPr>
              <a:t>fewn</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hymarfer</a:t>
            </a:r>
            <a:r>
              <a:rPr lang="en-GB" dirty="0">
                <a:solidFill>
                  <a:schemeClr val="bg1"/>
                </a:solidFill>
              </a:rPr>
              <a:t>:</a:t>
            </a:r>
          </a:p>
          <a:p>
            <a:endParaRPr lang="en-GB" dirty="0">
              <a:solidFill>
                <a:schemeClr val="bg1"/>
              </a:solidFill>
            </a:endParaRPr>
          </a:p>
          <a:p>
            <a:r>
              <a:rPr lang="en-GB" dirty="0" err="1">
                <a:solidFill>
                  <a:schemeClr val="bg1"/>
                </a:solidFill>
              </a:rPr>
              <a:t>Chwilfrydedd</a:t>
            </a:r>
            <a:endParaRPr lang="en-GB" dirty="0">
              <a:solidFill>
                <a:schemeClr val="bg1"/>
              </a:solidFill>
            </a:endParaRPr>
          </a:p>
          <a:p>
            <a:r>
              <a:rPr lang="en-GB" dirty="0" err="1">
                <a:solidFill>
                  <a:schemeClr val="bg1"/>
                </a:solidFill>
              </a:rPr>
              <a:t>Gwydnwch</a:t>
            </a:r>
            <a:endParaRPr lang="en-GB" dirty="0">
              <a:solidFill>
                <a:schemeClr val="bg1"/>
              </a:solidFill>
            </a:endParaRPr>
          </a:p>
          <a:p>
            <a:r>
              <a:rPr lang="en-GB" dirty="0" err="1">
                <a:solidFill>
                  <a:schemeClr val="bg1"/>
                </a:solidFill>
              </a:rPr>
              <a:t>Cydbwyso’r</a:t>
            </a:r>
            <a:r>
              <a:rPr lang="en-GB" dirty="0">
                <a:solidFill>
                  <a:schemeClr val="bg1"/>
                </a:solidFill>
              </a:rPr>
              <a:t> </a:t>
            </a:r>
            <a:r>
              <a:rPr lang="en-GB" dirty="0" err="1">
                <a:solidFill>
                  <a:schemeClr val="bg1"/>
                </a:solidFill>
              </a:rPr>
              <a:t>meddwl</a:t>
            </a:r>
            <a:r>
              <a:rPr lang="en-GB" dirty="0">
                <a:solidFill>
                  <a:schemeClr val="bg1"/>
                </a:solidFill>
              </a:rPr>
              <a:t> </a:t>
            </a:r>
            <a:r>
              <a:rPr lang="en-GB" dirty="0" err="1">
                <a:solidFill>
                  <a:schemeClr val="bg1"/>
                </a:solidFill>
              </a:rPr>
              <a:t>rhesymegol</a:t>
            </a:r>
            <a:r>
              <a:rPr lang="en-GB" dirty="0">
                <a:solidFill>
                  <a:schemeClr val="bg1"/>
                </a:solidFill>
              </a:rPr>
              <a:t> gyda </a:t>
            </a:r>
            <a:r>
              <a:rPr lang="en-GB" dirty="0" err="1">
                <a:solidFill>
                  <a:schemeClr val="bg1"/>
                </a:solidFill>
              </a:rPr>
              <a:t>dychymyg</a:t>
            </a:r>
            <a:r>
              <a:rPr lang="en-GB" dirty="0">
                <a:solidFill>
                  <a:schemeClr val="bg1"/>
                </a:solidFill>
              </a:rPr>
              <a:t> </a:t>
            </a:r>
          </a:p>
          <a:p>
            <a:r>
              <a:rPr lang="en-GB" dirty="0" err="1">
                <a:solidFill>
                  <a:schemeClr val="bg1"/>
                </a:solidFill>
              </a:rPr>
              <a:t>Gallu</a:t>
            </a:r>
            <a:r>
              <a:rPr lang="en-GB" dirty="0">
                <a:solidFill>
                  <a:schemeClr val="bg1"/>
                </a:solidFill>
              </a:rPr>
              <a:t> </a:t>
            </a:r>
            <a:r>
              <a:rPr lang="en-GB" dirty="0" err="1">
                <a:solidFill>
                  <a:schemeClr val="bg1"/>
                </a:solidFill>
              </a:rPr>
              <a:t>gofyn</a:t>
            </a:r>
            <a:r>
              <a:rPr lang="en-GB" dirty="0">
                <a:solidFill>
                  <a:schemeClr val="bg1"/>
                </a:solidFill>
              </a:rPr>
              <a:t> am </a:t>
            </a:r>
            <a:r>
              <a:rPr lang="en-GB" dirty="0" err="1">
                <a:solidFill>
                  <a:schemeClr val="bg1"/>
                </a:solidFill>
              </a:rPr>
              <a:t>gefnogaeth</a:t>
            </a:r>
            <a:r>
              <a:rPr lang="en-GB" dirty="0">
                <a:solidFill>
                  <a:schemeClr val="bg1"/>
                </a:solidFill>
              </a:rPr>
              <a:t> a </a:t>
            </a:r>
            <a:r>
              <a:rPr lang="en-GB" dirty="0" err="1">
                <a:solidFill>
                  <a:schemeClr val="bg1"/>
                </a:solidFill>
              </a:rPr>
              <a:t>chymryd</a:t>
            </a:r>
            <a:r>
              <a:rPr lang="en-GB" dirty="0">
                <a:solidFill>
                  <a:schemeClr val="bg1"/>
                </a:solidFill>
              </a:rPr>
              <a:t> </a:t>
            </a:r>
            <a:r>
              <a:rPr lang="en-GB" dirty="0" err="1">
                <a:solidFill>
                  <a:schemeClr val="bg1"/>
                </a:solidFill>
              </a:rPr>
              <a:t>beirniadaeth</a:t>
            </a:r>
            <a:endParaRPr lang="en-GB" dirty="0">
              <a:solidFill>
                <a:schemeClr val="bg1"/>
              </a:solidFill>
            </a:endParaRPr>
          </a:p>
          <a:p>
            <a:r>
              <a:rPr lang="en-GB" dirty="0" err="1">
                <a:solidFill>
                  <a:schemeClr val="bg1"/>
                </a:solidFill>
              </a:rPr>
              <a:t>Gallu</a:t>
            </a:r>
            <a:r>
              <a:rPr lang="en-GB" dirty="0">
                <a:solidFill>
                  <a:schemeClr val="bg1"/>
                </a:solidFill>
              </a:rPr>
              <a:t> </a:t>
            </a:r>
            <a:r>
              <a:rPr lang="en-GB" dirty="0" err="1">
                <a:solidFill>
                  <a:schemeClr val="bg1"/>
                </a:solidFill>
              </a:rPr>
              <a:t>meddwl</a:t>
            </a:r>
            <a:r>
              <a:rPr lang="en-GB" dirty="0">
                <a:solidFill>
                  <a:schemeClr val="bg1"/>
                </a:solidFill>
              </a:rPr>
              <a:t> </a:t>
            </a:r>
            <a:r>
              <a:rPr lang="en-GB" dirty="0" err="1">
                <a:solidFill>
                  <a:schemeClr val="bg1"/>
                </a:solidFill>
              </a:rPr>
              <a:t>pethau</a:t>
            </a:r>
            <a:r>
              <a:rPr lang="en-GB" dirty="0">
                <a:solidFill>
                  <a:schemeClr val="bg1"/>
                </a:solidFill>
              </a:rPr>
              <a:t> </a:t>
            </a:r>
            <a:r>
              <a:rPr lang="en-GB" dirty="0" err="1">
                <a:solidFill>
                  <a:schemeClr val="bg1"/>
                </a:solidFill>
              </a:rPr>
              <a:t>trwyddo</a:t>
            </a:r>
            <a:r>
              <a:rPr lang="en-GB" dirty="0">
                <a:solidFill>
                  <a:schemeClr val="bg1"/>
                </a:solidFill>
              </a:rPr>
              <a:t> – bod </a:t>
            </a:r>
            <a:r>
              <a:rPr lang="en-GB" dirty="0" err="1">
                <a:solidFill>
                  <a:schemeClr val="bg1"/>
                </a:solidFill>
              </a:rPr>
              <a:t>yn</a:t>
            </a:r>
            <a:r>
              <a:rPr lang="en-GB" dirty="0">
                <a:solidFill>
                  <a:schemeClr val="bg1"/>
                </a:solidFill>
              </a:rPr>
              <a:t> </a:t>
            </a:r>
            <a:r>
              <a:rPr lang="en-GB" dirty="0" err="1">
                <a:solidFill>
                  <a:schemeClr val="bg1"/>
                </a:solidFill>
              </a:rPr>
              <a:t>adfyfyriol</a:t>
            </a:r>
            <a:r>
              <a:rPr lang="en-GB" dirty="0">
                <a:solidFill>
                  <a:schemeClr val="bg1"/>
                </a:solidFill>
              </a:rPr>
              <a:t> </a:t>
            </a:r>
          </a:p>
          <a:p>
            <a:pPr marL="457200" lvl="1" indent="0">
              <a:buNone/>
            </a:pPr>
            <a:r>
              <a:rPr lang="en-GB" dirty="0">
                <a:solidFill>
                  <a:schemeClr val="bg1"/>
                </a:solidFill>
              </a:rPr>
              <a:t>                  Costa a </a:t>
            </a:r>
            <a:r>
              <a:rPr lang="en-GB" dirty="0" err="1">
                <a:solidFill>
                  <a:schemeClr val="bg1"/>
                </a:solidFill>
              </a:rPr>
              <a:t>Kallick</a:t>
            </a:r>
            <a:r>
              <a:rPr lang="en-GB" dirty="0">
                <a:solidFill>
                  <a:schemeClr val="bg1"/>
                </a:solidFill>
              </a:rPr>
              <a:t>, 2008 </a:t>
            </a:r>
          </a:p>
          <a:p>
            <a:pPr lvl="1"/>
            <a:endParaRPr lang="en-GB" dirty="0"/>
          </a:p>
        </p:txBody>
      </p:sp>
      <p:sp>
        <p:nvSpPr>
          <p:cNvPr id="4" name="Content Placeholder 3"/>
          <p:cNvSpPr>
            <a:spLocks noGrp="1"/>
          </p:cNvSpPr>
          <p:nvPr>
            <p:ph sz="half" idx="2"/>
          </p:nvPr>
        </p:nvSpPr>
        <p:spPr>
          <a:xfrm>
            <a:off x="4648200" y="1600200"/>
            <a:ext cx="4038600" cy="4925144"/>
          </a:xfrm>
          <a:solidFill>
            <a:schemeClr val="tx1"/>
          </a:solidFill>
        </p:spPr>
        <p:style>
          <a:lnRef idx="2">
            <a:schemeClr val="accent5"/>
          </a:lnRef>
          <a:fillRef idx="1">
            <a:schemeClr val="lt1"/>
          </a:fillRef>
          <a:effectRef idx="0">
            <a:schemeClr val="accent5"/>
          </a:effectRef>
          <a:fontRef idx="minor">
            <a:schemeClr val="dk1"/>
          </a:fontRef>
        </p:style>
        <p:txBody>
          <a:bodyPr>
            <a:normAutofit fontScale="85000" lnSpcReduction="20000"/>
          </a:bodyPr>
          <a:lstStyle/>
          <a:p>
            <a:pPr marL="0" indent="0">
              <a:buNone/>
            </a:pPr>
            <a:r>
              <a:rPr lang="en-GB" dirty="0">
                <a:solidFill>
                  <a:schemeClr val="bg1"/>
                </a:solidFill>
              </a:rPr>
              <a:t>With a partner, discuss how a practitioner could develop some of the 16 habits of mind within their practice:</a:t>
            </a:r>
          </a:p>
          <a:p>
            <a:pPr marL="0" indent="0">
              <a:buNone/>
            </a:pPr>
            <a:endParaRPr lang="en-GB" dirty="0">
              <a:solidFill>
                <a:schemeClr val="bg1"/>
              </a:solidFill>
            </a:endParaRPr>
          </a:p>
          <a:p>
            <a:r>
              <a:rPr lang="en-GB" dirty="0">
                <a:solidFill>
                  <a:schemeClr val="bg1"/>
                </a:solidFill>
              </a:rPr>
              <a:t>Curiosity</a:t>
            </a:r>
          </a:p>
          <a:p>
            <a:r>
              <a:rPr lang="en-GB" dirty="0">
                <a:solidFill>
                  <a:schemeClr val="bg1"/>
                </a:solidFill>
              </a:rPr>
              <a:t>Resilience</a:t>
            </a:r>
          </a:p>
          <a:p>
            <a:r>
              <a:rPr lang="en-GB" dirty="0">
                <a:solidFill>
                  <a:schemeClr val="bg1"/>
                </a:solidFill>
              </a:rPr>
              <a:t>Balancing the logical mind with imagination</a:t>
            </a:r>
          </a:p>
          <a:p>
            <a:r>
              <a:rPr lang="en-GB" dirty="0">
                <a:solidFill>
                  <a:schemeClr val="bg1"/>
                </a:solidFill>
              </a:rPr>
              <a:t>Being able to ask for help and take criticism</a:t>
            </a:r>
          </a:p>
          <a:p>
            <a:r>
              <a:rPr lang="en-GB" dirty="0">
                <a:solidFill>
                  <a:schemeClr val="bg1"/>
                </a:solidFill>
              </a:rPr>
              <a:t>Being able to think things through – being reflective</a:t>
            </a:r>
          </a:p>
          <a:p>
            <a:pPr marL="0" indent="0" algn="r">
              <a:buNone/>
            </a:pPr>
            <a:r>
              <a:rPr lang="en-GB" dirty="0">
                <a:solidFill>
                  <a:schemeClr val="bg1"/>
                </a:solidFill>
              </a:rPr>
              <a:t>Costa and </a:t>
            </a:r>
            <a:r>
              <a:rPr lang="en-GB" dirty="0" err="1">
                <a:solidFill>
                  <a:schemeClr val="bg1"/>
                </a:solidFill>
              </a:rPr>
              <a:t>Kallick</a:t>
            </a:r>
            <a:r>
              <a:rPr lang="en-GB" dirty="0">
                <a:solidFill>
                  <a:schemeClr val="bg1"/>
                </a:solidFill>
              </a:rPr>
              <a:t>, 2008 </a:t>
            </a:r>
          </a:p>
          <a:p>
            <a:pPr marL="0" indent="0" algn="r">
              <a:buNone/>
            </a:pPr>
            <a:endParaRPr lang="en-GB" dirty="0"/>
          </a:p>
          <a:p>
            <a:endParaRPr lang="en-GB" dirty="0"/>
          </a:p>
        </p:txBody>
      </p:sp>
      <p:pic>
        <p:nvPicPr>
          <p:cNvPr id="5" name="Picture 4" descr="A picture containing icon&#10;&#10;Description automatically generated">
            <a:extLst>
              <a:ext uri="{FF2B5EF4-FFF2-40B4-BE49-F238E27FC236}">
                <a16:creationId xmlns:a16="http://schemas.microsoft.com/office/drawing/2014/main" id="{313E0BC4-4B81-49FD-8D5C-57613C0859A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5576" y="80169"/>
            <a:ext cx="1428750" cy="1428750"/>
          </a:xfrm>
          <a:prstGeom prst="rect">
            <a:avLst/>
          </a:prstGeom>
        </p:spPr>
      </p:pic>
      <p:pic>
        <p:nvPicPr>
          <p:cNvPr id="6" name="Picture 5" descr="Logo, icon&#10;&#10;Description automatically generated">
            <a:extLst>
              <a:ext uri="{FF2B5EF4-FFF2-40B4-BE49-F238E27FC236}">
                <a16:creationId xmlns:a16="http://schemas.microsoft.com/office/drawing/2014/main" id="{D94A532B-7EBB-4A28-A9A1-D3AFA3A8A25A}"/>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380312" y="188640"/>
            <a:ext cx="1008112" cy="1008112"/>
          </a:xfrm>
          <a:prstGeom prst="rect">
            <a:avLst/>
          </a:prstGeom>
        </p:spPr>
      </p:pic>
    </p:spTree>
    <p:extLst>
      <p:ext uri="{BB962C8B-B14F-4D97-AF65-F5344CB8AC3E}">
        <p14:creationId xmlns:p14="http://schemas.microsoft.com/office/powerpoint/2010/main" val="3150754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 calcmode="lin" valueType="num">
                                      <p:cBhvr additive="base">
                                        <p:cTn id="4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hlinkClick r:id="rId2">
                  <a:extLst>
                    <a:ext uri="{A12FA001-AC4F-418D-AE19-62706E023703}">
                      <ahyp:hlinkClr xmlns:ahyp="http://schemas.microsoft.com/office/drawing/2018/hyperlinkcolor" val="tx"/>
                    </a:ext>
                  </a:extLst>
                </a:hlinkClick>
              </a:rPr>
              <a:t>‘Building Learning Power’ (BLP) </a:t>
            </a:r>
            <a:endParaRPr lang="en-GB" dirty="0">
              <a:solidFill>
                <a:schemeClr val="bg1"/>
              </a:solidFill>
            </a:endParaRPr>
          </a:p>
        </p:txBody>
      </p:sp>
      <p:sp>
        <p:nvSpPr>
          <p:cNvPr id="5" name="Content Placeholder 4"/>
          <p:cNvSpPr>
            <a:spLocks noGrp="1"/>
          </p:cNvSpPr>
          <p:nvPr>
            <p:ph idx="1"/>
          </p:nvPr>
        </p:nvSpPr>
        <p:spPr/>
        <p:txBody>
          <a:bodyPr/>
          <a:lstStyle/>
          <a:p>
            <a:r>
              <a:rPr lang="en-GB" dirty="0"/>
              <a:t>From the ICE age to the ACE age…</a:t>
            </a:r>
          </a:p>
          <a:p>
            <a:endParaRPr lang="en-GB" dirty="0">
              <a:solidFill>
                <a:schemeClr val="bg1"/>
              </a:solidFill>
            </a:endParaRPr>
          </a:p>
          <a:p>
            <a:pPr marL="0" indent="0">
              <a:buNone/>
            </a:pPr>
            <a:r>
              <a:rPr lang="en-GB" sz="3600" b="1" dirty="0">
                <a:solidFill>
                  <a:schemeClr val="bg1"/>
                </a:solidFill>
              </a:rPr>
              <a:t>I</a:t>
            </a:r>
            <a:r>
              <a:rPr lang="en-GB" dirty="0">
                <a:solidFill>
                  <a:schemeClr val="bg1"/>
                </a:solidFill>
              </a:rPr>
              <a:t>nstruction				</a:t>
            </a:r>
            <a:r>
              <a:rPr lang="en-GB" sz="3600" b="1" dirty="0">
                <a:solidFill>
                  <a:schemeClr val="bg1"/>
                </a:solidFill>
              </a:rPr>
              <a:t>A</a:t>
            </a:r>
            <a:r>
              <a:rPr lang="en-GB" dirty="0">
                <a:solidFill>
                  <a:schemeClr val="bg1"/>
                </a:solidFill>
              </a:rPr>
              <a:t>gility </a:t>
            </a:r>
          </a:p>
          <a:p>
            <a:pPr marL="0" indent="0">
              <a:buNone/>
            </a:pPr>
            <a:r>
              <a:rPr lang="en-GB" sz="3600" b="1" dirty="0">
                <a:solidFill>
                  <a:schemeClr val="bg1"/>
                </a:solidFill>
              </a:rPr>
              <a:t>C</a:t>
            </a:r>
            <a:r>
              <a:rPr lang="en-GB" dirty="0">
                <a:solidFill>
                  <a:schemeClr val="bg1"/>
                </a:solidFill>
              </a:rPr>
              <a:t>omprehension			</a:t>
            </a:r>
            <a:r>
              <a:rPr lang="en-GB" sz="3600" b="1" dirty="0">
                <a:solidFill>
                  <a:schemeClr val="bg1"/>
                </a:solidFill>
              </a:rPr>
              <a:t>C</a:t>
            </a:r>
            <a:r>
              <a:rPr lang="en-GB" dirty="0">
                <a:solidFill>
                  <a:schemeClr val="bg1"/>
                </a:solidFill>
              </a:rPr>
              <a:t>apability</a:t>
            </a:r>
          </a:p>
          <a:p>
            <a:pPr marL="0" indent="0">
              <a:buNone/>
            </a:pPr>
            <a:r>
              <a:rPr lang="en-GB" sz="3600" b="1" dirty="0">
                <a:solidFill>
                  <a:schemeClr val="bg1"/>
                </a:solidFill>
              </a:rPr>
              <a:t>E</a:t>
            </a:r>
            <a:r>
              <a:rPr lang="en-GB" dirty="0">
                <a:solidFill>
                  <a:schemeClr val="bg1"/>
                </a:solidFill>
              </a:rPr>
              <a:t>xamination 			</a:t>
            </a:r>
            <a:r>
              <a:rPr lang="en-GB" sz="3600" b="1" dirty="0">
                <a:solidFill>
                  <a:schemeClr val="bg1"/>
                </a:solidFill>
              </a:rPr>
              <a:t>E</a:t>
            </a:r>
            <a:r>
              <a:rPr lang="en-GB" dirty="0">
                <a:solidFill>
                  <a:schemeClr val="bg1"/>
                </a:solidFill>
              </a:rPr>
              <a:t>mpowerment</a:t>
            </a:r>
          </a:p>
          <a:p>
            <a:pPr marL="0" indent="0" algn="r">
              <a:buNone/>
            </a:pPr>
            <a:endParaRPr lang="en-GB" dirty="0"/>
          </a:p>
          <a:p>
            <a:pPr marL="0" indent="0" algn="r">
              <a:buNone/>
            </a:pPr>
            <a:r>
              <a:rPr lang="en-GB" dirty="0">
                <a:solidFill>
                  <a:schemeClr val="bg1"/>
                </a:solidFill>
              </a:rPr>
              <a:t>(Claxton, 2014) </a:t>
            </a:r>
          </a:p>
        </p:txBody>
      </p:sp>
      <p:sp>
        <p:nvSpPr>
          <p:cNvPr id="6" name="Right Arrow 5"/>
          <p:cNvSpPr/>
          <p:nvPr/>
        </p:nvSpPr>
        <p:spPr>
          <a:xfrm>
            <a:off x="3635896" y="2960948"/>
            <a:ext cx="972108" cy="2160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ight Arrow 6"/>
          <p:cNvSpPr/>
          <p:nvPr/>
        </p:nvSpPr>
        <p:spPr>
          <a:xfrm>
            <a:off x="3635896" y="3573016"/>
            <a:ext cx="972108" cy="2160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ight Arrow 7"/>
          <p:cNvSpPr/>
          <p:nvPr/>
        </p:nvSpPr>
        <p:spPr>
          <a:xfrm>
            <a:off x="3635896" y="4149080"/>
            <a:ext cx="972108" cy="2160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Logo, company name&#10;&#10;Description automatically generated">
            <a:extLst>
              <a:ext uri="{FF2B5EF4-FFF2-40B4-BE49-F238E27FC236}">
                <a16:creationId xmlns:a16="http://schemas.microsoft.com/office/drawing/2014/main" id="{A8082525-A9F5-47D6-A9B7-B2CCFCAC7BE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47664" y="4921191"/>
            <a:ext cx="2209428" cy="1565012"/>
          </a:xfrm>
          <a:prstGeom prst="rect">
            <a:avLst/>
          </a:prstGeom>
        </p:spPr>
      </p:pic>
    </p:spTree>
    <p:extLst>
      <p:ext uri="{BB962C8B-B14F-4D97-AF65-F5344CB8AC3E}">
        <p14:creationId xmlns:p14="http://schemas.microsoft.com/office/powerpoint/2010/main" val="9201902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8831" y="468466"/>
            <a:ext cx="8229600" cy="1143000"/>
          </a:xfrm>
        </p:spPr>
        <p:txBody>
          <a:bodyPr>
            <a:normAutofit fontScale="90000"/>
          </a:bodyPr>
          <a:lstStyle/>
          <a:p>
            <a:r>
              <a:rPr lang="en-GB" i="1" dirty="0" err="1">
                <a:solidFill>
                  <a:schemeClr val="bg1"/>
                </a:solidFill>
              </a:rPr>
              <a:t>Dysgwyr</a:t>
            </a:r>
            <a:r>
              <a:rPr lang="en-GB" i="1" dirty="0">
                <a:solidFill>
                  <a:schemeClr val="bg1"/>
                </a:solidFill>
              </a:rPr>
              <a:t> </a:t>
            </a:r>
            <a:r>
              <a:rPr lang="en-GB" i="1" dirty="0" err="1">
                <a:solidFill>
                  <a:schemeClr val="bg1"/>
                </a:solidFill>
              </a:rPr>
              <a:t>Pwerus</a:t>
            </a:r>
            <a:r>
              <a:rPr lang="en-GB" dirty="0">
                <a:solidFill>
                  <a:schemeClr val="bg1"/>
                </a:solidFill>
              </a:rPr>
              <a:t>…</a:t>
            </a:r>
            <a:br>
              <a:rPr lang="en-GB" dirty="0">
                <a:solidFill>
                  <a:schemeClr val="bg1"/>
                </a:solidFill>
              </a:rPr>
            </a:br>
            <a:r>
              <a:rPr lang="en-GB" dirty="0">
                <a:solidFill>
                  <a:schemeClr val="bg1"/>
                </a:solidFill>
              </a:rPr>
              <a:t>Powerful learners…</a:t>
            </a:r>
            <a:br>
              <a:rPr lang="en-GB" dirty="0">
                <a:solidFill>
                  <a:schemeClr val="bg1"/>
                </a:solidFill>
              </a:rPr>
            </a:br>
            <a:endParaRPr lang="en-GB" dirty="0">
              <a:solidFill>
                <a:schemeClr val="bg1"/>
              </a:solidFill>
            </a:endParaRPr>
          </a:p>
        </p:txBody>
      </p:sp>
      <p:sp>
        <p:nvSpPr>
          <p:cNvPr id="3" name="Content Placeholder 2"/>
          <p:cNvSpPr>
            <a:spLocks noGrp="1"/>
          </p:cNvSpPr>
          <p:nvPr>
            <p:ph idx="1"/>
          </p:nvPr>
        </p:nvSpPr>
        <p:spPr>
          <a:xfrm>
            <a:off x="457200" y="1600200"/>
            <a:ext cx="8229600" cy="4997152"/>
          </a:xfrm>
        </p:spPr>
        <p:txBody>
          <a:bodyPr>
            <a:normAutofit fontScale="92500" lnSpcReduction="20000"/>
          </a:bodyPr>
          <a:lstStyle/>
          <a:p>
            <a:r>
              <a:rPr lang="en-GB" b="1" dirty="0">
                <a:solidFill>
                  <a:schemeClr val="bg1"/>
                </a:solidFill>
              </a:rPr>
              <a:t>…are curious </a:t>
            </a:r>
          </a:p>
          <a:p>
            <a:r>
              <a:rPr lang="en-GB" b="1" dirty="0">
                <a:solidFill>
                  <a:schemeClr val="bg1"/>
                </a:solidFill>
              </a:rPr>
              <a:t>…have courage</a:t>
            </a:r>
          </a:p>
          <a:p>
            <a:r>
              <a:rPr lang="en-GB" b="1" dirty="0">
                <a:solidFill>
                  <a:schemeClr val="bg1"/>
                </a:solidFill>
              </a:rPr>
              <a:t>…are good at exploration and investigation</a:t>
            </a:r>
            <a:r>
              <a:rPr lang="en-GB" dirty="0">
                <a:solidFill>
                  <a:schemeClr val="bg1"/>
                </a:solidFill>
              </a:rPr>
              <a:t> </a:t>
            </a:r>
          </a:p>
          <a:p>
            <a:r>
              <a:rPr lang="en-GB" b="1" dirty="0">
                <a:solidFill>
                  <a:schemeClr val="bg1"/>
                </a:solidFill>
              </a:rPr>
              <a:t>…require the freedom for experimentation</a:t>
            </a:r>
          </a:p>
          <a:p>
            <a:r>
              <a:rPr lang="en-GB" b="1" dirty="0">
                <a:solidFill>
                  <a:schemeClr val="bg1"/>
                </a:solidFill>
              </a:rPr>
              <a:t>…have imagination</a:t>
            </a:r>
            <a:r>
              <a:rPr lang="en-GB" dirty="0">
                <a:solidFill>
                  <a:schemeClr val="bg1"/>
                </a:solidFill>
              </a:rPr>
              <a:t> </a:t>
            </a:r>
          </a:p>
          <a:p>
            <a:r>
              <a:rPr lang="en-GB" b="1" dirty="0">
                <a:solidFill>
                  <a:schemeClr val="bg1"/>
                </a:solidFill>
              </a:rPr>
              <a:t>…know that the creativity of imagination needs to be yoked to discipline</a:t>
            </a:r>
          </a:p>
          <a:p>
            <a:r>
              <a:rPr lang="en-GB" b="1" dirty="0">
                <a:solidFill>
                  <a:schemeClr val="bg1"/>
                </a:solidFill>
              </a:rPr>
              <a:t>…know the virtue of sociability</a:t>
            </a:r>
          </a:p>
          <a:p>
            <a:r>
              <a:rPr lang="en-GB" b="1" dirty="0">
                <a:solidFill>
                  <a:schemeClr val="bg1"/>
                </a:solidFill>
              </a:rPr>
              <a:t>…are reflective</a:t>
            </a:r>
          </a:p>
          <a:p>
            <a:pPr marL="0" indent="0">
              <a:buNone/>
            </a:pPr>
            <a:endParaRPr lang="en-GB" b="1" dirty="0">
              <a:solidFill>
                <a:schemeClr val="bg1"/>
              </a:solidFill>
            </a:endParaRPr>
          </a:p>
          <a:p>
            <a:pPr marL="0" indent="0">
              <a:buNone/>
            </a:pPr>
            <a:r>
              <a:rPr lang="en-GB" dirty="0">
                <a:solidFill>
                  <a:schemeClr val="bg1"/>
                </a:solidFill>
              </a:rPr>
              <a:t>(Claxton, 2011)</a:t>
            </a:r>
          </a:p>
        </p:txBody>
      </p:sp>
      <p:sp>
        <p:nvSpPr>
          <p:cNvPr id="4" name="Cloud Callout 3"/>
          <p:cNvSpPr/>
          <p:nvPr/>
        </p:nvSpPr>
        <p:spPr>
          <a:xfrm>
            <a:off x="5885047" y="4149080"/>
            <a:ext cx="3240360" cy="2448272"/>
          </a:xfrm>
          <a:prstGeom prst="cloudCallout">
            <a:avLst>
              <a:gd name="adj1" fmla="val -62154"/>
              <a:gd name="adj2" fmla="val -63697"/>
            </a:avLst>
          </a:prstGeom>
          <a:solidFill>
            <a:schemeClr val="tx1">
              <a:lumMod val="85000"/>
              <a:lumOff val="15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a:t>Beth </a:t>
            </a:r>
            <a:r>
              <a:rPr lang="en-GB" dirty="0" err="1"/>
              <a:t>petai</a:t>
            </a:r>
            <a:r>
              <a:rPr lang="en-GB" dirty="0"/>
              <a:t> </a:t>
            </a:r>
            <a:r>
              <a:rPr lang="en-GB" dirty="0" err="1"/>
              <a:t>addysgu</a:t>
            </a:r>
            <a:r>
              <a:rPr lang="en-GB" dirty="0"/>
              <a:t> </a:t>
            </a:r>
            <a:r>
              <a:rPr lang="en-GB" dirty="0" err="1"/>
              <a:t>yn</a:t>
            </a:r>
            <a:r>
              <a:rPr lang="en-GB" dirty="0"/>
              <a:t> </a:t>
            </a:r>
            <a:r>
              <a:rPr lang="en-GB" dirty="0" err="1"/>
              <a:t>dilyn</a:t>
            </a:r>
            <a:r>
              <a:rPr lang="en-GB" dirty="0"/>
              <a:t> y model </a:t>
            </a:r>
            <a:r>
              <a:rPr lang="en-GB" dirty="0" err="1"/>
              <a:t>yma</a:t>
            </a:r>
            <a:r>
              <a:rPr lang="en-GB" dirty="0"/>
              <a:t> </a:t>
            </a:r>
            <a:r>
              <a:rPr lang="en-GB" dirty="0" err="1"/>
              <a:t>hefyd</a:t>
            </a:r>
            <a:r>
              <a:rPr lang="en-GB" dirty="0"/>
              <a:t>?</a:t>
            </a:r>
          </a:p>
          <a:p>
            <a:pPr algn="ctr"/>
            <a:r>
              <a:rPr lang="en-GB" b="1" dirty="0"/>
              <a:t>What if teaching followed this model too? </a:t>
            </a:r>
          </a:p>
        </p:txBody>
      </p:sp>
      <p:pic>
        <p:nvPicPr>
          <p:cNvPr id="7" name="Picture 6" descr="Logo, company name&#10;&#10;Description automatically generated">
            <a:extLst>
              <a:ext uri="{FF2B5EF4-FFF2-40B4-BE49-F238E27FC236}">
                <a16:creationId xmlns:a16="http://schemas.microsoft.com/office/drawing/2014/main" id="{7D500099-329C-4355-BCDF-8E92E25BDF0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1560" y="332656"/>
            <a:ext cx="1164642" cy="824955"/>
          </a:xfrm>
          <a:prstGeom prst="rect">
            <a:avLst/>
          </a:prstGeom>
        </p:spPr>
      </p:pic>
    </p:spTree>
    <p:extLst>
      <p:ext uri="{BB962C8B-B14F-4D97-AF65-F5344CB8AC3E}">
        <p14:creationId xmlns:p14="http://schemas.microsoft.com/office/powerpoint/2010/main" val="3589808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additive="base">
                                        <p:cTn id="5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gtEl>
                                        <p:attrNameLst>
                                          <p:attrName>style.visibility</p:attrName>
                                        </p:attrNameLst>
                                      </p:cBhvr>
                                      <p:to>
                                        <p:strVal val="visible"/>
                                      </p:to>
                                    </p:set>
                                    <p:anim calcmode="lin" valueType="num">
                                      <p:cBhvr additive="base">
                                        <p:cTn id="61" dur="500" fill="hold"/>
                                        <p:tgtEl>
                                          <p:spTgt spid="4"/>
                                        </p:tgtEl>
                                        <p:attrNameLst>
                                          <p:attrName>ppt_x</p:attrName>
                                        </p:attrNameLst>
                                      </p:cBhvr>
                                      <p:tavLst>
                                        <p:tav tm="0">
                                          <p:val>
                                            <p:strVal val="#ppt_x"/>
                                          </p:val>
                                        </p:tav>
                                        <p:tav tm="100000">
                                          <p:val>
                                            <p:strVal val="#ppt_x"/>
                                          </p:val>
                                        </p:tav>
                                      </p:tavLst>
                                    </p:anim>
                                    <p:anim calcmode="lin" valueType="num">
                                      <p:cBhvr additive="base">
                                        <p:cTn id="6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260648"/>
            <a:ext cx="8229600" cy="1143000"/>
          </a:xfrm>
        </p:spPr>
        <p:txBody>
          <a:bodyPr/>
          <a:lstStyle/>
          <a:p>
            <a:pPr eaLnBrk="1" hangingPunct="1">
              <a:defRPr/>
            </a:pPr>
            <a:r>
              <a:rPr lang="en-US" dirty="0">
                <a:solidFill>
                  <a:schemeClr val="bg1"/>
                </a:solidFill>
              </a:rPr>
              <a:t>Building Learning Power </a:t>
            </a:r>
          </a:p>
        </p:txBody>
      </p:sp>
      <p:sp>
        <p:nvSpPr>
          <p:cNvPr id="3" name="Content Placeholder 2"/>
          <p:cNvSpPr>
            <a:spLocks noGrp="1"/>
          </p:cNvSpPr>
          <p:nvPr>
            <p:ph idx="1"/>
          </p:nvPr>
        </p:nvSpPr>
        <p:spPr>
          <a:xfrm>
            <a:off x="468313" y="1772939"/>
            <a:ext cx="8218487" cy="4824413"/>
          </a:xfrm>
        </p:spPr>
        <p:txBody>
          <a:bodyPr>
            <a:normAutofit fontScale="85000" lnSpcReduction="10000"/>
          </a:bodyPr>
          <a:lstStyle/>
          <a:p>
            <a:pPr eaLnBrk="1" hangingPunct="1">
              <a:defRPr/>
            </a:pPr>
            <a:r>
              <a:rPr lang="en-GB" b="1" dirty="0">
                <a:solidFill>
                  <a:schemeClr val="bg1"/>
                </a:solidFill>
              </a:rPr>
              <a:t>“This approach does not mean chucking out the content. The teacher just needs to develop a </a:t>
            </a:r>
            <a:r>
              <a:rPr lang="en-GB" b="1" dirty="0">
                <a:solidFill>
                  <a:schemeClr val="bg1"/>
                </a:solidFill>
                <a:latin typeface="Arial"/>
              </a:rPr>
              <a:t>”</a:t>
            </a:r>
            <a:r>
              <a:rPr lang="en-GB" b="1" dirty="0">
                <a:solidFill>
                  <a:schemeClr val="bg1"/>
                </a:solidFill>
              </a:rPr>
              <a:t>split-screen</a:t>
            </a:r>
            <a:r>
              <a:rPr lang="en-GB" b="1" dirty="0">
                <a:solidFill>
                  <a:schemeClr val="bg1"/>
                </a:solidFill>
                <a:latin typeface="Arial"/>
              </a:rPr>
              <a:t>” </a:t>
            </a:r>
            <a:r>
              <a:rPr lang="en-GB" b="1" dirty="0">
                <a:solidFill>
                  <a:schemeClr val="bg1"/>
                </a:solidFill>
              </a:rPr>
              <a:t>way of thinking. On the left hand is the content; learning about relative clauses, estimating or the properties of potassium. On the right is today</a:t>
            </a:r>
            <a:r>
              <a:rPr lang="ja-JP" altLang="en-GB" b="1" dirty="0">
                <a:solidFill>
                  <a:schemeClr val="bg1"/>
                </a:solidFill>
                <a:latin typeface="Arial"/>
              </a:rPr>
              <a:t>’</a:t>
            </a:r>
            <a:r>
              <a:rPr lang="en-GB" b="1" dirty="0">
                <a:solidFill>
                  <a:schemeClr val="bg1"/>
                </a:solidFill>
              </a:rPr>
              <a:t>s learning to learn objective; persisting with difficulty; self evaluation or critical thinking.</a:t>
            </a:r>
            <a:r>
              <a:rPr lang="ja-JP" altLang="en-GB" b="1" dirty="0">
                <a:solidFill>
                  <a:schemeClr val="bg1"/>
                </a:solidFill>
                <a:latin typeface="Arial"/>
              </a:rPr>
              <a:t>” </a:t>
            </a:r>
            <a:r>
              <a:rPr lang="en-GB" altLang="ja-JP" b="1" dirty="0">
                <a:solidFill>
                  <a:schemeClr val="bg1"/>
                </a:solidFill>
                <a:latin typeface="Arial"/>
              </a:rPr>
              <a:t>(Claxton, 2011) </a:t>
            </a:r>
            <a:endParaRPr lang="en-GB" b="1" dirty="0">
              <a:solidFill>
                <a:schemeClr val="bg1"/>
              </a:solidFill>
            </a:endParaRPr>
          </a:p>
          <a:p>
            <a:pPr marL="0" indent="0">
              <a:buNone/>
              <a:defRPr/>
            </a:pPr>
            <a:endParaRPr lang="en-US" b="1" dirty="0">
              <a:solidFill>
                <a:srgbClr val="00B050"/>
              </a:solidFill>
            </a:endParaRPr>
          </a:p>
          <a:p>
            <a:pPr eaLnBrk="1" hangingPunct="1">
              <a:defRPr/>
            </a:pPr>
            <a:r>
              <a:rPr lang="en-US" b="1" dirty="0">
                <a:solidFill>
                  <a:schemeClr val="bg1"/>
                </a:solidFill>
              </a:rPr>
              <a:t>Four R’s</a:t>
            </a:r>
          </a:p>
          <a:p>
            <a:pPr>
              <a:defRPr/>
            </a:pPr>
            <a:r>
              <a:rPr lang="en-US" dirty="0">
                <a:solidFill>
                  <a:schemeClr val="bg1"/>
                </a:solidFill>
              </a:rPr>
              <a:t>Reciprocity/Resourcefulness/Resilience/</a:t>
            </a:r>
            <a:r>
              <a:rPr lang="en-US" dirty="0" err="1">
                <a:solidFill>
                  <a:schemeClr val="bg1"/>
                </a:solidFill>
              </a:rPr>
              <a:t>Reflectiveness</a:t>
            </a:r>
            <a:r>
              <a:rPr lang="en-US" b="1" dirty="0" err="1">
                <a:solidFill>
                  <a:schemeClr val="bg1"/>
                </a:solidFill>
              </a:rPr>
              <a:t>Dwyochredd</a:t>
            </a:r>
            <a:r>
              <a:rPr lang="en-US" b="1" dirty="0">
                <a:solidFill>
                  <a:schemeClr val="bg1"/>
                </a:solidFill>
              </a:rPr>
              <a:t> / </a:t>
            </a:r>
            <a:r>
              <a:rPr lang="en-US" b="1" dirty="0" err="1">
                <a:solidFill>
                  <a:schemeClr val="bg1"/>
                </a:solidFill>
              </a:rPr>
              <a:t>Dyfeisgarwch</a:t>
            </a:r>
            <a:r>
              <a:rPr lang="en-US" b="1" dirty="0">
                <a:solidFill>
                  <a:schemeClr val="bg1"/>
                </a:solidFill>
              </a:rPr>
              <a:t> / </a:t>
            </a:r>
            <a:r>
              <a:rPr lang="en-US" b="1" dirty="0" err="1">
                <a:solidFill>
                  <a:schemeClr val="bg1"/>
                </a:solidFill>
              </a:rPr>
              <a:t>Gwydnwch</a:t>
            </a:r>
            <a:r>
              <a:rPr lang="en-US" b="1" dirty="0">
                <a:solidFill>
                  <a:schemeClr val="bg1"/>
                </a:solidFill>
              </a:rPr>
              <a:t> / </a:t>
            </a:r>
            <a:r>
              <a:rPr lang="en-US" b="1" dirty="0" err="1">
                <a:solidFill>
                  <a:schemeClr val="bg1"/>
                </a:solidFill>
              </a:rPr>
              <a:t>Myfyrdod</a:t>
            </a:r>
            <a:endParaRPr lang="en-US" b="1" dirty="0">
              <a:solidFill>
                <a:schemeClr val="bg1"/>
              </a:solidFill>
            </a:endParaRPr>
          </a:p>
          <a:p>
            <a:pPr eaLnBrk="1" hangingPunct="1">
              <a:defRPr/>
            </a:pPr>
            <a:endParaRPr lang="en-US" dirty="0"/>
          </a:p>
        </p:txBody>
      </p:sp>
      <p:pic>
        <p:nvPicPr>
          <p:cNvPr id="4" name="Picture 3" descr="Logo, company name&#10;&#10;Description automatically generated">
            <a:extLst>
              <a:ext uri="{FF2B5EF4-FFF2-40B4-BE49-F238E27FC236}">
                <a16:creationId xmlns:a16="http://schemas.microsoft.com/office/drawing/2014/main" id="{8E8EED44-0C8D-4BA1-8876-F1850EF42E2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9553" y="274638"/>
            <a:ext cx="1440160" cy="1020114"/>
          </a:xfrm>
          <a:prstGeom prst="rect">
            <a:avLst/>
          </a:prstGeom>
        </p:spPr>
      </p:pic>
    </p:spTree>
    <p:extLst>
      <p:ext uri="{BB962C8B-B14F-4D97-AF65-F5344CB8AC3E}">
        <p14:creationId xmlns:p14="http://schemas.microsoft.com/office/powerpoint/2010/main" val="2033947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5048" y="160337"/>
            <a:ext cx="8229600" cy="1143000"/>
          </a:xfrm>
        </p:spPr>
        <p:txBody>
          <a:bodyPr>
            <a:normAutofit fontScale="90000"/>
          </a:bodyPr>
          <a:lstStyle/>
          <a:p>
            <a:r>
              <a:rPr lang="en-GB" i="1" dirty="0" err="1">
                <a:solidFill>
                  <a:schemeClr val="bg1"/>
                </a:solidFill>
              </a:rPr>
              <a:t>Defnydd</a:t>
            </a:r>
            <a:r>
              <a:rPr lang="en-GB" i="1" dirty="0">
                <a:solidFill>
                  <a:schemeClr val="bg1"/>
                </a:solidFill>
              </a:rPr>
              <a:t> </a:t>
            </a:r>
            <a:r>
              <a:rPr lang="en-GB" i="1" dirty="0" err="1">
                <a:solidFill>
                  <a:schemeClr val="bg1"/>
                </a:solidFill>
              </a:rPr>
              <a:t>yn</a:t>
            </a:r>
            <a:r>
              <a:rPr lang="en-GB" i="1" dirty="0">
                <a:solidFill>
                  <a:schemeClr val="bg1"/>
                </a:solidFill>
              </a:rPr>
              <a:t> </a:t>
            </a:r>
            <a:r>
              <a:rPr lang="en-GB" i="1" dirty="0" err="1">
                <a:solidFill>
                  <a:schemeClr val="bg1"/>
                </a:solidFill>
              </a:rPr>
              <a:t>yr</a:t>
            </a:r>
            <a:r>
              <a:rPr lang="en-GB" i="1" dirty="0">
                <a:solidFill>
                  <a:schemeClr val="bg1"/>
                </a:solidFill>
              </a:rPr>
              <a:t> Ysgol </a:t>
            </a:r>
            <a:r>
              <a:rPr lang="en-GB" i="1" dirty="0" err="1">
                <a:solidFill>
                  <a:schemeClr val="bg1"/>
                </a:solidFill>
              </a:rPr>
              <a:t>Cynradd</a:t>
            </a:r>
            <a:r>
              <a:rPr lang="en-GB" i="1" dirty="0">
                <a:solidFill>
                  <a:schemeClr val="bg1"/>
                </a:solidFill>
              </a:rPr>
              <a:t> </a:t>
            </a:r>
            <a:br>
              <a:rPr lang="en-GB" i="1" dirty="0">
                <a:solidFill>
                  <a:schemeClr val="bg1"/>
                </a:solidFill>
              </a:rPr>
            </a:br>
            <a:r>
              <a:rPr lang="en-GB" dirty="0">
                <a:solidFill>
                  <a:schemeClr val="bg1"/>
                </a:solidFill>
              </a:rPr>
              <a:t>BLP in the Primary School</a:t>
            </a:r>
            <a:r>
              <a:rPr lang="en-GB" i="1" dirty="0">
                <a:solidFill>
                  <a:schemeClr val="bg1"/>
                </a:solidFill>
              </a:rPr>
              <a:t> </a:t>
            </a:r>
          </a:p>
        </p:txBody>
      </p:sp>
      <p:sp>
        <p:nvSpPr>
          <p:cNvPr id="4" name="Content Placeholder 3"/>
          <p:cNvSpPr>
            <a:spLocks noGrp="1"/>
          </p:cNvSpPr>
          <p:nvPr>
            <p:ph sz="half" idx="1"/>
          </p:nvPr>
        </p:nvSpPr>
        <p:spPr>
          <a:solidFill>
            <a:schemeClr val="tx1"/>
          </a:solidFill>
        </p:spPr>
        <p:style>
          <a:lnRef idx="2">
            <a:schemeClr val="accent4"/>
          </a:lnRef>
          <a:fillRef idx="1">
            <a:schemeClr val="lt1"/>
          </a:fillRef>
          <a:effectRef idx="0">
            <a:schemeClr val="accent4"/>
          </a:effectRef>
          <a:fontRef idx="minor">
            <a:schemeClr val="dk1"/>
          </a:fontRef>
        </p:style>
        <p:txBody>
          <a:bodyPr/>
          <a:lstStyle/>
          <a:p>
            <a:r>
              <a:rPr lang="en-GB" dirty="0" err="1">
                <a:solidFill>
                  <a:schemeClr val="bg1"/>
                </a:solidFill>
              </a:rPr>
              <a:t>Dyma</a:t>
            </a:r>
            <a:r>
              <a:rPr lang="en-GB" dirty="0">
                <a:solidFill>
                  <a:schemeClr val="bg1"/>
                </a:solidFill>
              </a:rPr>
              <a:t> </a:t>
            </a:r>
            <a:r>
              <a:rPr lang="en-GB" dirty="0" err="1">
                <a:solidFill>
                  <a:schemeClr val="bg1"/>
                </a:solidFill>
              </a:rPr>
              <a:t>rhai</a:t>
            </a:r>
            <a:r>
              <a:rPr lang="en-GB" dirty="0">
                <a:solidFill>
                  <a:schemeClr val="bg1"/>
                </a:solidFill>
              </a:rPr>
              <a:t> </a:t>
            </a:r>
            <a:r>
              <a:rPr lang="en-GB" dirty="0" err="1">
                <a:solidFill>
                  <a:schemeClr val="bg1"/>
                </a:solidFill>
              </a:rPr>
              <a:t>esiamplau</a:t>
            </a:r>
            <a:r>
              <a:rPr lang="en-GB" dirty="0">
                <a:solidFill>
                  <a:schemeClr val="bg1"/>
                </a:solidFill>
              </a:rPr>
              <a:t> o </a:t>
            </a:r>
            <a:r>
              <a:rPr lang="en-GB" dirty="0" err="1">
                <a:solidFill>
                  <a:schemeClr val="bg1"/>
                </a:solidFill>
              </a:rPr>
              <a:t>sut</a:t>
            </a:r>
            <a:r>
              <a:rPr lang="en-GB" dirty="0">
                <a:solidFill>
                  <a:schemeClr val="bg1"/>
                </a:solidFill>
              </a:rPr>
              <a:t> </a:t>
            </a:r>
            <a:r>
              <a:rPr lang="en-GB" dirty="0" err="1">
                <a:solidFill>
                  <a:schemeClr val="bg1"/>
                </a:solidFill>
              </a:rPr>
              <a:t>mae</a:t>
            </a:r>
            <a:r>
              <a:rPr lang="en-GB" dirty="0">
                <a:solidFill>
                  <a:schemeClr val="bg1"/>
                </a:solidFill>
              </a:rPr>
              <a:t> </a:t>
            </a:r>
            <a:r>
              <a:rPr lang="en-GB" dirty="0" err="1">
                <a:solidFill>
                  <a:schemeClr val="bg1"/>
                </a:solidFill>
              </a:rPr>
              <a:t>ysgolion</a:t>
            </a:r>
            <a:r>
              <a:rPr lang="en-GB" dirty="0">
                <a:solidFill>
                  <a:schemeClr val="bg1"/>
                </a:solidFill>
              </a:rPr>
              <a:t> </a:t>
            </a:r>
            <a:r>
              <a:rPr lang="en-GB" dirty="0" err="1">
                <a:solidFill>
                  <a:schemeClr val="bg1"/>
                </a:solidFill>
              </a:rPr>
              <a:t>wedi</a:t>
            </a:r>
            <a:r>
              <a:rPr lang="en-GB" dirty="0">
                <a:solidFill>
                  <a:schemeClr val="bg1"/>
                </a:solidFill>
              </a:rPr>
              <a:t> </a:t>
            </a:r>
            <a:r>
              <a:rPr lang="en-GB" dirty="0" err="1">
                <a:solidFill>
                  <a:schemeClr val="bg1"/>
                </a:solidFill>
              </a:rPr>
              <a:t>defnyddio’r</a:t>
            </a:r>
            <a:r>
              <a:rPr lang="en-GB" dirty="0">
                <a:solidFill>
                  <a:schemeClr val="bg1"/>
                </a:solidFill>
              </a:rPr>
              <a:t> dull BLP. </a:t>
            </a:r>
          </a:p>
          <a:p>
            <a:r>
              <a:rPr lang="en-GB" dirty="0">
                <a:solidFill>
                  <a:schemeClr val="bg1"/>
                </a:solidFill>
              </a:rPr>
              <a:t>Beth </a:t>
            </a:r>
            <a:r>
              <a:rPr lang="en-GB" dirty="0" err="1">
                <a:solidFill>
                  <a:schemeClr val="bg1"/>
                </a:solidFill>
              </a:rPr>
              <a:t>yw’r</a:t>
            </a:r>
            <a:r>
              <a:rPr lang="en-GB" dirty="0">
                <a:solidFill>
                  <a:schemeClr val="bg1"/>
                </a:solidFill>
              </a:rPr>
              <a:t> </a:t>
            </a:r>
            <a:r>
              <a:rPr lang="en-GB" dirty="0" err="1">
                <a:solidFill>
                  <a:schemeClr val="bg1"/>
                </a:solidFill>
              </a:rPr>
              <a:t>manteision</a:t>
            </a:r>
            <a:r>
              <a:rPr lang="en-GB" dirty="0">
                <a:solidFill>
                  <a:schemeClr val="bg1"/>
                </a:solidFill>
              </a:rPr>
              <a:t> ac </a:t>
            </a:r>
            <a:r>
              <a:rPr lang="en-GB" dirty="0" err="1">
                <a:solidFill>
                  <a:schemeClr val="bg1"/>
                </a:solidFill>
              </a:rPr>
              <a:t>anfanteision</a:t>
            </a:r>
            <a:r>
              <a:rPr lang="en-GB" dirty="0">
                <a:solidFill>
                  <a:schemeClr val="bg1"/>
                </a:solidFill>
              </a:rPr>
              <a:t> </a:t>
            </a:r>
            <a:r>
              <a:rPr lang="en-GB" dirty="0" err="1">
                <a:solidFill>
                  <a:schemeClr val="bg1"/>
                </a:solidFill>
              </a:rPr>
              <a:t>posibl</a:t>
            </a:r>
            <a:r>
              <a:rPr lang="en-GB" dirty="0">
                <a:solidFill>
                  <a:schemeClr val="bg1"/>
                </a:solidFill>
              </a:rPr>
              <a:t> </a:t>
            </a:r>
            <a:r>
              <a:rPr lang="en-GB" dirty="0" err="1">
                <a:solidFill>
                  <a:schemeClr val="bg1"/>
                </a:solidFill>
              </a:rPr>
              <a:t>o’r</a:t>
            </a:r>
            <a:r>
              <a:rPr lang="en-GB" dirty="0">
                <a:solidFill>
                  <a:schemeClr val="bg1"/>
                </a:solidFill>
              </a:rPr>
              <a:t> dull </a:t>
            </a:r>
            <a:r>
              <a:rPr lang="en-GB" dirty="0" err="1">
                <a:solidFill>
                  <a:schemeClr val="bg1"/>
                </a:solidFill>
              </a:rPr>
              <a:t>hwn</a:t>
            </a:r>
            <a:r>
              <a:rPr lang="en-GB" dirty="0">
                <a:solidFill>
                  <a:schemeClr val="bg1"/>
                </a:solidFill>
              </a:rPr>
              <a:t>? </a:t>
            </a:r>
          </a:p>
        </p:txBody>
      </p:sp>
      <p:sp>
        <p:nvSpPr>
          <p:cNvPr id="5" name="Content Placeholder 4"/>
          <p:cNvSpPr>
            <a:spLocks noGrp="1"/>
          </p:cNvSpPr>
          <p:nvPr>
            <p:ph sz="half" idx="2"/>
          </p:nvPr>
        </p:nvSpPr>
        <p:spPr>
          <a:solidFill>
            <a:schemeClr val="tx1"/>
          </a:solidFill>
        </p:spPr>
        <p:style>
          <a:lnRef idx="2">
            <a:schemeClr val="accent5"/>
          </a:lnRef>
          <a:fillRef idx="1">
            <a:schemeClr val="lt1"/>
          </a:fillRef>
          <a:effectRef idx="0">
            <a:schemeClr val="accent5"/>
          </a:effectRef>
          <a:fontRef idx="minor">
            <a:schemeClr val="dk1"/>
          </a:fontRef>
        </p:style>
        <p:txBody>
          <a:bodyPr/>
          <a:lstStyle/>
          <a:p>
            <a:r>
              <a:rPr lang="en-GB" dirty="0">
                <a:solidFill>
                  <a:schemeClr val="bg1"/>
                </a:solidFill>
              </a:rPr>
              <a:t>Here are some examples of how schools have used the BLP approach:</a:t>
            </a:r>
          </a:p>
          <a:p>
            <a:pPr lvl="1"/>
            <a:r>
              <a:rPr lang="en-GB" dirty="0">
                <a:solidFill>
                  <a:schemeClr val="bg1"/>
                </a:solidFill>
                <a:hlinkClick r:id="rId2">
                  <a:extLst>
                    <a:ext uri="{A12FA001-AC4F-418D-AE19-62706E023703}">
                      <ahyp:hlinkClr xmlns:ahyp="http://schemas.microsoft.com/office/drawing/2018/hyperlinkcolor" val="tx"/>
                    </a:ext>
                  </a:extLst>
                </a:hlinkClick>
              </a:rPr>
              <a:t>Example 1 </a:t>
            </a:r>
            <a:endParaRPr lang="en-GB" dirty="0">
              <a:solidFill>
                <a:schemeClr val="bg1"/>
              </a:solidFill>
            </a:endParaRPr>
          </a:p>
          <a:p>
            <a:r>
              <a:rPr lang="en-GB" dirty="0">
                <a:solidFill>
                  <a:schemeClr val="bg1"/>
                </a:solidFill>
              </a:rPr>
              <a:t>What are the benefits and possible drawbacks of the approach? </a:t>
            </a:r>
          </a:p>
        </p:txBody>
      </p:sp>
      <p:pic>
        <p:nvPicPr>
          <p:cNvPr id="6" name="Picture 5" descr="Logo, company name&#10;&#10;Description automatically generated">
            <a:extLst>
              <a:ext uri="{FF2B5EF4-FFF2-40B4-BE49-F238E27FC236}">
                <a16:creationId xmlns:a16="http://schemas.microsoft.com/office/drawing/2014/main" id="{7C04AF29-17A0-499D-9C1F-31ADE64A9609}"/>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75656" y="4588725"/>
            <a:ext cx="1889151" cy="1338149"/>
          </a:xfrm>
          <a:prstGeom prst="rect">
            <a:avLst/>
          </a:prstGeom>
        </p:spPr>
      </p:pic>
    </p:spTree>
    <p:extLst>
      <p:ext uri="{BB962C8B-B14F-4D97-AF65-F5344CB8AC3E}">
        <p14:creationId xmlns:p14="http://schemas.microsoft.com/office/powerpoint/2010/main" val="42210020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536" y="457200"/>
            <a:ext cx="8229600" cy="1143000"/>
          </a:xfrm>
        </p:spPr>
        <p:txBody>
          <a:bodyPr>
            <a:normAutofit fontScale="90000"/>
          </a:bodyPr>
          <a:lstStyle/>
          <a:p>
            <a:r>
              <a:rPr lang="en-GB" dirty="0">
                <a:solidFill>
                  <a:schemeClr val="bg1"/>
                </a:solidFill>
              </a:rPr>
              <a:t>Y </a:t>
            </a:r>
            <a:r>
              <a:rPr lang="en-GB" dirty="0" err="1">
                <a:solidFill>
                  <a:schemeClr val="bg1"/>
                </a:solidFill>
              </a:rPr>
              <a:t>Ddeuoliaeth</a:t>
            </a:r>
            <a:r>
              <a:rPr lang="en-GB" dirty="0">
                <a:solidFill>
                  <a:schemeClr val="bg1"/>
                </a:solidFill>
              </a:rPr>
              <a:t> </a:t>
            </a:r>
            <a:r>
              <a:rPr lang="en-GB" dirty="0" err="1">
                <a:solidFill>
                  <a:schemeClr val="bg1"/>
                </a:solidFill>
              </a:rPr>
              <a:t>Ffug</a:t>
            </a:r>
            <a:r>
              <a:rPr lang="en-GB" dirty="0">
                <a:solidFill>
                  <a:schemeClr val="bg1"/>
                </a:solidFill>
              </a:rPr>
              <a:t>/</a:t>
            </a:r>
            <a:br>
              <a:rPr lang="en-GB" dirty="0">
                <a:solidFill>
                  <a:schemeClr val="bg1"/>
                </a:solidFill>
              </a:rPr>
            </a:br>
            <a:r>
              <a:rPr lang="en-GB" dirty="0">
                <a:solidFill>
                  <a:schemeClr val="bg1"/>
                </a:solidFill>
              </a:rPr>
              <a:t>The False Dichotomy </a:t>
            </a:r>
            <a:br>
              <a:rPr lang="en-GB" dirty="0">
                <a:solidFill>
                  <a:schemeClr val="bg1"/>
                </a:solidFill>
              </a:rPr>
            </a:br>
            <a:endParaRPr lang="en-GB" i="1" dirty="0">
              <a:solidFill>
                <a:schemeClr val="bg1"/>
              </a:solidFill>
            </a:endParaRPr>
          </a:p>
        </p:txBody>
      </p:sp>
      <p:sp>
        <p:nvSpPr>
          <p:cNvPr id="3" name="Content Placeholder 2"/>
          <p:cNvSpPr>
            <a:spLocks noGrp="1"/>
          </p:cNvSpPr>
          <p:nvPr>
            <p:ph sz="half" idx="1"/>
          </p:nvPr>
        </p:nvSpPr>
        <p:spPr>
          <a:solidFill>
            <a:schemeClr val="tx1"/>
          </a:solidFill>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dirty="0" err="1">
                <a:solidFill>
                  <a:schemeClr val="bg1"/>
                </a:solidFill>
              </a:rPr>
              <a:t>Wrth</a:t>
            </a:r>
            <a:r>
              <a:rPr lang="en-GB" dirty="0">
                <a:solidFill>
                  <a:schemeClr val="bg1"/>
                </a:solidFill>
              </a:rPr>
              <a:t> </a:t>
            </a:r>
            <a:r>
              <a:rPr lang="en-GB" dirty="0" err="1">
                <a:solidFill>
                  <a:schemeClr val="bg1"/>
                </a:solidFill>
              </a:rPr>
              <a:t>ganolbwyntio</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sgiliau</a:t>
            </a:r>
            <a:r>
              <a:rPr lang="en-GB" dirty="0">
                <a:solidFill>
                  <a:schemeClr val="bg1"/>
                </a:solidFill>
              </a:rPr>
              <a:t>, </a:t>
            </a:r>
            <a:r>
              <a:rPr lang="en-GB" dirty="0" err="1">
                <a:solidFill>
                  <a:schemeClr val="bg1"/>
                </a:solidFill>
              </a:rPr>
              <a:t>mae’n</a:t>
            </a:r>
            <a:r>
              <a:rPr lang="en-GB" dirty="0">
                <a:solidFill>
                  <a:schemeClr val="bg1"/>
                </a:solidFill>
              </a:rPr>
              <a:t> </a:t>
            </a:r>
            <a:r>
              <a:rPr lang="en-GB" dirty="0" err="1">
                <a:solidFill>
                  <a:schemeClr val="bg1"/>
                </a:solidFill>
              </a:rPr>
              <a:t>bwysig</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beidio</a:t>
            </a:r>
            <a:r>
              <a:rPr lang="en-GB" dirty="0">
                <a:solidFill>
                  <a:schemeClr val="bg1"/>
                </a:solidFill>
              </a:rPr>
              <a:t> </a:t>
            </a:r>
            <a:r>
              <a:rPr lang="en-GB" dirty="0" err="1">
                <a:solidFill>
                  <a:schemeClr val="bg1"/>
                </a:solidFill>
              </a:rPr>
              <a:t>anghofio</a:t>
            </a:r>
            <a:r>
              <a:rPr lang="en-GB" dirty="0">
                <a:solidFill>
                  <a:schemeClr val="bg1"/>
                </a:solidFill>
              </a:rPr>
              <a:t> </a:t>
            </a:r>
            <a:r>
              <a:rPr lang="en-GB" dirty="0" err="1">
                <a:solidFill>
                  <a:schemeClr val="bg1"/>
                </a:solidFill>
              </a:rPr>
              <a:t>pwysigrwydd</a:t>
            </a:r>
            <a:r>
              <a:rPr lang="en-GB" dirty="0">
                <a:solidFill>
                  <a:schemeClr val="bg1"/>
                </a:solidFill>
              </a:rPr>
              <a:t>   </a:t>
            </a:r>
            <a:r>
              <a:rPr lang="en-GB" dirty="0" err="1">
                <a:solidFill>
                  <a:schemeClr val="bg1"/>
                </a:solidFill>
              </a:rPr>
              <a:t>gwybodaeth</a:t>
            </a:r>
            <a:r>
              <a:rPr lang="en-GB" dirty="0">
                <a:solidFill>
                  <a:schemeClr val="bg1"/>
                </a:solidFill>
              </a:rPr>
              <a:t> </a:t>
            </a:r>
            <a:r>
              <a:rPr lang="en-GB" dirty="0" err="1">
                <a:solidFill>
                  <a:schemeClr val="bg1"/>
                </a:solidFill>
              </a:rPr>
              <a:t>hefyd</a:t>
            </a:r>
            <a:r>
              <a:rPr lang="en-GB" dirty="0">
                <a:solidFill>
                  <a:schemeClr val="bg1"/>
                </a:solidFill>
              </a:rPr>
              <a:t>.</a:t>
            </a:r>
          </a:p>
          <a:p>
            <a:endParaRPr lang="en-GB" dirty="0">
              <a:solidFill>
                <a:schemeClr val="bg1"/>
              </a:solidFill>
            </a:endParaRPr>
          </a:p>
          <a:p>
            <a:r>
              <a:rPr lang="en-GB" dirty="0">
                <a:solidFill>
                  <a:schemeClr val="bg1"/>
                </a:solidFill>
              </a:rPr>
              <a:t>Mae Donaldson (2015) </a:t>
            </a:r>
            <a:r>
              <a:rPr lang="en-GB" dirty="0" err="1">
                <a:solidFill>
                  <a:schemeClr val="bg1"/>
                </a:solidFill>
              </a:rPr>
              <a:t>yn</a:t>
            </a:r>
            <a:r>
              <a:rPr lang="en-GB" dirty="0">
                <a:solidFill>
                  <a:schemeClr val="bg1"/>
                </a:solidFill>
              </a:rPr>
              <a:t> </a:t>
            </a:r>
            <a:r>
              <a:rPr lang="en-GB" dirty="0" err="1">
                <a:solidFill>
                  <a:schemeClr val="bg1"/>
                </a:solidFill>
              </a:rPr>
              <a:t>dadlau</a:t>
            </a:r>
            <a:r>
              <a:rPr lang="en-GB" dirty="0">
                <a:solidFill>
                  <a:schemeClr val="bg1"/>
                </a:solidFill>
              </a:rPr>
              <a:t> bod </a:t>
            </a:r>
            <a:r>
              <a:rPr lang="en-GB" dirty="0" err="1">
                <a:solidFill>
                  <a:schemeClr val="bg1"/>
                </a:solidFill>
              </a:rPr>
              <a:t>hyn</a:t>
            </a:r>
            <a:r>
              <a:rPr lang="en-GB" dirty="0">
                <a:solidFill>
                  <a:schemeClr val="bg1"/>
                </a:solidFill>
              </a:rPr>
              <a:t> </a:t>
            </a:r>
            <a:r>
              <a:rPr lang="en-GB" dirty="0" err="1">
                <a:solidFill>
                  <a:schemeClr val="bg1"/>
                </a:solidFill>
              </a:rPr>
              <a:t>wedi</a:t>
            </a:r>
            <a:r>
              <a:rPr lang="en-GB" dirty="0">
                <a:solidFill>
                  <a:schemeClr val="bg1"/>
                </a:solidFill>
              </a:rPr>
              <a:t> bod </a:t>
            </a:r>
            <a:r>
              <a:rPr lang="en-GB" dirty="0" err="1">
                <a:solidFill>
                  <a:schemeClr val="bg1"/>
                </a:solidFill>
              </a:rPr>
              <a:t>yn</a:t>
            </a:r>
            <a:r>
              <a:rPr lang="en-GB" dirty="0">
                <a:solidFill>
                  <a:schemeClr val="bg1"/>
                </a:solidFill>
              </a:rPr>
              <a:t> </a:t>
            </a:r>
            <a:r>
              <a:rPr lang="en-GB" dirty="0" err="1">
                <a:solidFill>
                  <a:schemeClr val="bg1"/>
                </a:solidFill>
              </a:rPr>
              <a:t>ddeuoliaeth</a:t>
            </a:r>
            <a:r>
              <a:rPr lang="en-GB" dirty="0">
                <a:solidFill>
                  <a:schemeClr val="bg1"/>
                </a:solidFill>
              </a:rPr>
              <a:t> </a:t>
            </a:r>
            <a:r>
              <a:rPr lang="en-GB" dirty="0" err="1">
                <a:solidFill>
                  <a:schemeClr val="bg1"/>
                </a:solidFill>
              </a:rPr>
              <a:t>ffug</a:t>
            </a:r>
            <a:r>
              <a:rPr lang="en-GB" dirty="0">
                <a:solidFill>
                  <a:schemeClr val="bg1"/>
                </a:solidFill>
              </a:rPr>
              <a:t> o </a:t>
            </a:r>
            <a:r>
              <a:rPr lang="en-GB" dirty="0" err="1">
                <a:solidFill>
                  <a:schemeClr val="bg1"/>
                </a:solidFill>
              </a:rPr>
              <a:t>fewn</a:t>
            </a:r>
            <a:r>
              <a:rPr lang="en-GB" dirty="0">
                <a:solidFill>
                  <a:schemeClr val="bg1"/>
                </a:solidFill>
              </a:rPr>
              <a:t> </a:t>
            </a:r>
            <a:r>
              <a:rPr lang="en-GB" dirty="0" err="1">
                <a:solidFill>
                  <a:schemeClr val="bg1"/>
                </a:solidFill>
              </a:rPr>
              <a:t>ysgolion</a:t>
            </a:r>
            <a:r>
              <a:rPr lang="en-GB" dirty="0">
                <a:solidFill>
                  <a:schemeClr val="bg1"/>
                </a:solidFill>
              </a:rPr>
              <a:t> am </a:t>
            </a:r>
            <a:r>
              <a:rPr lang="en-GB" dirty="0" err="1">
                <a:solidFill>
                  <a:schemeClr val="bg1"/>
                </a:solidFill>
              </a:rPr>
              <a:t>rhy</a:t>
            </a:r>
            <a:r>
              <a:rPr lang="en-GB" dirty="0">
                <a:solidFill>
                  <a:schemeClr val="bg1"/>
                </a:solidFill>
              </a:rPr>
              <a:t> </a:t>
            </a:r>
            <a:r>
              <a:rPr lang="en-GB" dirty="0" err="1">
                <a:solidFill>
                  <a:schemeClr val="bg1"/>
                </a:solidFill>
              </a:rPr>
              <a:t>hir</a:t>
            </a:r>
            <a:r>
              <a:rPr lang="en-GB" dirty="0">
                <a:solidFill>
                  <a:schemeClr val="bg1"/>
                </a:solidFill>
              </a:rPr>
              <a:t>. </a:t>
            </a:r>
          </a:p>
          <a:p>
            <a:endParaRPr lang="en-GB" dirty="0"/>
          </a:p>
        </p:txBody>
      </p:sp>
      <p:sp>
        <p:nvSpPr>
          <p:cNvPr id="4" name="Content Placeholder 3"/>
          <p:cNvSpPr>
            <a:spLocks noGrp="1"/>
          </p:cNvSpPr>
          <p:nvPr>
            <p:ph sz="half" idx="2"/>
          </p:nvPr>
        </p:nvSpPr>
        <p:spPr>
          <a:solidFill>
            <a:schemeClr val="tx1"/>
          </a:solidFill>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a:solidFill>
                  <a:schemeClr val="bg1"/>
                </a:solidFill>
              </a:rPr>
              <a:t>In focussing on skills, it’s important not to forget about the importance of knowledge too. </a:t>
            </a:r>
          </a:p>
          <a:p>
            <a:endParaRPr lang="en-GB" dirty="0">
              <a:solidFill>
                <a:schemeClr val="bg1"/>
              </a:solidFill>
            </a:endParaRPr>
          </a:p>
          <a:p>
            <a:r>
              <a:rPr lang="en-GB" dirty="0">
                <a:solidFill>
                  <a:schemeClr val="bg1"/>
                </a:solidFill>
              </a:rPr>
              <a:t>Donaldson (2015) suggests that this has been a false dichotomy in schools for too long. </a:t>
            </a:r>
          </a:p>
        </p:txBody>
      </p:sp>
      <p:pic>
        <p:nvPicPr>
          <p:cNvPr id="6" name="Picture 5" descr="A picture containing diagram&#10;&#10;Description automatically generated">
            <a:extLst>
              <a:ext uri="{FF2B5EF4-FFF2-40B4-BE49-F238E27FC236}">
                <a16:creationId xmlns:a16="http://schemas.microsoft.com/office/drawing/2014/main" id="{95E2E286-A9ED-4CBD-9D14-47D9E4AD996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76256" y="196016"/>
            <a:ext cx="1666528" cy="1071641"/>
          </a:xfrm>
          <a:prstGeom prst="rect">
            <a:avLst/>
          </a:prstGeom>
        </p:spPr>
      </p:pic>
    </p:spTree>
    <p:extLst>
      <p:ext uri="{BB962C8B-B14F-4D97-AF65-F5344CB8AC3E}">
        <p14:creationId xmlns:p14="http://schemas.microsoft.com/office/powerpoint/2010/main" val="2507358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520" y="457200"/>
            <a:ext cx="8229600" cy="1143000"/>
          </a:xfrm>
        </p:spPr>
        <p:txBody>
          <a:bodyPr>
            <a:normAutofit fontScale="90000"/>
          </a:bodyPr>
          <a:lstStyle/>
          <a:p>
            <a:r>
              <a:rPr lang="en-GB" i="1" dirty="0" err="1">
                <a:solidFill>
                  <a:schemeClr val="bg1"/>
                </a:solidFill>
              </a:rPr>
              <a:t>Dysgu</a:t>
            </a:r>
            <a:r>
              <a:rPr lang="en-GB" i="1" dirty="0">
                <a:solidFill>
                  <a:schemeClr val="bg1"/>
                </a:solidFill>
              </a:rPr>
              <a:t> </a:t>
            </a:r>
            <a:r>
              <a:rPr lang="en-GB" i="1" dirty="0" err="1">
                <a:solidFill>
                  <a:schemeClr val="bg1"/>
                </a:solidFill>
              </a:rPr>
              <a:t>Cydweithredol</a:t>
            </a:r>
            <a:r>
              <a:rPr lang="en-GB" i="1" dirty="0">
                <a:solidFill>
                  <a:schemeClr val="bg1"/>
                </a:solidFill>
              </a:rPr>
              <a:t> </a:t>
            </a:r>
            <a:br>
              <a:rPr lang="en-GB" i="1" dirty="0">
                <a:solidFill>
                  <a:schemeClr val="bg1"/>
                </a:solidFill>
              </a:rPr>
            </a:br>
            <a:r>
              <a:rPr lang="en-GB" dirty="0">
                <a:solidFill>
                  <a:schemeClr val="bg1"/>
                </a:solidFill>
              </a:rPr>
              <a:t>Collaborative Learning</a:t>
            </a:r>
            <a:br>
              <a:rPr lang="en-GB" dirty="0">
                <a:solidFill>
                  <a:schemeClr val="bg1"/>
                </a:solidFill>
              </a:rPr>
            </a:br>
            <a:endParaRPr lang="en-GB" i="1" dirty="0">
              <a:solidFill>
                <a:schemeClr val="bg1"/>
              </a:solidFill>
            </a:endParaRPr>
          </a:p>
        </p:txBody>
      </p:sp>
      <p:sp>
        <p:nvSpPr>
          <p:cNvPr id="3" name="Content Placeholder 2"/>
          <p:cNvSpPr>
            <a:spLocks noGrp="1"/>
          </p:cNvSpPr>
          <p:nvPr>
            <p:ph sz="half" idx="1"/>
          </p:nvPr>
        </p:nvSpPr>
        <p:spPr>
          <a:solidFill>
            <a:schemeClr val="tx1"/>
          </a:solidFill>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dirty="0" err="1">
                <a:solidFill>
                  <a:schemeClr val="bg1"/>
                </a:solidFill>
              </a:rPr>
              <a:t>Rhan</a:t>
            </a:r>
            <a:r>
              <a:rPr lang="en-GB" dirty="0">
                <a:solidFill>
                  <a:schemeClr val="bg1"/>
                </a:solidFill>
              </a:rPr>
              <a:t> </a:t>
            </a:r>
            <a:r>
              <a:rPr lang="en-GB" dirty="0" err="1">
                <a:solidFill>
                  <a:schemeClr val="bg1"/>
                </a:solidFill>
              </a:rPr>
              <a:t>annatod</a:t>
            </a:r>
            <a:r>
              <a:rPr lang="en-GB" dirty="0">
                <a:solidFill>
                  <a:schemeClr val="bg1"/>
                </a:solidFill>
              </a:rPr>
              <a:t> o </a:t>
            </a:r>
            <a:r>
              <a:rPr lang="en-GB" dirty="0" err="1">
                <a:solidFill>
                  <a:schemeClr val="bg1"/>
                </a:solidFill>
              </a:rPr>
              <a:t>ddull</a:t>
            </a:r>
            <a:r>
              <a:rPr lang="en-GB" dirty="0">
                <a:solidFill>
                  <a:schemeClr val="bg1"/>
                </a:solidFill>
              </a:rPr>
              <a:t> </a:t>
            </a:r>
            <a:r>
              <a:rPr lang="en-GB" dirty="0" err="1">
                <a:solidFill>
                  <a:schemeClr val="bg1"/>
                </a:solidFill>
              </a:rPr>
              <a:t>dysgu</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ddysgu</a:t>
            </a:r>
            <a:r>
              <a:rPr lang="en-GB" dirty="0">
                <a:solidFill>
                  <a:schemeClr val="bg1"/>
                </a:solidFill>
              </a:rPr>
              <a:t> </a:t>
            </a:r>
            <a:r>
              <a:rPr lang="en-GB" dirty="0" err="1">
                <a:solidFill>
                  <a:schemeClr val="bg1"/>
                </a:solidFill>
              </a:rPr>
              <a:t>yw’r</a:t>
            </a:r>
            <a:r>
              <a:rPr lang="en-GB" dirty="0">
                <a:solidFill>
                  <a:schemeClr val="bg1"/>
                </a:solidFill>
              </a:rPr>
              <a:t> </a:t>
            </a:r>
            <a:r>
              <a:rPr lang="en-GB" dirty="0" err="1">
                <a:solidFill>
                  <a:schemeClr val="bg1"/>
                </a:solidFill>
              </a:rPr>
              <a:t>angen</a:t>
            </a:r>
            <a:r>
              <a:rPr lang="en-GB" dirty="0">
                <a:solidFill>
                  <a:schemeClr val="bg1"/>
                </a:solidFill>
              </a:rPr>
              <a:t> am </a:t>
            </a:r>
            <a:r>
              <a:rPr lang="en-GB" dirty="0" err="1">
                <a:solidFill>
                  <a:schemeClr val="bg1"/>
                </a:solidFill>
              </a:rPr>
              <a:t>gydweithrediad</a:t>
            </a:r>
            <a:r>
              <a:rPr lang="en-GB" dirty="0">
                <a:solidFill>
                  <a:schemeClr val="bg1"/>
                </a:solidFill>
              </a:rPr>
              <a:t>. </a:t>
            </a:r>
          </a:p>
          <a:p>
            <a:endParaRPr lang="en-GB" dirty="0">
              <a:solidFill>
                <a:schemeClr val="bg1"/>
              </a:solidFill>
            </a:endParaRPr>
          </a:p>
          <a:p>
            <a:r>
              <a:rPr lang="en-GB" b="1" dirty="0">
                <a:solidFill>
                  <a:schemeClr val="bg1"/>
                </a:solidFill>
              </a:rPr>
              <a:t>Pa </a:t>
            </a:r>
            <a:r>
              <a:rPr lang="en-GB" b="1" dirty="0" err="1">
                <a:solidFill>
                  <a:schemeClr val="bg1"/>
                </a:solidFill>
              </a:rPr>
              <a:t>ddamcaniaethau</a:t>
            </a:r>
            <a:r>
              <a:rPr lang="en-GB" b="1" dirty="0">
                <a:solidFill>
                  <a:schemeClr val="bg1"/>
                </a:solidFill>
              </a:rPr>
              <a:t> </a:t>
            </a:r>
            <a:r>
              <a:rPr lang="en-GB" b="1" dirty="0" err="1">
                <a:solidFill>
                  <a:schemeClr val="bg1"/>
                </a:solidFill>
              </a:rPr>
              <a:t>dysgu</a:t>
            </a:r>
            <a:r>
              <a:rPr lang="en-GB" b="1" dirty="0">
                <a:solidFill>
                  <a:schemeClr val="bg1"/>
                </a:solidFill>
              </a:rPr>
              <a:t> </a:t>
            </a:r>
            <a:r>
              <a:rPr lang="en-GB" b="1" dirty="0" err="1">
                <a:solidFill>
                  <a:schemeClr val="bg1"/>
                </a:solidFill>
              </a:rPr>
              <a:t>eraill</a:t>
            </a:r>
            <a:r>
              <a:rPr lang="en-GB" b="1" dirty="0">
                <a:solidFill>
                  <a:schemeClr val="bg1"/>
                </a:solidFill>
              </a:rPr>
              <a:t> </a:t>
            </a:r>
            <a:r>
              <a:rPr lang="en-GB" b="1" dirty="0" err="1">
                <a:solidFill>
                  <a:schemeClr val="bg1"/>
                </a:solidFill>
              </a:rPr>
              <a:t>sy'n</a:t>
            </a:r>
            <a:r>
              <a:rPr lang="en-GB" b="1" dirty="0">
                <a:solidFill>
                  <a:schemeClr val="bg1"/>
                </a:solidFill>
              </a:rPr>
              <a:t> </a:t>
            </a:r>
            <a:r>
              <a:rPr lang="en-GB" b="1" dirty="0" err="1">
                <a:solidFill>
                  <a:schemeClr val="bg1"/>
                </a:solidFill>
              </a:rPr>
              <a:t>cadarnhau</a:t>
            </a:r>
            <a:r>
              <a:rPr lang="en-GB" b="1" dirty="0">
                <a:solidFill>
                  <a:schemeClr val="bg1"/>
                </a:solidFill>
              </a:rPr>
              <a:t> </a:t>
            </a:r>
            <a:r>
              <a:rPr lang="en-GB" b="1" dirty="0" err="1">
                <a:solidFill>
                  <a:schemeClr val="bg1"/>
                </a:solidFill>
              </a:rPr>
              <a:t>pwysigrwydd</a:t>
            </a:r>
            <a:r>
              <a:rPr lang="en-GB" b="1" dirty="0">
                <a:solidFill>
                  <a:schemeClr val="bg1"/>
                </a:solidFill>
              </a:rPr>
              <a:t> </a:t>
            </a:r>
            <a:r>
              <a:rPr lang="en-GB" b="1" dirty="0" err="1">
                <a:solidFill>
                  <a:schemeClr val="bg1"/>
                </a:solidFill>
              </a:rPr>
              <a:t>yr</a:t>
            </a:r>
            <a:r>
              <a:rPr lang="en-GB" b="1" dirty="0">
                <a:solidFill>
                  <a:schemeClr val="bg1"/>
                </a:solidFill>
              </a:rPr>
              <a:t> </a:t>
            </a:r>
            <a:r>
              <a:rPr lang="en-GB" b="1" dirty="0" err="1">
                <a:solidFill>
                  <a:schemeClr val="bg1"/>
                </a:solidFill>
              </a:rPr>
              <a:t>agwedd</a:t>
            </a:r>
            <a:r>
              <a:rPr lang="en-GB" b="1" dirty="0">
                <a:solidFill>
                  <a:schemeClr val="bg1"/>
                </a:solidFill>
              </a:rPr>
              <a:t> </a:t>
            </a:r>
            <a:r>
              <a:rPr lang="en-GB" b="1" dirty="0" err="1">
                <a:solidFill>
                  <a:schemeClr val="bg1"/>
                </a:solidFill>
              </a:rPr>
              <a:t>gymdeithasol</a:t>
            </a:r>
            <a:r>
              <a:rPr lang="en-GB" b="1" dirty="0">
                <a:solidFill>
                  <a:schemeClr val="bg1"/>
                </a:solidFill>
              </a:rPr>
              <a:t> o </a:t>
            </a:r>
            <a:r>
              <a:rPr lang="en-GB" b="1" dirty="0" err="1">
                <a:solidFill>
                  <a:schemeClr val="bg1"/>
                </a:solidFill>
              </a:rPr>
              <a:t>ddysgu</a:t>
            </a:r>
            <a:r>
              <a:rPr lang="en-GB" b="1" dirty="0">
                <a:solidFill>
                  <a:schemeClr val="bg1"/>
                </a:solidFill>
              </a:rPr>
              <a:t>?</a:t>
            </a:r>
          </a:p>
          <a:p>
            <a:endParaRPr lang="en-GB" b="1" dirty="0"/>
          </a:p>
          <a:p>
            <a:endParaRPr lang="en-GB" b="1" dirty="0"/>
          </a:p>
        </p:txBody>
      </p:sp>
      <p:sp>
        <p:nvSpPr>
          <p:cNvPr id="4" name="Content Placeholder 3"/>
          <p:cNvSpPr>
            <a:spLocks noGrp="1"/>
          </p:cNvSpPr>
          <p:nvPr>
            <p:ph sz="half" idx="2"/>
          </p:nvPr>
        </p:nvSpPr>
        <p:spPr>
          <a:solidFill>
            <a:schemeClr val="tx1"/>
          </a:solidFill>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a:solidFill>
                  <a:schemeClr val="bg1"/>
                </a:solidFill>
              </a:rPr>
              <a:t>At the heart of a learning to learn approach is the need for collaboration. </a:t>
            </a:r>
          </a:p>
          <a:p>
            <a:endParaRPr lang="en-GB" dirty="0">
              <a:solidFill>
                <a:schemeClr val="bg1"/>
              </a:solidFill>
            </a:endParaRPr>
          </a:p>
          <a:p>
            <a:r>
              <a:rPr lang="en-GB" b="1" dirty="0">
                <a:solidFill>
                  <a:schemeClr val="bg1"/>
                </a:solidFill>
              </a:rPr>
              <a:t>What other learning theories confirm the importance of the social aspect of learning?</a:t>
            </a:r>
          </a:p>
        </p:txBody>
      </p:sp>
      <p:pic>
        <p:nvPicPr>
          <p:cNvPr id="6" name="Picture 5" descr="A picture containing clipart&#10;&#10;Description automatically generated">
            <a:extLst>
              <a:ext uri="{FF2B5EF4-FFF2-40B4-BE49-F238E27FC236}">
                <a16:creationId xmlns:a16="http://schemas.microsoft.com/office/drawing/2014/main" id="{4E2E7A6D-DC36-402D-93F3-3FF7904F182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92280" y="103373"/>
            <a:ext cx="1256928" cy="1256928"/>
          </a:xfrm>
          <a:prstGeom prst="rect">
            <a:avLst/>
          </a:prstGeom>
        </p:spPr>
      </p:pic>
    </p:spTree>
    <p:extLst>
      <p:ext uri="{BB962C8B-B14F-4D97-AF65-F5344CB8AC3E}">
        <p14:creationId xmlns:p14="http://schemas.microsoft.com/office/powerpoint/2010/main" val="29885694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8224" y="3248518"/>
            <a:ext cx="2386608" cy="3057203"/>
          </a:xfrm>
        </p:spPr>
        <p:style>
          <a:lnRef idx="2">
            <a:schemeClr val="accent5"/>
          </a:lnRef>
          <a:fillRef idx="1">
            <a:schemeClr val="lt1"/>
          </a:fillRef>
          <a:effectRef idx="0">
            <a:schemeClr val="accent5"/>
          </a:effectRef>
          <a:fontRef idx="minor">
            <a:schemeClr val="dk1"/>
          </a:fontRef>
        </p:style>
        <p:txBody>
          <a:bodyPr>
            <a:normAutofit fontScale="77500" lnSpcReduction="20000"/>
          </a:bodyPr>
          <a:lstStyle/>
          <a:p>
            <a:pPr marL="0" indent="0">
              <a:buNone/>
            </a:pPr>
            <a:r>
              <a:rPr lang="en-GB" dirty="0"/>
              <a:t>'</a:t>
            </a:r>
            <a:r>
              <a:rPr lang="en-GB" i="1" dirty="0"/>
              <a:t>In classrooms where a sense of community is built, students are the crew not the passengers.'</a:t>
            </a:r>
            <a:r>
              <a:rPr lang="en-GB" dirty="0"/>
              <a:t> </a:t>
            </a:r>
          </a:p>
          <a:p>
            <a:endParaRPr lang="en-GB" dirty="0"/>
          </a:p>
          <a:p>
            <a:pPr marL="0" indent="0" algn="r">
              <a:buNone/>
            </a:pPr>
            <a:r>
              <a:rPr lang="en-GB" dirty="0"/>
              <a:t>Watkins, 2005</a:t>
            </a:r>
          </a:p>
        </p:txBody>
      </p:sp>
      <p:sp>
        <p:nvSpPr>
          <p:cNvPr id="4" name="Rectangle 3"/>
          <p:cNvSpPr/>
          <p:nvPr/>
        </p:nvSpPr>
        <p:spPr>
          <a:xfrm>
            <a:off x="169168" y="620688"/>
            <a:ext cx="8456532" cy="4801314"/>
          </a:xfrm>
          <a:prstGeom prst="rect">
            <a:avLst/>
          </a:prstGeom>
        </p:spPr>
        <p:txBody>
          <a:bodyPr wrap="square">
            <a:spAutoFit/>
          </a:bodyPr>
          <a:lstStyle/>
          <a:p>
            <a:r>
              <a:rPr lang="en-GB" b="1" dirty="0" err="1"/>
              <a:t>Mew</a:t>
            </a:r>
            <a:r>
              <a:rPr lang="en-GB" b="1" dirty="0" err="1">
                <a:solidFill>
                  <a:schemeClr val="bg1"/>
                </a:solidFill>
              </a:rPr>
              <a:t>n</a:t>
            </a:r>
            <a:r>
              <a:rPr lang="en-GB" b="1" dirty="0">
                <a:solidFill>
                  <a:schemeClr val="bg1"/>
                </a:solidFill>
              </a:rPr>
              <a:t> </a:t>
            </a:r>
            <a:r>
              <a:rPr lang="en-GB" b="1" dirty="0" err="1">
                <a:solidFill>
                  <a:schemeClr val="bg1"/>
                </a:solidFill>
              </a:rPr>
              <a:t>sefyllfa</a:t>
            </a:r>
            <a:r>
              <a:rPr lang="en-GB" b="1" dirty="0">
                <a:solidFill>
                  <a:schemeClr val="bg1"/>
                </a:solidFill>
              </a:rPr>
              <a:t> </a:t>
            </a:r>
            <a:r>
              <a:rPr lang="en-GB" b="1" dirty="0" err="1">
                <a:solidFill>
                  <a:schemeClr val="bg1"/>
                </a:solidFill>
              </a:rPr>
              <a:t>ddysgu</a:t>
            </a:r>
            <a:r>
              <a:rPr lang="en-GB" b="1" dirty="0">
                <a:solidFill>
                  <a:schemeClr val="bg1"/>
                </a:solidFill>
              </a:rPr>
              <a:t> </a:t>
            </a:r>
            <a:r>
              <a:rPr lang="en-GB" b="1" dirty="0" err="1">
                <a:solidFill>
                  <a:schemeClr val="bg1"/>
                </a:solidFill>
              </a:rPr>
              <a:t>gydweithredol</a:t>
            </a:r>
            <a:r>
              <a:rPr lang="en-GB" b="1" dirty="0">
                <a:solidFill>
                  <a:schemeClr val="bg1"/>
                </a:solidFill>
              </a:rPr>
              <a:t> </a:t>
            </a:r>
            <a:r>
              <a:rPr lang="en-GB" b="1" dirty="0" err="1">
                <a:solidFill>
                  <a:schemeClr val="bg1"/>
                </a:solidFill>
              </a:rPr>
              <a:t>mae</a:t>
            </a:r>
            <a:r>
              <a:rPr lang="en-GB" b="1" dirty="0">
                <a:solidFill>
                  <a:schemeClr val="bg1"/>
                </a:solidFill>
              </a:rPr>
              <a:t> </a:t>
            </a:r>
            <a:r>
              <a:rPr lang="en-GB" b="1" dirty="0" err="1">
                <a:solidFill>
                  <a:schemeClr val="bg1"/>
                </a:solidFill>
              </a:rPr>
              <a:t>disgyblion</a:t>
            </a:r>
            <a:r>
              <a:rPr lang="en-GB" b="1" dirty="0">
                <a:solidFill>
                  <a:schemeClr val="bg1"/>
                </a:solidFill>
              </a:rPr>
              <a:t> </a:t>
            </a:r>
            <a:r>
              <a:rPr lang="en-GB" b="1" dirty="0" err="1">
                <a:solidFill>
                  <a:schemeClr val="bg1"/>
                </a:solidFill>
              </a:rPr>
              <a:t>yn</a:t>
            </a:r>
            <a:r>
              <a:rPr lang="en-GB" b="1" dirty="0">
                <a:solidFill>
                  <a:schemeClr val="bg1"/>
                </a:solidFill>
              </a:rPr>
              <a:t> </a:t>
            </a:r>
            <a:r>
              <a:rPr lang="en-GB" b="1" dirty="0" err="1">
                <a:solidFill>
                  <a:schemeClr val="bg1"/>
                </a:solidFill>
              </a:rPr>
              <a:t>asiantau</a:t>
            </a:r>
            <a:r>
              <a:rPr lang="en-GB" b="1" dirty="0">
                <a:solidFill>
                  <a:schemeClr val="bg1"/>
                </a:solidFill>
              </a:rPr>
              <a:t> </a:t>
            </a:r>
            <a:r>
              <a:rPr lang="en-GB" b="1" dirty="0" err="1">
                <a:solidFill>
                  <a:schemeClr val="bg1"/>
                </a:solidFill>
              </a:rPr>
              <a:t>gweithredol</a:t>
            </a:r>
            <a:r>
              <a:rPr lang="en-GB" b="1" dirty="0">
                <a:solidFill>
                  <a:schemeClr val="bg1"/>
                </a:solidFill>
              </a:rPr>
              <a:t>. </a:t>
            </a:r>
          </a:p>
          <a:p>
            <a:r>
              <a:rPr lang="en-GB" b="1" dirty="0" err="1">
                <a:solidFill>
                  <a:schemeClr val="bg1"/>
                </a:solidFill>
              </a:rPr>
              <a:t>Mewn</a:t>
            </a:r>
            <a:r>
              <a:rPr lang="en-GB" b="1" dirty="0">
                <a:solidFill>
                  <a:schemeClr val="bg1"/>
                </a:solidFill>
              </a:rPr>
              <a:t> </a:t>
            </a:r>
            <a:r>
              <a:rPr lang="en-GB" b="1" dirty="0" err="1">
                <a:solidFill>
                  <a:schemeClr val="bg1"/>
                </a:solidFill>
              </a:rPr>
              <a:t>amgylcheddau</a:t>
            </a:r>
            <a:r>
              <a:rPr lang="en-GB" b="1" dirty="0">
                <a:solidFill>
                  <a:schemeClr val="bg1"/>
                </a:solidFill>
              </a:rPr>
              <a:t> </a:t>
            </a:r>
            <a:r>
              <a:rPr lang="en-GB" b="1" dirty="0" err="1">
                <a:solidFill>
                  <a:schemeClr val="bg1"/>
                </a:solidFill>
              </a:rPr>
              <a:t>dysgu</a:t>
            </a:r>
            <a:r>
              <a:rPr lang="en-GB" b="1" dirty="0">
                <a:solidFill>
                  <a:schemeClr val="bg1"/>
                </a:solidFill>
              </a:rPr>
              <a:t> </a:t>
            </a:r>
            <a:r>
              <a:rPr lang="en-GB" b="1" dirty="0" err="1">
                <a:solidFill>
                  <a:schemeClr val="bg1"/>
                </a:solidFill>
              </a:rPr>
              <a:t>cydweithredol</a:t>
            </a:r>
            <a:r>
              <a:rPr lang="en-GB" b="1" dirty="0">
                <a:solidFill>
                  <a:schemeClr val="bg1"/>
                </a:solidFill>
              </a:rPr>
              <a:t> </a:t>
            </a:r>
            <a:r>
              <a:rPr lang="en-GB" b="1" dirty="0" err="1">
                <a:solidFill>
                  <a:schemeClr val="bg1"/>
                </a:solidFill>
              </a:rPr>
              <a:t>mae</a:t>
            </a:r>
            <a:r>
              <a:rPr lang="en-GB" b="1" dirty="0">
                <a:solidFill>
                  <a:schemeClr val="bg1"/>
                </a:solidFill>
              </a:rPr>
              <a:t> </a:t>
            </a:r>
            <a:r>
              <a:rPr lang="en-GB" b="1" dirty="0" err="1">
                <a:solidFill>
                  <a:schemeClr val="bg1"/>
                </a:solidFill>
              </a:rPr>
              <a:t>myfyrwyr</a:t>
            </a:r>
            <a:r>
              <a:rPr lang="en-GB" b="1" dirty="0">
                <a:solidFill>
                  <a:schemeClr val="bg1"/>
                </a:solidFill>
              </a:rPr>
              <a:t>: </a:t>
            </a:r>
          </a:p>
          <a:p>
            <a:pPr marL="285750" indent="-285750">
              <a:buFont typeface="Arial" panose="020B0604020202020204" pitchFamily="34" charset="0"/>
              <a:buChar char="•"/>
            </a:pPr>
            <a:r>
              <a:rPr lang="en-GB" dirty="0" err="1">
                <a:solidFill>
                  <a:schemeClr val="bg1"/>
                </a:solidFill>
              </a:rPr>
              <a:t>gweithio'n</a:t>
            </a:r>
            <a:r>
              <a:rPr lang="en-GB" dirty="0">
                <a:solidFill>
                  <a:schemeClr val="bg1"/>
                </a:solidFill>
              </a:rPr>
              <a:t> </a:t>
            </a:r>
            <a:r>
              <a:rPr lang="en-GB" dirty="0" err="1">
                <a:solidFill>
                  <a:schemeClr val="bg1"/>
                </a:solidFill>
              </a:rPr>
              <a:t>aml</a:t>
            </a:r>
            <a:r>
              <a:rPr lang="en-GB" dirty="0">
                <a:solidFill>
                  <a:schemeClr val="bg1"/>
                </a:solidFill>
              </a:rPr>
              <a:t> </a:t>
            </a:r>
            <a:r>
              <a:rPr lang="en-GB" dirty="0" err="1">
                <a:solidFill>
                  <a:schemeClr val="bg1"/>
                </a:solidFill>
              </a:rPr>
              <a:t>fel</a:t>
            </a:r>
            <a:r>
              <a:rPr lang="en-GB" dirty="0">
                <a:solidFill>
                  <a:schemeClr val="bg1"/>
                </a:solidFill>
              </a:rPr>
              <a:t> </a:t>
            </a:r>
            <a:r>
              <a:rPr lang="en-GB" dirty="0" err="1">
                <a:solidFill>
                  <a:schemeClr val="bg1"/>
                </a:solidFill>
              </a:rPr>
              <a:t>tîm</a:t>
            </a:r>
            <a:endParaRPr lang="en-GB" dirty="0">
              <a:solidFill>
                <a:schemeClr val="bg1"/>
              </a:solidFill>
            </a:endParaRPr>
          </a:p>
          <a:p>
            <a:pPr marL="285750" indent="-285750">
              <a:buFont typeface="Arial" panose="020B0604020202020204" pitchFamily="34" charset="0"/>
              <a:buChar char="•"/>
            </a:pPr>
            <a:r>
              <a:rPr lang="en-GB" dirty="0" err="1">
                <a:solidFill>
                  <a:schemeClr val="bg1"/>
                </a:solidFill>
              </a:rPr>
              <a:t>mynd</a:t>
            </a:r>
            <a:r>
              <a:rPr lang="en-GB" dirty="0">
                <a:solidFill>
                  <a:schemeClr val="bg1"/>
                </a:solidFill>
              </a:rPr>
              <a:t> </a:t>
            </a:r>
            <a:r>
              <a:rPr lang="en-GB" dirty="0" err="1">
                <a:solidFill>
                  <a:schemeClr val="bg1"/>
                </a:solidFill>
              </a:rPr>
              <a:t>ati</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ddatrys</a:t>
            </a:r>
            <a:r>
              <a:rPr lang="en-GB" dirty="0">
                <a:solidFill>
                  <a:schemeClr val="bg1"/>
                </a:solidFill>
              </a:rPr>
              <a:t> </a:t>
            </a:r>
            <a:r>
              <a:rPr lang="en-GB" dirty="0" err="1">
                <a:solidFill>
                  <a:schemeClr val="bg1"/>
                </a:solidFill>
              </a:rPr>
              <a:t>problemau</a:t>
            </a:r>
            <a:r>
              <a:rPr lang="en-GB" dirty="0">
                <a:solidFill>
                  <a:schemeClr val="bg1"/>
                </a:solidFill>
              </a:rPr>
              <a:t> </a:t>
            </a:r>
            <a:r>
              <a:rPr lang="en-GB" dirty="0" err="1">
                <a:solidFill>
                  <a:schemeClr val="bg1"/>
                </a:solidFill>
              </a:rPr>
              <a:t>ystyrlon</a:t>
            </a:r>
            <a:endParaRPr lang="en-GB" dirty="0">
              <a:solidFill>
                <a:schemeClr val="bg1"/>
              </a:solidFill>
            </a:endParaRPr>
          </a:p>
          <a:p>
            <a:pPr marL="285750" indent="-285750">
              <a:buFont typeface="Arial" panose="020B0604020202020204" pitchFamily="34" charset="0"/>
              <a:buChar char="•"/>
            </a:pPr>
            <a:r>
              <a:rPr lang="en-GB" dirty="0" err="1">
                <a:solidFill>
                  <a:schemeClr val="bg1"/>
                </a:solidFill>
              </a:rPr>
              <a:t>arddangos</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dysgu'n</a:t>
            </a:r>
            <a:r>
              <a:rPr lang="en-GB" dirty="0">
                <a:solidFill>
                  <a:schemeClr val="bg1"/>
                </a:solidFill>
              </a:rPr>
              <a:t> </a:t>
            </a:r>
            <a:r>
              <a:rPr lang="en-GB" dirty="0" err="1">
                <a:solidFill>
                  <a:schemeClr val="bg1"/>
                </a:solidFill>
              </a:rPr>
              <a:t>gyhoeddus</a:t>
            </a:r>
            <a:endParaRPr lang="en-GB" dirty="0">
              <a:solidFill>
                <a:schemeClr val="bg1"/>
              </a:solidFill>
            </a:endParaRPr>
          </a:p>
          <a:p>
            <a:pPr marL="285750" indent="-285750">
              <a:buFont typeface="Arial" panose="020B0604020202020204" pitchFamily="34" charset="0"/>
              <a:buChar char="•"/>
            </a:pPr>
            <a:r>
              <a:rPr lang="en-GB" dirty="0" err="1">
                <a:solidFill>
                  <a:schemeClr val="bg1"/>
                </a:solidFill>
              </a:rPr>
              <a:t>myfyrio</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yr</a:t>
            </a:r>
            <a:r>
              <a:rPr lang="en-GB" dirty="0">
                <a:solidFill>
                  <a:schemeClr val="bg1"/>
                </a:solidFill>
              </a:rPr>
              <a:t> </a:t>
            </a:r>
            <a:r>
              <a:rPr lang="en-GB" dirty="0" err="1">
                <a:solidFill>
                  <a:schemeClr val="bg1"/>
                </a:solidFill>
              </a:rPr>
              <a:t>hyn</a:t>
            </a:r>
            <a:r>
              <a:rPr lang="en-GB" dirty="0">
                <a:solidFill>
                  <a:schemeClr val="bg1"/>
                </a:solidFill>
              </a:rPr>
              <a:t> y </a:t>
            </a:r>
            <a:r>
              <a:rPr lang="en-GB" dirty="0" err="1">
                <a:solidFill>
                  <a:schemeClr val="bg1"/>
                </a:solidFill>
              </a:rPr>
              <a:t>maent</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ei</a:t>
            </a:r>
            <a:r>
              <a:rPr lang="en-GB" dirty="0">
                <a:solidFill>
                  <a:schemeClr val="bg1"/>
                </a:solidFill>
              </a:rPr>
              <a:t> </a:t>
            </a:r>
            <a:r>
              <a:rPr lang="en-GB" dirty="0" err="1">
                <a:solidFill>
                  <a:schemeClr val="bg1"/>
                </a:solidFill>
              </a:rPr>
              <a:t>ddysgu</a:t>
            </a:r>
            <a:r>
              <a:rPr lang="en-GB" dirty="0">
                <a:solidFill>
                  <a:schemeClr val="bg1"/>
                </a:solidFill>
              </a:rPr>
              <a:t> ac </a:t>
            </a:r>
            <a:r>
              <a:rPr lang="en-GB" dirty="0" err="1">
                <a:solidFill>
                  <a:schemeClr val="bg1"/>
                </a:solidFill>
              </a:rPr>
              <a:t>yn</a:t>
            </a:r>
            <a:r>
              <a:rPr lang="en-GB" dirty="0">
                <a:solidFill>
                  <a:schemeClr val="bg1"/>
                </a:solidFill>
              </a:rPr>
              <a:t> </a:t>
            </a:r>
            <a:r>
              <a:rPr lang="en-GB" dirty="0" err="1">
                <a:solidFill>
                  <a:schemeClr val="bg1"/>
                </a:solidFill>
              </a:rPr>
              <a:t>ei</a:t>
            </a:r>
            <a:r>
              <a:rPr lang="en-GB" dirty="0">
                <a:solidFill>
                  <a:schemeClr val="bg1"/>
                </a:solidFill>
              </a:rPr>
              <a:t> </a:t>
            </a:r>
            <a:r>
              <a:rPr lang="en-GB" dirty="0" err="1">
                <a:solidFill>
                  <a:schemeClr val="bg1"/>
                </a:solidFill>
              </a:rPr>
              <a:t>wneud</a:t>
            </a:r>
            <a:endParaRPr lang="en-GB" dirty="0">
              <a:solidFill>
                <a:schemeClr val="bg1"/>
              </a:solidFill>
            </a:endParaRPr>
          </a:p>
          <a:p>
            <a:pPr marL="285750" indent="-285750">
              <a:buFont typeface="Arial" panose="020B0604020202020204" pitchFamily="34" charset="0"/>
              <a:buChar char="•"/>
            </a:pPr>
            <a:r>
              <a:rPr lang="en-GB" dirty="0" err="1">
                <a:solidFill>
                  <a:schemeClr val="bg1"/>
                </a:solidFill>
              </a:rPr>
              <a:t>cymhwyso</a:t>
            </a:r>
            <a:r>
              <a:rPr lang="en-GB" dirty="0">
                <a:solidFill>
                  <a:schemeClr val="bg1"/>
                </a:solidFill>
              </a:rPr>
              <a:t> </a:t>
            </a:r>
            <a:r>
              <a:rPr lang="en-GB" dirty="0" err="1">
                <a:solidFill>
                  <a:schemeClr val="bg1"/>
                </a:solidFill>
              </a:rPr>
              <a:t>meini</a:t>
            </a:r>
            <a:r>
              <a:rPr lang="en-GB" dirty="0">
                <a:solidFill>
                  <a:schemeClr val="bg1"/>
                </a:solidFill>
              </a:rPr>
              <a:t> </a:t>
            </a:r>
            <a:r>
              <a:rPr lang="en-GB" dirty="0" err="1">
                <a:solidFill>
                  <a:schemeClr val="bg1"/>
                </a:solidFill>
              </a:rPr>
              <a:t>prawf</a:t>
            </a:r>
            <a:r>
              <a:rPr lang="en-GB" dirty="0">
                <a:solidFill>
                  <a:schemeClr val="bg1"/>
                </a:solidFill>
              </a:rPr>
              <a:t> </a:t>
            </a:r>
            <a:r>
              <a:rPr lang="en-GB" dirty="0" err="1">
                <a:solidFill>
                  <a:schemeClr val="bg1"/>
                </a:solidFill>
              </a:rPr>
              <a:t>ansawdd</a:t>
            </a:r>
            <a:r>
              <a:rPr lang="en-GB" dirty="0">
                <a:solidFill>
                  <a:schemeClr val="bg1"/>
                </a:solidFill>
              </a:rPr>
              <a:t> </a:t>
            </a:r>
            <a:r>
              <a:rPr lang="en-GB" dirty="0" err="1">
                <a:solidFill>
                  <a:schemeClr val="bg1"/>
                </a:solidFill>
              </a:rPr>
              <a:t>i'w</a:t>
            </a:r>
            <a:r>
              <a:rPr lang="en-GB" dirty="0">
                <a:solidFill>
                  <a:schemeClr val="bg1"/>
                </a:solidFill>
              </a:rPr>
              <a:t> </a:t>
            </a:r>
            <a:r>
              <a:rPr lang="en-GB" dirty="0" err="1">
                <a:solidFill>
                  <a:schemeClr val="bg1"/>
                </a:solidFill>
              </a:rPr>
              <a:t>gwaith</a:t>
            </a:r>
            <a:endParaRPr lang="en-GB" dirty="0">
              <a:solidFill>
                <a:schemeClr val="bg1"/>
              </a:solidFill>
            </a:endParaRPr>
          </a:p>
          <a:p>
            <a:pPr marL="285750" indent="-285750">
              <a:buFont typeface="Arial" panose="020B0604020202020204" pitchFamily="34" charset="0"/>
              <a:buChar char="•"/>
            </a:pPr>
            <a:r>
              <a:rPr lang="en-GB" dirty="0" err="1">
                <a:solidFill>
                  <a:schemeClr val="bg1"/>
                </a:solidFill>
              </a:rPr>
              <a:t>cymryd</a:t>
            </a:r>
            <a:r>
              <a:rPr lang="en-GB" dirty="0">
                <a:solidFill>
                  <a:schemeClr val="bg1"/>
                </a:solidFill>
              </a:rPr>
              <a:t> </a:t>
            </a:r>
            <a:r>
              <a:rPr lang="en-GB" dirty="0" err="1">
                <a:solidFill>
                  <a:schemeClr val="bg1"/>
                </a:solidFill>
              </a:rPr>
              <a:t>cyfrifoldeb</a:t>
            </a:r>
            <a:r>
              <a:rPr lang="en-GB" dirty="0">
                <a:solidFill>
                  <a:schemeClr val="bg1"/>
                </a:solidFill>
              </a:rPr>
              <a:t> am </a:t>
            </a:r>
            <a:r>
              <a:rPr lang="en-GB" dirty="0" err="1">
                <a:solidFill>
                  <a:schemeClr val="bg1"/>
                </a:solidFill>
              </a:rPr>
              <a:t>eu</a:t>
            </a:r>
            <a:r>
              <a:rPr lang="en-GB" dirty="0">
                <a:solidFill>
                  <a:schemeClr val="bg1"/>
                </a:solidFill>
              </a:rPr>
              <a:t> </a:t>
            </a:r>
            <a:r>
              <a:rPr lang="en-GB" dirty="0" err="1">
                <a:solidFill>
                  <a:schemeClr val="bg1"/>
                </a:solidFill>
              </a:rPr>
              <a:t>dysgu</a:t>
            </a:r>
            <a:r>
              <a:rPr lang="en-GB" dirty="0">
                <a:solidFill>
                  <a:schemeClr val="bg1"/>
                </a:solidFill>
              </a:rPr>
              <a:t> </a:t>
            </a:r>
            <a:r>
              <a:rPr lang="en-GB" dirty="0" err="1">
                <a:solidFill>
                  <a:schemeClr val="bg1"/>
                </a:solidFill>
              </a:rPr>
              <a:t>a'u</a:t>
            </a:r>
            <a:r>
              <a:rPr lang="en-GB" dirty="0">
                <a:solidFill>
                  <a:schemeClr val="bg1"/>
                </a:solidFill>
              </a:rPr>
              <a:t> </a:t>
            </a:r>
            <a:r>
              <a:rPr lang="en-GB" dirty="0" err="1">
                <a:solidFill>
                  <a:schemeClr val="bg1"/>
                </a:solidFill>
              </a:rPr>
              <a:t>perchenogaeth</a:t>
            </a:r>
            <a:r>
              <a:rPr lang="en-GB" dirty="0">
                <a:solidFill>
                  <a:schemeClr val="bg1"/>
                </a:solidFill>
              </a:rPr>
              <a:t>.</a:t>
            </a:r>
          </a:p>
          <a:p>
            <a:endParaRPr lang="en-GB" dirty="0">
              <a:solidFill>
                <a:schemeClr val="bg1"/>
              </a:solidFill>
            </a:endParaRPr>
          </a:p>
          <a:p>
            <a:r>
              <a:rPr lang="en-GB" b="1" dirty="0">
                <a:solidFill>
                  <a:schemeClr val="bg1"/>
                </a:solidFill>
              </a:rPr>
              <a:t>In a collaborative learning situation pupils are active agents. </a:t>
            </a:r>
          </a:p>
          <a:p>
            <a:r>
              <a:rPr lang="en-GB" b="1" dirty="0">
                <a:solidFill>
                  <a:schemeClr val="bg1"/>
                </a:solidFill>
              </a:rPr>
              <a:t>In collaborative learning environments students: </a:t>
            </a:r>
          </a:p>
          <a:p>
            <a:pPr marL="285750" indent="-285750">
              <a:buFont typeface="Arial" panose="020B0604020202020204" pitchFamily="34" charset="0"/>
              <a:buChar char="•"/>
            </a:pPr>
            <a:r>
              <a:rPr lang="en-GB" dirty="0">
                <a:solidFill>
                  <a:schemeClr val="bg1"/>
                </a:solidFill>
              </a:rPr>
              <a:t>frequently work as a team</a:t>
            </a:r>
          </a:p>
          <a:p>
            <a:pPr marL="285750" indent="-285750">
              <a:buFont typeface="Arial" panose="020B0604020202020204" pitchFamily="34" charset="0"/>
              <a:buChar char="•"/>
            </a:pPr>
            <a:r>
              <a:rPr lang="en-GB" dirty="0">
                <a:solidFill>
                  <a:schemeClr val="bg1"/>
                </a:solidFill>
              </a:rPr>
              <a:t>actively solve meaningful problems</a:t>
            </a:r>
          </a:p>
          <a:p>
            <a:pPr marL="285750" indent="-285750">
              <a:buFont typeface="Arial" panose="020B0604020202020204" pitchFamily="34" charset="0"/>
              <a:buChar char="•"/>
            </a:pPr>
            <a:r>
              <a:rPr lang="en-GB" dirty="0">
                <a:solidFill>
                  <a:schemeClr val="bg1"/>
                </a:solidFill>
              </a:rPr>
              <a:t>publicly exhibit their learning</a:t>
            </a:r>
          </a:p>
          <a:p>
            <a:pPr marL="285750" indent="-285750">
              <a:buFont typeface="Arial" panose="020B0604020202020204" pitchFamily="34" charset="0"/>
              <a:buChar char="•"/>
            </a:pPr>
            <a:r>
              <a:rPr lang="en-GB" dirty="0">
                <a:solidFill>
                  <a:schemeClr val="bg1"/>
                </a:solidFill>
              </a:rPr>
              <a:t>reflect on what they are learning and doing</a:t>
            </a:r>
          </a:p>
          <a:p>
            <a:pPr marL="285750" indent="-285750">
              <a:buFont typeface="Arial" panose="020B0604020202020204" pitchFamily="34" charset="0"/>
              <a:buChar char="•"/>
            </a:pPr>
            <a:r>
              <a:rPr lang="en-GB" dirty="0">
                <a:solidFill>
                  <a:schemeClr val="bg1"/>
                </a:solidFill>
              </a:rPr>
              <a:t>apply quality criteria to their work</a:t>
            </a:r>
          </a:p>
          <a:p>
            <a:pPr marL="285750" indent="-285750">
              <a:buFont typeface="Arial" panose="020B0604020202020204" pitchFamily="34" charset="0"/>
              <a:buChar char="•"/>
            </a:pPr>
            <a:r>
              <a:rPr lang="en-GB" dirty="0">
                <a:solidFill>
                  <a:schemeClr val="bg1"/>
                </a:solidFill>
              </a:rPr>
              <a:t>take responsibility for and ownership of their </a:t>
            </a:r>
            <a:r>
              <a:rPr lang="en-GB" dirty="0"/>
              <a:t>learning.</a:t>
            </a:r>
          </a:p>
        </p:txBody>
      </p:sp>
      <p:grpSp>
        <p:nvGrpSpPr>
          <p:cNvPr id="10" name="Group 9"/>
          <p:cNvGrpSpPr/>
          <p:nvPr/>
        </p:nvGrpSpPr>
        <p:grpSpPr>
          <a:xfrm>
            <a:off x="75908" y="95195"/>
            <a:ext cx="9095074" cy="2756149"/>
            <a:chOff x="78239" y="95195"/>
            <a:chExt cx="8974334" cy="2756149"/>
          </a:xfrm>
        </p:grpSpPr>
        <p:sp>
          <p:nvSpPr>
            <p:cNvPr id="5" name="Cloud 4"/>
            <p:cNvSpPr/>
            <p:nvPr/>
          </p:nvSpPr>
          <p:spPr>
            <a:xfrm>
              <a:off x="2217208" y="95195"/>
              <a:ext cx="3672408" cy="2184513"/>
            </a:xfrm>
            <a:prstGeom prst="cloud">
              <a:avLst/>
            </a:prstGeom>
            <a:solidFill>
              <a:schemeClr val="tx1"/>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b="1" dirty="0"/>
                <a:t>Sut </a:t>
              </a:r>
              <a:r>
                <a:rPr lang="en-GB" b="1" dirty="0" err="1"/>
                <a:t>ydych</a:t>
              </a:r>
              <a:r>
                <a:rPr lang="en-GB" b="1" dirty="0"/>
                <a:t> chi </a:t>
              </a:r>
              <a:r>
                <a:rPr lang="en-GB" b="1" dirty="0" err="1"/>
                <a:t>yn</a:t>
              </a:r>
              <a:r>
                <a:rPr lang="en-GB" b="1" dirty="0"/>
                <a:t> </a:t>
              </a:r>
              <a:r>
                <a:rPr lang="en-GB" b="1" dirty="0" err="1"/>
                <a:t>diffinio</a:t>
              </a:r>
              <a:r>
                <a:rPr lang="en-GB" b="1" dirty="0"/>
                <a:t> </a:t>
              </a:r>
              <a:r>
                <a:rPr lang="en-GB" b="1" dirty="0" err="1"/>
                <a:t>dysgu</a:t>
              </a:r>
              <a:r>
                <a:rPr lang="en-GB" b="1" dirty="0"/>
                <a:t> </a:t>
              </a:r>
              <a:r>
                <a:rPr lang="en-GB" b="1" dirty="0" err="1"/>
                <a:t>cydweithredol</a:t>
              </a:r>
              <a:r>
                <a:rPr lang="en-GB" b="1" dirty="0"/>
                <a:t>?</a:t>
              </a:r>
            </a:p>
            <a:p>
              <a:pPr algn="ctr"/>
              <a:r>
                <a:rPr lang="en-GB" dirty="0"/>
                <a:t>How do you define collaborative learning?</a:t>
              </a:r>
            </a:p>
            <a:p>
              <a:pPr algn="ctr"/>
              <a:r>
                <a:rPr lang="en-GB" b="1" i="1" dirty="0"/>
                <a:t>15 gair/words</a:t>
              </a:r>
            </a:p>
          </p:txBody>
        </p:sp>
        <p:sp>
          <p:nvSpPr>
            <p:cNvPr id="6" name="Rectangle 5"/>
            <p:cNvSpPr/>
            <p:nvPr/>
          </p:nvSpPr>
          <p:spPr>
            <a:xfrm>
              <a:off x="5625233" y="1685999"/>
              <a:ext cx="3427340" cy="954107"/>
            </a:xfrm>
            <a:prstGeom prst="rect">
              <a:avLst/>
            </a:prstGeom>
            <a:noFill/>
          </p:spPr>
          <p:txBody>
            <a:bodyPr wrap="none" lIns="91440" tIns="45720" rIns="91440" bIns="45720">
              <a:spAutoFit/>
              <a:scene3d>
                <a:camera prst="orthographicFront">
                  <a:rot lat="0" lon="0" rev="0"/>
                </a:camera>
                <a:lightRig rig="glow" dir="t">
                  <a:rot lat="0" lon="0" rev="3600000"/>
                </a:lightRig>
              </a:scene3d>
              <a:sp3d prstMaterial="softEdge">
                <a:bevelT w="29210" h="16510"/>
                <a:contourClr>
                  <a:schemeClr val="accent4">
                    <a:alpha val="95000"/>
                  </a:schemeClr>
                </a:contourClr>
              </a:sp3d>
            </a:bodyPr>
            <a:lstStyle/>
            <a:p>
              <a:pPr algn="ctr"/>
              <a:r>
                <a:rPr lang="en-US" sz="2800" b="1" dirty="0" err="1">
                  <a:ln>
                    <a:prstDash val="solid"/>
                  </a:ln>
                  <a:solidFill>
                    <a:schemeClr val="bg1"/>
                  </a:solidFill>
                  <a:effectLst>
                    <a:outerShdw blurRad="88000" dist="50800" dir="5040000" algn="tl">
                      <a:schemeClr val="accent4">
                        <a:tint val="80000"/>
                        <a:satMod val="250000"/>
                        <a:alpha val="45000"/>
                      </a:schemeClr>
                    </a:outerShdw>
                  </a:effectLst>
                </a:rPr>
                <a:t>Meddwl-Paru-Rhannu</a:t>
              </a:r>
              <a:endParaRPr lang="en-US" sz="2800" b="1" dirty="0">
                <a:ln>
                  <a:prstDash val="solid"/>
                </a:ln>
                <a:solidFill>
                  <a:schemeClr val="bg1"/>
                </a:solidFill>
                <a:effectLst>
                  <a:outerShdw blurRad="88000" dist="50800" dir="5040000" algn="tl">
                    <a:schemeClr val="accent4">
                      <a:tint val="80000"/>
                      <a:satMod val="250000"/>
                      <a:alpha val="45000"/>
                    </a:schemeClr>
                  </a:outerShdw>
                </a:effectLst>
              </a:endParaRPr>
            </a:p>
            <a:p>
              <a:pPr algn="ctr"/>
              <a:r>
                <a:rPr lang="en-US" sz="2800" b="1" dirty="0">
                  <a:ln>
                    <a:prstDash val="solid"/>
                  </a:ln>
                  <a:solidFill>
                    <a:schemeClr val="bg1"/>
                  </a:solidFill>
                  <a:effectLst>
                    <a:outerShdw blurRad="88000" dist="50800" dir="5040000" algn="tl">
                      <a:schemeClr val="accent4">
                        <a:tint val="80000"/>
                        <a:satMod val="250000"/>
                        <a:alpha val="45000"/>
                      </a:schemeClr>
                    </a:outerShdw>
                  </a:effectLst>
                </a:rPr>
                <a:t>Think-Pair-Share</a:t>
              </a:r>
              <a:endParaRPr lang="en-US" sz="2800" b="1" cap="none" spc="0" dirty="0">
                <a:ln>
                  <a:prstDash val="solid"/>
                </a:ln>
                <a:solidFill>
                  <a:schemeClr val="bg1"/>
                </a:solidFill>
                <a:effectLst>
                  <a:outerShdw blurRad="88000" dist="50800" dir="5040000" algn="tl">
                    <a:schemeClr val="accent4">
                      <a:tint val="80000"/>
                      <a:satMod val="250000"/>
                      <a:alpha val="45000"/>
                    </a:schemeClr>
                  </a:outerShdw>
                </a:effectLst>
              </a:endParaRPr>
            </a:p>
          </p:txBody>
        </p:sp>
        <p:sp>
          <p:nvSpPr>
            <p:cNvPr id="7" name="Rectangle 6"/>
            <p:cNvSpPr/>
            <p:nvPr/>
          </p:nvSpPr>
          <p:spPr>
            <a:xfrm>
              <a:off x="402996" y="179161"/>
              <a:ext cx="1404507" cy="1200329"/>
            </a:xfrm>
            <a:prstGeom prst="rect">
              <a:avLst/>
            </a:prstGeom>
            <a:noFill/>
          </p:spPr>
          <p:txBody>
            <a:bodyPr wrap="none" lIns="91440" tIns="45720" rIns="91440" bIns="45720">
              <a:spAutoFit/>
              <a:scene3d>
                <a:camera prst="orthographicFront">
                  <a:rot lat="0" lon="0" rev="0"/>
                </a:camera>
                <a:lightRig rig="glow" dir="t">
                  <a:rot lat="0" lon="0" rev="3600000"/>
                </a:lightRig>
              </a:scene3d>
              <a:sp3d prstMaterial="softEdge">
                <a:bevelT w="29210" h="16510"/>
                <a:contourClr>
                  <a:schemeClr val="accent4">
                    <a:alpha val="95000"/>
                  </a:schemeClr>
                </a:contourClr>
              </a:sp3d>
            </a:bodyPr>
            <a:lstStyle/>
            <a:p>
              <a:pPr algn="ctr"/>
              <a:r>
                <a:rPr lang="en-GB" sz="3600" b="1" dirty="0">
                  <a:ln>
                    <a:prstDash val="solid"/>
                  </a:ln>
                  <a:solidFill>
                    <a:schemeClr val="bg1"/>
                  </a:solidFill>
                  <a:effectLst>
                    <a:outerShdw blurRad="88000" dist="50800" dir="5040000" algn="tl">
                      <a:schemeClr val="accent4">
                        <a:tint val="80000"/>
                        <a:satMod val="250000"/>
                        <a:alpha val="45000"/>
                      </a:schemeClr>
                    </a:outerShdw>
                  </a:effectLst>
                </a:rPr>
                <a:t>Jig-so</a:t>
              </a:r>
            </a:p>
            <a:p>
              <a:pPr algn="ctr"/>
              <a:r>
                <a:rPr lang="en-GB" sz="3600" b="1" dirty="0">
                  <a:ln>
                    <a:prstDash val="solid"/>
                  </a:ln>
                  <a:solidFill>
                    <a:schemeClr val="bg1"/>
                  </a:solidFill>
                  <a:effectLst>
                    <a:outerShdw blurRad="88000" dist="50800" dir="5040000" algn="tl">
                      <a:schemeClr val="accent4">
                        <a:tint val="80000"/>
                        <a:satMod val="250000"/>
                        <a:alpha val="45000"/>
                      </a:schemeClr>
                    </a:outerShdw>
                  </a:effectLst>
                </a:rPr>
                <a:t>Jigsaw</a:t>
              </a:r>
              <a:endParaRPr lang="en-GB" sz="3600" b="1" cap="none" spc="0" dirty="0">
                <a:ln>
                  <a:prstDash val="solid"/>
                </a:ln>
                <a:solidFill>
                  <a:schemeClr val="bg1"/>
                </a:solidFill>
                <a:effectLst>
                  <a:outerShdw blurRad="88000" dist="50800" dir="5040000" algn="tl">
                    <a:schemeClr val="accent4">
                      <a:tint val="80000"/>
                      <a:satMod val="250000"/>
                      <a:alpha val="45000"/>
                    </a:schemeClr>
                  </a:outerShdw>
                </a:effectLst>
              </a:endParaRPr>
            </a:p>
          </p:txBody>
        </p:sp>
        <p:sp>
          <p:nvSpPr>
            <p:cNvPr id="8" name="Rectangle 7"/>
            <p:cNvSpPr/>
            <p:nvPr/>
          </p:nvSpPr>
          <p:spPr>
            <a:xfrm>
              <a:off x="5888878" y="435441"/>
              <a:ext cx="3081322" cy="1077218"/>
            </a:xfrm>
            <a:prstGeom prst="rect">
              <a:avLst/>
            </a:prstGeom>
            <a:noFill/>
          </p:spPr>
          <p:txBody>
            <a:bodyPr wrap="none" lIns="91440" tIns="45720" rIns="91440" bIns="45720">
              <a:spAutoFit/>
              <a:scene3d>
                <a:camera prst="orthographicFront">
                  <a:rot lat="0" lon="0" rev="0"/>
                </a:camera>
                <a:lightRig rig="glow" dir="t">
                  <a:rot lat="0" lon="0" rev="3600000"/>
                </a:lightRig>
              </a:scene3d>
              <a:sp3d prstMaterial="softEdge">
                <a:bevelT w="29210" h="16510"/>
                <a:contourClr>
                  <a:schemeClr val="accent4">
                    <a:alpha val="95000"/>
                  </a:schemeClr>
                </a:contourClr>
              </a:sp3d>
            </a:bodyPr>
            <a:lstStyle/>
            <a:p>
              <a:pPr algn="ctr"/>
              <a:r>
                <a:rPr lang="en-US" sz="3200" b="1" cap="none" spc="0" dirty="0" err="1">
                  <a:ln>
                    <a:prstDash val="solid"/>
                  </a:ln>
                  <a:solidFill>
                    <a:schemeClr val="bg1"/>
                  </a:solidFill>
                  <a:effectLst>
                    <a:outerShdw blurRad="88000" dist="50800" dir="5040000" algn="tl">
                      <a:schemeClr val="accent4">
                        <a:tint val="80000"/>
                        <a:satMod val="250000"/>
                        <a:alpha val="45000"/>
                      </a:schemeClr>
                    </a:outerShdw>
                  </a:effectLst>
                </a:rPr>
                <a:t>Trafodaeth</a:t>
              </a:r>
              <a:r>
                <a:rPr lang="en-US" sz="3200" b="1" cap="none" spc="0" dirty="0">
                  <a:ln>
                    <a:prstDash val="solid"/>
                  </a:ln>
                  <a:solidFill>
                    <a:schemeClr val="bg1"/>
                  </a:solidFill>
                  <a:effectLst>
                    <a:outerShdw blurRad="88000" dist="50800" dir="5040000" algn="tl">
                      <a:schemeClr val="accent4">
                        <a:tint val="80000"/>
                        <a:satMod val="250000"/>
                        <a:alpha val="45000"/>
                      </a:schemeClr>
                    </a:outerShdw>
                  </a:effectLst>
                </a:rPr>
                <a:t> </a:t>
              </a:r>
              <a:r>
                <a:rPr lang="en-US" sz="3200" b="1" cap="none" spc="0" dirty="0" err="1">
                  <a:ln>
                    <a:prstDash val="solid"/>
                  </a:ln>
                  <a:solidFill>
                    <a:schemeClr val="bg1"/>
                  </a:solidFill>
                  <a:effectLst>
                    <a:outerShdw blurRad="88000" dist="50800" dir="5040000" algn="tl">
                      <a:schemeClr val="accent4">
                        <a:tint val="80000"/>
                        <a:satMod val="250000"/>
                        <a:alpha val="45000"/>
                      </a:schemeClr>
                    </a:outerShdw>
                  </a:effectLst>
                </a:rPr>
                <a:t>Grŵp</a:t>
              </a:r>
              <a:endParaRPr lang="en-US" sz="3200" b="1" cap="none" spc="0" dirty="0">
                <a:ln>
                  <a:prstDash val="solid"/>
                </a:ln>
                <a:solidFill>
                  <a:schemeClr val="bg1"/>
                </a:solidFill>
                <a:effectLst>
                  <a:outerShdw blurRad="88000" dist="50800" dir="5040000" algn="tl">
                    <a:schemeClr val="accent4">
                      <a:tint val="80000"/>
                      <a:satMod val="250000"/>
                      <a:alpha val="45000"/>
                    </a:schemeClr>
                  </a:outerShdw>
                </a:effectLst>
              </a:endParaRPr>
            </a:p>
            <a:p>
              <a:pPr algn="ctr"/>
              <a:r>
                <a:rPr lang="en-US" sz="3200" b="1" cap="none" spc="0" dirty="0">
                  <a:ln>
                    <a:prstDash val="solid"/>
                  </a:ln>
                  <a:solidFill>
                    <a:schemeClr val="bg1"/>
                  </a:solidFill>
                  <a:effectLst>
                    <a:outerShdw blurRad="88000" dist="50800" dir="5040000" algn="tl">
                      <a:schemeClr val="accent4">
                        <a:tint val="80000"/>
                        <a:satMod val="250000"/>
                        <a:alpha val="45000"/>
                      </a:schemeClr>
                    </a:outerShdw>
                  </a:effectLst>
                </a:rPr>
                <a:t>Group Discussion</a:t>
              </a:r>
            </a:p>
          </p:txBody>
        </p:sp>
        <p:sp>
          <p:nvSpPr>
            <p:cNvPr id="9" name="Rectangle 8"/>
            <p:cNvSpPr/>
            <p:nvPr/>
          </p:nvSpPr>
          <p:spPr>
            <a:xfrm>
              <a:off x="78239" y="1774126"/>
              <a:ext cx="2877912" cy="1077218"/>
            </a:xfrm>
            <a:prstGeom prst="rect">
              <a:avLst/>
            </a:prstGeom>
            <a:noFill/>
          </p:spPr>
          <p:txBody>
            <a:bodyPr wrap="none" lIns="91440" tIns="45720" rIns="91440" bIns="45720">
              <a:spAutoFit/>
              <a:scene3d>
                <a:camera prst="orthographicFront">
                  <a:rot lat="0" lon="0" rev="0"/>
                </a:camera>
                <a:lightRig rig="glow" dir="t">
                  <a:rot lat="0" lon="0" rev="3600000"/>
                </a:lightRig>
              </a:scene3d>
              <a:sp3d prstMaterial="softEdge">
                <a:bevelT w="29210" h="16510"/>
                <a:contourClr>
                  <a:schemeClr val="accent4">
                    <a:alpha val="95000"/>
                  </a:schemeClr>
                </a:contourClr>
              </a:sp3d>
            </a:bodyPr>
            <a:lstStyle/>
            <a:p>
              <a:pPr algn="ctr"/>
              <a:r>
                <a:rPr lang="en-US" sz="3200" b="1" cap="none" spc="0" dirty="0" err="1">
                  <a:ln>
                    <a:prstDash val="solid"/>
                  </a:ln>
                  <a:solidFill>
                    <a:schemeClr val="bg1"/>
                  </a:solidFill>
                  <a:effectLst>
                    <a:outerShdw blurRad="88000" dist="50800" dir="5040000" algn="tl">
                      <a:schemeClr val="accent4">
                        <a:tint val="80000"/>
                        <a:satMod val="250000"/>
                        <a:alpha val="45000"/>
                      </a:schemeClr>
                    </a:outerShdw>
                  </a:effectLst>
                </a:rPr>
                <a:t>Deilliannau</a:t>
              </a:r>
              <a:r>
                <a:rPr lang="en-US" sz="3200" b="1" cap="none" spc="0" dirty="0">
                  <a:ln>
                    <a:prstDash val="solid"/>
                  </a:ln>
                  <a:solidFill>
                    <a:schemeClr val="bg1"/>
                  </a:solidFill>
                  <a:effectLst>
                    <a:outerShdw blurRad="88000" dist="50800" dir="5040000" algn="tl">
                      <a:schemeClr val="accent4">
                        <a:tint val="80000"/>
                        <a:satMod val="250000"/>
                        <a:alpha val="45000"/>
                      </a:schemeClr>
                    </a:outerShdw>
                  </a:effectLst>
                </a:rPr>
                <a:t> </a:t>
              </a:r>
              <a:r>
                <a:rPr lang="en-US" sz="3200" b="1" cap="none" spc="0" dirty="0" err="1">
                  <a:ln>
                    <a:prstDash val="solid"/>
                  </a:ln>
                  <a:solidFill>
                    <a:schemeClr val="bg1"/>
                  </a:solidFill>
                  <a:effectLst>
                    <a:outerShdw blurRad="88000" dist="50800" dir="5040000" algn="tl">
                      <a:schemeClr val="accent4">
                        <a:tint val="80000"/>
                        <a:satMod val="250000"/>
                        <a:alpha val="45000"/>
                      </a:schemeClr>
                    </a:outerShdw>
                  </a:effectLst>
                </a:rPr>
                <a:t>Tȋm</a:t>
              </a:r>
              <a:endParaRPr lang="en-US" sz="3200" b="1" cap="none" spc="0" dirty="0">
                <a:ln>
                  <a:prstDash val="solid"/>
                </a:ln>
                <a:solidFill>
                  <a:schemeClr val="bg1"/>
                </a:solidFill>
                <a:effectLst>
                  <a:outerShdw blurRad="88000" dist="50800" dir="5040000" algn="tl">
                    <a:schemeClr val="accent4">
                      <a:tint val="80000"/>
                      <a:satMod val="250000"/>
                      <a:alpha val="45000"/>
                    </a:schemeClr>
                  </a:outerShdw>
                </a:effectLst>
              </a:endParaRPr>
            </a:p>
            <a:p>
              <a:pPr algn="ctr"/>
              <a:r>
                <a:rPr lang="en-US" sz="3200" b="1" cap="none" spc="0" dirty="0">
                  <a:ln>
                    <a:prstDash val="solid"/>
                  </a:ln>
                  <a:solidFill>
                    <a:schemeClr val="bg1"/>
                  </a:solidFill>
                  <a:effectLst>
                    <a:outerShdw blurRad="88000" dist="50800" dir="5040000" algn="tl">
                      <a:schemeClr val="accent4">
                        <a:tint val="80000"/>
                        <a:satMod val="250000"/>
                        <a:alpha val="45000"/>
                      </a:schemeClr>
                    </a:outerShdw>
                  </a:effectLst>
                </a:rPr>
                <a:t>Team Outcomes</a:t>
              </a:r>
            </a:p>
          </p:txBody>
        </p:sp>
      </p:grpSp>
    </p:spTree>
    <p:extLst>
      <p:ext uri="{BB962C8B-B14F-4D97-AF65-F5344CB8AC3E}">
        <p14:creationId xmlns:p14="http://schemas.microsoft.com/office/powerpoint/2010/main" val="451642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10"/>
                                        </p:tgtEl>
                                      </p:cBhvr>
                                    </p:animEffect>
                                    <p:anim calcmode="lin" valueType="num">
                                      <p:cBhvr>
                                        <p:cTn id="7" dur="1000"/>
                                        <p:tgtEl>
                                          <p:spTgt spid="10"/>
                                        </p:tgtEl>
                                        <p:attrNameLst>
                                          <p:attrName>ppt_x</p:attrName>
                                        </p:attrNameLst>
                                      </p:cBhvr>
                                      <p:tavLst>
                                        <p:tav tm="0">
                                          <p:val>
                                            <p:strVal val="ppt_x"/>
                                          </p:val>
                                        </p:tav>
                                        <p:tav tm="100000">
                                          <p:val>
                                            <p:strVal val="ppt_x"/>
                                          </p:val>
                                        </p:tav>
                                      </p:tavLst>
                                    </p:anim>
                                    <p:anim calcmode="lin" valueType="num">
                                      <p:cBhvr>
                                        <p:cTn id="8" dur="1000"/>
                                        <p:tgtEl>
                                          <p:spTgt spid="10"/>
                                        </p:tgtEl>
                                        <p:attrNameLst>
                                          <p:attrName>ppt_y</p:attrName>
                                        </p:attrNameLst>
                                      </p:cBhvr>
                                      <p:tavLst>
                                        <p:tav tm="0">
                                          <p:val>
                                            <p:strVal val="ppt_y"/>
                                          </p:val>
                                        </p:tav>
                                        <p:tav tm="100000">
                                          <p:val>
                                            <p:strVal val="ppt_y+.1"/>
                                          </p:val>
                                        </p:tav>
                                      </p:tavLst>
                                    </p:anim>
                                    <p:set>
                                      <p:cBhvr>
                                        <p:cTn id="9" dur="1" fill="hold">
                                          <p:stCondLst>
                                            <p:cond delay="999"/>
                                          </p:stCondLst>
                                        </p:cTn>
                                        <p:tgtEl>
                                          <p:spTgt spid="10"/>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additive="base">
                                        <p:cTn id="14" dur="500" fill="hold"/>
                                        <p:tgtEl>
                                          <p:spTgt spid="4"/>
                                        </p:tgtEl>
                                        <p:attrNameLst>
                                          <p:attrName>ppt_x</p:attrName>
                                        </p:attrNameLst>
                                      </p:cBhvr>
                                      <p:tavLst>
                                        <p:tav tm="0">
                                          <p:val>
                                            <p:strVal val="#ppt_x"/>
                                          </p:val>
                                        </p:tav>
                                        <p:tav tm="100000">
                                          <p:val>
                                            <p:strVal val="#ppt_x"/>
                                          </p:val>
                                        </p:tav>
                                      </p:tavLst>
                                    </p:anim>
                                    <p:anim calcmode="lin" valueType="num">
                                      <p:cBhvr additive="base">
                                        <p:cTn id="15"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bg/>
                                          </p:spTgt>
                                        </p:tgtEl>
                                        <p:attrNameLst>
                                          <p:attrName>style.visibility</p:attrName>
                                        </p:attrNameLst>
                                      </p:cBhvr>
                                      <p:to>
                                        <p:strVal val="visible"/>
                                      </p:to>
                                    </p:set>
                                    <p:anim calcmode="lin" valueType="num">
                                      <p:cBhvr additive="base">
                                        <p:cTn id="20" dur="500" fill="hold"/>
                                        <p:tgtEl>
                                          <p:spTgt spid="3">
                                            <p:bg/>
                                          </p:spTgt>
                                        </p:tgtEl>
                                        <p:attrNameLst>
                                          <p:attrName>ppt_x</p:attrName>
                                        </p:attrNameLst>
                                      </p:cBhvr>
                                      <p:tavLst>
                                        <p:tav tm="0">
                                          <p:val>
                                            <p:strVal val="#ppt_x"/>
                                          </p:val>
                                        </p:tav>
                                        <p:tav tm="100000">
                                          <p:val>
                                            <p:strVal val="#ppt_x"/>
                                          </p:val>
                                        </p:tav>
                                      </p:tavLst>
                                    </p:anim>
                                    <p:anim calcmode="lin" valueType="num">
                                      <p:cBhvr additive="base">
                                        <p:cTn id="21"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0" end="0"/>
                                            </p:txEl>
                                          </p:spTgt>
                                        </p:tgtEl>
                                        <p:attrNameLst>
                                          <p:attrName>style.visibility</p:attrName>
                                        </p:attrNameLst>
                                      </p:cBhvr>
                                      <p:to>
                                        <p:strVal val="visible"/>
                                      </p:to>
                                    </p:set>
                                    <p:anim calcmode="lin" valueType="num">
                                      <p:cBhvr additive="base">
                                        <p:cTn id="26"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 calcmode="lin" valueType="num">
                                      <p:cBhvr additive="base">
                                        <p:cTn id="3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481256"/>
            <a:ext cx="8229600" cy="1143000"/>
          </a:xfrm>
        </p:spPr>
        <p:txBody>
          <a:bodyPr>
            <a:normAutofit fontScale="90000"/>
          </a:bodyPr>
          <a:lstStyle/>
          <a:p>
            <a:r>
              <a:rPr lang="en-GB" i="1" dirty="0" err="1">
                <a:solidFill>
                  <a:schemeClr val="bg1"/>
                </a:solidFill>
              </a:rPr>
              <a:t>Nid</a:t>
            </a:r>
            <a:r>
              <a:rPr lang="en-GB" i="1" dirty="0">
                <a:solidFill>
                  <a:schemeClr val="bg1"/>
                </a:solidFill>
              </a:rPr>
              <a:t> </a:t>
            </a:r>
            <a:r>
              <a:rPr lang="en-GB" i="1" dirty="0" err="1">
                <a:solidFill>
                  <a:schemeClr val="bg1"/>
                </a:solidFill>
              </a:rPr>
              <a:t>gwaith</a:t>
            </a:r>
            <a:r>
              <a:rPr lang="en-GB" i="1" dirty="0">
                <a:solidFill>
                  <a:schemeClr val="bg1"/>
                </a:solidFill>
              </a:rPr>
              <a:t> </a:t>
            </a:r>
            <a:r>
              <a:rPr lang="en-GB" i="1" dirty="0" err="1">
                <a:solidFill>
                  <a:schemeClr val="bg1"/>
                </a:solidFill>
              </a:rPr>
              <a:t>grŵp</a:t>
            </a:r>
            <a:r>
              <a:rPr lang="en-GB" i="1" dirty="0">
                <a:solidFill>
                  <a:schemeClr val="bg1"/>
                </a:solidFill>
              </a:rPr>
              <a:t> </a:t>
            </a:r>
            <a:r>
              <a:rPr lang="en-GB" i="1" dirty="0" err="1">
                <a:solidFill>
                  <a:schemeClr val="bg1"/>
                </a:solidFill>
              </a:rPr>
              <a:t>yn</a:t>
            </a:r>
            <a:r>
              <a:rPr lang="en-GB" i="1" dirty="0">
                <a:solidFill>
                  <a:schemeClr val="bg1"/>
                </a:solidFill>
              </a:rPr>
              <a:t> </a:t>
            </a:r>
            <a:r>
              <a:rPr lang="en-GB" i="1" dirty="0" err="1">
                <a:solidFill>
                  <a:schemeClr val="bg1"/>
                </a:solidFill>
              </a:rPr>
              <a:t>unig</a:t>
            </a:r>
            <a:r>
              <a:rPr lang="en-GB" i="1" dirty="0">
                <a:solidFill>
                  <a:schemeClr val="bg1"/>
                </a:solidFill>
              </a:rPr>
              <a:t>…</a:t>
            </a:r>
            <a:br>
              <a:rPr lang="en-GB" i="1" dirty="0">
                <a:solidFill>
                  <a:schemeClr val="bg1"/>
                </a:solidFill>
              </a:rPr>
            </a:br>
            <a:r>
              <a:rPr lang="en-GB" dirty="0">
                <a:solidFill>
                  <a:schemeClr val="bg1"/>
                </a:solidFill>
              </a:rPr>
              <a:t>Not just group work…</a:t>
            </a:r>
            <a:br>
              <a:rPr lang="en-GB" dirty="0">
                <a:solidFill>
                  <a:schemeClr val="bg1"/>
                </a:solidFill>
              </a:rPr>
            </a:br>
            <a:endParaRPr lang="en-GB" i="1" dirty="0">
              <a:solidFill>
                <a:schemeClr val="bg1"/>
              </a:solidFill>
            </a:endParaRPr>
          </a:p>
        </p:txBody>
      </p:sp>
      <p:sp>
        <p:nvSpPr>
          <p:cNvPr id="7" name="Content Placeholder 6"/>
          <p:cNvSpPr>
            <a:spLocks noGrp="1"/>
          </p:cNvSpPr>
          <p:nvPr>
            <p:ph sz="half" idx="1"/>
          </p:nvPr>
        </p:nvSpPr>
        <p:spPr>
          <a:xfrm>
            <a:off x="457200" y="3645024"/>
            <a:ext cx="4038600" cy="2481139"/>
          </a:xfrm>
          <a:solidFill>
            <a:schemeClr val="tx1"/>
          </a:solidFill>
        </p:spPr>
        <p:style>
          <a:lnRef idx="2">
            <a:schemeClr val="accent4"/>
          </a:lnRef>
          <a:fillRef idx="1">
            <a:schemeClr val="lt1"/>
          </a:fillRef>
          <a:effectRef idx="0">
            <a:schemeClr val="accent4"/>
          </a:effectRef>
          <a:fontRef idx="minor">
            <a:schemeClr val="dk1"/>
          </a:fontRef>
        </p:style>
        <p:txBody>
          <a:bodyPr>
            <a:normAutofit fontScale="70000" lnSpcReduction="20000"/>
          </a:bodyPr>
          <a:lstStyle/>
          <a:p>
            <a:r>
              <a:rPr lang="en-GB" sz="3000" dirty="0">
                <a:solidFill>
                  <a:schemeClr val="bg1"/>
                </a:solidFill>
              </a:rPr>
              <a:t>Beth </a:t>
            </a:r>
            <a:r>
              <a:rPr lang="en-GB" sz="3000" dirty="0" err="1">
                <a:solidFill>
                  <a:schemeClr val="bg1"/>
                </a:solidFill>
              </a:rPr>
              <a:t>yw’r</a:t>
            </a:r>
            <a:r>
              <a:rPr lang="en-GB" sz="3000" dirty="0">
                <a:solidFill>
                  <a:schemeClr val="bg1"/>
                </a:solidFill>
              </a:rPr>
              <a:t> </a:t>
            </a:r>
            <a:r>
              <a:rPr lang="en-GB" sz="3000" dirty="0" err="1">
                <a:solidFill>
                  <a:schemeClr val="bg1"/>
                </a:solidFill>
              </a:rPr>
              <a:t>gwahaniaeth</a:t>
            </a:r>
            <a:r>
              <a:rPr lang="en-GB" sz="3000" dirty="0">
                <a:solidFill>
                  <a:schemeClr val="bg1"/>
                </a:solidFill>
              </a:rPr>
              <a:t> </a:t>
            </a:r>
            <a:r>
              <a:rPr lang="en-GB" sz="3000" dirty="0" err="1">
                <a:solidFill>
                  <a:schemeClr val="bg1"/>
                </a:solidFill>
              </a:rPr>
              <a:t>rhwng</a:t>
            </a:r>
            <a:r>
              <a:rPr lang="en-GB" sz="3000" dirty="0">
                <a:solidFill>
                  <a:schemeClr val="bg1"/>
                </a:solidFill>
              </a:rPr>
              <a:t> </a:t>
            </a:r>
            <a:r>
              <a:rPr lang="en-GB" sz="3000" dirty="0" err="1">
                <a:solidFill>
                  <a:schemeClr val="bg1"/>
                </a:solidFill>
              </a:rPr>
              <a:t>gwaith</a:t>
            </a:r>
            <a:r>
              <a:rPr lang="en-GB" sz="3000" dirty="0">
                <a:solidFill>
                  <a:schemeClr val="bg1"/>
                </a:solidFill>
              </a:rPr>
              <a:t> </a:t>
            </a:r>
            <a:r>
              <a:rPr lang="en-GB" sz="3000" dirty="0" err="1">
                <a:solidFill>
                  <a:schemeClr val="bg1"/>
                </a:solidFill>
              </a:rPr>
              <a:t>grŵp</a:t>
            </a:r>
            <a:r>
              <a:rPr lang="en-GB" sz="3000" dirty="0">
                <a:solidFill>
                  <a:schemeClr val="bg1"/>
                </a:solidFill>
              </a:rPr>
              <a:t> a </a:t>
            </a:r>
            <a:r>
              <a:rPr lang="en-GB" sz="3000" dirty="0" err="1">
                <a:solidFill>
                  <a:schemeClr val="bg1"/>
                </a:solidFill>
              </a:rPr>
              <a:t>dysgu</a:t>
            </a:r>
            <a:r>
              <a:rPr lang="en-GB" sz="3000" dirty="0">
                <a:solidFill>
                  <a:schemeClr val="bg1"/>
                </a:solidFill>
              </a:rPr>
              <a:t> </a:t>
            </a:r>
            <a:r>
              <a:rPr lang="en-GB" sz="3000" dirty="0" err="1">
                <a:solidFill>
                  <a:schemeClr val="bg1"/>
                </a:solidFill>
              </a:rPr>
              <a:t>cydweithredol</a:t>
            </a:r>
            <a:r>
              <a:rPr lang="en-GB" sz="3000" dirty="0">
                <a:solidFill>
                  <a:schemeClr val="bg1"/>
                </a:solidFill>
              </a:rPr>
              <a:t>? </a:t>
            </a:r>
          </a:p>
        </p:txBody>
      </p:sp>
      <p:sp>
        <p:nvSpPr>
          <p:cNvPr id="3" name="Content Placeholder 2"/>
          <p:cNvSpPr>
            <a:spLocks noGrp="1"/>
          </p:cNvSpPr>
          <p:nvPr>
            <p:ph sz="half" idx="2"/>
          </p:nvPr>
        </p:nvSpPr>
        <p:spPr>
          <a:xfrm>
            <a:off x="4648200" y="3645024"/>
            <a:ext cx="4038600" cy="2481139"/>
          </a:xfrm>
          <a:solidFill>
            <a:schemeClr val="tx1"/>
          </a:solidFill>
        </p:spPr>
        <p:style>
          <a:lnRef idx="2">
            <a:schemeClr val="accent5"/>
          </a:lnRef>
          <a:fillRef idx="1">
            <a:schemeClr val="lt1"/>
          </a:fillRef>
          <a:effectRef idx="0">
            <a:schemeClr val="accent5"/>
          </a:effectRef>
          <a:fontRef idx="minor">
            <a:schemeClr val="dk1"/>
          </a:fontRef>
        </p:style>
        <p:txBody>
          <a:bodyPr>
            <a:normAutofit fontScale="70000" lnSpcReduction="20000"/>
          </a:bodyPr>
          <a:lstStyle/>
          <a:p>
            <a:r>
              <a:rPr lang="en-GB" sz="3000" dirty="0">
                <a:solidFill>
                  <a:schemeClr val="bg1"/>
                </a:solidFill>
              </a:rPr>
              <a:t>What’s the difference between co-operative group work and collaborative learning? </a:t>
            </a:r>
          </a:p>
          <a:p>
            <a:pPr marL="0" indent="0">
              <a:buNone/>
            </a:pPr>
            <a:endParaRPr lang="en-GB" dirty="0">
              <a:solidFill>
                <a:schemeClr val="bg1"/>
              </a:solidFill>
            </a:endParaRPr>
          </a:p>
          <a:p>
            <a:r>
              <a:rPr lang="en-GB" sz="1900" dirty="0">
                <a:solidFill>
                  <a:schemeClr val="bg1"/>
                </a:solidFill>
                <a:hlinkClick r:id="rId3">
                  <a:extLst>
                    <a:ext uri="{A12FA001-AC4F-418D-AE19-62706E023703}">
                      <ahyp:hlinkClr xmlns:ahyp="http://schemas.microsoft.com/office/drawing/2018/hyperlinkcolor" val="tx"/>
                    </a:ext>
                  </a:extLst>
                </a:hlinkClick>
              </a:rPr>
              <a:t>https://www.bing.com/videos/riverview/relatedvideo?q=What%e2%80%99s+the+difference+between+co-operative+group+work+and+collaborative+learning%3f&amp;mid=0857011438B59D01A0660857011438B59D01A066&amp;FORM=VIRE</a:t>
            </a:r>
            <a:r>
              <a:rPr lang="en-GB" sz="1900" dirty="0">
                <a:solidFill>
                  <a:schemeClr val="bg1"/>
                </a:solidFill>
              </a:rPr>
              <a:t> </a:t>
            </a:r>
          </a:p>
          <a:p>
            <a:endParaRPr lang="en-GB" dirty="0"/>
          </a:p>
        </p:txBody>
      </p:sp>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31840" y="1628800"/>
            <a:ext cx="2424113" cy="1619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71311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bg1"/>
                </a:solidFill>
              </a:rPr>
              <a:t>Top tips for Teachers…</a:t>
            </a:r>
            <a:br>
              <a:rPr lang="en-GB" dirty="0">
                <a:solidFill>
                  <a:schemeClr val="bg1"/>
                </a:solidFill>
              </a:rPr>
            </a:br>
            <a:r>
              <a:rPr lang="en-GB" i="1" dirty="0">
                <a:solidFill>
                  <a:schemeClr val="bg1"/>
                </a:solidFill>
              </a:rPr>
              <a:t>Tips top </a:t>
            </a:r>
            <a:r>
              <a:rPr lang="en-GB" i="1" dirty="0" err="1">
                <a:solidFill>
                  <a:schemeClr val="bg1"/>
                </a:solidFill>
              </a:rPr>
              <a:t>ar</a:t>
            </a:r>
            <a:r>
              <a:rPr lang="en-GB" i="1" dirty="0">
                <a:solidFill>
                  <a:schemeClr val="bg1"/>
                </a:solidFill>
              </a:rPr>
              <a:t> </a:t>
            </a:r>
            <a:r>
              <a:rPr lang="en-GB" i="1" dirty="0" err="1">
                <a:solidFill>
                  <a:schemeClr val="bg1"/>
                </a:solidFill>
              </a:rPr>
              <a:t>gyfer</a:t>
            </a:r>
            <a:r>
              <a:rPr lang="en-GB" i="1" dirty="0">
                <a:solidFill>
                  <a:schemeClr val="bg1"/>
                </a:solidFill>
              </a:rPr>
              <a:t> </a:t>
            </a:r>
            <a:r>
              <a:rPr lang="en-GB" i="1" dirty="0" err="1">
                <a:solidFill>
                  <a:schemeClr val="bg1"/>
                </a:solidFill>
              </a:rPr>
              <a:t>Athrawon</a:t>
            </a:r>
            <a:r>
              <a:rPr lang="en-GB" i="1" dirty="0">
                <a:solidFill>
                  <a:schemeClr val="bg1"/>
                </a:solidFill>
              </a:rPr>
              <a:t>…</a:t>
            </a:r>
          </a:p>
        </p:txBody>
      </p:sp>
      <p:sp>
        <p:nvSpPr>
          <p:cNvPr id="3" name="Content Placeholder 2"/>
          <p:cNvSpPr>
            <a:spLocks noGrp="1"/>
          </p:cNvSpPr>
          <p:nvPr>
            <p:ph sz="half" idx="1"/>
          </p:nvPr>
        </p:nvSpPr>
        <p:spPr>
          <a:solidFill>
            <a:schemeClr val="tx1"/>
          </a:solidFill>
        </p:spPr>
        <p:style>
          <a:lnRef idx="2">
            <a:schemeClr val="accent4"/>
          </a:lnRef>
          <a:fillRef idx="1">
            <a:schemeClr val="lt1"/>
          </a:fillRef>
          <a:effectRef idx="0">
            <a:schemeClr val="accent4"/>
          </a:effectRef>
          <a:fontRef idx="minor">
            <a:schemeClr val="dk1"/>
          </a:fontRef>
        </p:style>
        <p:txBody>
          <a:bodyPr>
            <a:normAutofit fontScale="92500"/>
          </a:bodyPr>
          <a:lstStyle/>
          <a:p>
            <a:r>
              <a:rPr lang="en-GB" dirty="0">
                <a:solidFill>
                  <a:schemeClr val="bg1"/>
                </a:solidFill>
              </a:rPr>
              <a:t>'</a:t>
            </a:r>
            <a:r>
              <a:rPr lang="en-GB" i="1" dirty="0">
                <a:solidFill>
                  <a:schemeClr val="bg1"/>
                </a:solidFill>
              </a:rPr>
              <a:t>If individualistic learning dominates your classroom, your students will behave accordingly, even if you put them temporarily into cooperative groups.'</a:t>
            </a:r>
            <a:r>
              <a:rPr lang="en-GB" dirty="0">
                <a:solidFill>
                  <a:schemeClr val="bg1"/>
                </a:solidFill>
              </a:rPr>
              <a:t> </a:t>
            </a:r>
          </a:p>
          <a:p>
            <a:pPr marL="0" indent="0" algn="r">
              <a:buNone/>
            </a:pPr>
            <a:r>
              <a:rPr lang="en-GB" sz="1400" dirty="0">
                <a:solidFill>
                  <a:schemeClr val="bg1"/>
                </a:solidFill>
              </a:rPr>
              <a:t>Johnson, Johnson and </a:t>
            </a:r>
            <a:r>
              <a:rPr lang="en-GB" sz="1400" dirty="0" err="1">
                <a:solidFill>
                  <a:schemeClr val="bg1"/>
                </a:solidFill>
              </a:rPr>
              <a:t>Holubec</a:t>
            </a:r>
            <a:r>
              <a:rPr lang="en-GB" sz="1400" dirty="0">
                <a:solidFill>
                  <a:schemeClr val="bg1"/>
                </a:solidFill>
              </a:rPr>
              <a:t> (ASCD 1994)</a:t>
            </a:r>
          </a:p>
          <a:p>
            <a:pPr marL="0" indent="0" algn="r">
              <a:buNone/>
            </a:pPr>
            <a:endParaRPr lang="en-GB" sz="1400" dirty="0">
              <a:solidFill>
                <a:schemeClr val="bg1"/>
              </a:solidFill>
            </a:endParaRPr>
          </a:p>
          <a:p>
            <a:r>
              <a:rPr lang="en-GB" sz="3000" dirty="0">
                <a:solidFill>
                  <a:schemeClr val="bg1"/>
                </a:solidFill>
              </a:rPr>
              <a:t>Y </a:t>
            </a:r>
            <a:r>
              <a:rPr lang="en-GB" sz="3000" dirty="0" err="1">
                <a:solidFill>
                  <a:schemeClr val="bg1"/>
                </a:solidFill>
              </a:rPr>
              <a:t>risg</a:t>
            </a:r>
            <a:r>
              <a:rPr lang="en-GB" sz="3000" dirty="0">
                <a:solidFill>
                  <a:schemeClr val="bg1"/>
                </a:solidFill>
              </a:rPr>
              <a:t> o </a:t>
            </a:r>
            <a:r>
              <a:rPr lang="en-GB" sz="3000" dirty="0" err="1">
                <a:solidFill>
                  <a:schemeClr val="bg1"/>
                </a:solidFill>
              </a:rPr>
              <a:t>grwpiau</a:t>
            </a:r>
            <a:r>
              <a:rPr lang="en-GB" sz="3000" dirty="0">
                <a:solidFill>
                  <a:schemeClr val="bg1"/>
                </a:solidFill>
              </a:rPr>
              <a:t> </a:t>
            </a:r>
            <a:r>
              <a:rPr lang="en-GB" sz="3000" dirty="0" err="1">
                <a:solidFill>
                  <a:schemeClr val="bg1"/>
                </a:solidFill>
              </a:rPr>
              <a:t>dysgu</a:t>
            </a:r>
            <a:r>
              <a:rPr lang="en-GB" sz="3000" dirty="0">
                <a:solidFill>
                  <a:schemeClr val="bg1"/>
                </a:solidFill>
              </a:rPr>
              <a:t> </a:t>
            </a:r>
            <a:r>
              <a:rPr lang="en-GB" sz="3000" dirty="0" err="1">
                <a:solidFill>
                  <a:schemeClr val="bg1"/>
                </a:solidFill>
              </a:rPr>
              <a:t>ffug</a:t>
            </a:r>
            <a:endParaRPr lang="en-GB" sz="3000" dirty="0">
              <a:solidFill>
                <a:schemeClr val="bg1"/>
              </a:solidFill>
            </a:endParaRPr>
          </a:p>
        </p:txBody>
      </p:sp>
      <p:sp>
        <p:nvSpPr>
          <p:cNvPr id="4" name="Content Placeholder 3"/>
          <p:cNvSpPr>
            <a:spLocks noGrp="1"/>
          </p:cNvSpPr>
          <p:nvPr>
            <p:ph sz="half" idx="2"/>
          </p:nvPr>
        </p:nvSpPr>
        <p:spPr>
          <a:solidFill>
            <a:schemeClr val="tx1"/>
          </a:solidFill>
        </p:spPr>
        <p:style>
          <a:lnRef idx="2">
            <a:schemeClr val="accent5"/>
          </a:lnRef>
          <a:fillRef idx="1">
            <a:schemeClr val="lt1"/>
          </a:fillRef>
          <a:effectRef idx="0">
            <a:schemeClr val="accent5"/>
          </a:effectRef>
          <a:fontRef idx="minor">
            <a:schemeClr val="dk1"/>
          </a:fontRef>
        </p:style>
        <p:txBody>
          <a:bodyPr>
            <a:normAutofit fontScale="92500"/>
          </a:bodyPr>
          <a:lstStyle/>
          <a:p>
            <a:r>
              <a:rPr lang="en-GB" dirty="0">
                <a:solidFill>
                  <a:schemeClr val="bg1"/>
                </a:solidFill>
              </a:rPr>
              <a:t>'</a:t>
            </a:r>
            <a:r>
              <a:rPr lang="en-GB" i="1" dirty="0">
                <a:solidFill>
                  <a:schemeClr val="bg1"/>
                </a:solidFill>
              </a:rPr>
              <a:t>If individualistic learning dominates your classroom, your students will behave accordingly, even if you put them temporarily into cooperative groups.'</a:t>
            </a:r>
            <a:r>
              <a:rPr lang="en-GB" dirty="0">
                <a:solidFill>
                  <a:schemeClr val="bg1"/>
                </a:solidFill>
              </a:rPr>
              <a:t> </a:t>
            </a:r>
          </a:p>
          <a:p>
            <a:pPr marL="0" indent="0" algn="r">
              <a:buNone/>
            </a:pPr>
            <a:r>
              <a:rPr lang="en-GB" sz="1400" dirty="0">
                <a:solidFill>
                  <a:schemeClr val="bg1"/>
                </a:solidFill>
              </a:rPr>
              <a:t>Johnson, Johnson and </a:t>
            </a:r>
            <a:r>
              <a:rPr lang="en-GB" sz="1400" dirty="0" err="1">
                <a:solidFill>
                  <a:schemeClr val="bg1"/>
                </a:solidFill>
              </a:rPr>
              <a:t>Holubec</a:t>
            </a:r>
            <a:r>
              <a:rPr lang="en-GB" sz="1400" dirty="0">
                <a:solidFill>
                  <a:schemeClr val="bg1"/>
                </a:solidFill>
              </a:rPr>
              <a:t> (ASCD 1994)</a:t>
            </a:r>
          </a:p>
          <a:p>
            <a:pPr marL="0" indent="0" algn="r">
              <a:buNone/>
            </a:pPr>
            <a:endParaRPr lang="en-GB" dirty="0">
              <a:solidFill>
                <a:schemeClr val="bg1"/>
              </a:solidFill>
            </a:endParaRPr>
          </a:p>
          <a:p>
            <a:r>
              <a:rPr lang="en-GB" i="1" dirty="0">
                <a:solidFill>
                  <a:schemeClr val="bg1"/>
                </a:solidFill>
              </a:rPr>
              <a:t>The risk of Pseudo-Learning Groups</a:t>
            </a:r>
          </a:p>
          <a:p>
            <a:endParaRPr lang="en-GB" dirty="0"/>
          </a:p>
        </p:txBody>
      </p:sp>
    </p:spTree>
    <p:extLst>
      <p:ext uri="{BB962C8B-B14F-4D97-AF65-F5344CB8AC3E}">
        <p14:creationId xmlns:p14="http://schemas.microsoft.com/office/powerpoint/2010/main" val="2743547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457200"/>
            <a:ext cx="8229600" cy="1143000"/>
          </a:xfrm>
        </p:spPr>
        <p:txBody>
          <a:bodyPr>
            <a:normAutofit fontScale="90000"/>
          </a:bodyPr>
          <a:lstStyle/>
          <a:p>
            <a:r>
              <a:rPr lang="en-GB" i="1" dirty="0" err="1">
                <a:solidFill>
                  <a:schemeClr val="bg1"/>
                </a:solidFill>
              </a:rPr>
              <a:t>Yn</a:t>
            </a:r>
            <a:r>
              <a:rPr lang="en-GB" i="1" dirty="0">
                <a:solidFill>
                  <a:schemeClr val="bg1"/>
                </a:solidFill>
              </a:rPr>
              <a:t> y </a:t>
            </a:r>
            <a:r>
              <a:rPr lang="en-GB" i="1" dirty="0" err="1">
                <a:solidFill>
                  <a:schemeClr val="bg1"/>
                </a:solidFill>
              </a:rPr>
              <a:t>dosbarth</a:t>
            </a:r>
            <a:r>
              <a:rPr lang="en-GB" i="1" dirty="0">
                <a:solidFill>
                  <a:schemeClr val="bg1"/>
                </a:solidFill>
              </a:rPr>
              <a:t> </a:t>
            </a:r>
            <a:r>
              <a:rPr lang="en-GB" i="1" dirty="0" err="1">
                <a:solidFill>
                  <a:schemeClr val="bg1"/>
                </a:solidFill>
              </a:rPr>
              <a:t>cydweithredol</a:t>
            </a:r>
            <a:r>
              <a:rPr lang="en-GB" i="1" dirty="0">
                <a:solidFill>
                  <a:schemeClr val="bg1"/>
                </a:solidFill>
              </a:rPr>
              <a:t>…</a:t>
            </a:r>
            <a:br>
              <a:rPr lang="en-GB" i="1" dirty="0">
                <a:solidFill>
                  <a:schemeClr val="bg1"/>
                </a:solidFill>
              </a:rPr>
            </a:br>
            <a:r>
              <a:rPr lang="en-GB" dirty="0">
                <a:solidFill>
                  <a:schemeClr val="bg1"/>
                </a:solidFill>
              </a:rPr>
              <a:t>In the collaborative class…</a:t>
            </a:r>
            <a:br>
              <a:rPr lang="en-GB" dirty="0">
                <a:solidFill>
                  <a:schemeClr val="bg1"/>
                </a:solidFill>
              </a:rPr>
            </a:br>
            <a:endParaRPr lang="en-GB" i="1" dirty="0">
              <a:solidFill>
                <a:schemeClr val="bg1"/>
              </a:solidFill>
            </a:endParaRPr>
          </a:p>
        </p:txBody>
      </p:sp>
      <p:sp>
        <p:nvSpPr>
          <p:cNvPr id="3" name="Content Placeholder 2"/>
          <p:cNvSpPr>
            <a:spLocks noGrp="1"/>
          </p:cNvSpPr>
          <p:nvPr>
            <p:ph sz="half" idx="1"/>
          </p:nvPr>
        </p:nvSpPr>
        <p:spPr>
          <a:xfrm>
            <a:off x="457200" y="1672208"/>
            <a:ext cx="4038600" cy="4997152"/>
          </a:xfrm>
          <a:solidFill>
            <a:schemeClr val="tx1"/>
          </a:solidFill>
        </p:spPr>
        <p:style>
          <a:lnRef idx="2">
            <a:schemeClr val="accent4"/>
          </a:lnRef>
          <a:fillRef idx="1">
            <a:schemeClr val="lt1"/>
          </a:fillRef>
          <a:effectRef idx="0">
            <a:schemeClr val="accent4"/>
          </a:effectRef>
          <a:fontRef idx="minor">
            <a:schemeClr val="dk1"/>
          </a:fontRef>
        </p:style>
        <p:txBody>
          <a:bodyPr>
            <a:normAutofit fontScale="62500" lnSpcReduction="20000"/>
          </a:bodyPr>
          <a:lstStyle/>
          <a:p>
            <a:r>
              <a:rPr lang="en-GB" sz="3400" dirty="0" err="1">
                <a:solidFill>
                  <a:schemeClr val="bg1"/>
                </a:solidFill>
              </a:rPr>
              <a:t>Llai</a:t>
            </a:r>
            <a:r>
              <a:rPr lang="en-GB" sz="3400" dirty="0">
                <a:solidFill>
                  <a:schemeClr val="bg1"/>
                </a:solidFill>
              </a:rPr>
              <a:t> o </a:t>
            </a:r>
            <a:r>
              <a:rPr lang="en-GB" sz="3400" dirty="0" err="1">
                <a:solidFill>
                  <a:schemeClr val="bg1"/>
                </a:solidFill>
              </a:rPr>
              <a:t>angen</a:t>
            </a:r>
            <a:r>
              <a:rPr lang="en-GB" sz="3400" dirty="0">
                <a:solidFill>
                  <a:schemeClr val="bg1"/>
                </a:solidFill>
              </a:rPr>
              <a:t> </a:t>
            </a:r>
            <a:r>
              <a:rPr lang="en-GB" sz="3400" dirty="0" err="1">
                <a:solidFill>
                  <a:schemeClr val="bg1"/>
                </a:solidFill>
              </a:rPr>
              <a:t>i</a:t>
            </a:r>
            <a:r>
              <a:rPr lang="en-GB" sz="3400" dirty="0">
                <a:solidFill>
                  <a:schemeClr val="bg1"/>
                </a:solidFill>
              </a:rPr>
              <a:t> </a:t>
            </a:r>
            <a:r>
              <a:rPr lang="en-GB" sz="3400" dirty="0" err="1">
                <a:solidFill>
                  <a:schemeClr val="bg1"/>
                </a:solidFill>
              </a:rPr>
              <a:t>athrawon</a:t>
            </a:r>
            <a:r>
              <a:rPr lang="en-GB" sz="3400" dirty="0">
                <a:solidFill>
                  <a:schemeClr val="bg1"/>
                </a:solidFill>
              </a:rPr>
              <a:t> </a:t>
            </a:r>
            <a:r>
              <a:rPr lang="en-GB" sz="3400" dirty="0" err="1">
                <a:solidFill>
                  <a:schemeClr val="bg1"/>
                </a:solidFill>
              </a:rPr>
              <a:t>reoli</a:t>
            </a:r>
            <a:r>
              <a:rPr lang="en-GB" sz="3400" dirty="0">
                <a:solidFill>
                  <a:schemeClr val="bg1"/>
                </a:solidFill>
              </a:rPr>
              <a:t>.</a:t>
            </a:r>
          </a:p>
          <a:p>
            <a:r>
              <a:rPr lang="en-GB" sz="3400" dirty="0" err="1">
                <a:solidFill>
                  <a:schemeClr val="bg1"/>
                </a:solidFill>
              </a:rPr>
              <a:t>Mae’r</a:t>
            </a:r>
            <a:r>
              <a:rPr lang="en-GB" sz="3400" dirty="0">
                <a:solidFill>
                  <a:schemeClr val="bg1"/>
                </a:solidFill>
              </a:rPr>
              <a:t> </a:t>
            </a:r>
            <a:r>
              <a:rPr lang="en-GB" sz="3400" dirty="0" err="1">
                <a:solidFill>
                  <a:schemeClr val="bg1"/>
                </a:solidFill>
              </a:rPr>
              <a:t>nodau’n</a:t>
            </a:r>
            <a:r>
              <a:rPr lang="en-GB" sz="3400" dirty="0">
                <a:solidFill>
                  <a:schemeClr val="bg1"/>
                </a:solidFill>
              </a:rPr>
              <a:t> </a:t>
            </a:r>
            <a:r>
              <a:rPr lang="en-GB" sz="3400" dirty="0" err="1">
                <a:solidFill>
                  <a:schemeClr val="bg1"/>
                </a:solidFill>
              </a:rPr>
              <a:t>wahanol</a:t>
            </a:r>
            <a:r>
              <a:rPr lang="en-GB" sz="3400" dirty="0">
                <a:solidFill>
                  <a:schemeClr val="bg1"/>
                </a:solidFill>
              </a:rPr>
              <a:t>.</a:t>
            </a:r>
          </a:p>
          <a:p>
            <a:r>
              <a:rPr lang="en-GB" sz="3400" dirty="0">
                <a:solidFill>
                  <a:schemeClr val="bg1"/>
                </a:solidFill>
              </a:rPr>
              <a:t>Mae </a:t>
            </a:r>
            <a:r>
              <a:rPr lang="en-GB" sz="3400" dirty="0" err="1">
                <a:solidFill>
                  <a:schemeClr val="bg1"/>
                </a:solidFill>
              </a:rPr>
              <a:t>cynorthwyo</a:t>
            </a:r>
            <a:r>
              <a:rPr lang="en-GB" sz="3400" dirty="0">
                <a:solidFill>
                  <a:schemeClr val="bg1"/>
                </a:solidFill>
              </a:rPr>
              <a:t> </a:t>
            </a:r>
            <a:r>
              <a:rPr lang="en-GB" sz="3400" dirty="0" err="1">
                <a:solidFill>
                  <a:schemeClr val="bg1"/>
                </a:solidFill>
              </a:rPr>
              <a:t>pobl</a:t>
            </a:r>
            <a:r>
              <a:rPr lang="en-GB" sz="3400" dirty="0">
                <a:solidFill>
                  <a:schemeClr val="bg1"/>
                </a:solidFill>
              </a:rPr>
              <a:t> </a:t>
            </a:r>
            <a:r>
              <a:rPr lang="en-GB" sz="3400" dirty="0" err="1">
                <a:solidFill>
                  <a:schemeClr val="bg1"/>
                </a:solidFill>
              </a:rPr>
              <a:t>ifanc</a:t>
            </a:r>
            <a:r>
              <a:rPr lang="en-GB" sz="3400" dirty="0">
                <a:solidFill>
                  <a:schemeClr val="bg1"/>
                </a:solidFill>
              </a:rPr>
              <a:t> </a:t>
            </a:r>
            <a:r>
              <a:rPr lang="en-GB" sz="3400" dirty="0" err="1">
                <a:solidFill>
                  <a:schemeClr val="bg1"/>
                </a:solidFill>
              </a:rPr>
              <a:t>i</a:t>
            </a:r>
            <a:r>
              <a:rPr lang="en-GB" sz="3400" dirty="0">
                <a:solidFill>
                  <a:schemeClr val="bg1"/>
                </a:solidFill>
              </a:rPr>
              <a:t> </a:t>
            </a:r>
            <a:r>
              <a:rPr lang="en-GB" sz="3400" dirty="0" err="1">
                <a:solidFill>
                  <a:schemeClr val="bg1"/>
                </a:solidFill>
              </a:rPr>
              <a:t>weithio</a:t>
            </a:r>
            <a:r>
              <a:rPr lang="en-GB" sz="3400" dirty="0">
                <a:solidFill>
                  <a:schemeClr val="bg1"/>
                </a:solidFill>
              </a:rPr>
              <a:t> a </a:t>
            </a:r>
            <a:r>
              <a:rPr lang="en-GB" sz="3400" dirty="0" err="1">
                <a:solidFill>
                  <a:schemeClr val="bg1"/>
                </a:solidFill>
              </a:rPr>
              <a:t>dysgu</a:t>
            </a:r>
            <a:r>
              <a:rPr lang="en-GB" sz="3400" dirty="0">
                <a:solidFill>
                  <a:schemeClr val="bg1"/>
                </a:solidFill>
              </a:rPr>
              <a:t> </a:t>
            </a:r>
            <a:r>
              <a:rPr lang="en-GB" sz="3400" dirty="0" err="1">
                <a:solidFill>
                  <a:schemeClr val="bg1"/>
                </a:solidFill>
              </a:rPr>
              <a:t>yn</a:t>
            </a:r>
            <a:r>
              <a:rPr lang="en-GB" sz="3400" dirty="0">
                <a:solidFill>
                  <a:schemeClr val="bg1"/>
                </a:solidFill>
              </a:rPr>
              <a:t> </a:t>
            </a:r>
            <a:r>
              <a:rPr lang="en-GB" sz="3400" dirty="0" err="1">
                <a:solidFill>
                  <a:schemeClr val="bg1"/>
                </a:solidFill>
              </a:rPr>
              <a:t>dda</a:t>
            </a:r>
            <a:r>
              <a:rPr lang="en-GB" sz="3400" dirty="0">
                <a:solidFill>
                  <a:schemeClr val="bg1"/>
                </a:solidFill>
              </a:rPr>
              <a:t> </a:t>
            </a:r>
            <a:r>
              <a:rPr lang="en-GB" sz="3400" dirty="0" err="1">
                <a:solidFill>
                  <a:schemeClr val="bg1"/>
                </a:solidFill>
              </a:rPr>
              <a:t>gyda’i</a:t>
            </a:r>
            <a:r>
              <a:rPr lang="en-GB" sz="3400" dirty="0">
                <a:solidFill>
                  <a:schemeClr val="bg1"/>
                </a:solidFill>
              </a:rPr>
              <a:t> </a:t>
            </a:r>
            <a:r>
              <a:rPr lang="en-GB" sz="3400" dirty="0" err="1">
                <a:solidFill>
                  <a:schemeClr val="bg1"/>
                </a:solidFill>
              </a:rPr>
              <a:t>gilydd</a:t>
            </a:r>
            <a:r>
              <a:rPr lang="en-GB" sz="3400" dirty="0">
                <a:solidFill>
                  <a:schemeClr val="bg1"/>
                </a:solidFill>
              </a:rPr>
              <a:t> </a:t>
            </a:r>
            <a:r>
              <a:rPr lang="en-GB" sz="3400" dirty="0" err="1">
                <a:solidFill>
                  <a:schemeClr val="bg1"/>
                </a:solidFill>
              </a:rPr>
              <a:t>yn</a:t>
            </a:r>
            <a:r>
              <a:rPr lang="en-GB" sz="3400" dirty="0">
                <a:solidFill>
                  <a:schemeClr val="bg1"/>
                </a:solidFill>
              </a:rPr>
              <a:t> </a:t>
            </a:r>
            <a:r>
              <a:rPr lang="en-GB" sz="3400" dirty="0" err="1">
                <a:solidFill>
                  <a:schemeClr val="bg1"/>
                </a:solidFill>
              </a:rPr>
              <a:t>dod</a:t>
            </a:r>
            <a:r>
              <a:rPr lang="en-GB" sz="3400" dirty="0">
                <a:solidFill>
                  <a:schemeClr val="bg1"/>
                </a:solidFill>
              </a:rPr>
              <a:t> </a:t>
            </a:r>
            <a:r>
              <a:rPr lang="en-GB" sz="3400" dirty="0" err="1">
                <a:solidFill>
                  <a:schemeClr val="bg1"/>
                </a:solidFill>
              </a:rPr>
              <a:t>yn</a:t>
            </a:r>
            <a:r>
              <a:rPr lang="en-GB" sz="3400" dirty="0">
                <a:solidFill>
                  <a:schemeClr val="bg1"/>
                </a:solidFill>
              </a:rPr>
              <a:t> nod </a:t>
            </a:r>
            <a:r>
              <a:rPr lang="en-GB" sz="3400" dirty="0" err="1">
                <a:solidFill>
                  <a:schemeClr val="bg1"/>
                </a:solidFill>
              </a:rPr>
              <a:t>bwysig</a:t>
            </a:r>
            <a:r>
              <a:rPr lang="en-GB" sz="3400" dirty="0">
                <a:solidFill>
                  <a:schemeClr val="bg1"/>
                </a:solidFill>
              </a:rPr>
              <a:t> </a:t>
            </a:r>
            <a:r>
              <a:rPr lang="en-GB" sz="3400" dirty="0" err="1">
                <a:solidFill>
                  <a:schemeClr val="bg1"/>
                </a:solidFill>
              </a:rPr>
              <a:t>yn</a:t>
            </a:r>
            <a:r>
              <a:rPr lang="en-GB" sz="3400" dirty="0">
                <a:solidFill>
                  <a:schemeClr val="bg1"/>
                </a:solidFill>
              </a:rPr>
              <a:t> </a:t>
            </a:r>
            <a:r>
              <a:rPr lang="en-GB" sz="3400" dirty="0" err="1">
                <a:solidFill>
                  <a:schemeClr val="bg1"/>
                </a:solidFill>
              </a:rPr>
              <a:t>ei</a:t>
            </a:r>
            <a:r>
              <a:rPr lang="en-GB" sz="3400" dirty="0">
                <a:solidFill>
                  <a:schemeClr val="bg1"/>
                </a:solidFill>
              </a:rPr>
              <a:t> </a:t>
            </a:r>
            <a:r>
              <a:rPr lang="en-GB" sz="3400" dirty="0" err="1">
                <a:solidFill>
                  <a:schemeClr val="bg1"/>
                </a:solidFill>
              </a:rPr>
              <a:t>hunan</a:t>
            </a:r>
            <a:r>
              <a:rPr lang="en-GB" sz="3400" dirty="0">
                <a:solidFill>
                  <a:schemeClr val="bg1"/>
                </a:solidFill>
              </a:rPr>
              <a:t>.</a:t>
            </a:r>
          </a:p>
          <a:p>
            <a:r>
              <a:rPr lang="en-GB" sz="3400" dirty="0" err="1">
                <a:solidFill>
                  <a:schemeClr val="bg1"/>
                </a:solidFill>
              </a:rPr>
              <a:t>Mewn</a:t>
            </a:r>
            <a:r>
              <a:rPr lang="en-GB" sz="3400" dirty="0">
                <a:solidFill>
                  <a:schemeClr val="bg1"/>
                </a:solidFill>
              </a:rPr>
              <a:t> </a:t>
            </a:r>
            <a:r>
              <a:rPr lang="en-GB" sz="3400" dirty="0" err="1">
                <a:solidFill>
                  <a:schemeClr val="bg1"/>
                </a:solidFill>
              </a:rPr>
              <a:t>nifer</a:t>
            </a:r>
            <a:r>
              <a:rPr lang="en-GB" sz="3400" dirty="0">
                <a:solidFill>
                  <a:schemeClr val="bg1"/>
                </a:solidFill>
              </a:rPr>
              <a:t> o </a:t>
            </a:r>
            <a:r>
              <a:rPr lang="en-GB" sz="3400" dirty="0" err="1">
                <a:solidFill>
                  <a:schemeClr val="bg1"/>
                </a:solidFill>
              </a:rPr>
              <a:t>ddosbarthiadau</a:t>
            </a:r>
            <a:r>
              <a:rPr lang="en-GB" sz="3400" dirty="0">
                <a:solidFill>
                  <a:schemeClr val="bg1"/>
                </a:solidFill>
              </a:rPr>
              <a:t>, </a:t>
            </a:r>
            <a:r>
              <a:rPr lang="en-GB" sz="3400" dirty="0" err="1">
                <a:solidFill>
                  <a:schemeClr val="bg1"/>
                </a:solidFill>
              </a:rPr>
              <a:t>mae</a:t>
            </a:r>
            <a:r>
              <a:rPr lang="en-GB" sz="3400" dirty="0">
                <a:solidFill>
                  <a:schemeClr val="bg1"/>
                </a:solidFill>
              </a:rPr>
              <a:t> </a:t>
            </a:r>
            <a:r>
              <a:rPr lang="en-GB" sz="3400" dirty="0" err="1">
                <a:solidFill>
                  <a:schemeClr val="bg1"/>
                </a:solidFill>
              </a:rPr>
              <a:t>angen</a:t>
            </a:r>
            <a:r>
              <a:rPr lang="en-GB" sz="3400" dirty="0">
                <a:solidFill>
                  <a:schemeClr val="bg1"/>
                </a:solidFill>
              </a:rPr>
              <a:t> </a:t>
            </a:r>
            <a:r>
              <a:rPr lang="en-GB" sz="3400" dirty="0" err="1">
                <a:solidFill>
                  <a:schemeClr val="bg1"/>
                </a:solidFill>
              </a:rPr>
              <a:t>newid</a:t>
            </a:r>
            <a:r>
              <a:rPr lang="en-GB" sz="3400" dirty="0">
                <a:solidFill>
                  <a:schemeClr val="bg1"/>
                </a:solidFill>
              </a:rPr>
              <a:t> y </a:t>
            </a:r>
            <a:r>
              <a:rPr lang="en-GB" sz="3400" dirty="0" err="1">
                <a:solidFill>
                  <a:schemeClr val="bg1"/>
                </a:solidFill>
              </a:rPr>
              <a:t>nodau</a:t>
            </a:r>
            <a:r>
              <a:rPr lang="en-GB" sz="3400" dirty="0">
                <a:solidFill>
                  <a:schemeClr val="bg1"/>
                </a:solidFill>
              </a:rPr>
              <a:t> </a:t>
            </a:r>
            <a:r>
              <a:rPr lang="en-GB" sz="3400" dirty="0" err="1">
                <a:solidFill>
                  <a:schemeClr val="bg1"/>
                </a:solidFill>
              </a:rPr>
              <a:t>sylfaenol</a:t>
            </a:r>
            <a:r>
              <a:rPr lang="en-GB" sz="3400" dirty="0">
                <a:solidFill>
                  <a:schemeClr val="bg1"/>
                </a:solidFill>
              </a:rPr>
              <a:t>, er </a:t>
            </a:r>
            <a:r>
              <a:rPr lang="en-GB" sz="3400" dirty="0" err="1">
                <a:solidFill>
                  <a:schemeClr val="bg1"/>
                </a:solidFill>
              </a:rPr>
              <a:t>enghraifft</a:t>
            </a:r>
            <a:r>
              <a:rPr lang="en-GB" sz="3400" dirty="0">
                <a:solidFill>
                  <a:schemeClr val="bg1"/>
                </a:solidFill>
              </a:rPr>
              <a:t>:</a:t>
            </a:r>
          </a:p>
          <a:p>
            <a:pPr lvl="1"/>
            <a:r>
              <a:rPr lang="en-GB" sz="2600" dirty="0">
                <a:solidFill>
                  <a:schemeClr val="bg1"/>
                </a:solidFill>
              </a:rPr>
              <a:t>i </a:t>
            </a:r>
            <a:r>
              <a:rPr lang="en-GB" sz="2600" dirty="0" err="1">
                <a:solidFill>
                  <a:schemeClr val="bg1"/>
                </a:solidFill>
              </a:rPr>
              <a:t>greu</a:t>
            </a:r>
            <a:r>
              <a:rPr lang="en-GB" sz="2600" dirty="0">
                <a:solidFill>
                  <a:schemeClr val="bg1"/>
                </a:solidFill>
              </a:rPr>
              <a:t> </a:t>
            </a:r>
            <a:r>
              <a:rPr lang="en-GB" sz="2600" dirty="0" err="1">
                <a:solidFill>
                  <a:schemeClr val="bg1"/>
                </a:solidFill>
              </a:rPr>
              <a:t>cymuned</a:t>
            </a:r>
            <a:r>
              <a:rPr lang="en-GB" sz="2600" dirty="0">
                <a:solidFill>
                  <a:schemeClr val="bg1"/>
                </a:solidFill>
              </a:rPr>
              <a:t> </a:t>
            </a:r>
            <a:r>
              <a:rPr lang="en-GB" sz="2600" dirty="0" err="1">
                <a:solidFill>
                  <a:schemeClr val="bg1"/>
                </a:solidFill>
              </a:rPr>
              <a:t>ddysgu</a:t>
            </a:r>
            <a:endParaRPr lang="en-GB" sz="2600" dirty="0">
              <a:solidFill>
                <a:schemeClr val="bg1"/>
              </a:solidFill>
            </a:endParaRPr>
          </a:p>
          <a:p>
            <a:pPr lvl="1"/>
            <a:r>
              <a:rPr lang="en-GB" sz="2600" dirty="0" err="1">
                <a:solidFill>
                  <a:schemeClr val="bg1"/>
                </a:solidFill>
              </a:rPr>
              <a:t>i</a:t>
            </a:r>
            <a:r>
              <a:rPr lang="en-GB" sz="2600" dirty="0">
                <a:solidFill>
                  <a:schemeClr val="bg1"/>
                </a:solidFill>
              </a:rPr>
              <a:t> </a:t>
            </a:r>
            <a:r>
              <a:rPr lang="en-GB" sz="2600" dirty="0" err="1">
                <a:solidFill>
                  <a:schemeClr val="bg1"/>
                </a:solidFill>
              </a:rPr>
              <a:t>wella’n</a:t>
            </a:r>
            <a:r>
              <a:rPr lang="en-GB" sz="2600" dirty="0">
                <a:solidFill>
                  <a:schemeClr val="bg1"/>
                </a:solidFill>
              </a:rPr>
              <a:t> </a:t>
            </a:r>
            <a:r>
              <a:rPr lang="en-GB" sz="2600" dirty="0" err="1">
                <a:solidFill>
                  <a:schemeClr val="bg1"/>
                </a:solidFill>
              </a:rPr>
              <a:t>dealltwriaeth</a:t>
            </a:r>
            <a:r>
              <a:rPr lang="en-GB" sz="2600" dirty="0">
                <a:solidFill>
                  <a:schemeClr val="bg1"/>
                </a:solidFill>
              </a:rPr>
              <a:t> </a:t>
            </a:r>
            <a:r>
              <a:rPr lang="en-GB" sz="2600" dirty="0" err="1">
                <a:solidFill>
                  <a:schemeClr val="bg1"/>
                </a:solidFill>
              </a:rPr>
              <a:t>gyda’n</a:t>
            </a:r>
            <a:r>
              <a:rPr lang="en-GB" sz="2600" dirty="0">
                <a:solidFill>
                  <a:schemeClr val="bg1"/>
                </a:solidFill>
              </a:rPr>
              <a:t> </a:t>
            </a:r>
            <a:r>
              <a:rPr lang="en-GB" sz="2600" dirty="0" err="1">
                <a:solidFill>
                  <a:schemeClr val="bg1"/>
                </a:solidFill>
              </a:rPr>
              <a:t>gilydd</a:t>
            </a:r>
            <a:endParaRPr lang="en-GB" sz="2600" dirty="0">
              <a:solidFill>
                <a:schemeClr val="bg1"/>
              </a:solidFill>
            </a:endParaRPr>
          </a:p>
          <a:p>
            <a:pPr lvl="1"/>
            <a:r>
              <a:rPr lang="en-GB" sz="2600" dirty="0">
                <a:solidFill>
                  <a:schemeClr val="bg1"/>
                </a:solidFill>
              </a:rPr>
              <a:t>i </a:t>
            </a:r>
            <a:r>
              <a:rPr lang="en-GB" sz="2600" dirty="0" err="1">
                <a:solidFill>
                  <a:schemeClr val="bg1"/>
                </a:solidFill>
              </a:rPr>
              <a:t>gynorthwyo</a:t>
            </a:r>
            <a:r>
              <a:rPr lang="en-GB" sz="2600" dirty="0">
                <a:solidFill>
                  <a:schemeClr val="bg1"/>
                </a:solidFill>
              </a:rPr>
              <a:t> </a:t>
            </a:r>
            <a:r>
              <a:rPr lang="en-GB" sz="2600" dirty="0" err="1">
                <a:solidFill>
                  <a:schemeClr val="bg1"/>
                </a:solidFill>
              </a:rPr>
              <a:t>ein</a:t>
            </a:r>
            <a:r>
              <a:rPr lang="en-GB" sz="2600" dirty="0">
                <a:solidFill>
                  <a:schemeClr val="bg1"/>
                </a:solidFill>
              </a:rPr>
              <a:t> </a:t>
            </a:r>
            <a:r>
              <a:rPr lang="en-GB" sz="2600" dirty="0" err="1">
                <a:solidFill>
                  <a:schemeClr val="bg1"/>
                </a:solidFill>
              </a:rPr>
              <a:t>gilydd</a:t>
            </a:r>
            <a:r>
              <a:rPr lang="en-GB" sz="2600" dirty="0">
                <a:solidFill>
                  <a:schemeClr val="bg1"/>
                </a:solidFill>
              </a:rPr>
              <a:t> i </a:t>
            </a:r>
            <a:r>
              <a:rPr lang="en-GB" sz="2600" dirty="0" err="1">
                <a:solidFill>
                  <a:schemeClr val="bg1"/>
                </a:solidFill>
              </a:rPr>
              <a:t>ddysgu</a:t>
            </a:r>
            <a:endParaRPr lang="en-GB" sz="2600" dirty="0">
              <a:solidFill>
                <a:schemeClr val="bg1"/>
              </a:solidFill>
            </a:endParaRPr>
          </a:p>
          <a:p>
            <a:pPr lvl="1"/>
            <a:r>
              <a:rPr lang="en-GB" sz="2600" dirty="0">
                <a:solidFill>
                  <a:schemeClr val="bg1"/>
                </a:solidFill>
              </a:rPr>
              <a:t>i </a:t>
            </a:r>
            <a:r>
              <a:rPr lang="en-GB" sz="2600" dirty="0" err="1">
                <a:solidFill>
                  <a:schemeClr val="bg1"/>
                </a:solidFill>
              </a:rPr>
              <a:t>ddysgu</a:t>
            </a:r>
            <a:r>
              <a:rPr lang="en-GB" sz="2600" dirty="0">
                <a:solidFill>
                  <a:schemeClr val="bg1"/>
                </a:solidFill>
              </a:rPr>
              <a:t> </a:t>
            </a:r>
            <a:r>
              <a:rPr lang="en-GB" sz="2600" dirty="0" err="1">
                <a:solidFill>
                  <a:schemeClr val="bg1"/>
                </a:solidFill>
              </a:rPr>
              <a:t>sut</a:t>
            </a:r>
            <a:r>
              <a:rPr lang="en-GB" sz="2600" dirty="0">
                <a:solidFill>
                  <a:schemeClr val="bg1"/>
                </a:solidFill>
              </a:rPr>
              <a:t> </a:t>
            </a:r>
            <a:r>
              <a:rPr lang="en-GB" sz="2600" dirty="0" err="1">
                <a:solidFill>
                  <a:schemeClr val="bg1"/>
                </a:solidFill>
              </a:rPr>
              <a:t>i</a:t>
            </a:r>
            <a:r>
              <a:rPr lang="en-GB" sz="2600" dirty="0">
                <a:solidFill>
                  <a:schemeClr val="bg1"/>
                </a:solidFill>
              </a:rPr>
              <a:t> </a:t>
            </a:r>
            <a:r>
              <a:rPr lang="en-GB" sz="2600" dirty="0" err="1">
                <a:solidFill>
                  <a:schemeClr val="bg1"/>
                </a:solidFill>
              </a:rPr>
              <a:t>ddysgu</a:t>
            </a:r>
            <a:r>
              <a:rPr lang="en-GB" sz="2600" dirty="0">
                <a:solidFill>
                  <a:schemeClr val="bg1"/>
                </a:solidFill>
              </a:rPr>
              <a:t> </a:t>
            </a:r>
            <a:r>
              <a:rPr lang="en-GB" sz="2600" dirty="0" err="1">
                <a:solidFill>
                  <a:schemeClr val="bg1"/>
                </a:solidFill>
              </a:rPr>
              <a:t>gyda’n</a:t>
            </a:r>
            <a:r>
              <a:rPr lang="en-GB" sz="2600" dirty="0">
                <a:solidFill>
                  <a:schemeClr val="bg1"/>
                </a:solidFill>
              </a:rPr>
              <a:t> </a:t>
            </a:r>
            <a:r>
              <a:rPr lang="en-GB" sz="2600" dirty="0" err="1">
                <a:solidFill>
                  <a:schemeClr val="bg1"/>
                </a:solidFill>
              </a:rPr>
              <a:t>gilydd</a:t>
            </a:r>
            <a:r>
              <a:rPr lang="en-GB" sz="2600" dirty="0">
                <a:solidFill>
                  <a:schemeClr val="bg1"/>
                </a:solidFill>
              </a:rPr>
              <a:t>.</a:t>
            </a:r>
          </a:p>
          <a:p>
            <a:r>
              <a:rPr lang="en-GB" sz="3400" dirty="0">
                <a:solidFill>
                  <a:schemeClr val="bg1"/>
                </a:solidFill>
              </a:rPr>
              <a:t>Mae </a:t>
            </a:r>
            <a:r>
              <a:rPr lang="en-GB" sz="3400" dirty="0" err="1">
                <a:solidFill>
                  <a:schemeClr val="bg1"/>
                </a:solidFill>
              </a:rPr>
              <a:t>angen</a:t>
            </a:r>
            <a:r>
              <a:rPr lang="en-GB" sz="3400" dirty="0">
                <a:solidFill>
                  <a:schemeClr val="bg1"/>
                </a:solidFill>
              </a:rPr>
              <a:t> </a:t>
            </a:r>
            <a:r>
              <a:rPr lang="en-GB" sz="3400" dirty="0" err="1">
                <a:solidFill>
                  <a:schemeClr val="bg1"/>
                </a:solidFill>
              </a:rPr>
              <a:t>addysgu</a:t>
            </a:r>
            <a:r>
              <a:rPr lang="en-GB" sz="3400" dirty="0">
                <a:solidFill>
                  <a:schemeClr val="bg1"/>
                </a:solidFill>
              </a:rPr>
              <a:t> </a:t>
            </a:r>
            <a:r>
              <a:rPr lang="en-GB" sz="3400" dirty="0" err="1">
                <a:solidFill>
                  <a:schemeClr val="bg1"/>
                </a:solidFill>
              </a:rPr>
              <a:t>sgiliau</a:t>
            </a:r>
            <a:r>
              <a:rPr lang="en-GB" sz="3400" dirty="0">
                <a:solidFill>
                  <a:schemeClr val="bg1"/>
                </a:solidFill>
              </a:rPr>
              <a:t> </a:t>
            </a:r>
            <a:r>
              <a:rPr lang="en-GB" sz="3400" dirty="0" err="1">
                <a:solidFill>
                  <a:schemeClr val="bg1"/>
                </a:solidFill>
              </a:rPr>
              <a:t>newydd</a:t>
            </a:r>
            <a:r>
              <a:rPr lang="en-GB" sz="3400" dirty="0">
                <a:solidFill>
                  <a:schemeClr val="bg1"/>
                </a:solidFill>
              </a:rPr>
              <a:t> </a:t>
            </a:r>
            <a:r>
              <a:rPr lang="en-GB" sz="3400" dirty="0" err="1">
                <a:solidFill>
                  <a:schemeClr val="bg1"/>
                </a:solidFill>
              </a:rPr>
              <a:t>i’n</a:t>
            </a:r>
            <a:r>
              <a:rPr lang="en-GB" sz="3400" dirty="0">
                <a:solidFill>
                  <a:schemeClr val="bg1"/>
                </a:solidFill>
              </a:rPr>
              <a:t> </a:t>
            </a:r>
            <a:r>
              <a:rPr lang="en-GB" sz="3400" dirty="0" err="1">
                <a:solidFill>
                  <a:schemeClr val="bg1"/>
                </a:solidFill>
              </a:rPr>
              <a:t>disgyblion</a:t>
            </a:r>
            <a:r>
              <a:rPr lang="en-GB" dirty="0">
                <a:solidFill>
                  <a:schemeClr val="bg1"/>
                </a:solidFill>
              </a:rPr>
              <a:t>. </a:t>
            </a:r>
          </a:p>
        </p:txBody>
      </p:sp>
      <p:sp>
        <p:nvSpPr>
          <p:cNvPr id="4" name="Content Placeholder 3"/>
          <p:cNvSpPr>
            <a:spLocks noGrp="1"/>
          </p:cNvSpPr>
          <p:nvPr>
            <p:ph sz="half" idx="2"/>
          </p:nvPr>
        </p:nvSpPr>
        <p:spPr>
          <a:xfrm>
            <a:off x="4648200" y="1600200"/>
            <a:ext cx="4038600" cy="4997152"/>
          </a:xfrm>
          <a:solidFill>
            <a:schemeClr val="tx1"/>
          </a:solidFill>
        </p:spPr>
        <p:style>
          <a:lnRef idx="2">
            <a:schemeClr val="accent5"/>
          </a:lnRef>
          <a:fillRef idx="1">
            <a:schemeClr val="lt1"/>
          </a:fillRef>
          <a:effectRef idx="0">
            <a:schemeClr val="accent5"/>
          </a:effectRef>
          <a:fontRef idx="minor">
            <a:schemeClr val="dk1"/>
          </a:fontRef>
        </p:style>
        <p:txBody>
          <a:bodyPr>
            <a:normAutofit fontScale="62500" lnSpcReduction="20000"/>
          </a:bodyPr>
          <a:lstStyle/>
          <a:p>
            <a:r>
              <a:rPr lang="en-GB" dirty="0">
                <a:solidFill>
                  <a:schemeClr val="bg1"/>
                </a:solidFill>
              </a:rPr>
              <a:t>Teachers need to control less.</a:t>
            </a:r>
          </a:p>
          <a:p>
            <a:r>
              <a:rPr lang="en-GB" dirty="0">
                <a:solidFill>
                  <a:schemeClr val="bg1"/>
                </a:solidFill>
              </a:rPr>
              <a:t>The goals are different.</a:t>
            </a:r>
          </a:p>
          <a:p>
            <a:r>
              <a:rPr lang="en-GB" dirty="0">
                <a:solidFill>
                  <a:schemeClr val="bg1"/>
                </a:solidFill>
              </a:rPr>
              <a:t>Helping young people to work and learn well together  becomes an important aim in itself. </a:t>
            </a:r>
          </a:p>
          <a:p>
            <a:r>
              <a:rPr lang="en-GB" dirty="0">
                <a:solidFill>
                  <a:schemeClr val="bg1"/>
                </a:solidFill>
              </a:rPr>
              <a:t>In many classrooms, the underpinning goals must change, for example:</a:t>
            </a:r>
          </a:p>
          <a:p>
            <a:pPr lvl="1"/>
            <a:r>
              <a:rPr lang="en-GB" dirty="0">
                <a:solidFill>
                  <a:schemeClr val="bg1"/>
                </a:solidFill>
              </a:rPr>
              <a:t>to create a learning community</a:t>
            </a:r>
          </a:p>
          <a:p>
            <a:pPr lvl="1"/>
            <a:r>
              <a:rPr lang="en-GB" dirty="0">
                <a:solidFill>
                  <a:schemeClr val="bg1"/>
                </a:solidFill>
              </a:rPr>
              <a:t>to improve our knowledge together</a:t>
            </a:r>
          </a:p>
          <a:p>
            <a:pPr lvl="1"/>
            <a:r>
              <a:rPr lang="en-GB" dirty="0">
                <a:solidFill>
                  <a:schemeClr val="bg1"/>
                </a:solidFill>
              </a:rPr>
              <a:t>to help each other learn</a:t>
            </a:r>
          </a:p>
          <a:p>
            <a:pPr lvl="1"/>
            <a:r>
              <a:rPr lang="en-GB" dirty="0">
                <a:solidFill>
                  <a:schemeClr val="bg1"/>
                </a:solidFill>
              </a:rPr>
              <a:t>to learn how to learn together.</a:t>
            </a:r>
            <a:endParaRPr lang="en-GB" i="1" dirty="0">
              <a:solidFill>
                <a:schemeClr val="bg1"/>
              </a:solidFill>
            </a:endParaRPr>
          </a:p>
          <a:p>
            <a:r>
              <a:rPr lang="en-GB" sz="3200" dirty="0">
                <a:solidFill>
                  <a:schemeClr val="bg1"/>
                </a:solidFill>
              </a:rPr>
              <a:t>Students need to be taught new skills.</a:t>
            </a:r>
          </a:p>
          <a:p>
            <a:pPr marL="0" indent="0" algn="r">
              <a:buNone/>
            </a:pPr>
            <a:r>
              <a:rPr lang="en-GB" sz="3200" i="1" dirty="0">
                <a:solidFill>
                  <a:schemeClr val="bg1"/>
                </a:solidFill>
              </a:rPr>
              <a:t>Watkins, 2005</a:t>
            </a:r>
            <a:endParaRPr lang="en-GB" i="1" dirty="0">
              <a:solidFill>
                <a:schemeClr val="bg1"/>
              </a:solidFill>
            </a:endParaRPr>
          </a:p>
          <a:p>
            <a:endParaRPr lang="en-GB" dirty="0"/>
          </a:p>
        </p:txBody>
      </p:sp>
      <p:pic>
        <p:nvPicPr>
          <p:cNvPr id="6" name="Picture 5" descr="A picture containing icon&#10;&#10;Description automatically generated">
            <a:extLst>
              <a:ext uri="{FF2B5EF4-FFF2-40B4-BE49-F238E27FC236}">
                <a16:creationId xmlns:a16="http://schemas.microsoft.com/office/drawing/2014/main" id="{E86C6A6A-0D65-4940-BC04-4232A9841E1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716016" y="5445224"/>
            <a:ext cx="2077244" cy="1065717"/>
          </a:xfrm>
          <a:prstGeom prst="rect">
            <a:avLst/>
          </a:prstGeom>
        </p:spPr>
      </p:pic>
    </p:spTree>
    <p:extLst>
      <p:ext uri="{BB962C8B-B14F-4D97-AF65-F5344CB8AC3E}">
        <p14:creationId xmlns:p14="http://schemas.microsoft.com/office/powerpoint/2010/main" val="903625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D5EC8-52A3-71B3-A105-B7BA6E8FEB23}"/>
              </a:ext>
            </a:extLst>
          </p:cNvPr>
          <p:cNvSpPr>
            <a:spLocks noGrp="1"/>
          </p:cNvSpPr>
          <p:nvPr>
            <p:ph type="title"/>
          </p:nvPr>
        </p:nvSpPr>
        <p:spPr/>
        <p:txBody>
          <a:bodyPr>
            <a:normAutofit fontScale="90000"/>
          </a:bodyPr>
          <a:lstStyle/>
          <a:p>
            <a:r>
              <a:rPr lang="en-GB" dirty="0" err="1">
                <a:solidFill>
                  <a:schemeClr val="bg1"/>
                </a:solidFill>
              </a:rPr>
              <a:t>Pedwar</a:t>
            </a:r>
            <a:r>
              <a:rPr lang="en-GB" dirty="0">
                <a:solidFill>
                  <a:schemeClr val="bg1"/>
                </a:solidFill>
              </a:rPr>
              <a:t> </a:t>
            </a:r>
            <a:r>
              <a:rPr lang="en-GB" dirty="0" err="1">
                <a:solidFill>
                  <a:schemeClr val="bg1"/>
                </a:solidFill>
              </a:rPr>
              <a:t>diben</a:t>
            </a:r>
            <a:r>
              <a:rPr lang="en-GB" dirty="0">
                <a:solidFill>
                  <a:schemeClr val="bg1"/>
                </a:solidFill>
              </a:rPr>
              <a:t> y cwricwlwm / </a:t>
            </a:r>
            <a:br>
              <a:rPr lang="en-GB" dirty="0">
                <a:solidFill>
                  <a:schemeClr val="bg1"/>
                </a:solidFill>
              </a:rPr>
            </a:br>
            <a:r>
              <a:rPr lang="en-GB" dirty="0">
                <a:solidFill>
                  <a:schemeClr val="bg1"/>
                </a:solidFill>
              </a:rPr>
              <a:t>Four 4 purposes of the curriculum</a:t>
            </a:r>
          </a:p>
        </p:txBody>
      </p:sp>
      <p:sp>
        <p:nvSpPr>
          <p:cNvPr id="4" name="Content Placeholder 3">
            <a:extLst>
              <a:ext uri="{FF2B5EF4-FFF2-40B4-BE49-F238E27FC236}">
                <a16:creationId xmlns:a16="http://schemas.microsoft.com/office/drawing/2014/main" id="{DCFF0E94-6802-9FC6-75A8-FB817D2EABFC}"/>
              </a:ext>
            </a:extLst>
          </p:cNvPr>
          <p:cNvSpPr>
            <a:spLocks noGrp="1"/>
          </p:cNvSpPr>
          <p:nvPr>
            <p:ph sz="half" idx="2"/>
          </p:nvPr>
        </p:nvSpPr>
        <p:spPr/>
        <p:txBody>
          <a:bodyPr/>
          <a:lstStyle/>
          <a:p>
            <a:endParaRPr lang="en-GB"/>
          </a:p>
        </p:txBody>
      </p:sp>
      <p:pic>
        <p:nvPicPr>
          <p:cNvPr id="1026" name="Picture 2" descr="Ysgol Bro Pedr - Cwricwlwm i Gymru - Curriculum For Wales">
            <a:extLst>
              <a:ext uri="{FF2B5EF4-FFF2-40B4-BE49-F238E27FC236}">
                <a16:creationId xmlns:a16="http://schemas.microsoft.com/office/drawing/2014/main" id="{24E58284-2F8E-C989-14F2-D994D9DF92BE}"/>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043608" y="1600200"/>
            <a:ext cx="7128792" cy="51231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91416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bg1"/>
                </a:solidFill>
              </a:rPr>
              <a:t>Diamond 9 Activity </a:t>
            </a:r>
            <a:br>
              <a:rPr lang="en-GB" dirty="0">
                <a:solidFill>
                  <a:schemeClr val="bg1"/>
                </a:solidFill>
              </a:rPr>
            </a:br>
            <a:r>
              <a:rPr lang="en-GB" dirty="0" err="1">
                <a:solidFill>
                  <a:schemeClr val="bg1"/>
                </a:solidFill>
              </a:rPr>
              <a:t>Gweithgaredd</a:t>
            </a:r>
            <a:r>
              <a:rPr lang="en-GB" dirty="0">
                <a:solidFill>
                  <a:schemeClr val="bg1"/>
                </a:solidFill>
              </a:rPr>
              <a:t> </a:t>
            </a:r>
            <a:r>
              <a:rPr lang="en-GB" dirty="0" err="1">
                <a:solidFill>
                  <a:schemeClr val="bg1"/>
                </a:solidFill>
              </a:rPr>
              <a:t>Trefnu</a:t>
            </a:r>
            <a:r>
              <a:rPr lang="en-GB" dirty="0">
                <a:solidFill>
                  <a:schemeClr val="bg1"/>
                </a:solidFill>
              </a:rPr>
              <a:t> 9 </a:t>
            </a:r>
          </a:p>
        </p:txBody>
      </p:sp>
      <p:pic>
        <p:nvPicPr>
          <p:cNvPr id="4098" name="Picture 2" descr="Image result for education and the future quot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4" y="1916832"/>
            <a:ext cx="7560840"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21261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bg1"/>
                </a:solidFill>
              </a:rPr>
              <a:t>Reference List </a:t>
            </a:r>
            <a:br>
              <a:rPr lang="en-GB" dirty="0">
                <a:solidFill>
                  <a:schemeClr val="bg1"/>
                </a:solidFill>
              </a:rPr>
            </a:br>
            <a:r>
              <a:rPr lang="en-GB" i="1" dirty="0" err="1">
                <a:solidFill>
                  <a:schemeClr val="bg1"/>
                </a:solidFill>
              </a:rPr>
              <a:t>Rhestr</a:t>
            </a:r>
            <a:r>
              <a:rPr lang="en-GB" i="1" dirty="0">
                <a:solidFill>
                  <a:schemeClr val="bg1"/>
                </a:solidFill>
              </a:rPr>
              <a:t> </a:t>
            </a:r>
            <a:r>
              <a:rPr lang="en-GB" i="1" dirty="0" err="1">
                <a:solidFill>
                  <a:schemeClr val="bg1"/>
                </a:solidFill>
              </a:rPr>
              <a:t>Cyfeirnodi</a:t>
            </a:r>
            <a:r>
              <a:rPr lang="en-GB" i="1" dirty="0">
                <a:solidFill>
                  <a:schemeClr val="bg1"/>
                </a:solidFill>
              </a:rPr>
              <a:t> </a:t>
            </a:r>
          </a:p>
        </p:txBody>
      </p:sp>
      <p:sp>
        <p:nvSpPr>
          <p:cNvPr id="3" name="Content Placeholder 2"/>
          <p:cNvSpPr>
            <a:spLocks noGrp="1"/>
          </p:cNvSpPr>
          <p:nvPr>
            <p:ph idx="1"/>
          </p:nvPr>
        </p:nvSpPr>
        <p:spPr>
          <a:xfrm>
            <a:off x="467544" y="1988840"/>
            <a:ext cx="8229600" cy="4525963"/>
          </a:xfrm>
        </p:spPr>
        <p:txBody>
          <a:bodyPr>
            <a:normAutofit fontScale="70000" lnSpcReduction="20000"/>
          </a:bodyPr>
          <a:lstStyle/>
          <a:p>
            <a:r>
              <a:rPr lang="en-GB" dirty="0">
                <a:solidFill>
                  <a:schemeClr val="bg1"/>
                </a:solidFill>
              </a:rPr>
              <a:t>Claxton, G. (2011) </a:t>
            </a:r>
            <a:r>
              <a:rPr lang="en-GB" i="1" dirty="0">
                <a:solidFill>
                  <a:schemeClr val="bg1"/>
                </a:solidFill>
              </a:rPr>
              <a:t>The learning powered school : pioneering 21st century education, </a:t>
            </a:r>
            <a:r>
              <a:rPr lang="en-GB" dirty="0">
                <a:solidFill>
                  <a:schemeClr val="bg1"/>
                </a:solidFill>
              </a:rPr>
              <a:t>Bristol: TLO Limited.</a:t>
            </a:r>
          </a:p>
          <a:p>
            <a:r>
              <a:rPr lang="en-GB" dirty="0">
                <a:solidFill>
                  <a:schemeClr val="bg1"/>
                </a:solidFill>
              </a:rPr>
              <a:t>Education Endowment Foundation (2017) </a:t>
            </a:r>
            <a:r>
              <a:rPr lang="en-GB" i="1" dirty="0">
                <a:solidFill>
                  <a:schemeClr val="bg1"/>
                </a:solidFill>
              </a:rPr>
              <a:t>Metacognition and Self-Regulation, </a:t>
            </a:r>
            <a:r>
              <a:rPr lang="en-GB" dirty="0">
                <a:solidFill>
                  <a:schemeClr val="bg1"/>
                </a:solidFill>
              </a:rPr>
              <a:t>Available at: </a:t>
            </a:r>
            <a:r>
              <a:rPr lang="en-GB" dirty="0">
                <a:solidFill>
                  <a:schemeClr val="bg1"/>
                </a:solidFill>
                <a:hlinkClick r:id="rId2">
                  <a:extLst>
                    <a:ext uri="{A12FA001-AC4F-418D-AE19-62706E023703}">
                      <ahyp:hlinkClr xmlns:ahyp="http://schemas.microsoft.com/office/drawing/2018/hyperlinkcolor" val="tx"/>
                    </a:ext>
                  </a:extLst>
                </a:hlinkClick>
              </a:rPr>
              <a:t>https://educationendowmentfoundation.org.uk/resources/teaching-learning-toolkit/meta-cognition-and-self-regulation/</a:t>
            </a:r>
            <a:r>
              <a:rPr lang="en-GB" dirty="0">
                <a:solidFill>
                  <a:schemeClr val="bg1"/>
                </a:solidFill>
              </a:rPr>
              <a:t> </a:t>
            </a:r>
          </a:p>
          <a:p>
            <a:r>
              <a:rPr lang="en-GB" dirty="0">
                <a:solidFill>
                  <a:schemeClr val="bg1"/>
                </a:solidFill>
              </a:rPr>
              <a:t>Donaldson, G. (2015) Successful Futures, Cardiff: Welsh Government. </a:t>
            </a:r>
          </a:p>
          <a:p>
            <a:r>
              <a:rPr lang="en-GB" dirty="0" err="1">
                <a:solidFill>
                  <a:schemeClr val="bg1"/>
                </a:solidFill>
              </a:rPr>
              <a:t>Kosta</a:t>
            </a:r>
            <a:r>
              <a:rPr lang="en-GB" dirty="0">
                <a:solidFill>
                  <a:schemeClr val="bg1"/>
                </a:solidFill>
              </a:rPr>
              <a:t>, K. &amp; </a:t>
            </a:r>
            <a:r>
              <a:rPr lang="en-GB" dirty="0" err="1">
                <a:solidFill>
                  <a:schemeClr val="bg1"/>
                </a:solidFill>
              </a:rPr>
              <a:t>Kallick</a:t>
            </a:r>
            <a:r>
              <a:rPr lang="en-GB" dirty="0">
                <a:solidFill>
                  <a:schemeClr val="bg1"/>
                </a:solidFill>
              </a:rPr>
              <a:t>, B. (2008) </a:t>
            </a:r>
            <a:r>
              <a:rPr lang="en-GB" i="1" dirty="0">
                <a:solidFill>
                  <a:schemeClr val="bg1"/>
                </a:solidFill>
              </a:rPr>
              <a:t>Learning and leading with habits of mind : 16 essential characteristics for success, </a:t>
            </a:r>
            <a:r>
              <a:rPr lang="en-GB" dirty="0">
                <a:solidFill>
                  <a:schemeClr val="bg1"/>
                </a:solidFill>
              </a:rPr>
              <a:t>Alexandria: ASCD. </a:t>
            </a:r>
          </a:p>
          <a:p>
            <a:r>
              <a:rPr lang="en-GB" dirty="0">
                <a:solidFill>
                  <a:schemeClr val="bg1"/>
                </a:solidFill>
              </a:rPr>
              <a:t>Watkins, C. (2005), </a:t>
            </a:r>
            <a:r>
              <a:rPr lang="en-GB" i="1" dirty="0">
                <a:solidFill>
                  <a:schemeClr val="bg1"/>
                </a:solidFill>
              </a:rPr>
              <a:t>Classrooms as Learning Communities: what's in it for schools</a:t>
            </a:r>
            <a:r>
              <a:rPr lang="en-GB" dirty="0">
                <a:solidFill>
                  <a:schemeClr val="bg1"/>
                </a:solidFill>
              </a:rPr>
              <a:t>, London: Routledge.</a:t>
            </a:r>
          </a:p>
          <a:p>
            <a:endParaRPr lang="en-GB" dirty="0"/>
          </a:p>
        </p:txBody>
      </p:sp>
    </p:spTree>
    <p:extLst>
      <p:ext uri="{BB962C8B-B14F-4D97-AF65-F5344CB8AC3E}">
        <p14:creationId xmlns:p14="http://schemas.microsoft.com/office/powerpoint/2010/main" val="9850604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756</TotalTime>
  <Words>2361</Words>
  <Application>Microsoft Office PowerPoint</Application>
  <PresentationFormat>On-screen Show (4:3)</PresentationFormat>
  <Paragraphs>261</Paragraphs>
  <Slides>31</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ＭＳ Ｐゴシック</vt:lpstr>
      <vt:lpstr>Arial</vt:lpstr>
      <vt:lpstr>Calibri</vt:lpstr>
      <vt:lpstr>Symbol</vt:lpstr>
      <vt:lpstr>Tahoma</vt:lpstr>
      <vt:lpstr>Times New Roman</vt:lpstr>
      <vt:lpstr>Wingdings 3</vt:lpstr>
      <vt:lpstr>Office Theme</vt:lpstr>
      <vt:lpstr>ECES5019C</vt:lpstr>
      <vt:lpstr> Deilliannau Dysgu / Learning Outcomes  </vt:lpstr>
      <vt:lpstr>Deilliannau Dysgu/ Learning Outcomes </vt:lpstr>
      <vt:lpstr>Deilliannau Dysgu Learning Outcomes </vt:lpstr>
      <vt:lpstr>Tasg/Task  </vt:lpstr>
      <vt:lpstr>Ras yr Wyddor Dysgu ac Addysgu Teaching &amp; Learning Alphabet Race  </vt:lpstr>
      <vt:lpstr>Mae Addysg yn Newid  Education is Changing  </vt:lpstr>
      <vt:lpstr>Rhai o’r newidiadau…? Some of the changes…? </vt:lpstr>
      <vt:lpstr>PowerPoint Presentation</vt:lpstr>
      <vt:lpstr>Dyfodol Llwyddianus/CiG2022  Successful Futures/CfW2022 </vt:lpstr>
      <vt:lpstr>PowerPoint Presentation</vt:lpstr>
      <vt:lpstr>12 Pedagogical Principles 12 Nodwedd Pedagogaidd  </vt:lpstr>
      <vt:lpstr>Addysgeg ac Asesu  Pedagogy and Assessment </vt:lpstr>
      <vt:lpstr>Rôl Asesiad/The Role of Assessment </vt:lpstr>
      <vt:lpstr>Dysgu i Ddysgu  Learning to Learn </vt:lpstr>
      <vt:lpstr>Metawybyddiaeth Metacognition  </vt:lpstr>
      <vt:lpstr>Arferion Meddwl ‘Habits of Mind’</vt:lpstr>
      <vt:lpstr>Tyfu Arferion Meddwl  Growing Habits of Mind </vt:lpstr>
      <vt:lpstr>‘Building Learning Power’ (BLP) </vt:lpstr>
      <vt:lpstr>Dysgwyr Pwerus… Powerful learners… </vt:lpstr>
      <vt:lpstr>Building Learning Power </vt:lpstr>
      <vt:lpstr>Defnydd yn yr Ysgol Cynradd  BLP in the Primary School </vt:lpstr>
      <vt:lpstr>Y Ddeuoliaeth Ffug/ The False Dichotomy  </vt:lpstr>
      <vt:lpstr>Dysgu Cydweithredol  Collaborative Learning </vt:lpstr>
      <vt:lpstr>PowerPoint Presentation</vt:lpstr>
      <vt:lpstr>Nid gwaith grŵp yn unig… Not just group work… </vt:lpstr>
      <vt:lpstr>Top tips for Teachers… Tips top ar gyfer Athrawon…</vt:lpstr>
      <vt:lpstr>Yn y dosbarth cydweithredol… In the collaborative class… </vt:lpstr>
      <vt:lpstr>Pedwar diben y cwricwlwm /  Four 4 purposes of the curriculum</vt:lpstr>
      <vt:lpstr>Diamond 9 Activity  Gweithgaredd Trefnu 9 </vt:lpstr>
      <vt:lpstr>Reference List  Rhestr Cyfeirnodi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Stewart</dc:creator>
  <cp:lastModifiedBy>Helen A Griffiths</cp:lastModifiedBy>
  <cp:revision>39</cp:revision>
  <dcterms:created xsi:type="dcterms:W3CDTF">2017-07-05T15:40:52Z</dcterms:created>
  <dcterms:modified xsi:type="dcterms:W3CDTF">2025-12-16T19:44:01Z</dcterms:modified>
</cp:coreProperties>
</file>