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2"/>
  </p:notesMasterIdLst>
  <p:handoutMasterIdLst>
    <p:handoutMasterId r:id="rId23"/>
  </p:handoutMasterIdLst>
  <p:sldIdLst>
    <p:sldId id="256" r:id="rId2"/>
    <p:sldId id="291" r:id="rId3"/>
    <p:sldId id="340" r:id="rId4"/>
    <p:sldId id="337" r:id="rId5"/>
    <p:sldId id="338" r:id="rId6"/>
    <p:sldId id="295" r:id="rId7"/>
    <p:sldId id="342" r:id="rId8"/>
    <p:sldId id="287" r:id="rId9"/>
    <p:sldId id="339" r:id="rId10"/>
    <p:sldId id="289" r:id="rId11"/>
    <p:sldId id="322" r:id="rId12"/>
    <p:sldId id="323" r:id="rId13"/>
    <p:sldId id="263" r:id="rId14"/>
    <p:sldId id="262" r:id="rId15"/>
    <p:sldId id="328" r:id="rId16"/>
    <p:sldId id="334" r:id="rId17"/>
    <p:sldId id="350" r:id="rId18"/>
    <p:sldId id="349" r:id="rId19"/>
    <p:sldId id="346" r:id="rId20"/>
    <p:sldId id="348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 xmlns:mv="urn:schemas-microsoft-com:mac:vml" xmlns:mc="http://schemas.openxmlformats.org/markup-compatibility/2006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E09B"/>
  </p:clrMru>
  <p:extLst>
    <p:ext uri="{E76CE94A-603C-4142-B9EB-6D1370010A27}">
      <p14:discardImageEditData xmlns="" xmlns:p14="http://schemas.microsoft.com/office/powerpoint/2010/main" xmlns:mv="urn:schemas-microsoft-com:mac:vml" xmlns:mc="http://schemas.openxmlformats.org/markup-compatibility/2006" val="0"/>
    </p:ext>
    <p:ext uri="{D31A062A-798A-4329-ABDD-BBA856620510}">
      <p14:defaultImageDpi xmlns="" xmlns:p14="http://schemas.microsoft.com/office/powerpoint/2010/main" xmlns:mv="urn:schemas-microsoft-com:mac:vml" xmlns:mc="http://schemas.openxmlformats.org/markup-compatibility/2006" val="220"/>
    </p:ext>
    <p:ext uri="{FD5EFAAD-0ECE-453E-9831-46B23BE46B34}">
      <p15:chartTrackingRefBased xmlns:p15="http://schemas.microsoft.com/office/powerpoint/2012/main" xmlns="" xmlns:mv="urn:schemas-microsoft-com:mac:vml" xmlns:mc="http://schemas.openxmlformats.org/markup-compatibility/2006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94671" autoAdjust="0"/>
  </p:normalViewPr>
  <p:slideViewPr>
    <p:cSldViewPr>
      <p:cViewPr varScale="1">
        <p:scale>
          <a:sx n="69" d="100"/>
          <a:sy n="69" d="100"/>
        </p:scale>
        <p:origin x="-14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62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B5EA0B-E860-45E0-A84B-06290614C642}" type="datetimeFigureOut">
              <a:rPr lang="en-GB" smtClean="0"/>
              <a:pPr/>
              <a:t>21/09/2018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D9E3E-60CC-4274-9CF5-98ED60B49E2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24517159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C3F9B8-9C1F-42C4-A6F6-EF3B3D28D4E0}" type="datetimeFigureOut">
              <a:rPr lang="en-GB" smtClean="0"/>
              <a:pPr/>
              <a:t>21/09/2018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E828AD-DAD5-4AA8-9237-42E1CAFC7C1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18220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694137D-5ED1-4D2B-BBAD-EC86A663C996}" type="datetimeFigureOut">
              <a:rPr lang="en-GB" smtClean="0"/>
              <a:pPr/>
              <a:t>21/09/2018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94137D-5ED1-4D2B-BBAD-EC86A663C996}" type="datetimeFigureOut">
              <a:rPr lang="en-GB" smtClean="0"/>
              <a:pPr/>
              <a:t>21/09/2018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94137D-5ED1-4D2B-BBAD-EC86A663C996}" type="datetimeFigureOut">
              <a:rPr lang="en-GB" smtClean="0"/>
              <a:pPr/>
              <a:t>21/09/2018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94137D-5ED1-4D2B-BBAD-EC86A663C996}" type="datetimeFigureOut">
              <a:rPr lang="en-GB" smtClean="0"/>
              <a:pPr/>
              <a:t>21/09/2018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94137D-5ED1-4D2B-BBAD-EC86A663C996}" type="datetimeFigureOut">
              <a:rPr lang="en-GB" smtClean="0"/>
              <a:pPr/>
              <a:t>21/09/2018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94137D-5ED1-4D2B-BBAD-EC86A663C996}" type="datetimeFigureOut">
              <a:rPr lang="en-GB" smtClean="0"/>
              <a:pPr/>
              <a:t>21/09/2018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94137D-5ED1-4D2B-BBAD-EC86A663C996}" type="datetimeFigureOut">
              <a:rPr lang="en-GB" smtClean="0"/>
              <a:pPr/>
              <a:t>21/09/2018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694137D-5ED1-4D2B-BBAD-EC86A663C996}" type="datetimeFigureOut">
              <a:rPr lang="en-GB" smtClean="0"/>
              <a:pPr/>
              <a:t>21/09/2018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694137D-5ED1-4D2B-BBAD-EC86A663C996}" type="datetimeFigureOut">
              <a:rPr lang="en-GB" smtClean="0"/>
              <a:pPr/>
              <a:t>21/09/2018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94137D-5ED1-4D2B-BBAD-EC86A663C996}" type="datetimeFigureOut">
              <a:rPr lang="en-GB" smtClean="0"/>
              <a:pPr/>
              <a:t>21/09/2018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94137D-5ED1-4D2B-BBAD-EC86A663C996}" type="datetimeFigureOut">
              <a:rPr lang="en-GB" smtClean="0"/>
              <a:pPr/>
              <a:t>21/09/2018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694137D-5ED1-4D2B-BBAD-EC86A663C996}" type="datetimeFigureOut">
              <a:rPr lang="en-GB" smtClean="0"/>
              <a:pPr/>
              <a:t>21/09/2018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2852936"/>
            <a:ext cx="7406640" cy="147218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Sgiliau Astudio:</a:t>
            </a:r>
            <a:br>
              <a:rPr lang="en-GB" dirty="0" smtClean="0"/>
            </a:br>
            <a:r>
              <a:rPr lang="en-GB" dirty="0" smtClean="0"/>
              <a:t>yr ysgrifennwr academaidd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5000" y="3657600"/>
            <a:ext cx="5196840" cy="1752600"/>
          </a:xfrm>
        </p:spPr>
        <p:txBody>
          <a:bodyPr/>
          <a:lstStyle/>
          <a:p>
            <a:endParaRPr lang="en-GB" dirty="0" smtClean="0"/>
          </a:p>
        </p:txBody>
      </p:sp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1704885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772816"/>
            <a:ext cx="7128792" cy="4475584"/>
          </a:xfrm>
        </p:spPr>
        <p:txBody>
          <a:bodyPr>
            <a:normAutofit lnSpcReduction="10000"/>
          </a:bodyPr>
          <a:lstStyle/>
          <a:p>
            <a:pPr>
              <a:buSzPct val="100000"/>
              <a:buFont typeface="Wingdings" charset="2"/>
              <a:buChar char="q"/>
            </a:pPr>
            <a:endParaRPr lang="en-US" dirty="0" smtClean="0"/>
          </a:p>
          <a:p>
            <a:pPr>
              <a:buFont typeface="Wingdings" charset="2"/>
              <a:buChar char="q"/>
            </a:pPr>
            <a:r>
              <a:rPr lang="en-US" dirty="0" smtClean="0"/>
              <a:t>Sut allwn ni ddatblygu ein hysgrifennu er mwyn ysgrifennu'n fwy academaidd? </a:t>
            </a:r>
          </a:p>
          <a:p>
            <a:pPr>
              <a:buNone/>
            </a:pPr>
            <a:endParaRPr lang="en-US" dirty="0" smtClean="0"/>
          </a:p>
          <a:p>
            <a:pPr>
              <a:buFont typeface="Wingdings" charset="2"/>
              <a:buChar char="q"/>
            </a:pPr>
            <a:r>
              <a:rPr lang="en-US" dirty="0" smtClean="0"/>
              <a:t>Beth yw meddwl ac ysgrifennu 'dadansoddol', a sut allwn ni ddangos hyn? </a:t>
            </a:r>
          </a:p>
          <a:p>
            <a:pPr>
              <a:buNone/>
            </a:pPr>
            <a:endParaRPr lang="en-US" dirty="0" smtClean="0"/>
          </a:p>
          <a:p>
            <a:pPr>
              <a:buFont typeface="Wingdings" charset="2"/>
              <a:buChar char="q"/>
            </a:pPr>
            <a:r>
              <a:rPr lang="en-US" dirty="0" smtClean="0"/>
              <a:t>Sut allwn ni baratoi ar gyfer ein aseiniad </a:t>
            </a:r>
            <a:r>
              <a:rPr lang="en-US" dirty="0" err="1" smtClean="0"/>
              <a:t>Egwyddorion</a:t>
            </a:r>
            <a:r>
              <a:rPr lang="en-US" dirty="0" smtClean="0"/>
              <a:t> </a:t>
            </a:r>
            <a:r>
              <a:rPr lang="en-US" dirty="0" err="1" smtClean="0"/>
              <a:t>Addysgeg</a:t>
            </a:r>
            <a:r>
              <a:rPr lang="en-US" dirty="0" smtClean="0"/>
              <a:t> yn effeithiol?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890080" cy="1143000"/>
          </a:xfrm>
        </p:spPr>
        <p:txBody>
          <a:bodyPr/>
          <a:lstStyle/>
          <a:p>
            <a:r>
              <a:rPr lang="en-GB" dirty="0" smtClean="0"/>
              <a:t>Trosolwg o’r gweithdy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3885001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1988840"/>
            <a:ext cx="6766560" cy="3734229"/>
          </a:xfrm>
        </p:spPr>
        <p:txBody>
          <a:bodyPr>
            <a:normAutofit fontScale="85000" lnSpcReduction="10000"/>
          </a:bodyPr>
          <a:lstStyle/>
          <a:p>
            <a:pPr>
              <a:buFont typeface="Wingdings" charset="2"/>
              <a:buChar char="q"/>
            </a:pPr>
            <a:r>
              <a:rPr lang="en-US" dirty="0" smtClean="0"/>
              <a:t>Archwilio yn fanwl ac o wahanol onglau e.e. o wahanol safbwyntiau'r awdur. 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Ystyried pam y gallai'r rhain fod yn wahanol e.e. rhesymau hanesyddol, gwleidyddol.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 Archwilio gwahanol rannau a chysylltu'r rhain â'r syniad cyfan.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 Gwirio cywirdeb.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 Chwilio am ddiffygion yn y rhesymeg, y dystiolaeth neu’r casgliadau.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 Dadlau pam fod un ddadl yn well na’r llall. </a:t>
            </a:r>
          </a:p>
          <a:p>
            <a:pPr>
              <a:buFont typeface="Courier New"/>
              <a:buChar char="o"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Meddwl yn feirniadol ac yn ddadansoddol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2159948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91683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	Sut y gwyddoch chi bod y wybodaeth sydd gennych chi yn ddibynadwy?  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Ffynonellau cydnabyddedig:  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Cyfres ddibynadwy, cylchgrawn wedi'i adolygu gan gymheiriaid neu gyhoeddwr academaidd? 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Nifer ac ansawdd y cyfeiriadau a ddyfynnir. 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Pa mor ddiweddar? Seiliedig ar dystiolaeth? Ydy’r wybodaeth yn dryloyw?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8367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Defnyddio</a:t>
            </a:r>
            <a:r>
              <a:rPr lang="en-GB" dirty="0" smtClean="0"/>
              <a:t> deunydd addas</a:t>
            </a: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115616" y="188641"/>
            <a:ext cx="6254044" cy="100811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all" spc="0" normalizeH="0" baseline="0" noProof="0" dirty="0" err="1" smtClean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Darllen</a:t>
            </a:r>
            <a:r>
              <a:rPr kumimoji="0" lang="en-GB" sz="4400" b="0" i="0" u="none" strike="noStrike" kern="1200" cap="all" spc="0" normalizeH="0" baseline="0" noProof="0" dirty="0" smtClean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GB" sz="4400" b="0" i="0" u="none" strike="noStrike" kern="1200" cap="all" spc="0" normalizeH="0" baseline="0" noProof="0" dirty="0" err="1" smtClean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yn</a:t>
            </a:r>
            <a:r>
              <a:rPr kumimoji="0" lang="en-GB" sz="4400" b="0" i="0" u="none" strike="noStrike" kern="1200" cap="all" spc="0" normalizeH="0" baseline="0" noProof="0" dirty="0" smtClean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GB" sz="4400" b="0" i="0" u="none" strike="noStrike" kern="1200" cap="all" spc="0" normalizeH="0" baseline="0" noProof="0" dirty="0" err="1" smtClean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ddoeth</a:t>
            </a:r>
            <a:endParaRPr kumimoji="0" lang="en-GB" sz="4400" b="0" i="0" u="none" strike="noStrike" kern="1200" cap="all" spc="0" normalizeH="0" baseline="0" noProof="0" dirty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1963529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charset="2"/>
              <a:buChar char="q"/>
            </a:pPr>
            <a:r>
              <a:rPr lang="cy-GB" dirty="0" smtClean="0"/>
              <a:t>Crynhowch yr hyn a ddarllenwyd e.e. mewn brawddeg; pennawd; gan ddefnyddio grid PMI. </a:t>
            </a:r>
          </a:p>
          <a:p>
            <a:pPr>
              <a:buFont typeface="Wingdings" charset="2"/>
              <a:buChar char="q"/>
            </a:pPr>
            <a:r>
              <a:rPr lang="cy-GB" dirty="0" smtClean="0"/>
              <a:t>Gosodwch gwestiynau penodol cyn darllen a dod o hyd i'r atebion.</a:t>
            </a:r>
          </a:p>
          <a:p>
            <a:pPr>
              <a:buFont typeface="Wingdings" charset="2"/>
              <a:buChar char="q"/>
            </a:pPr>
            <a:r>
              <a:rPr lang="cy-GB" dirty="0" smtClean="0"/>
              <a:t> Ail-ddarllen a darllen yn uchel.</a:t>
            </a:r>
          </a:p>
          <a:p>
            <a:pPr>
              <a:buFont typeface="Wingdings" charset="2"/>
              <a:buChar char="q"/>
            </a:pPr>
            <a:r>
              <a:rPr lang="cy-GB" dirty="0" smtClean="0"/>
              <a:t> Amlygu geiriau ac ymadroddion allweddol, neu ddefnyddio lliw i ddynodi themâu penodol.</a:t>
            </a:r>
          </a:p>
          <a:p>
            <a:pPr>
              <a:buFont typeface="Wingdings" charset="2"/>
              <a:buChar char="q"/>
            </a:pPr>
            <a:r>
              <a:rPr lang="cy-GB" dirty="0" smtClean="0"/>
              <a:t>Dwyn i gof ac adolygu.</a:t>
            </a:r>
          </a:p>
          <a:p>
            <a:pPr>
              <a:buFont typeface="Wingdings" charset="2"/>
              <a:buChar char="q"/>
            </a:pPr>
            <a:r>
              <a:rPr lang="cy-GB" dirty="0" smtClean="0"/>
              <a:t> Canfod trywydd o resymu yn y testun ac edrych ar hyn yn fwy manwl. 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Darllen yn weithredol - awgrymiadau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41381060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2564904"/>
            <a:ext cx="6728792" cy="3971528"/>
          </a:xfrm>
        </p:spPr>
        <p:txBody>
          <a:bodyPr>
            <a:normAutofit/>
          </a:bodyPr>
          <a:lstStyle/>
          <a:p>
            <a:pPr>
              <a:buFont typeface="Wingdings" charset="2"/>
              <a:buChar char="q"/>
            </a:pPr>
            <a:r>
              <a:rPr lang="en-US" sz="2200" dirty="0" smtClean="0"/>
              <a:t>Beth sy’n anodd am ysgrifennu yn gyffredinol? </a:t>
            </a:r>
          </a:p>
          <a:p>
            <a:pPr>
              <a:buFont typeface="Wingdings" charset="2"/>
              <a:buChar char="q"/>
            </a:pPr>
            <a:r>
              <a:rPr lang="en-US" sz="2200" dirty="0" smtClean="0"/>
              <a:t>Beth sy’n anodd am ysgrifennu ar gyfer y traethawd/aseiniad hwn? </a:t>
            </a:r>
          </a:p>
          <a:p>
            <a:pPr>
              <a:buFont typeface="Wingdings" charset="2"/>
              <a:buChar char="q"/>
            </a:pPr>
            <a:r>
              <a:rPr lang="en-US" sz="2200" dirty="0" smtClean="0"/>
              <a:t>Sut ydych chi'n ystyried eich hun fel awdur? </a:t>
            </a:r>
          </a:p>
          <a:p>
            <a:pPr>
              <a:buFont typeface="Wingdings" charset="2"/>
              <a:buChar char="q"/>
            </a:pPr>
            <a:r>
              <a:rPr lang="en-US" sz="2200" dirty="0" smtClean="0"/>
              <a:t>Ydych chi'n ymwybodol o'r ffordd rydych chi’n ysgrifennu - eich proses ysgrifennu eich hun? </a:t>
            </a:r>
          </a:p>
          <a:p>
            <a:pPr>
              <a:buFont typeface="Wingdings" charset="2"/>
              <a:buChar char="q"/>
            </a:pPr>
            <a:r>
              <a:rPr lang="en-US" sz="2200" dirty="0" smtClean="0"/>
              <a:t>Oes gennych chi unrhyw strategaethau sy'n eich helpu i ysgrifennu?</a:t>
            </a:r>
          </a:p>
          <a:p>
            <a:pPr>
              <a:lnSpc>
                <a:spcPct val="150000"/>
              </a:lnSpc>
            </a:pPr>
            <a:endParaRPr lang="en-GB" sz="2400" dirty="0" smtClean="0"/>
          </a:p>
          <a:p>
            <a:pPr marL="82296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980728"/>
            <a:ext cx="789008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Pwyntiau</a:t>
            </a:r>
            <a:r>
              <a:rPr lang="en-GB" dirty="0" smtClean="0"/>
              <a:t> Trafod</a:t>
            </a: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403648" y="260648"/>
            <a:ext cx="6254044" cy="1362075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YSGRIFENNU</a:t>
            </a:r>
            <a:b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YN ACADEMAIDD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236101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696200" cy="1202485"/>
          </a:xfrm>
        </p:spPr>
        <p:txBody>
          <a:bodyPr>
            <a:normAutofit/>
          </a:bodyPr>
          <a:lstStyle/>
          <a:p>
            <a:r>
              <a:rPr lang="en-GB" sz="3600" dirty="0" smtClean="0"/>
              <a:t>Ysgrifennu dadansoddol a disgrifiadol</a:t>
            </a:r>
            <a:endParaRPr lang="en-GB" sz="3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 l="4198" t="3315" r="8717"/>
          <a:stretch/>
        </p:blipFill>
        <p:spPr>
          <a:xfrm>
            <a:off x="1475656" y="1484784"/>
            <a:ext cx="6839952" cy="499207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7042781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295400"/>
            <a:ext cx="7488832" cy="5229200"/>
          </a:xfrm>
        </p:spPr>
        <p:txBody>
          <a:bodyPr>
            <a:normAutofit fontScale="85000" lnSpcReduction="10000"/>
          </a:bodyPr>
          <a:lstStyle/>
          <a:p>
            <a:pPr marL="82296" indent="0"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dirty="0" smtClean="0">
                <a:latin typeface="Arial" pitchFamily="34" charset="0"/>
                <a:cs typeface="Arial" pitchFamily="34" charset="0"/>
              </a:rPr>
              <a:t>Mae dadansoddiad da yn: 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charset="2"/>
              <a:buChar char="q"/>
            </a:pPr>
            <a:r>
              <a:rPr lang="cy-GB" sz="1800" dirty="0" smtClean="0"/>
              <a:t>yn nodi rhannau allweddol o’r pwnc ac yn trafod eu hystyr, eu rhinweddau a’r berthnyas rhyngddynt er mwyn gallu trafod y pwnc yn ei gyfanrwydd; 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charset="2"/>
              <a:buChar char="q"/>
            </a:pPr>
            <a:r>
              <a:rPr lang="cy-GB" sz="1800" dirty="0" smtClean="0"/>
              <a:t>yn cyflwyno ymateb neu ddadl rhesymol; 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charset="2"/>
              <a:buChar char="q"/>
            </a:pPr>
            <a:r>
              <a:rPr lang="cy-GB" sz="1800" dirty="0" smtClean="0"/>
              <a:t>yn cymharu a gwrthgyferbynnu, yn cyflwyno dadleuon ac yn dod i benderfyniadau; 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charset="2"/>
              <a:buChar char="q"/>
            </a:pPr>
            <a:r>
              <a:rPr lang="cy-GB" sz="1800" dirty="0" smtClean="0"/>
              <a:t>yn annibynnol ac yn wrthrychol, ond yn gallu dangos ymateb personol; 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charset="2"/>
              <a:buChar char="q"/>
            </a:pPr>
            <a:r>
              <a:rPr lang="cy-GB" sz="1800" dirty="0" smtClean="0"/>
              <a:t>yn esbonio ac yn ymhelaethu ar ddadleuon; 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charset="2"/>
              <a:buChar char="q"/>
            </a:pPr>
            <a:r>
              <a:rPr lang="cy-GB" sz="1800" dirty="0" smtClean="0"/>
              <a:t>yn eu cyfiawnhau â thystiolaeth o’r testun trwy ddyfyniadau neu aralleirio; 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charset="2"/>
              <a:buChar char="q"/>
            </a:pPr>
            <a:r>
              <a:rPr lang="cy-GB" sz="1800" dirty="0" smtClean="0"/>
              <a:t>yn glir, yn gytbwys ac yn cynnwys ystod o dystiolaeth cefndirol.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8100392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Ysgrifennu dadansoddol: synthesis </a:t>
            </a:r>
            <a:endParaRPr lang="en-GB" sz="36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1672872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charset="2"/>
              <a:buChar char="q"/>
            </a:pPr>
            <a:r>
              <a:rPr lang="cy-GB" dirty="0" smtClean="0"/>
              <a:t>Peidiwch â gor-ddefnyddio dyfyniadau.</a:t>
            </a:r>
          </a:p>
          <a:p>
            <a:pPr>
              <a:buFont typeface="Wingdings" charset="2"/>
              <a:buChar char="q"/>
            </a:pPr>
            <a:r>
              <a:rPr lang="cy-GB" dirty="0" smtClean="0"/>
              <a:t>Cadwch rhain yn gryno.</a:t>
            </a:r>
          </a:p>
          <a:p>
            <a:pPr>
              <a:buFont typeface="Wingdings" charset="2"/>
              <a:buChar char="q"/>
            </a:pPr>
            <a:r>
              <a:rPr lang="cy-GB" dirty="0" smtClean="0"/>
              <a:t>Ysgrifennwch yr holl nodiadau yn eich geiriau eich hun. </a:t>
            </a:r>
          </a:p>
          <a:p>
            <a:pPr>
              <a:buFont typeface="Wingdings" charset="2"/>
              <a:buChar char="q"/>
            </a:pPr>
            <a:r>
              <a:rPr lang="cy-GB" dirty="0" smtClean="0"/>
              <a:t>Nodwch yr union fan lle daethoch o hyd i’r wybodaeth a chyfeirnodwch unrhyw ffynonellau sy’n cynnwys syniadau nad ydynt yn perthyn yn wreiddiol i chi.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Osgoi llên-ladrad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22806360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800000"/>
                </a:solidFill>
              </a:rPr>
              <a:t>Y DARLUN CRWN:</a:t>
            </a:r>
            <a:br>
              <a:rPr lang="en-GB" dirty="0" smtClean="0">
                <a:solidFill>
                  <a:srgbClr val="800000"/>
                </a:solidFill>
              </a:rPr>
            </a:br>
            <a:r>
              <a:rPr lang="en-GB" dirty="0" smtClean="0">
                <a:solidFill>
                  <a:srgbClr val="800000"/>
                </a:solidFill>
              </a:rPr>
              <a:t>TREFN &amp; EGLURDER</a:t>
            </a:r>
            <a:endParaRPr lang="en-GB" dirty="0">
              <a:solidFill>
                <a:srgbClr val="8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896273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447800"/>
            <a:ext cx="7344816" cy="5149552"/>
          </a:xfrm>
        </p:spPr>
        <p:txBody>
          <a:bodyPr>
            <a:normAutofit/>
          </a:bodyPr>
          <a:lstStyle/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Mae’r aseiniad cyfan yn canolbwyntio ar ddatblygu dadl; 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Bydd angen cadw prif ffocws y ddadl ar flaen eich meddwl </a:t>
            </a:r>
            <a:r>
              <a:rPr 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trwy gydol yr aseiniad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Eich llinyn aur chi yw’r cysylltiad rhwng pob rhan; 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Mae angen sgiliau meddwl a sgiliau ysgrifennu er mwyn gwnîo llinyn aur drwy eich gwaith.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endParaRPr lang="en-GB" sz="2000" dirty="0"/>
          </a:p>
          <a:p>
            <a:pPr marL="82296" indent="0"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Tx/>
              <a:buNone/>
            </a:pPr>
            <a:endParaRPr lang="en-GB" sz="2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890080" cy="1143000"/>
          </a:xfrm>
        </p:spPr>
        <p:txBody>
          <a:bodyPr/>
          <a:lstStyle/>
          <a:p>
            <a:r>
              <a:rPr lang="en-GB" dirty="0" smtClean="0"/>
              <a:t>Y Llinyn Aur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mv="urn:schemas-microsoft-com:mac:vml" xmlns:mc="http://schemas.openxmlformats.org/markup-compatibility/2006" val="0"/>
              </a:ext>
            </a:extLst>
          </a:blip>
          <a:stretch>
            <a:fillRect/>
          </a:stretch>
        </p:blipFill>
        <p:spPr>
          <a:xfrm>
            <a:off x="3262312" y="1340768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66020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052736"/>
            <a:ext cx="7416824" cy="5221560"/>
          </a:xfrm>
        </p:spPr>
        <p:txBody>
          <a:bodyPr>
            <a:normAutofit/>
          </a:bodyPr>
          <a:lstStyle/>
          <a:p>
            <a:pPr marL="82296" indent="0">
              <a:lnSpc>
                <a:spcPts val="3000"/>
              </a:lnSpc>
              <a:spcBef>
                <a:spcPts val="0"/>
              </a:spcBef>
              <a:spcAft>
                <a:spcPts val="600"/>
              </a:spcAft>
              <a:buClrTx/>
              <a:buNone/>
            </a:pPr>
            <a:endParaRPr lang="en-GB" sz="20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2296" indent="0">
              <a:lnSpc>
                <a:spcPts val="3000"/>
              </a:lnSpc>
              <a:spcBef>
                <a:spcPts val="0"/>
              </a:spcBef>
              <a:spcAft>
                <a:spcPts val="600"/>
              </a:spcAft>
              <a:buClrTx/>
              <a:buNone/>
            </a:pPr>
            <a:endParaRPr lang="en-GB" sz="20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30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Cyflwyniad: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fframio’r 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</a:p>
          <a:p>
            <a:pPr>
              <a:lnSpc>
                <a:spcPts val="30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Adran 1</a:t>
            </a:r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yr arsylwad –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cyflwyno disgrifiad a 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dadansoddiad o’ch darganfyddiadau,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egluro a chyfiawnhau eich 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dewis o ddulliau</a:t>
            </a:r>
            <a:r>
              <a:rPr lang="en-GB" sz="1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30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Adran 2: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adolygu yr ystod gwybodaeth sy’n bodoli a sefydlu  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cysylltiadau gyda’r arsylwad. </a:t>
            </a:r>
          </a:p>
          <a:p>
            <a:pPr>
              <a:lnSpc>
                <a:spcPts val="30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Trafodaeth/ Adran 3: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cyflwyno dadl sy’n dangos arwyddocâd eich darganfyddiadau ac sydd yn </a:t>
            </a:r>
            <a:r>
              <a:rPr lang="en-GB" sz="1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cyfiawnhau eich cynllun chi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o amgylchedd ddelfrydol a’ch dewis o ddull arsylwi.  </a:t>
            </a:r>
            <a:endParaRPr lang="en-GB" sz="1800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30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Diweddglo: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yr adran sy’n crynhoi’r cyfan ac sydd hefyd yn nodi y 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goblygiadau ar gyfer ymchwil pellach,  polisi ac/neu ymarfer. </a:t>
            </a:r>
            <a:endParaRPr lang="en-GB" sz="1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7890080" cy="1143000"/>
          </a:xfrm>
        </p:spPr>
        <p:txBody>
          <a:bodyPr>
            <a:normAutofit fontScale="90000"/>
          </a:bodyPr>
          <a:lstStyle/>
          <a:p>
            <a:r>
              <a:rPr lang="en-GB" b="1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 LLINYN AUR CHI</a:t>
            </a:r>
            <a:r>
              <a:rPr lang="en-GB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mv="urn:schemas-microsoft-com:mac:vml" xmlns:mc="http://schemas.openxmlformats.org/markup-compatibility/2006" val="0"/>
              </a:ext>
            </a:extLst>
          </a:blip>
          <a:stretch>
            <a:fillRect/>
          </a:stretch>
        </p:blipFill>
        <p:spPr>
          <a:xfrm>
            <a:off x="6806446" y="1196752"/>
            <a:ext cx="1623130" cy="108011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96601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447800"/>
            <a:ext cx="7272808" cy="5005536"/>
          </a:xfrm>
        </p:spPr>
        <p:txBody>
          <a:bodyPr>
            <a:normAutofit fontScale="92500"/>
          </a:bodyPr>
          <a:lstStyle/>
          <a:p>
            <a:pPr>
              <a:lnSpc>
                <a:spcPts val="3000"/>
              </a:lnSpc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Mae brawddegau pwnc yn hanfodol ar gyfer cyfeirio’r darllenydd at y ddadl sy’n datblygu. </a:t>
            </a:r>
          </a:p>
          <a:p>
            <a:pPr>
              <a:lnSpc>
                <a:spcPts val="3000"/>
              </a:lnSpc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Mae brawddegau pwnc yn amlygu pa syniadau sydd yn mynd i gael eu datblygu o fewn y paragraff. </a:t>
            </a:r>
          </a:p>
          <a:p>
            <a:pPr>
              <a:lnSpc>
                <a:spcPts val="3000"/>
              </a:lnSpc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Brawddegau pwnc </a:t>
            </a:r>
            <a:r>
              <a:rPr lang="en-GB" sz="1800" i="1" dirty="0" smtClean="0">
                <a:latin typeface="Arial" pitchFamily="34" charset="0"/>
                <a:cs typeface="Arial" pitchFamily="34" charset="0"/>
              </a:rPr>
              <a:t>fel arfer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yw’r frawddeg gyntaf mewn paragraff, ond tueddiad yw hyn ac nid rheol.  Mae’r frawddeg pwnc yn ail neu hyd yn oed ymhellach ymlaen weithiau mewn ysgrifennu mwy aeddfed. </a:t>
            </a:r>
          </a:p>
          <a:p>
            <a:pPr>
              <a:lnSpc>
                <a:spcPts val="3000"/>
              </a:lnSpc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Mae brawddegau pwnc yn hynod o berthnasol i roi cyfeiriad i ysgrifennu dadansoddol. </a:t>
            </a:r>
          </a:p>
          <a:p>
            <a:pPr>
              <a:lnSpc>
                <a:spcPts val="3000"/>
              </a:lnSpc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(os ydych yn gwybod bod hyn yn wendid, teipiwch frawddegau cyntaf pob paragraff yn goch ac yna adolygwch a ydynt yn frawddegau pwnc ai peidio)</a:t>
            </a: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Cyfeirio ar lefel paragraff</a:t>
            </a:r>
            <a:endParaRPr lang="en-GB" sz="36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231205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128585" y="476672"/>
            <a:ext cx="5549631" cy="5598900"/>
            <a:chOff x="2267744" y="1340768"/>
            <a:chExt cx="5549631" cy="5598900"/>
          </a:xfrm>
        </p:grpSpPr>
        <p:sp>
          <p:nvSpPr>
            <p:cNvPr id="2" name="TextBox 1"/>
            <p:cNvSpPr txBox="1"/>
            <p:nvPr/>
          </p:nvSpPr>
          <p:spPr>
            <a:xfrm>
              <a:off x="2267744" y="1862093"/>
              <a:ext cx="5544616" cy="4524316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 smtClean="0">
                  <a:latin typeface="Arial" pitchFamily="34" charset="0"/>
                  <a:cs typeface="Arial" pitchFamily="34" charset="0"/>
                </a:rPr>
                <a:t>PWYNT</a:t>
              </a:r>
            </a:p>
            <a:p>
              <a:pPr algn="ctr"/>
              <a:r>
                <a:rPr lang="en-GB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rPr>
                <a:t>Beth yw testun y paragraff hwn? </a:t>
              </a:r>
            </a:p>
            <a:p>
              <a:pPr algn="ctr"/>
              <a:r>
                <a:rPr lang="en-GB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rPr>
                <a:t>Y prif syniad neu ddadl?</a:t>
              </a:r>
            </a:p>
            <a:p>
              <a:pPr algn="ctr"/>
              <a:endParaRPr lang="en-GB" b="1" dirty="0" smtClean="0">
                <a:latin typeface="Arial" pitchFamily="34" charset="0"/>
                <a:cs typeface="Arial" pitchFamily="34" charset="0"/>
              </a:endParaRPr>
            </a:p>
            <a:p>
              <a:pPr algn="ctr"/>
              <a:r>
                <a:rPr lang="en-GB" b="1" dirty="0" smtClean="0">
                  <a:latin typeface="Arial" pitchFamily="34" charset="0"/>
                  <a:cs typeface="Arial" pitchFamily="34" charset="0"/>
                </a:rPr>
                <a:t>TYSTIOLAETH GEFNOGOL</a:t>
              </a:r>
            </a:p>
            <a:p>
              <a:endParaRPr lang="en-GB" b="1" dirty="0" smtClean="0">
                <a:latin typeface="Arial" pitchFamily="34" charset="0"/>
                <a:cs typeface="Arial" pitchFamily="34" charset="0"/>
              </a:endParaRPr>
            </a:p>
            <a:p>
              <a:pPr algn="ctr"/>
              <a:r>
                <a:rPr lang="en-GB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rPr>
                <a:t>Sut allwch chi helpu’r darllenydd i ddeall eich dadl? </a:t>
              </a:r>
            </a:p>
            <a:p>
              <a:pPr algn="ctr"/>
              <a:r>
                <a:rPr lang="en-GB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rPr>
                <a:t>Tystiolaeth gefndirol; esboniadau ac ymhelaethiadau; tystiolaeth gwrthgyferbyniol; datganiadau;</a:t>
              </a:r>
            </a:p>
            <a:p>
              <a:pPr algn="ctr"/>
              <a:endParaRPr lang="en-GB" dirty="0">
                <a:solidFill>
                  <a:srgbClr val="00B050"/>
                </a:solidFill>
                <a:latin typeface="Arial" pitchFamily="34" charset="0"/>
                <a:cs typeface="Arial" pitchFamily="34" charset="0"/>
              </a:endParaRPr>
            </a:p>
            <a:p>
              <a:pPr algn="ctr"/>
              <a:endParaRPr lang="en-GB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endParaRPr>
            </a:p>
            <a:p>
              <a:pPr algn="ctr"/>
              <a:r>
                <a:rPr lang="en-GB" b="1" dirty="0" smtClean="0">
                  <a:latin typeface="Arial" pitchFamily="34" charset="0"/>
                  <a:cs typeface="Arial" pitchFamily="34" charset="0"/>
                </a:rPr>
                <a:t>CRYNODEB/SYLW</a:t>
              </a:r>
            </a:p>
            <a:p>
              <a:pPr algn="ctr"/>
              <a:r>
                <a:rPr lang="en-GB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rPr>
                <a:t>Cloi gyda chrynodeb o’r prif bwyntiau yn eich geiriau eich un, sylw dadansoddol am y pwnc, neu ddatganiad sy’n dynodi’r ffordd ymlaen.  </a:t>
              </a:r>
              <a:endParaRPr lang="en-GB" dirty="0">
                <a:solidFill>
                  <a:srgbClr val="00B05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4" name="Straight Connector 3"/>
            <p:cNvCxnSpPr/>
            <p:nvPr/>
          </p:nvCxnSpPr>
          <p:spPr>
            <a:xfrm>
              <a:off x="2272759" y="2845296"/>
              <a:ext cx="554461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Up Arrow 4"/>
            <p:cNvSpPr/>
            <p:nvPr/>
          </p:nvSpPr>
          <p:spPr>
            <a:xfrm>
              <a:off x="4716016" y="1340768"/>
              <a:ext cx="369755" cy="521325"/>
            </a:xfrm>
            <a:prstGeom prst="upArrow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ln w="12700">
                  <a:solidFill>
                    <a:schemeClr val="tx1"/>
                  </a:solidFill>
                </a:ln>
                <a:solidFill>
                  <a:schemeClr val="bg1"/>
                </a:solidFill>
              </a:endParaRPr>
            </a:p>
          </p:txBody>
        </p:sp>
        <p:sp>
          <p:nvSpPr>
            <p:cNvPr id="6" name="Down Arrow 5"/>
            <p:cNvSpPr/>
            <p:nvPr/>
          </p:nvSpPr>
          <p:spPr>
            <a:xfrm flipH="1">
              <a:off x="4855174" y="6362875"/>
              <a:ext cx="369755" cy="576793"/>
            </a:xfrm>
            <a:prstGeom prst="downArrow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cxnSp>
          <p:nvCxnSpPr>
            <p:cNvPr id="7" name="Straight Connector 6"/>
            <p:cNvCxnSpPr/>
            <p:nvPr/>
          </p:nvCxnSpPr>
          <p:spPr>
            <a:xfrm>
              <a:off x="2267744" y="5157192"/>
              <a:ext cx="554461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3465532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xmlns:mv="urn:schemas-microsoft-com:mac:vml" xmlns:mc="http://schemas.openxmlformats.org/markup-compatibility/2006" val="2198559564"/>
              </p:ext>
            </p:extLst>
          </p:nvPr>
        </p:nvGraphicFramePr>
        <p:xfrm>
          <a:off x="683568" y="1268760"/>
          <a:ext cx="7776864" cy="519152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55268"/>
                <a:gridCol w="1665308"/>
                <a:gridCol w="1541045"/>
                <a:gridCol w="1459450"/>
                <a:gridCol w="1555793"/>
              </a:tblGrid>
              <a:tr h="2537228"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YCHWANEGU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hyn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 hefyd; 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 smtClean="0">
                          <a:solidFill>
                            <a:schemeClr val="tx1"/>
                          </a:solidFill>
                        </a:rPr>
                        <a:t>yn ogystal; yn wir; ymhellach;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CYFERBYNNU</a:t>
                      </a:r>
                    </a:p>
                    <a:p>
                      <a:endParaRPr lang="en-US" sz="160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US" sz="1600" dirty="0" smtClean="0">
                          <a:solidFill>
                            <a:schemeClr val="tx1"/>
                          </a:solidFill>
                        </a:rPr>
                        <a:t>i'r gwrthwyneb; eto; tra; fel arall; yn lle; yn wahanol; ar y llaw arall; serch hynny; fodd bynnag; er hynny; </a:t>
                      </a:r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CYMHARU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600" dirty="0" smtClean="0">
                          <a:solidFill>
                            <a:schemeClr val="tx1"/>
                          </a:solidFill>
                        </a:rPr>
                        <a:t>yr un mor; yn yr un modd; yn yr un ffordd; yn debyg</a:t>
                      </a:r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EGLURO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 smtClean="0">
                          <a:solidFill>
                            <a:schemeClr val="tx1"/>
                          </a:solidFill>
                        </a:rPr>
                        <a:t>er enghraifft; mewn geiriau eraill; hynny yw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CRYNHOI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600" dirty="0" smtClean="0">
                          <a:solidFill>
                            <a:schemeClr val="tx1"/>
                          </a:solidFill>
                        </a:rPr>
                        <a:t>i gloi; i grynhoi;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</a:tr>
              <a:tr h="2537228"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DANGOS</a:t>
                      </a:r>
                      <a:r>
                        <a:rPr lang="en-GB" sz="1600" b="1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CANLYNIAD</a:t>
                      </a:r>
                      <a:endParaRPr lang="en-GB" sz="1600" b="1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US" sz="160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US" sz="1600" dirty="0" smtClean="0">
                          <a:solidFill>
                            <a:schemeClr val="tx1"/>
                          </a:solidFill>
                        </a:rPr>
                        <a:t>felly; fel canlyniad; o ganlyniad; </a:t>
                      </a:r>
                    </a:p>
                    <a:p>
                      <a:r>
                        <a:rPr lang="en-US" sz="1600" dirty="0" smtClean="0">
                          <a:solidFill>
                            <a:schemeClr val="tx1"/>
                          </a:solidFill>
                        </a:rPr>
                        <a:t>yn unol â hynny;</a:t>
                      </a:r>
                    </a:p>
                    <a:p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RHESTRI </a:t>
                      </a: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 gychwyn; i ddechrau; yna, wedyn; 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gyntaf</a:t>
                      </a: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 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ail</a:t>
                      </a: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 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orffen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PWYSLEISIO </a:t>
                      </a: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 smtClean="0"/>
                        <a:t>heblaw; wedi'r cyfan; yn anad dim; yn arbennig; mewn gwirionedd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DYNODI AMSER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 smtClean="0"/>
                        <a:t>yn y cyfamser; yn olaf; nesaf; i ddechrau; wedi hynny; yn y pen draw; yn y diwedd; wedyn</a:t>
                      </a: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i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ARALL   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endParaRPr lang="en-GB" sz="16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600" dirty="0" smtClean="0"/>
                        <a:t>     er gwaethaf</a:t>
                      </a:r>
                      <a:endParaRPr lang="en-US" sz="1600" dirty="0"/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858120" cy="764704"/>
          </a:xfrm>
        </p:spPr>
        <p:txBody>
          <a:bodyPr>
            <a:normAutofit/>
          </a:bodyPr>
          <a:lstStyle/>
          <a:p>
            <a:r>
              <a:rPr lang="en-GB" sz="3600" dirty="0" smtClean="0"/>
              <a:t>Geirfa i ddangos trywydd</a:t>
            </a:r>
            <a:endParaRPr lang="en-GB" sz="3600" dirty="0"/>
          </a:p>
        </p:txBody>
      </p:sp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410764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447800"/>
            <a:ext cx="7128792" cy="4800600"/>
          </a:xfrm>
        </p:spPr>
        <p:txBody>
          <a:bodyPr>
            <a:normAutofit/>
          </a:bodyPr>
          <a:lstStyle/>
          <a:p>
            <a:pPr marL="82296" indent="0">
              <a:lnSpc>
                <a:spcPct val="150000"/>
              </a:lnSpc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000" dirty="0" smtClean="0"/>
              <a:t>	</a:t>
            </a:r>
            <a:r>
              <a:rPr lang="en-US" sz="2800" dirty="0" smtClean="0"/>
              <a:t>Gan feddwl am eich sgiliau ysgrifennu academaidd personol, a myfyrio ar y mewnbwn o’r gweithdy hwn, pa agweddau ar eich ysgrifennu academaidd chi sydd angen sylw pellach? </a:t>
            </a:r>
          </a:p>
          <a:p>
            <a:pPr>
              <a:buNone/>
            </a:pPr>
            <a:endParaRPr lang="en-US" sz="2800" dirty="0" smtClean="0"/>
          </a:p>
          <a:p>
            <a:pPr>
              <a:buNone/>
            </a:pPr>
            <a:r>
              <a:rPr lang="en-US" sz="2800" dirty="0" smtClean="0"/>
              <a:t>	A oes agweddau ar ysgrifennu academaidd y mae angen rhagor o wybodaeth arnoch?</a:t>
            </a:r>
            <a:endParaRPr lang="en-US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836712"/>
            <a:ext cx="7890080" cy="11430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Adfyfyrio Personol 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3212873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charset="2"/>
              <a:buChar char="q"/>
            </a:pPr>
            <a:r>
              <a:rPr lang="en-US" dirty="0" smtClean="0"/>
              <a:t>Mae enghreifftiau o aseiniadau ar y ddesg o’ch blaen. 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Ystyriwch rhain yn nhermau strwythur, cynnwys ac a ydynt yn ymgorffori enghreifftiau o ysgrifennu dadansoddol. 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Pa mor mae’r rhain yn diwallu nod yr aseiniad?</a:t>
            </a:r>
          </a:p>
          <a:p>
            <a:pPr>
              <a:buFont typeface="Wingdings" charset="2"/>
              <a:buChar char="q"/>
            </a:pPr>
            <a:endParaRPr lang="en-US" dirty="0" smtClean="0"/>
          </a:p>
          <a:p>
            <a:pPr>
              <a:buFont typeface="Wingdings" charset="2"/>
              <a:buChar char="q"/>
            </a:pPr>
            <a:r>
              <a:rPr lang="en-US" b="1" dirty="0" smtClean="0"/>
              <a:t>DALIER SYLW:  PEIDIWCH TYNNU LLUNIAU NA GWNEUD NODIADAU MANWL AM Y GWAITH HYN!!   COFIWCH AM REOLAU LÊN-LADRATA!</a:t>
            </a:r>
            <a:endParaRPr lang="en-US" b="1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Gweithgaredd</a:t>
            </a:r>
            <a:endParaRPr lang="en-US" dirty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="" val="31387341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2060848"/>
            <a:ext cx="6965245" cy="1202485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Byddwch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ffrind</a:t>
            </a:r>
            <a:r>
              <a:rPr lang="en-GB" dirty="0" smtClean="0"/>
              <a:t> </a:t>
            </a:r>
            <a:r>
              <a:rPr lang="en-GB" dirty="0" err="1" smtClean="0"/>
              <a:t>beirniadol</a:t>
            </a:r>
            <a:r>
              <a:rPr lang="en-GB" dirty="0" smtClean="0"/>
              <a:t>!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charset="2"/>
              <a:buChar char="q"/>
            </a:pPr>
            <a:r>
              <a:rPr lang="en-US" dirty="0" err="1" smtClean="0"/>
              <a:t>Lawrlwythwch</a:t>
            </a:r>
            <a:r>
              <a:rPr lang="en-US" dirty="0" smtClean="0"/>
              <a:t> y 2 </a:t>
            </a:r>
            <a:r>
              <a:rPr lang="en-US" dirty="0" err="1" smtClean="0"/>
              <a:t>aseiniad</a:t>
            </a:r>
            <a:r>
              <a:rPr lang="en-US" dirty="0" smtClean="0"/>
              <a:t> o </a:t>
            </a:r>
            <a:r>
              <a:rPr lang="en-US" dirty="0" err="1" smtClean="0"/>
              <a:t>Moodle</a:t>
            </a:r>
            <a:r>
              <a:rPr lang="en-US" dirty="0" smtClean="0"/>
              <a:t>. </a:t>
            </a:r>
          </a:p>
          <a:p>
            <a:pPr>
              <a:buNone/>
            </a:pPr>
            <a:endParaRPr lang="en-US" dirty="0" smtClean="0"/>
          </a:p>
          <a:p>
            <a:pPr>
              <a:buFont typeface="Wingdings" charset="2"/>
              <a:buChar char="q"/>
            </a:pPr>
            <a:r>
              <a:rPr lang="en-US" dirty="0" smtClean="0"/>
              <a:t>NI ALLWCH DDEFNYDDIO UNRHYW RANNAU O’R ASEINIADAU YMA YN EICH GWAITH EICH HUN!</a:t>
            </a:r>
          </a:p>
          <a:p>
            <a:pPr>
              <a:buNone/>
            </a:pPr>
            <a:endParaRPr lang="en-US" dirty="0" smtClean="0"/>
          </a:p>
          <a:p>
            <a:pPr>
              <a:buFont typeface="Wingdings" charset="2"/>
              <a:buChar char="q"/>
            </a:pPr>
            <a:r>
              <a:rPr lang="en-US" dirty="0" err="1" smtClean="0"/>
              <a:t>Lawrlwythwch</a:t>
            </a:r>
            <a:r>
              <a:rPr lang="en-US" dirty="0" smtClean="0"/>
              <a:t> y criteria </a:t>
            </a:r>
            <a:r>
              <a:rPr lang="en-US" dirty="0" err="1" smtClean="0"/>
              <a:t>marcio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pPr>
              <a:buFont typeface="Wingdings" charset="2"/>
              <a:buChar char="q"/>
            </a:pPr>
            <a:r>
              <a:rPr lang="en-US" dirty="0" err="1" smtClean="0"/>
              <a:t>Penderfynwch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radd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pob</a:t>
            </a:r>
            <a:r>
              <a:rPr lang="en-US" dirty="0" smtClean="0"/>
              <a:t> </a:t>
            </a:r>
            <a:r>
              <a:rPr lang="en-US" dirty="0" err="1" smtClean="0"/>
              <a:t>aseiniad</a:t>
            </a:r>
            <a:r>
              <a:rPr lang="en-US" dirty="0" smtClean="0"/>
              <a:t> o </a:t>
            </a:r>
            <a:r>
              <a:rPr lang="en-US" dirty="0" err="1" smtClean="0"/>
              <a:t>fewn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grwpiau</a:t>
            </a:r>
            <a:endParaRPr lang="en-US" dirty="0" smtClean="0"/>
          </a:p>
          <a:p>
            <a:pPr>
              <a:buNone/>
            </a:pP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Gweithgaredd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xmlns:mv="urn:schemas-microsoft-com:mac:vml" xmlns:mc="http://schemas.openxmlformats.org/markup-compatibility/2006" val="31387341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628800"/>
            <a:ext cx="7162800" cy="4392487"/>
          </a:xfrm>
        </p:spPr>
        <p:txBody>
          <a:bodyPr>
            <a:normAutofit fontScale="85000" lnSpcReduction="20000"/>
          </a:bodyPr>
          <a:lstStyle/>
          <a:p>
            <a:pPr marL="82296" indent="0">
              <a:buNone/>
            </a:pPr>
            <a:r>
              <a:rPr lang="cy-GB" sz="2000" dirty="0" smtClean="0"/>
              <a:t>Darllenwch nod  yr aseiniad – yna: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Penderfynwch ar eich llinyn aur.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Defnyddiwch ffynonellau da.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Cymharwch a chyferbynnwch.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Dangoswch ymwybyddiaeth o gymhlethdodau yn y llenyddiaeth.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Darparwch ddadl strwythuredig.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Cofiwch gynnwys synthesis o’r wybodaeth sydd ar gael.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Dilynwch strwythur.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Ceisiwch osgoi bod yn rhy amleiriog.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Byddwch yn niwtral yn emosiynol. </a:t>
            </a:r>
          </a:p>
          <a:p>
            <a:pPr marL="82296" indent="0">
              <a:buNone/>
            </a:pPr>
            <a:endParaRPr lang="en-GB" sz="2900" dirty="0" smtClean="0"/>
          </a:p>
          <a:p>
            <a:pPr marL="82296" indent="0">
              <a:buNone/>
            </a:pPr>
            <a:r>
              <a:rPr lang="en-GB" sz="1882" dirty="0" smtClean="0"/>
              <a:t>Deunydd o:</a:t>
            </a:r>
          </a:p>
          <a:p>
            <a:pPr marL="82296" indent="0">
              <a:buNone/>
            </a:pPr>
            <a:r>
              <a:rPr lang="en-GB" sz="1882" dirty="0" smtClean="0"/>
              <a:t>Cottrell, S. (2013) The Study Skills Handbook  London: Palgrave MacMillan.</a:t>
            </a:r>
          </a:p>
          <a:p>
            <a:pPr marL="82296" indent="0">
              <a:buNone/>
            </a:pPr>
            <a:r>
              <a:rPr lang="en-GB" sz="1882" dirty="0" smtClean="0"/>
              <a:t>Professor Debra Myhill, Prifysgol Exeter, </a:t>
            </a:r>
            <a:r>
              <a:rPr lang="en-GB" sz="1882" dirty="0" err="1" smtClean="0"/>
              <a:t>cyflwyniad</a:t>
            </a:r>
            <a:r>
              <a:rPr lang="en-GB" sz="1882" smtClean="0"/>
              <a:t> MEHEFIN 2017</a:t>
            </a:r>
            <a:endParaRPr lang="en-GB" sz="1882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965245" cy="1202485"/>
          </a:xfrm>
        </p:spPr>
        <p:txBody>
          <a:bodyPr/>
          <a:lstStyle/>
          <a:p>
            <a:r>
              <a:rPr lang="en-GB" dirty="0" smtClean="0"/>
              <a:t>Crynodeb </a:t>
            </a:r>
            <a:endParaRPr lang="en-GB" dirty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="" val="20576398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3073</TotalTime>
  <Words>1029</Words>
  <Application>Microsoft Office PowerPoint</Application>
  <PresentationFormat>On-screen Show (4:3)</PresentationFormat>
  <Paragraphs>158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Concourse</vt:lpstr>
      <vt:lpstr>Sgiliau Astudio: yr ysgrifennwr academaidd </vt:lpstr>
      <vt:lpstr>Trosolwg o’r gweithdy</vt:lpstr>
      <vt:lpstr>Meddwl yn feirniadol ac yn ddadansoddol</vt:lpstr>
      <vt:lpstr> Defnyddio deunydd addas</vt:lpstr>
      <vt:lpstr>Darllen yn weithredol - awgrymiadau</vt:lpstr>
      <vt:lpstr>  Pwyntiau Trafod</vt:lpstr>
      <vt:lpstr>Ysgrifennu dadansoddol a disgrifiadol</vt:lpstr>
      <vt:lpstr>Ysgrifennu dadansoddol: synthesis </vt:lpstr>
      <vt:lpstr>Osgoi llên-ladrad</vt:lpstr>
      <vt:lpstr>Y DARLUN CRWN: TREFN &amp; EGLURDER</vt:lpstr>
      <vt:lpstr>Y Llinyn Aur</vt:lpstr>
      <vt:lpstr>EICH LLINYN AUR CHI </vt:lpstr>
      <vt:lpstr>Cyfeirio ar lefel paragraff</vt:lpstr>
      <vt:lpstr>Slide 14</vt:lpstr>
      <vt:lpstr>Geirfa i ddangos trywydd</vt:lpstr>
      <vt:lpstr>Adfyfyrio Personol </vt:lpstr>
      <vt:lpstr>Gweithgaredd</vt:lpstr>
      <vt:lpstr>Byddwch yn ffrind beirniadol!</vt:lpstr>
      <vt:lpstr>Gweithgaredd</vt:lpstr>
      <vt:lpstr>Crynodeb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Myhill, Debra</dc:creator>
  <cp:lastModifiedBy>Helen Griffiths</cp:lastModifiedBy>
  <cp:revision>111</cp:revision>
  <cp:lastPrinted>2014-03-25T07:21:29Z</cp:lastPrinted>
  <dcterms:created xsi:type="dcterms:W3CDTF">2017-10-10T14:37:49Z</dcterms:created>
  <dcterms:modified xsi:type="dcterms:W3CDTF">2018-09-21T17:40:22Z</dcterms:modified>
</cp:coreProperties>
</file>