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57" r:id="rId3"/>
    <p:sldId id="258" r:id="rId4"/>
    <p:sldId id="259" r:id="rId5"/>
    <p:sldId id="260" r:id="rId6"/>
    <p:sldId id="261" r:id="rId7"/>
    <p:sldId id="262" r:id="rId8"/>
    <p:sldId id="263" r:id="rId9"/>
    <p:sldId id="264" r:id="rId10"/>
    <p:sldId id="280" r:id="rId11"/>
    <p:sldId id="284" r:id="rId12"/>
    <p:sldId id="285" r:id="rId13"/>
    <p:sldId id="265" r:id="rId14"/>
    <p:sldId id="266" r:id="rId15"/>
    <p:sldId id="267" r:id="rId16"/>
    <p:sldId id="273" r:id="rId17"/>
    <p:sldId id="274" r:id="rId18"/>
    <p:sldId id="275" r:id="rId19"/>
    <p:sldId id="276" r:id="rId20"/>
    <p:sldId id="279" r:id="rId21"/>
    <p:sldId id="277" r:id="rId22"/>
    <p:sldId id="278" r:id="rId23"/>
    <p:sldId id="268" r:id="rId24"/>
    <p:sldId id="269" r:id="rId25"/>
    <p:sldId id="270" r:id="rId26"/>
    <p:sldId id="271" r:id="rId27"/>
    <p:sldId id="272"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8EAF38-6BAD-EE54-B91E-5537A7B7B26E}" v="231" dt="2026-10-21T19:39:30.309"/>
    <p1510:client id="{13C81757-26F8-3AA3-7EAE-CAC2EA4695FF}" v="393" dt="2026-10-23T10:53:38.955"/>
    <p1510:client id="{2F314EFF-198C-6065-A371-CC6083ED7344}" v="23" dt="2026-10-21T14:31:46.9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DE30D0-E682-4EF5-A32F-55409859A86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1931CDF-ECDA-4825-A481-67328B486FDD}">
      <dgm:prSet/>
      <dgm:spPr/>
      <dgm:t>
        <a:bodyPr/>
        <a:lstStyle/>
        <a:p>
          <a:r>
            <a:rPr lang="en-GB"/>
            <a:t>Common Challenges</a:t>
          </a:r>
          <a:endParaRPr lang="en-US"/>
        </a:p>
      </dgm:t>
    </dgm:pt>
    <dgm:pt modelId="{C2D9F061-10A7-4424-B4EF-E9B3A270BD5D}" type="parTrans" cxnId="{D299D361-7CCF-4DD2-9B3D-0198E038E48D}">
      <dgm:prSet/>
      <dgm:spPr/>
      <dgm:t>
        <a:bodyPr/>
        <a:lstStyle/>
        <a:p>
          <a:endParaRPr lang="en-US"/>
        </a:p>
      </dgm:t>
    </dgm:pt>
    <dgm:pt modelId="{96A6EEB2-2160-46D7-AC98-5E2785132E4E}" type="sibTrans" cxnId="{D299D361-7CCF-4DD2-9B3D-0198E038E48D}">
      <dgm:prSet/>
      <dgm:spPr/>
      <dgm:t>
        <a:bodyPr/>
        <a:lstStyle/>
        <a:p>
          <a:endParaRPr lang="en-US"/>
        </a:p>
      </dgm:t>
    </dgm:pt>
    <dgm:pt modelId="{49B1AC6C-DF59-4D75-B9D4-52B3772F6ABC}">
      <dgm:prSet/>
      <dgm:spPr/>
      <dgm:t>
        <a:bodyPr/>
        <a:lstStyle/>
        <a:p>
          <a:r>
            <a:rPr lang="en-GB"/>
            <a:t>❌ Different priorities</a:t>
          </a:r>
          <a:br>
            <a:rPr lang="en-GB" dirty="0"/>
          </a:br>
          <a:r>
            <a:rPr lang="en-GB"/>
            <a:t> ❌ Resource limitations</a:t>
          </a:r>
          <a:br>
            <a:rPr lang="en-GB" dirty="0"/>
          </a:br>
          <a:r>
            <a:rPr lang="en-GB"/>
            <a:t> ❌ Poor communication</a:t>
          </a:r>
          <a:br>
            <a:rPr lang="en-GB" dirty="0"/>
          </a:br>
          <a:r>
            <a:rPr lang="en-GB"/>
            <a:t> ❌ Cultural differences between agencies</a:t>
          </a:r>
          <a:br>
            <a:rPr lang="en-GB" dirty="0"/>
          </a:br>
          <a:r>
            <a:rPr lang="en-GB"/>
            <a:t> ❌ Leadership issues</a:t>
          </a:r>
          <a:br>
            <a:rPr lang="en-GB" dirty="0"/>
          </a:br>
          <a:r>
            <a:rPr lang="en-GB"/>
            <a:t> ❌ Lack of accountability</a:t>
          </a:r>
          <a:endParaRPr lang="en-US"/>
        </a:p>
      </dgm:t>
    </dgm:pt>
    <dgm:pt modelId="{1C8B435F-E779-4A40-93A9-862598BBA05A}" type="parTrans" cxnId="{370B02B0-87F8-4A1F-8A7D-AAF722860593}">
      <dgm:prSet/>
      <dgm:spPr/>
      <dgm:t>
        <a:bodyPr/>
        <a:lstStyle/>
        <a:p>
          <a:endParaRPr lang="en-US"/>
        </a:p>
      </dgm:t>
    </dgm:pt>
    <dgm:pt modelId="{F49EC376-E864-4A08-BE48-8EB0EAB50AAA}" type="sibTrans" cxnId="{370B02B0-87F8-4A1F-8A7D-AAF722860593}">
      <dgm:prSet/>
      <dgm:spPr/>
      <dgm:t>
        <a:bodyPr/>
        <a:lstStyle/>
        <a:p>
          <a:endParaRPr lang="en-US"/>
        </a:p>
      </dgm:t>
    </dgm:pt>
    <dgm:pt modelId="{D2A8A1D6-E7A1-41DD-B040-0F66662D2CE2}">
      <dgm:prSet/>
      <dgm:spPr/>
      <dgm:t>
        <a:bodyPr/>
        <a:lstStyle/>
        <a:p>
          <a:r>
            <a:rPr lang="en-GB"/>
            <a:t>Discussion</a:t>
          </a:r>
          <a:endParaRPr lang="en-US"/>
        </a:p>
      </dgm:t>
    </dgm:pt>
    <dgm:pt modelId="{C77189DE-0213-499B-B094-83613273D91B}" type="parTrans" cxnId="{83054A89-D43E-4EA8-93C3-F269964142A3}">
      <dgm:prSet/>
      <dgm:spPr/>
      <dgm:t>
        <a:bodyPr/>
        <a:lstStyle/>
        <a:p>
          <a:endParaRPr lang="en-US"/>
        </a:p>
      </dgm:t>
    </dgm:pt>
    <dgm:pt modelId="{BD650599-1B47-490E-9713-EAAD94F6F66E}" type="sibTrans" cxnId="{83054A89-D43E-4EA8-93C3-F269964142A3}">
      <dgm:prSet/>
      <dgm:spPr/>
      <dgm:t>
        <a:bodyPr/>
        <a:lstStyle/>
        <a:p>
          <a:endParaRPr lang="en-US"/>
        </a:p>
      </dgm:t>
    </dgm:pt>
    <dgm:pt modelId="{7BA18CD9-CE78-4487-8E15-C6D0960BEAD1}">
      <dgm:prSet/>
      <dgm:spPr/>
      <dgm:t>
        <a:bodyPr/>
        <a:lstStyle/>
        <a:p>
          <a:pPr rtl="0"/>
          <a:r>
            <a:rPr lang="en-GB"/>
            <a:t>Which barrier do you think presents the biggest challenge</a:t>
          </a:r>
          <a:r>
            <a:rPr lang="en-GB">
              <a:latin typeface="Aptos Display" panose="02110004020202020204"/>
            </a:rPr>
            <a:t> and why?</a:t>
          </a:r>
          <a:endParaRPr lang="en-US"/>
        </a:p>
      </dgm:t>
    </dgm:pt>
    <dgm:pt modelId="{3AEDD959-4DCB-4779-9C91-ED529C3B6D59}" type="parTrans" cxnId="{9E98D170-48F7-4629-981E-F1E1BB8BE65B}">
      <dgm:prSet/>
      <dgm:spPr/>
      <dgm:t>
        <a:bodyPr/>
        <a:lstStyle/>
        <a:p>
          <a:endParaRPr lang="en-US"/>
        </a:p>
      </dgm:t>
    </dgm:pt>
    <dgm:pt modelId="{323DC5ED-674E-4664-9ED4-7C75DDF20F1F}" type="sibTrans" cxnId="{9E98D170-48F7-4629-981E-F1E1BB8BE65B}">
      <dgm:prSet/>
      <dgm:spPr/>
      <dgm:t>
        <a:bodyPr/>
        <a:lstStyle/>
        <a:p>
          <a:endParaRPr lang="en-US"/>
        </a:p>
      </dgm:t>
    </dgm:pt>
    <dgm:pt modelId="{99DC47CC-EC18-43F8-95B9-C5B4EE4A0193}" type="pres">
      <dgm:prSet presAssocID="{F9DE30D0-E682-4EF5-A32F-55409859A86D}" presName="linear" presStyleCnt="0">
        <dgm:presLayoutVars>
          <dgm:animLvl val="lvl"/>
          <dgm:resizeHandles val="exact"/>
        </dgm:presLayoutVars>
      </dgm:prSet>
      <dgm:spPr/>
    </dgm:pt>
    <dgm:pt modelId="{C5ABEA8B-2C8A-4F7F-B2F4-AA266C8D90A9}" type="pres">
      <dgm:prSet presAssocID="{21931CDF-ECDA-4825-A481-67328B486FDD}" presName="parentText" presStyleLbl="node1" presStyleIdx="0" presStyleCnt="2">
        <dgm:presLayoutVars>
          <dgm:chMax val="0"/>
          <dgm:bulletEnabled val="1"/>
        </dgm:presLayoutVars>
      </dgm:prSet>
      <dgm:spPr/>
    </dgm:pt>
    <dgm:pt modelId="{98B0E136-1A7C-48C5-BBFB-9EDE905DD508}" type="pres">
      <dgm:prSet presAssocID="{21931CDF-ECDA-4825-A481-67328B486FDD}" presName="childText" presStyleLbl="revTx" presStyleIdx="0" presStyleCnt="2">
        <dgm:presLayoutVars>
          <dgm:bulletEnabled val="1"/>
        </dgm:presLayoutVars>
      </dgm:prSet>
      <dgm:spPr/>
    </dgm:pt>
    <dgm:pt modelId="{F06FFD9F-A9B2-409F-B170-C8842C647C2F}" type="pres">
      <dgm:prSet presAssocID="{D2A8A1D6-E7A1-41DD-B040-0F66662D2CE2}" presName="parentText" presStyleLbl="node1" presStyleIdx="1" presStyleCnt="2">
        <dgm:presLayoutVars>
          <dgm:chMax val="0"/>
          <dgm:bulletEnabled val="1"/>
        </dgm:presLayoutVars>
      </dgm:prSet>
      <dgm:spPr/>
    </dgm:pt>
    <dgm:pt modelId="{4C6F8EB9-D116-4089-A4BD-E64F3835C68C}" type="pres">
      <dgm:prSet presAssocID="{D2A8A1D6-E7A1-41DD-B040-0F66662D2CE2}" presName="childText" presStyleLbl="revTx" presStyleIdx="1" presStyleCnt="2">
        <dgm:presLayoutVars>
          <dgm:bulletEnabled val="1"/>
        </dgm:presLayoutVars>
      </dgm:prSet>
      <dgm:spPr/>
    </dgm:pt>
  </dgm:ptLst>
  <dgm:cxnLst>
    <dgm:cxn modelId="{397D722F-2B0E-4DDF-9984-7FA6223331B3}" type="presOf" srcId="{21931CDF-ECDA-4825-A481-67328B486FDD}" destId="{C5ABEA8B-2C8A-4F7F-B2F4-AA266C8D90A9}" srcOrd="0" destOrd="0" presId="urn:microsoft.com/office/officeart/2005/8/layout/vList2"/>
    <dgm:cxn modelId="{D299D361-7CCF-4DD2-9B3D-0198E038E48D}" srcId="{F9DE30D0-E682-4EF5-A32F-55409859A86D}" destId="{21931CDF-ECDA-4825-A481-67328B486FDD}" srcOrd="0" destOrd="0" parTransId="{C2D9F061-10A7-4424-B4EF-E9B3A270BD5D}" sibTransId="{96A6EEB2-2160-46D7-AC98-5E2785132E4E}"/>
    <dgm:cxn modelId="{33AC2D66-7748-4753-96AA-3F4A0901C212}" type="presOf" srcId="{7BA18CD9-CE78-4487-8E15-C6D0960BEAD1}" destId="{4C6F8EB9-D116-4089-A4BD-E64F3835C68C}" srcOrd="0" destOrd="0" presId="urn:microsoft.com/office/officeart/2005/8/layout/vList2"/>
    <dgm:cxn modelId="{9E98D170-48F7-4629-981E-F1E1BB8BE65B}" srcId="{D2A8A1D6-E7A1-41DD-B040-0F66662D2CE2}" destId="{7BA18CD9-CE78-4487-8E15-C6D0960BEAD1}" srcOrd="0" destOrd="0" parTransId="{3AEDD959-4DCB-4779-9C91-ED529C3B6D59}" sibTransId="{323DC5ED-674E-4664-9ED4-7C75DDF20F1F}"/>
    <dgm:cxn modelId="{E2DAEA57-C052-4684-B242-DC5445344D52}" type="presOf" srcId="{49B1AC6C-DF59-4D75-B9D4-52B3772F6ABC}" destId="{98B0E136-1A7C-48C5-BBFB-9EDE905DD508}" srcOrd="0" destOrd="0" presId="urn:microsoft.com/office/officeart/2005/8/layout/vList2"/>
    <dgm:cxn modelId="{C709057C-D461-4897-AF5D-700111087888}" type="presOf" srcId="{D2A8A1D6-E7A1-41DD-B040-0F66662D2CE2}" destId="{F06FFD9F-A9B2-409F-B170-C8842C647C2F}" srcOrd="0" destOrd="0" presId="urn:microsoft.com/office/officeart/2005/8/layout/vList2"/>
    <dgm:cxn modelId="{83054A89-D43E-4EA8-93C3-F269964142A3}" srcId="{F9DE30D0-E682-4EF5-A32F-55409859A86D}" destId="{D2A8A1D6-E7A1-41DD-B040-0F66662D2CE2}" srcOrd="1" destOrd="0" parTransId="{C77189DE-0213-499B-B094-83613273D91B}" sibTransId="{BD650599-1B47-490E-9713-EAAD94F6F66E}"/>
    <dgm:cxn modelId="{370B02B0-87F8-4A1F-8A7D-AAF722860593}" srcId="{21931CDF-ECDA-4825-A481-67328B486FDD}" destId="{49B1AC6C-DF59-4D75-B9D4-52B3772F6ABC}" srcOrd="0" destOrd="0" parTransId="{1C8B435F-E779-4A40-93A9-862598BBA05A}" sibTransId="{F49EC376-E864-4A08-BE48-8EB0EAB50AAA}"/>
    <dgm:cxn modelId="{8CC2B4E0-D7E5-40C6-96E8-07E2B4C7E50C}" type="presOf" srcId="{F9DE30D0-E682-4EF5-A32F-55409859A86D}" destId="{99DC47CC-EC18-43F8-95B9-C5B4EE4A0193}" srcOrd="0" destOrd="0" presId="urn:microsoft.com/office/officeart/2005/8/layout/vList2"/>
    <dgm:cxn modelId="{E30A0E32-B45E-431F-B379-88FDC4301BD3}" type="presParOf" srcId="{99DC47CC-EC18-43F8-95B9-C5B4EE4A0193}" destId="{C5ABEA8B-2C8A-4F7F-B2F4-AA266C8D90A9}" srcOrd="0" destOrd="0" presId="urn:microsoft.com/office/officeart/2005/8/layout/vList2"/>
    <dgm:cxn modelId="{50F753C7-B3CD-40F8-97C6-6051612F510D}" type="presParOf" srcId="{99DC47CC-EC18-43F8-95B9-C5B4EE4A0193}" destId="{98B0E136-1A7C-48C5-BBFB-9EDE905DD508}" srcOrd="1" destOrd="0" presId="urn:microsoft.com/office/officeart/2005/8/layout/vList2"/>
    <dgm:cxn modelId="{DA25610C-3619-444D-92EE-EC994F3BE8D0}" type="presParOf" srcId="{99DC47CC-EC18-43F8-95B9-C5B4EE4A0193}" destId="{F06FFD9F-A9B2-409F-B170-C8842C647C2F}" srcOrd="2" destOrd="0" presId="urn:microsoft.com/office/officeart/2005/8/layout/vList2"/>
    <dgm:cxn modelId="{1BD022D8-88E1-4CF9-9F8C-DB8129BA044A}" type="presParOf" srcId="{99DC47CC-EC18-43F8-95B9-C5B4EE4A0193}" destId="{4C6F8EB9-D116-4089-A4BD-E64F3835C68C}"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ABEA8B-2C8A-4F7F-B2F4-AA266C8D90A9}">
      <dsp:nvSpPr>
        <dsp:cNvPr id="0" name=""/>
        <dsp:cNvSpPr/>
      </dsp:nvSpPr>
      <dsp:spPr>
        <a:xfrm>
          <a:off x="0" y="37624"/>
          <a:ext cx="6666833" cy="81081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Common Challenges</a:t>
          </a:r>
          <a:endParaRPr lang="en-US" sz="3300" kern="1200"/>
        </a:p>
      </dsp:txBody>
      <dsp:txXfrm>
        <a:off x="39580" y="77204"/>
        <a:ext cx="6587673" cy="731650"/>
      </dsp:txXfrm>
    </dsp:sp>
    <dsp:sp modelId="{98B0E136-1A7C-48C5-BBFB-9EDE905DD508}">
      <dsp:nvSpPr>
        <dsp:cNvPr id="0" name=""/>
        <dsp:cNvSpPr/>
      </dsp:nvSpPr>
      <dsp:spPr>
        <a:xfrm>
          <a:off x="0" y="848434"/>
          <a:ext cx="6666833" cy="29373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kern="1200"/>
            <a:t>❌ Different priorities</a:t>
          </a:r>
          <a:br>
            <a:rPr lang="en-GB" sz="2600" kern="1200" dirty="0"/>
          </a:br>
          <a:r>
            <a:rPr lang="en-GB" sz="2600" kern="1200"/>
            <a:t> ❌ Resource limitations</a:t>
          </a:r>
          <a:br>
            <a:rPr lang="en-GB" sz="2600" kern="1200" dirty="0"/>
          </a:br>
          <a:r>
            <a:rPr lang="en-GB" sz="2600" kern="1200"/>
            <a:t> ❌ Poor communication</a:t>
          </a:r>
          <a:br>
            <a:rPr lang="en-GB" sz="2600" kern="1200" dirty="0"/>
          </a:br>
          <a:r>
            <a:rPr lang="en-GB" sz="2600" kern="1200"/>
            <a:t> ❌ Cultural differences between agencies</a:t>
          </a:r>
          <a:br>
            <a:rPr lang="en-GB" sz="2600" kern="1200" dirty="0"/>
          </a:br>
          <a:r>
            <a:rPr lang="en-GB" sz="2600" kern="1200"/>
            <a:t> ❌ Leadership issues</a:t>
          </a:r>
          <a:br>
            <a:rPr lang="en-GB" sz="2600" kern="1200" dirty="0"/>
          </a:br>
          <a:r>
            <a:rPr lang="en-GB" sz="2600" kern="1200"/>
            <a:t> ❌ Lack of accountability</a:t>
          </a:r>
          <a:endParaRPr lang="en-US" sz="2600" kern="1200"/>
        </a:p>
      </dsp:txBody>
      <dsp:txXfrm>
        <a:off x="0" y="848434"/>
        <a:ext cx="6666833" cy="2937330"/>
      </dsp:txXfrm>
    </dsp:sp>
    <dsp:sp modelId="{F06FFD9F-A9B2-409F-B170-C8842C647C2F}">
      <dsp:nvSpPr>
        <dsp:cNvPr id="0" name=""/>
        <dsp:cNvSpPr/>
      </dsp:nvSpPr>
      <dsp:spPr>
        <a:xfrm>
          <a:off x="0" y="3785765"/>
          <a:ext cx="6666833" cy="81081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Discussion</a:t>
          </a:r>
          <a:endParaRPr lang="en-US" sz="3300" kern="1200"/>
        </a:p>
      </dsp:txBody>
      <dsp:txXfrm>
        <a:off x="39580" y="3825345"/>
        <a:ext cx="6587673" cy="731650"/>
      </dsp:txXfrm>
    </dsp:sp>
    <dsp:sp modelId="{4C6F8EB9-D116-4089-A4BD-E64F3835C68C}">
      <dsp:nvSpPr>
        <dsp:cNvPr id="0" name=""/>
        <dsp:cNvSpPr/>
      </dsp:nvSpPr>
      <dsp:spPr>
        <a:xfrm>
          <a:off x="0" y="4596575"/>
          <a:ext cx="6666833" cy="819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41910" rIns="234696" bIns="41910" numCol="1" spcCol="1270" anchor="t" anchorCtr="0">
          <a:noAutofit/>
        </a:bodyPr>
        <a:lstStyle/>
        <a:p>
          <a:pPr marL="228600" lvl="1" indent="-228600" algn="l" defTabSz="1155700" rtl="0">
            <a:lnSpc>
              <a:spcPct val="90000"/>
            </a:lnSpc>
            <a:spcBef>
              <a:spcPct val="0"/>
            </a:spcBef>
            <a:spcAft>
              <a:spcPct val="20000"/>
            </a:spcAft>
            <a:buChar char="•"/>
          </a:pPr>
          <a:r>
            <a:rPr lang="en-GB" sz="2600" kern="1200"/>
            <a:t>Which barrier do you think presents the biggest challenge</a:t>
          </a:r>
          <a:r>
            <a:rPr lang="en-GB" sz="2600" kern="1200">
              <a:latin typeface="Aptos Display" panose="02110004020202020204"/>
            </a:rPr>
            <a:t> and why?</a:t>
          </a:r>
          <a:endParaRPr lang="en-US" sz="2600" kern="1200"/>
        </a:p>
      </dsp:txBody>
      <dsp:txXfrm>
        <a:off x="0" y="4596575"/>
        <a:ext cx="6666833" cy="8197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F43470-CDCA-465D-9075-0C6D4FAE7D2B}" type="datetimeFigureOut">
              <a:t>10/23/2026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4AE965-87C6-43E9-BBE6-3AB4AF011043}" type="slidenum">
              <a:t>‹#›</a:t>
            </a:fld>
            <a:endParaRPr lang="en-US"/>
          </a:p>
        </p:txBody>
      </p:sp>
    </p:spTree>
    <p:extLst>
      <p:ext uri="{BB962C8B-B14F-4D97-AF65-F5344CB8AC3E}">
        <p14:creationId xmlns:p14="http://schemas.microsoft.com/office/powerpoint/2010/main" val="41966444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gov.uk/government/publications/community-safety-partnerships/community-safety-partnership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assets.college.police.uk/s3fs-public/2020-10/NPG_supporting_material_frontline%20(1).pdf?v=1603037098"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a:t>Neighbourhood policing focuses on identifying and addressing local concerns through engagement, prevention, and problem-solving. Effective policing cannot be achieved by the police alone; it requires collaboration with communities and partner agencies.</a:t>
            </a: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7B4AE965-87C6-43E9-BBE6-3AB4AF011043}" type="slidenum">
              <a:t>2</a:t>
            </a:fld>
            <a:endParaRPr lang="en-US"/>
          </a:p>
        </p:txBody>
      </p:sp>
    </p:spTree>
    <p:extLst>
      <p:ext uri="{BB962C8B-B14F-4D97-AF65-F5344CB8AC3E}">
        <p14:creationId xmlns:p14="http://schemas.microsoft.com/office/powerpoint/2010/main" val="1916921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Neighbourhood policing aims to tackle the issues that matter most to local communities. Rather than simply reacting to incidents, officers seek to identify underlying causes and work with others to address them.</a:t>
            </a:r>
          </a:p>
          <a:p>
            <a:pPr marL="285750" indent="-285750">
              <a:lnSpc>
                <a:spcPct val="90000"/>
              </a:lnSpc>
              <a:spcBef>
                <a:spcPts val="1000"/>
              </a:spcBef>
              <a:buFont typeface="Arial"/>
              <a:buChar char="•"/>
            </a:pP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7B4AE965-87C6-43E9-BBE6-3AB4AF011043}" type="slidenum">
              <a:t>3</a:t>
            </a:fld>
            <a:endParaRPr lang="en-US"/>
          </a:p>
        </p:txBody>
      </p:sp>
    </p:spTree>
    <p:extLst>
      <p:ext uri="{BB962C8B-B14F-4D97-AF65-F5344CB8AC3E}">
        <p14:creationId xmlns:p14="http://schemas.microsoft.com/office/powerpoint/2010/main" val="12685847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Not all problems are crimes. Some issues may not meet a criminal threshold but can significantly affect quality of life and perceptions of safety.</a:t>
            </a:r>
            <a:endParaRPr lang="en-GB">
              <a:ea typeface="Calibri" panose="020F0502020204030204"/>
              <a:cs typeface="Calibri" panose="020F0502020204030204"/>
            </a:endParaRPr>
          </a:p>
          <a:p>
            <a:r>
              <a:rPr lang="en-GB"/>
              <a:t>Neighbourhood policing is about much more than responding to crime. Officers are often called upon to deal with issues that may not be criminal offences but still have a significant impact on people's daily lives. Examples include anti-social behaviour, neighbour disputes, abandoned vehicles, noise complaints, youth disorder, and concerns about vulnerability. These issues can affect how safe people feel within their communities, even when no crime has technically occurred.</a:t>
            </a:r>
            <a:endParaRPr lang="en-GB">
              <a:ea typeface="Calibri" panose="020F0502020204030204"/>
              <a:cs typeface="Calibri" panose="020F0502020204030204"/>
            </a:endParaRPr>
          </a:p>
          <a:p>
            <a:r>
              <a:rPr lang="en-GB" b="1"/>
              <a:t>Community Engagement</a:t>
            </a:r>
            <a:r>
              <a:rPr lang="en-GB"/>
              <a:t> A core function of neighbourhood policing is engaging with local communities. Officers gather information about local concerns, attend community meetings, visit schools and businesses, and encourage residents to share information. Effective engagement helps police understand community priorities and identify emerging problems before they escalate.</a:t>
            </a:r>
            <a:endParaRPr lang="en-GB">
              <a:ea typeface="Calibri"/>
              <a:cs typeface="Calibri"/>
            </a:endParaRPr>
          </a:p>
          <a:p>
            <a:r>
              <a:rPr lang="en-GB" b="1"/>
              <a:t>Visibility and Accessibility</a:t>
            </a:r>
            <a:r>
              <a:rPr lang="en-GB"/>
              <a:t> Visible policing remains important in reassuring the public and reducing fear of crime. Regular foot patrols, cycle patrols, and attendance at community events allow officers to build relationships with residents. Being accessible means members of the public know who their local officers are and feel comfortable approaching them with concerns.</a:t>
            </a:r>
            <a:endParaRPr lang="en-GB">
              <a:ea typeface="Calibri"/>
              <a:cs typeface="Calibri"/>
            </a:endParaRPr>
          </a:p>
          <a:p>
            <a:r>
              <a:rPr lang="en-GB" b="1"/>
              <a:t>Problem-Solving</a:t>
            </a:r>
            <a:r>
              <a:rPr lang="en-GB"/>
              <a:t> Neighbourhood policing adopts a long-term problem-solving approach rather than simply reacting to incidents. Officers seek to identify the root causes of recurring issues and develop sustainable solutions. Models such as SARA (Scanning, Analysis, Response, Assessment) are often used to analyse problems and evaluate interventions.</a:t>
            </a:r>
            <a:endParaRPr lang="en-GB">
              <a:ea typeface="Calibri"/>
              <a:cs typeface="Calibri"/>
            </a:endParaRPr>
          </a:p>
          <a:p>
            <a:r>
              <a:rPr lang="en-GB" b="1"/>
              <a:t>Partnership Working</a:t>
            </a:r>
            <a:r>
              <a:rPr lang="en-GB"/>
              <a:t> Many community issues cannot be solved by the police alone. Effective neighbourhood policing relies on collaboration with local authorities, housing associations, schools, youth services, social services, health providers, and community groups. Partnership working allows agencies to share information, resources, and expertise to address complex social problems.</a:t>
            </a:r>
            <a:endParaRPr lang="en-GB">
              <a:ea typeface="Calibri"/>
              <a:cs typeface="Calibri"/>
            </a:endParaRPr>
          </a:p>
          <a:p>
            <a:r>
              <a:rPr lang="en-GB" b="1"/>
              <a:t>Crime Prevention</a:t>
            </a:r>
            <a:r>
              <a:rPr lang="en-GB"/>
              <a:t> Preventing crime is a key objective of neighbourhood policing. This includes providing crime prevention advice, identifying vulnerable individuals, designing out opportunities for offending, safeguarding victims, and tackling the underlying causes of crime and disorder. Prevention is often more effective and less costly than enforcement after an offence has occurred.</a:t>
            </a:r>
            <a:endParaRPr lang="en-GB">
              <a:ea typeface="Calibri"/>
              <a:cs typeface="Calibri"/>
            </a:endParaRPr>
          </a:p>
          <a:p>
            <a:r>
              <a:rPr lang="en-GB" b="1"/>
              <a:t>Building Public Trust and Confidence</a:t>
            </a:r>
            <a:r>
              <a:rPr lang="en-GB"/>
              <a:t> Public confidence is essential for policing by consent. When officers are visible, approachable, fair, and responsive to community concerns, trust increases. Higher levels of trust encourage people to report crimes, share intelligence, cooperate with investigations, and engage positively with police initiatives. Communities that have confidence in the police are better positioned to work alongside officers to improve local safety.</a:t>
            </a:r>
            <a:endParaRPr lang="en-GB">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7B4AE965-87C6-43E9-BBE6-3AB4AF011043}" type="slidenum">
              <a:t>4</a:t>
            </a:fld>
            <a:endParaRPr lang="en-US"/>
          </a:p>
        </p:txBody>
      </p:sp>
    </p:spTree>
    <p:extLst>
      <p:ext uri="{BB962C8B-B14F-4D97-AF65-F5344CB8AC3E}">
        <p14:creationId xmlns:p14="http://schemas.microsoft.com/office/powerpoint/2010/main" val="4099140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Many neighbourhood issues are "wicked problems" with no simple solution. Enforcement alone rarely resolves underlying causes.</a:t>
            </a:r>
            <a:endParaRPr lang="en-US"/>
          </a:p>
          <a:p>
            <a:r>
              <a:rPr lang="en-US"/>
              <a:t>These are complex social issues that have no single cause, no straightforward solution, and often involve multiple agencies and stakeholders. Unlike a specific crime that can be investigated and resolved, community problems can persist for years because they are rooted in wider social, economic, and environmental factors.</a:t>
            </a:r>
          </a:p>
          <a:p>
            <a:r>
              <a:rPr lang="en-US"/>
              <a:t>Complex Nature of Problems</a:t>
            </a:r>
          </a:p>
          <a:p>
            <a:r>
              <a:rPr lang="en-US" dirty="0" err="1"/>
              <a:t>Neighbourhood</a:t>
            </a:r>
            <a:r>
              <a:rPr lang="en-US" dirty="0"/>
              <a:t> issues rarely have one identifiable cause. Instead, they are shaped by a combination of factors such as poverty, unemployment, poor housing, substance misuse, family breakdown, educational challenges, mental health issues, and social exclusion. This complexity means that police intervention alone is often insufficient.</a:t>
            </a:r>
            <a:endParaRPr lang="en-US" dirty="0">
              <a:ea typeface="Calibri"/>
              <a:cs typeface="Calibri"/>
            </a:endParaRPr>
          </a:p>
          <a:p>
            <a:r>
              <a:rPr lang="en-US"/>
              <a:t>Multiple Causes</a:t>
            </a:r>
          </a:p>
          <a:p>
            <a:r>
              <a:rPr lang="en-US" dirty="0"/>
              <a:t>Many problems develop through a combination of individual, family, community, and societal influences. For example, anti-social </a:t>
            </a:r>
            <a:r>
              <a:rPr lang="en-US" dirty="0" err="1"/>
              <a:t>behaviour</a:t>
            </a:r>
            <a:r>
              <a:rPr lang="en-US" dirty="0"/>
              <a:t> may be linked to a lack of youth provision, poor parental supervision, school exclusion, and economic deprivation.</a:t>
            </a:r>
            <a:endParaRPr lang="en-US" dirty="0">
              <a:ea typeface="Calibri"/>
              <a:cs typeface="Calibri"/>
            </a:endParaRPr>
          </a:p>
          <a:p>
            <a:r>
              <a:rPr lang="en-US"/>
              <a:t>Multiple Victims</a:t>
            </a:r>
          </a:p>
          <a:p>
            <a:r>
              <a:rPr lang="en-US" dirty="0"/>
              <a:t>A single problem can affect large numbers of people. Ongoing anti-social </a:t>
            </a:r>
            <a:r>
              <a:rPr lang="en-US" dirty="0" err="1"/>
              <a:t>behaviour</a:t>
            </a:r>
            <a:r>
              <a:rPr lang="en-US" dirty="0"/>
              <a:t>, for example, may impact residents, local businesses, schools, and community groups simultaneously. Different victims may also experience different levels of harm.</a:t>
            </a:r>
            <a:endParaRPr lang="en-US" dirty="0">
              <a:ea typeface="Calibri"/>
              <a:cs typeface="Calibri"/>
            </a:endParaRPr>
          </a:p>
          <a:p>
            <a:r>
              <a:rPr lang="en-US"/>
              <a:t>Repeat Offenders</a:t>
            </a:r>
          </a:p>
          <a:p>
            <a:r>
              <a:rPr lang="en-US" dirty="0"/>
              <a:t>A relatively small number of individuals may come to police attention repeatedly. Simply arresting offenders does not always address the reasons behind their </a:t>
            </a:r>
            <a:r>
              <a:rPr lang="en-US" dirty="0" err="1"/>
              <a:t>behaviour</a:t>
            </a:r>
            <a:r>
              <a:rPr lang="en-US" dirty="0"/>
              <a:t>, meaning problems can continue despite enforcement action.</a:t>
            </a:r>
            <a:endParaRPr lang="en-US" dirty="0">
              <a:ea typeface="Calibri"/>
              <a:cs typeface="Calibri"/>
            </a:endParaRPr>
          </a:p>
          <a:p>
            <a:r>
              <a:rPr lang="en-US"/>
              <a:t>Social and Economic Factors</a:t>
            </a:r>
          </a:p>
          <a:p>
            <a:r>
              <a:rPr lang="en-US" dirty="0" err="1"/>
              <a:t>Neighbourhood</a:t>
            </a:r>
            <a:r>
              <a:rPr lang="en-US" dirty="0"/>
              <a:t> policing often deals with issues that are symptoms of wider social problems. Officers may encounter situations where poverty, addiction, homelessness, poor mental health, or lack of opportunities contribute to offending or disorder. These factors can be difficult to address through traditional policing methods.</a:t>
            </a:r>
            <a:endParaRPr lang="en-US" dirty="0">
              <a:ea typeface="Calibri"/>
              <a:cs typeface="Calibri"/>
            </a:endParaRPr>
          </a:p>
          <a:p>
            <a:r>
              <a:rPr lang="en-US" dirty="0"/>
              <a:t>L</a:t>
            </a:r>
            <a:r>
              <a:rPr lang="en-GB" dirty="0" err="1"/>
              <a:t>imited</a:t>
            </a:r>
            <a:r>
              <a:rPr lang="en-GB" dirty="0"/>
              <a:t> Resources</a:t>
            </a:r>
            <a:endParaRPr lang="en-GB" dirty="0">
              <a:ea typeface="Calibri"/>
              <a:cs typeface="Calibri"/>
            </a:endParaRPr>
          </a:p>
          <a:p>
            <a:r>
              <a:rPr lang="en-GB" dirty="0"/>
              <a:t>Police and partner agencies have finite resources. Demand often exceeds capacity, requiring </a:t>
            </a:r>
            <a:r>
              <a:rPr lang="en-GB" dirty="0" err="1"/>
              <a:t>organisations</a:t>
            </a:r>
            <a:r>
              <a:rPr lang="en-GB" dirty="0"/>
              <a:t> to </a:t>
            </a:r>
            <a:r>
              <a:rPr lang="en-GB" dirty="0" err="1"/>
              <a:t>prioritise</a:t>
            </a:r>
            <a:r>
              <a:rPr lang="en-GB" dirty="0"/>
              <a:t> certain issues over others. This can make sustained interventions challenging.</a:t>
            </a:r>
            <a:endParaRPr lang="en-GB" dirty="0">
              <a:ea typeface="Calibri"/>
              <a:cs typeface="Calibri"/>
            </a:endParaRPr>
          </a:p>
          <a:p>
            <a:r>
              <a:rPr lang="en-GB" dirty="0" err="1"/>
              <a:t>Organisational</a:t>
            </a:r>
            <a:r>
              <a:rPr lang="en-GB" dirty="0"/>
              <a:t> Boundaries</a:t>
            </a:r>
            <a:endParaRPr lang="en-GB" dirty="0">
              <a:ea typeface="Calibri"/>
              <a:cs typeface="Calibri"/>
            </a:endParaRPr>
          </a:p>
          <a:p>
            <a:r>
              <a:rPr lang="en-GB" dirty="0"/>
              <a:t>Responsibility for solving community problems is often shared across multiple </a:t>
            </a:r>
            <a:r>
              <a:rPr lang="en-GB" dirty="0" err="1"/>
              <a:t>organisations</a:t>
            </a:r>
            <a:r>
              <a:rPr lang="en-GB" dirty="0"/>
              <a:t>. Different agencies may have different priorities, legal powers, budgets, and ways of working. Coordinating an effective response can therefore be time-consuming and difficult.</a:t>
            </a:r>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7B4AE965-87C6-43E9-BBE6-3AB4AF011043}" type="slidenum">
              <a:t>5</a:t>
            </a:fld>
            <a:endParaRPr lang="en-US"/>
          </a:p>
        </p:txBody>
      </p:sp>
    </p:spTree>
    <p:extLst>
      <p:ext uri="{BB962C8B-B14F-4D97-AF65-F5344CB8AC3E}">
        <p14:creationId xmlns:p14="http://schemas.microsoft.com/office/powerpoint/2010/main" val="2645060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Partnership working recognises that agencies have different powers, knowledge, and resources. Collectively they can provide more effective and sustainable solutions.</a:t>
            </a:r>
          </a:p>
          <a:p>
            <a:pPr marL="285750" indent="-285750">
              <a:lnSpc>
                <a:spcPct val="90000"/>
              </a:lnSpc>
              <a:spcBef>
                <a:spcPts val="1000"/>
              </a:spcBef>
              <a:buFont typeface="Arial"/>
              <a:buChar char="•"/>
            </a:pP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7B4AE965-87C6-43E9-BBE6-3AB4AF011043}" type="slidenum">
              <a:t>6</a:t>
            </a:fld>
            <a:endParaRPr lang="en-US"/>
          </a:p>
        </p:txBody>
      </p:sp>
    </p:spTree>
    <p:extLst>
      <p:ext uri="{BB962C8B-B14F-4D97-AF65-F5344CB8AC3E}">
        <p14:creationId xmlns:p14="http://schemas.microsoft.com/office/powerpoint/2010/main" val="32066658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Each agency has a distinct role. Effective problem-solving depends on clear communication and shared objectives.</a:t>
            </a: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fld id="{7B4AE965-87C6-43E9-BBE6-3AB4AF011043}" type="slidenum">
              <a:t>7</a:t>
            </a:fld>
            <a:endParaRPr lang="en-US"/>
          </a:p>
        </p:txBody>
      </p:sp>
    </p:spTree>
    <p:extLst>
      <p:ext uri="{BB962C8B-B14F-4D97-AF65-F5344CB8AC3E}">
        <p14:creationId xmlns:p14="http://schemas.microsoft.com/office/powerpoint/2010/main" val="1901690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Partnership working in neighbourhood policing is not simply good practice; it is supported by legislation. The </a:t>
            </a:r>
            <a:r>
              <a:rPr lang="en-GB" b="1"/>
              <a:t>Crime and Disorder Act 1998</a:t>
            </a:r>
            <a:r>
              <a:rPr lang="en-GB"/>
              <a:t> placed a legal duty on key agencies to work together to tackle crime, disorder, anti-social behaviour, and other issues affecting local communities.</a:t>
            </a:r>
            <a:endParaRPr lang="en-US"/>
          </a:p>
          <a:p>
            <a:r>
              <a:rPr lang="en-GB"/>
              <a:t>The Act recognised that many community safety problems cannot be solved by the police alone. Crime and disorder are often linked to wider social issues such as housing, education, health, substance misuse, and social deprivation. As a result, agencies must collaborate to develop effective and sustainable solutions.</a:t>
            </a:r>
          </a:p>
          <a:p>
            <a:r>
              <a:rPr lang="en-GB" b="1"/>
              <a:t>Reduce Crime and Disorder</a:t>
            </a:r>
            <a:endParaRPr lang="en-GB"/>
          </a:p>
          <a:p>
            <a:pPr marL="171450" indent="-171450">
              <a:buFont typeface="Arial"/>
              <a:buChar char="•"/>
            </a:pPr>
            <a:r>
              <a:rPr lang="en-GB"/>
              <a:t>Identify local crime trends and develop joint strategies to prevent offending.</a:t>
            </a:r>
          </a:p>
          <a:p>
            <a:pPr marL="171450" indent="-171450">
              <a:buFont typeface="Arial"/>
              <a:buChar char="•"/>
            </a:pPr>
            <a:r>
              <a:rPr lang="en-GB"/>
              <a:t>Focus on both reducing crime levels and addressing the fear of crime within communities.</a:t>
            </a:r>
          </a:p>
          <a:p>
            <a:pPr marL="171450" indent="-171450">
              <a:buFont typeface="Arial"/>
              <a:buChar char="•"/>
            </a:pPr>
            <a:r>
              <a:rPr lang="en-GB"/>
              <a:t>Use intelligence and data from multiple agencies to target resources effectively.</a:t>
            </a:r>
          </a:p>
          <a:p>
            <a:r>
              <a:rPr lang="en-GB" b="1"/>
              <a:t>Address Anti-Social Behaviour</a:t>
            </a:r>
            <a:endParaRPr lang="en-GB"/>
          </a:p>
          <a:p>
            <a:pPr marL="171450" indent="-171450">
              <a:buFont typeface="Arial"/>
              <a:buChar char="•"/>
            </a:pPr>
            <a:r>
              <a:rPr lang="en-GB"/>
              <a:t>Work together to tackle behaviours that negatively affect quality of life.</a:t>
            </a:r>
          </a:p>
          <a:p>
            <a:pPr marL="171450" indent="-171450">
              <a:buFont typeface="Arial"/>
              <a:buChar char="•"/>
            </a:pPr>
            <a:r>
              <a:rPr lang="en-GB"/>
              <a:t>Combine enforcement powers with support and intervention measures.</a:t>
            </a:r>
          </a:p>
          <a:p>
            <a:pPr marL="171450" indent="-171450">
              <a:buFont typeface="Arial"/>
              <a:buChar char="•"/>
            </a:pPr>
            <a:r>
              <a:rPr lang="en-GB"/>
              <a:t>Balance the needs of victims, communities, and offenders.</a:t>
            </a:r>
          </a:p>
          <a:p>
            <a:r>
              <a:rPr lang="en-GB" b="1"/>
              <a:t>Reduce Reoffending</a:t>
            </a:r>
            <a:endParaRPr lang="en-GB"/>
          </a:p>
          <a:p>
            <a:pPr marL="171450" indent="-171450">
              <a:buFont typeface="Arial"/>
              <a:buChar char="•"/>
            </a:pPr>
            <a:r>
              <a:rPr lang="en-GB"/>
              <a:t>Support rehabilitation and reintegration.</a:t>
            </a:r>
          </a:p>
          <a:p>
            <a:pPr marL="171450" indent="-171450">
              <a:buFont typeface="Arial"/>
              <a:buChar char="•"/>
            </a:pPr>
            <a:r>
              <a:rPr lang="en-GB"/>
              <a:t>Work with probation services, youth offending teams, education providers, and community organisations.</a:t>
            </a:r>
          </a:p>
          <a:p>
            <a:pPr marL="171450" indent="-171450">
              <a:buFont typeface="Arial"/>
              <a:buChar char="•"/>
            </a:pPr>
            <a:r>
              <a:rPr lang="en-GB"/>
              <a:t>Address factors that may contribute to repeat offending, such as unemployment, addiction, or unstable housing.</a:t>
            </a:r>
          </a:p>
          <a:p>
            <a:r>
              <a:rPr lang="en-GB" b="1"/>
              <a:t>Improve Community Safety</a:t>
            </a:r>
            <a:endParaRPr lang="en-GB"/>
          </a:p>
          <a:p>
            <a:pPr marL="171450" indent="-171450">
              <a:buFont typeface="Arial"/>
              <a:buChar char="•"/>
            </a:pPr>
            <a:r>
              <a:rPr lang="en-GB"/>
              <a:t>Create safer neighbourhoods through prevention, intervention, and problem-solving.</a:t>
            </a:r>
          </a:p>
          <a:p>
            <a:pPr marL="171450" indent="-171450">
              <a:buFont typeface="Arial"/>
              <a:buChar char="•"/>
            </a:pPr>
            <a:r>
              <a:rPr lang="en-GB"/>
              <a:t>Increase public confidence and feelings of safety.</a:t>
            </a:r>
          </a:p>
          <a:p>
            <a:pPr marL="171450" indent="-171450">
              <a:buFont typeface="Arial"/>
              <a:buChar char="•"/>
            </a:pPr>
            <a:r>
              <a:rPr lang="en-GB"/>
              <a:t>Protect vulnerable individuals and communities from harm.</a:t>
            </a:r>
          </a:p>
          <a:p>
            <a:endParaRPr lang="en-GB" dirty="0">
              <a:ea typeface="Calibri"/>
              <a:cs typeface="Calibri"/>
            </a:endParaRPr>
          </a:p>
          <a:p>
            <a:r>
              <a:rPr lang="en-GB" dirty="0">
                <a:hlinkClick r:id="rId3"/>
              </a:rPr>
              <a:t>Community Safety Partnerships - GOV.UK</a:t>
            </a:r>
            <a:endParaRPr lang="en-GB" dirty="0"/>
          </a:p>
          <a:p>
            <a:endParaRPr lang="en-US">
              <a:ea typeface="Calibri"/>
              <a:cs typeface="Calibri"/>
            </a:endParaRPr>
          </a:p>
        </p:txBody>
      </p:sp>
      <p:sp>
        <p:nvSpPr>
          <p:cNvPr id="4" name="Slide Number Placeholder 3"/>
          <p:cNvSpPr>
            <a:spLocks noGrp="1"/>
          </p:cNvSpPr>
          <p:nvPr>
            <p:ph type="sldNum" sz="quarter" idx="5"/>
          </p:nvPr>
        </p:nvSpPr>
        <p:spPr/>
        <p:txBody>
          <a:bodyPr/>
          <a:lstStyle/>
          <a:p>
            <a:fld id="{7B4AE965-87C6-43E9-BBE6-3AB4AF011043}" type="slidenum">
              <a:t>8</a:t>
            </a:fld>
            <a:endParaRPr lang="en-US"/>
          </a:p>
        </p:txBody>
      </p:sp>
    </p:spTree>
    <p:extLst>
      <p:ext uri="{BB962C8B-B14F-4D97-AF65-F5344CB8AC3E}">
        <p14:creationId xmlns:p14="http://schemas.microsoft.com/office/powerpoint/2010/main" val="40294388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Problem-oriented policing shifts attention from individual incidents towards understanding patterns and underlying causes.</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B4AE965-87C6-43E9-BBE6-3AB4AF011043}" type="slidenum">
              <a:rPr lang="en-GB"/>
              <a:t>9</a:t>
            </a:fld>
            <a:endParaRPr lang="en-GB"/>
          </a:p>
        </p:txBody>
      </p:sp>
    </p:spTree>
    <p:extLst>
      <p:ext uri="{BB962C8B-B14F-4D97-AF65-F5344CB8AC3E}">
        <p14:creationId xmlns:p14="http://schemas.microsoft.com/office/powerpoint/2010/main" val="18747589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NPG_supporting_material_frontline (1).pdf</a:t>
            </a:r>
            <a:endParaRPr lang="en-US"/>
          </a:p>
        </p:txBody>
      </p:sp>
      <p:sp>
        <p:nvSpPr>
          <p:cNvPr id="4" name="Slide Number Placeholder 3"/>
          <p:cNvSpPr>
            <a:spLocks noGrp="1"/>
          </p:cNvSpPr>
          <p:nvPr>
            <p:ph type="sldNum" sz="quarter" idx="5"/>
          </p:nvPr>
        </p:nvSpPr>
        <p:spPr/>
        <p:txBody>
          <a:bodyPr/>
          <a:lstStyle/>
          <a:p>
            <a:fld id="{7B4AE965-87C6-43E9-BBE6-3AB4AF011043}" type="slidenum">
              <a:rPr lang="en-GB"/>
              <a:t>12</a:t>
            </a:fld>
            <a:endParaRPr lang="en-GB"/>
          </a:p>
        </p:txBody>
      </p:sp>
    </p:spTree>
    <p:extLst>
      <p:ext uri="{BB962C8B-B14F-4D97-AF65-F5344CB8AC3E}">
        <p14:creationId xmlns:p14="http://schemas.microsoft.com/office/powerpoint/2010/main" val="25988627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Information sharing is vital but must comply with legal and ethical requirements.</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B4AE965-87C6-43E9-BBE6-3AB4AF011043}" type="slidenum">
              <a:rPr lang="en-GB"/>
              <a:t>11</a:t>
            </a:fld>
            <a:endParaRPr lang="en-GB"/>
          </a:p>
        </p:txBody>
      </p:sp>
    </p:spTree>
    <p:extLst>
      <p:ext uri="{BB962C8B-B14F-4D97-AF65-F5344CB8AC3E}">
        <p14:creationId xmlns:p14="http://schemas.microsoft.com/office/powerpoint/2010/main" val="17915012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While partnership working offers many benefits, success is not guaranteed. Agencies must actively manage relationships and expectations.</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B4AE965-87C6-43E9-BBE6-3AB4AF011043}" type="slidenum">
              <a:rPr lang="en-GB"/>
              <a:t>12</a:t>
            </a:fld>
            <a:endParaRPr lang="en-GB"/>
          </a:p>
        </p:txBody>
      </p:sp>
    </p:spTree>
    <p:extLst>
      <p:ext uri="{BB962C8B-B14F-4D97-AF65-F5344CB8AC3E}">
        <p14:creationId xmlns:p14="http://schemas.microsoft.com/office/powerpoint/2010/main" val="34083875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a:t>
            </a:r>
            <a:r>
              <a:rPr lang="en-GB"/>
              <a:t>ection 34 allows police to respond quickly to anti-social behaviour before it escalates. Unlike previous legislation, police do not need permanent dispersal zones. An Inspector authorises the power, allowing officers to remove individuals whose behaviour is negatively affecting the local community. The aim is prevention and community safety rather than punishment</a:t>
            </a:r>
            <a:endParaRPr lang="en-GB">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7B4AE965-87C6-43E9-BBE6-3AB4AF011043}" type="slidenum">
              <a:rPr lang="en-GB"/>
              <a:t>13</a:t>
            </a:fld>
            <a:endParaRPr lang="en-GB"/>
          </a:p>
        </p:txBody>
      </p:sp>
    </p:spTree>
    <p:extLst>
      <p:ext uri="{BB962C8B-B14F-4D97-AF65-F5344CB8AC3E}">
        <p14:creationId xmlns:p14="http://schemas.microsoft.com/office/powerpoint/2010/main" val="14909299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Dispersal powers are commonly used in town </a:t>
            </a:r>
            <a:r>
              <a:rPr lang="en-US" dirty="0" err="1"/>
              <a:t>centres</a:t>
            </a:r>
            <a:r>
              <a:rPr lang="en-US" dirty="0"/>
              <a:t>, parks, shopping areas and locations where groups are intimidating others. Officers must justify their decision and explain the requirements clearly. Failure to comply can result in arrest and prosecution. The power is intended to stop problems quickly and reassure local communities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B4AE965-87C6-43E9-BBE6-3AB4AF011043}" type="slidenum">
              <a:rPr lang="en-GB"/>
              <a:t>14</a:t>
            </a:fld>
            <a:endParaRPr lang="en-GB"/>
          </a:p>
        </p:txBody>
      </p:sp>
    </p:spTree>
    <p:extLst>
      <p:ext uri="{BB962C8B-B14F-4D97-AF65-F5344CB8AC3E}">
        <p14:creationId xmlns:p14="http://schemas.microsoft.com/office/powerpoint/2010/main" val="33308399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dispersal powers can provide immediate relief to communities, critics argue they sometimes displace rather than solve problems. Effective use often requires partnership working with local authorities, youth services and community </a:t>
            </a:r>
            <a:r>
              <a:rPr lang="en-US" dirty="0" err="1"/>
              <a:t>organisations</a:t>
            </a:r>
            <a:r>
              <a:rPr lang="en-US" dirty="0"/>
              <a:t> to address root causes such as exclusion, substance misuse or lack of opportunities for young people. The powers must also be used proportionately and lawfully, respecting human rights.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B4AE965-87C6-43E9-BBE6-3AB4AF011043}" type="slidenum">
              <a:rPr lang="en-GB"/>
              <a:t>15</a:t>
            </a:fld>
            <a:endParaRPr lang="en-GB"/>
          </a:p>
        </p:txBody>
      </p:sp>
    </p:spTree>
    <p:extLst>
      <p:ext uri="{BB962C8B-B14F-4D97-AF65-F5344CB8AC3E}">
        <p14:creationId xmlns:p14="http://schemas.microsoft.com/office/powerpoint/2010/main" val="23808301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Students should consider prevention, enforcement, safeguarding, and environmental design rather than relying solely on arrests.</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B4AE965-87C6-43E9-BBE6-3AB4AF011043}" type="slidenum">
              <a:rPr lang="en-GB"/>
              <a:t>13</a:t>
            </a:fld>
            <a:endParaRPr lang="en-GB"/>
          </a:p>
        </p:txBody>
      </p:sp>
    </p:spTree>
    <p:extLst>
      <p:ext uri="{BB962C8B-B14F-4D97-AF65-F5344CB8AC3E}">
        <p14:creationId xmlns:p14="http://schemas.microsoft.com/office/powerpoint/2010/main" val="16859093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b="1"/>
              <a:t>:</a:t>
            </a:r>
            <a:r>
              <a:rPr lang="en-GB"/>
              <a:t> Modern policing increasingly recognises that social harms often require preventative and collaborative approaches.</a:t>
            </a:r>
            <a:endParaRPr lang="en-US">
              <a:ea typeface="Calibri" panose="020F0502020204030204"/>
              <a:cs typeface="Calibri" panose="020F0502020204030204"/>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7B4AE965-87C6-43E9-BBE6-3AB4AF011043}" type="slidenum">
              <a:rPr lang="en-GB"/>
              <a:t>20</a:t>
            </a:fld>
            <a:endParaRPr lang="en-GB"/>
          </a:p>
        </p:txBody>
      </p:sp>
    </p:spTree>
    <p:extLst>
      <p:ext uri="{BB962C8B-B14F-4D97-AF65-F5344CB8AC3E}">
        <p14:creationId xmlns:p14="http://schemas.microsoft.com/office/powerpoint/2010/main" val="31541128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23/10/2026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23/10/2026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23/10/2026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merseyside.police.uk/news/merseyside/news/2026/april-2026/two-dispersal-zones-in-south-liverpool-this-weekend/"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eur01.safelinks.protection.outlook.com/?url=https%3A%2F%2Fwww.facebook.com%2Fshare%2Fr%2F1TRVc3B1Uv%2F&amp;data=05%7C02%7Cj.davies2%40uwtsd.ac.uk%7C61da6434b76d4967917208df30eeda5b%7C4e0f11f9046e45059cb8db2152311e21%7C0%7C0%7C639283474563791938%7CUnknown%7CTWFpbGZsb3d8eyJFbXB0eU1hcGkiOnRydWUsIlYiOiIwLjAuMDAwMCIsIlAiOiJXaW4zMiIsIkFOIjoiTWFpbCIsIldUIjoyfQ%3D%3D%7C0%7C%7C%7C&amp;sdata=971ByT485JYBeWOiNNheJ%2B0owLM95H5Q%2BWuuJBvfR8o%3D&amp;reserved=0" TargetMode="External"/><Relationship Id="rId2" Type="http://schemas.openxmlformats.org/officeDocument/2006/relationships/hyperlink" Target="https://eur01.safelinks.protection.outlook.com/?url=https%3A%2F%2Fwww.facebook.com%2Fshare%2Fr%2F1FTvrVzeQq%2F&amp;data=05%7C02%7Cj.davies2%40uwtsd.ac.uk%7C8ac7e8fd33d54187d7b708df30eecbe3%7C4e0f11f9046e45059cb8db2152311e21%7C0%7C0%7C639283474356262476%7CUnknown%7CTWFpbGZsb3d8eyJFbXB0eU1hcGkiOnRydWUsIlYiOiIwLjAuMDAwMCIsIlAiOiJXaW4zMiIsIkFOIjoiTWFpbCIsIldUIjoyfQ%3D%3D%7C0%7C%7C%7C&amp;sdata=OKKWWv%2FNbRIq9TTP4FYhHa%2BP%2FWi0cX7z4JLyoY8lKNA%3D&amp;reserved=0" TargetMode="External"/><Relationship Id="rId1" Type="http://schemas.openxmlformats.org/officeDocument/2006/relationships/slideLayout" Target="../slideLayouts/slideLayout2.xml"/><Relationship Id="rId5" Type="http://schemas.openxmlformats.org/officeDocument/2006/relationships/hyperlink" Target="https://www.youtube.com/watch?v=bDFqzs6MIj8" TargetMode="External"/><Relationship Id="rId4" Type="http://schemas.openxmlformats.org/officeDocument/2006/relationships/hyperlink" Target="https://www.facebook.com/metpoliceuk/videos/what-does-neighbourhood-policing-really-look-like-on-the-ground-in-this-episode-/1470975388122321/"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www.merseyside.police.uk/news/merseyside/news/2026/april-2026/two-dispersal-zones-in-south-liverpool-this-weekend/"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south-wales.police.uk/news/south-wales/news/2026/october/extra-police-powers-to-prevent-anti-social-behaviour-in-kings-square-barry/"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southwalescommissioner.org.uk/news/building-safer-communities-through-prevention-and-partnership/" TargetMode="External"/><Relationship Id="rId2" Type="http://schemas.openxmlformats.org/officeDocument/2006/relationships/hyperlink" Target="https://www.south-wales.police.uk/news/south-wales/news/2026/july/communities-and-partnerships-summer-plan-launched-across-swansea-and-neath-port-talbot/" TargetMode="External"/><Relationship Id="rId1" Type="http://schemas.openxmlformats.org/officeDocument/2006/relationships/slideLayout" Target="../slideLayouts/slideLayout2.xml"/><Relationship Id="rId4" Type="http://schemas.openxmlformats.org/officeDocument/2006/relationships/hyperlink" Target="https://www.gov.wales/sites/default/files/publications/2019-03/working-together-for-safer-communiti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042ED9D-4258-1105-FCCB-DCF5208E7EBF}"/>
              </a:ext>
            </a:extLst>
          </p:cNvPr>
          <p:cNvPicPr>
            <a:picLocks noChangeAspect="1"/>
          </p:cNvPicPr>
          <p:nvPr/>
        </p:nvPicPr>
        <p:blipFill>
          <a:blip r:embed="rId2"/>
          <a:srcRect t="227" r="-1" b="-1"/>
          <a:stretch>
            <a:fillRect/>
          </a:stretch>
        </p:blipFill>
        <p:spPr>
          <a:xfrm>
            <a:off x="2915455" y="10"/>
            <a:ext cx="9276545"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itle 1"/>
          <p:cNvSpPr>
            <a:spLocks noGrp="1"/>
          </p:cNvSpPr>
          <p:nvPr>
            <p:ph type="ctrTitle"/>
          </p:nvPr>
        </p:nvSpPr>
        <p:spPr>
          <a:xfrm>
            <a:off x="661916" y="2852381"/>
            <a:ext cx="3248204" cy="1303153"/>
          </a:xfrm>
        </p:spPr>
        <p:txBody>
          <a:bodyPr>
            <a:normAutofit/>
          </a:bodyPr>
          <a:lstStyle/>
          <a:p>
            <a:pPr algn="l"/>
            <a:r>
              <a:rPr lang="en-GB" sz="3600">
                <a:solidFill>
                  <a:schemeClr val="tx1">
                    <a:lumMod val="85000"/>
                    <a:lumOff val="15000"/>
                  </a:schemeClr>
                </a:solidFill>
              </a:rPr>
              <a:t>Week 5 NHP</a:t>
            </a:r>
          </a:p>
        </p:txBody>
      </p:sp>
      <p:sp>
        <p:nvSpPr>
          <p:cNvPr id="3" name="Subtitle 2"/>
          <p:cNvSpPr>
            <a:spLocks noGrp="1"/>
          </p:cNvSpPr>
          <p:nvPr>
            <p:ph type="subTitle" idx="1"/>
          </p:nvPr>
        </p:nvSpPr>
        <p:spPr>
          <a:xfrm>
            <a:off x="661915" y="4210411"/>
            <a:ext cx="3262957" cy="2132292"/>
          </a:xfrm>
        </p:spPr>
        <p:txBody>
          <a:bodyPr vert="horz" lIns="91440" tIns="45720" rIns="91440" bIns="45720" rtlCol="0" anchor="t">
            <a:normAutofit/>
          </a:bodyPr>
          <a:lstStyle/>
          <a:p>
            <a:pPr algn="l"/>
            <a:r>
              <a:rPr lang="en-GB" sz="2000">
                <a:solidFill>
                  <a:schemeClr val="tx1">
                    <a:lumMod val="85000"/>
                    <a:lumOff val="15000"/>
                  </a:schemeClr>
                </a:solidFill>
                <a:latin typeface="Calibri"/>
                <a:ea typeface="Calibri"/>
                <a:cs typeface="Calibri"/>
              </a:rPr>
              <a:t>2026</a:t>
            </a:r>
            <a:endParaRPr lang="en-GB" sz="2000" dirty="0">
              <a:solidFill>
                <a:schemeClr val="tx1">
                  <a:lumMod val="85000"/>
                  <a:lumOff val="15000"/>
                </a:schemeClr>
              </a:solidFill>
              <a:latin typeface="Calibri"/>
              <a:ea typeface="Calibri"/>
              <a:cs typeface="Calibri"/>
            </a:endParaRPr>
          </a:p>
          <a:p>
            <a:pPr marL="285750" indent="-285750" algn="l">
              <a:buFont typeface="Arial"/>
              <a:buChar char="•"/>
            </a:pPr>
            <a:r>
              <a:rPr lang="en-GB" sz="2000">
                <a:solidFill>
                  <a:schemeClr val="tx1">
                    <a:lumMod val="85000"/>
                    <a:lumOff val="15000"/>
                  </a:schemeClr>
                </a:solidFill>
                <a:latin typeface="Calibri"/>
                <a:ea typeface="Calibri"/>
                <a:cs typeface="Calibri"/>
              </a:rPr>
              <a:t>Problems and Partnership Working in Neighbourhood Policing</a:t>
            </a:r>
            <a:endParaRPr lang="en-US" sz="2000">
              <a:solidFill>
                <a:schemeClr val="tx1">
                  <a:lumMod val="85000"/>
                  <a:lumOff val="15000"/>
                </a:schemeClr>
              </a:solidFill>
              <a:latin typeface="Calibri"/>
              <a:ea typeface="Calibri"/>
              <a:cs typeface="Calibri"/>
            </a:endParaRPr>
          </a:p>
          <a:p>
            <a:pPr algn="l"/>
            <a:endParaRPr lang="en-GB" sz="2000" dirty="0">
              <a:solidFill>
                <a:schemeClr val="tx1">
                  <a:lumMod val="85000"/>
                  <a:lumOff val="15000"/>
                </a:schemeClr>
              </a:solidFill>
              <a:latin typeface="Calibri"/>
              <a:ea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toy person in front of two lines of white figures">
            <a:extLst>
              <a:ext uri="{FF2B5EF4-FFF2-40B4-BE49-F238E27FC236}">
                <a16:creationId xmlns:a16="http://schemas.microsoft.com/office/drawing/2014/main" id="{D1A3FCF0-1930-FD8A-8A7C-61F90E5707FB}"/>
              </a:ext>
            </a:extLst>
          </p:cNvPr>
          <p:cNvPicPr>
            <a:picLocks noChangeAspect="1"/>
          </p:cNvPicPr>
          <p:nvPr/>
        </p:nvPicPr>
        <p:blipFill>
          <a:blip r:embed="rId3"/>
          <a:srcRect l="22520" r="19000" b="5"/>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7D90F9-5FCF-228E-7C12-F368B7865E88}"/>
              </a:ext>
            </a:extLst>
          </p:cNvPr>
          <p:cNvSpPr>
            <a:spLocks noGrp="1"/>
          </p:cNvSpPr>
          <p:nvPr>
            <p:ph type="title"/>
          </p:nvPr>
        </p:nvSpPr>
        <p:spPr>
          <a:xfrm>
            <a:off x="761801" y="328512"/>
            <a:ext cx="4778387" cy="1628970"/>
          </a:xfrm>
        </p:spPr>
        <p:txBody>
          <a:bodyPr anchor="ctr">
            <a:normAutofit/>
          </a:bodyPr>
          <a:lstStyle/>
          <a:p>
            <a:pPr marL="228600" indent="-228600">
              <a:spcBef>
                <a:spcPts val="1000"/>
              </a:spcBef>
            </a:pPr>
            <a:br>
              <a:rPr lang="en-GB" sz="4000" b="1">
                <a:latin typeface="Calibri"/>
                <a:ea typeface="Calibri"/>
                <a:cs typeface="Calibri"/>
              </a:rPr>
            </a:br>
            <a:r>
              <a:rPr lang="en-GB" sz="4000" b="1">
                <a:latin typeface="Calibri"/>
                <a:ea typeface="Calibri"/>
                <a:cs typeface="Calibri"/>
              </a:rPr>
              <a:t>Learning Outcomes</a:t>
            </a:r>
            <a:endParaRPr lang="en-GB" sz="4000">
              <a:latin typeface="Calibri"/>
              <a:ea typeface="Calibri"/>
              <a:cs typeface="Calibri"/>
            </a:endParaRPr>
          </a:p>
          <a:p>
            <a:endParaRPr lang="en-GB" sz="4000"/>
          </a:p>
        </p:txBody>
      </p:sp>
      <p:sp>
        <p:nvSpPr>
          <p:cNvPr id="3" name="Content Placeholder 2">
            <a:extLst>
              <a:ext uri="{FF2B5EF4-FFF2-40B4-BE49-F238E27FC236}">
                <a16:creationId xmlns:a16="http://schemas.microsoft.com/office/drawing/2014/main" id="{A5E93703-1D2A-26E9-4716-A534BF9B81D7}"/>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2000">
                <a:latin typeface="Calibri"/>
                <a:ea typeface="Calibri"/>
                <a:cs typeface="Calibri"/>
              </a:rPr>
              <a:t>Understand common problems affecting neighbourhoods.</a:t>
            </a:r>
          </a:p>
          <a:p>
            <a:r>
              <a:rPr lang="en-GB" sz="2000">
                <a:latin typeface="Calibri"/>
                <a:ea typeface="Calibri"/>
                <a:cs typeface="Calibri"/>
              </a:rPr>
              <a:t>Explain the importance of partnership working.</a:t>
            </a:r>
          </a:p>
          <a:p>
            <a:r>
              <a:rPr lang="en-GB" sz="2000">
                <a:latin typeface="Calibri"/>
                <a:ea typeface="Calibri"/>
                <a:cs typeface="Calibri"/>
              </a:rPr>
              <a:t>Evaluate the role of police and partner agencies in problem-solving.</a:t>
            </a:r>
          </a:p>
          <a:p>
            <a:r>
              <a:rPr lang="en-GB" sz="2000">
                <a:latin typeface="Calibri"/>
                <a:ea typeface="Calibri"/>
                <a:cs typeface="Calibri"/>
              </a:rPr>
              <a:t>Apply problem-solving models to policing scenarios.</a:t>
            </a:r>
          </a:p>
          <a:p>
            <a:endParaRPr lang="en-GB" sz="2000">
              <a:latin typeface="Calibri"/>
              <a:ea typeface="Calibri"/>
              <a:cs typeface="Calibri"/>
            </a:endParaRPr>
          </a:p>
        </p:txBody>
      </p:sp>
    </p:spTree>
    <p:extLst>
      <p:ext uri="{BB962C8B-B14F-4D97-AF65-F5344CB8AC3E}">
        <p14:creationId xmlns:p14="http://schemas.microsoft.com/office/powerpoint/2010/main" val="1343111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00B5F-CB62-E9C3-47A5-63F7A6EE9D49}"/>
              </a:ext>
            </a:extLst>
          </p:cNvPr>
          <p:cNvSpPr>
            <a:spLocks noGrp="1"/>
          </p:cNvSpPr>
          <p:nvPr>
            <p:ph type="title"/>
          </p:nvPr>
        </p:nvSpPr>
        <p:spPr>
          <a:xfrm>
            <a:off x="804672" y="802955"/>
            <a:ext cx="4977976" cy="1454051"/>
          </a:xfrm>
        </p:spPr>
        <p:txBody>
          <a:bodyPr>
            <a:normAutofit/>
          </a:bodyPr>
          <a:lstStyle/>
          <a:p>
            <a:pPr marL="228600" indent="-228600">
              <a:spcBef>
                <a:spcPts val="1000"/>
              </a:spcBef>
            </a:pPr>
            <a:br>
              <a:rPr lang="en-GB" sz="3600">
                <a:solidFill>
                  <a:schemeClr val="tx2"/>
                </a:solidFill>
                <a:latin typeface="Aptos"/>
              </a:rPr>
            </a:br>
            <a:r>
              <a:rPr lang="en-GB" sz="3600">
                <a:solidFill>
                  <a:schemeClr val="tx2"/>
                </a:solidFill>
                <a:latin typeface="Aptos"/>
              </a:rPr>
              <a:t>Key Features</a:t>
            </a:r>
            <a:endParaRPr lang="en-US" sz="3600">
              <a:solidFill>
                <a:schemeClr val="tx2"/>
              </a:solidFill>
              <a:latin typeface="Aptos"/>
            </a:endParaRPr>
          </a:p>
          <a:p>
            <a:endParaRPr lang="en-GB" sz="3600">
              <a:solidFill>
                <a:schemeClr val="tx2"/>
              </a:solidFill>
            </a:endParaRPr>
          </a:p>
        </p:txBody>
      </p:sp>
      <p:sp>
        <p:nvSpPr>
          <p:cNvPr id="3" name="Content Placeholder 2">
            <a:extLst>
              <a:ext uri="{FF2B5EF4-FFF2-40B4-BE49-F238E27FC236}">
                <a16:creationId xmlns:a16="http://schemas.microsoft.com/office/drawing/2014/main" id="{52423E57-59C6-ABA1-1016-329C83B83533}"/>
              </a:ext>
            </a:extLst>
          </p:cNvPr>
          <p:cNvSpPr>
            <a:spLocks noGrp="1"/>
          </p:cNvSpPr>
          <p:nvPr>
            <p:ph idx="1"/>
          </p:nvPr>
        </p:nvSpPr>
        <p:spPr>
          <a:xfrm>
            <a:off x="804672" y="2421682"/>
            <a:ext cx="4977578" cy="3639289"/>
          </a:xfrm>
        </p:spPr>
        <p:txBody>
          <a:bodyPr vert="horz" lIns="91440" tIns="45720" rIns="91440" bIns="45720" rtlCol="0" anchor="ctr">
            <a:normAutofit/>
          </a:bodyPr>
          <a:lstStyle/>
          <a:p>
            <a:r>
              <a:rPr lang="en-GB" sz="1800">
                <a:solidFill>
                  <a:schemeClr val="tx2"/>
                </a:solidFill>
                <a:latin typeface="Calibri"/>
                <a:ea typeface="Calibri"/>
                <a:cs typeface="Calibri"/>
              </a:rPr>
              <a:t>Community engagement</a:t>
            </a:r>
          </a:p>
          <a:p>
            <a:r>
              <a:rPr lang="en-GB" sz="1800">
                <a:solidFill>
                  <a:schemeClr val="tx2"/>
                </a:solidFill>
                <a:latin typeface="Calibri"/>
                <a:ea typeface="Calibri"/>
                <a:cs typeface="Calibri"/>
              </a:rPr>
              <a:t>Visibility and accessibility</a:t>
            </a:r>
          </a:p>
          <a:p>
            <a:r>
              <a:rPr lang="en-GB" sz="1800">
                <a:solidFill>
                  <a:schemeClr val="tx2"/>
                </a:solidFill>
                <a:latin typeface="Calibri"/>
                <a:ea typeface="Calibri"/>
                <a:cs typeface="Calibri"/>
              </a:rPr>
              <a:t>Problem-solving</a:t>
            </a:r>
          </a:p>
          <a:p>
            <a:r>
              <a:rPr lang="en-GB" sz="1800">
                <a:solidFill>
                  <a:schemeClr val="tx2"/>
                </a:solidFill>
                <a:latin typeface="Calibri"/>
                <a:ea typeface="Calibri"/>
                <a:cs typeface="Calibri"/>
              </a:rPr>
              <a:t>Partnership working</a:t>
            </a:r>
          </a:p>
          <a:p>
            <a:r>
              <a:rPr lang="en-GB" sz="1800">
                <a:solidFill>
                  <a:schemeClr val="tx2"/>
                </a:solidFill>
                <a:latin typeface="Calibri"/>
                <a:ea typeface="Calibri"/>
                <a:cs typeface="Calibri"/>
              </a:rPr>
              <a:t>Crime prevention</a:t>
            </a:r>
          </a:p>
          <a:p>
            <a:r>
              <a:rPr lang="en-GB" sz="1800">
                <a:solidFill>
                  <a:schemeClr val="tx2"/>
                </a:solidFill>
                <a:latin typeface="Calibri"/>
                <a:ea typeface="Calibri"/>
                <a:cs typeface="Calibri"/>
              </a:rPr>
              <a:t>Building public trust and confidence</a:t>
            </a:r>
          </a:p>
          <a:p>
            <a:pPr marL="0" indent="0">
              <a:buNone/>
            </a:pPr>
            <a:r>
              <a:rPr lang="en-GB" sz="1800">
                <a:solidFill>
                  <a:schemeClr val="tx2"/>
                </a:solidFill>
                <a:latin typeface="Calibri"/>
                <a:ea typeface="Calibri"/>
                <a:cs typeface="Calibri"/>
              </a:rPr>
              <a:t>Discussion - What issues affect the communities where you live?</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onnections">
            <a:extLst>
              <a:ext uri="{FF2B5EF4-FFF2-40B4-BE49-F238E27FC236}">
                <a16:creationId xmlns:a16="http://schemas.microsoft.com/office/drawing/2014/main" id="{EF2E06EC-95E8-D172-853B-4F1FD604384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925359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10633-0D9B-1654-FB08-46136D2C17E0}"/>
              </a:ext>
            </a:extLst>
          </p:cNvPr>
          <p:cNvSpPr>
            <a:spLocks noGrp="1"/>
          </p:cNvSpPr>
          <p:nvPr>
            <p:ph type="title"/>
          </p:nvPr>
        </p:nvSpPr>
        <p:spPr/>
        <p:txBody>
          <a:bodyPr/>
          <a:lstStyle/>
          <a:p>
            <a:pPr marL="228600" indent="-228600">
              <a:spcBef>
                <a:spcPts val="1000"/>
              </a:spcBef>
            </a:pPr>
            <a:br>
              <a:rPr lang="en-GB" sz="2800">
                <a:latin typeface="Aptos"/>
              </a:rPr>
            </a:br>
            <a:r>
              <a:rPr lang="en-GB" sz="2800">
                <a:latin typeface="Aptos"/>
              </a:rPr>
              <a:t>What Are Community Problems?</a:t>
            </a:r>
            <a:endParaRPr lang="en-US" sz="2800">
              <a:latin typeface="Aptos"/>
            </a:endParaRPr>
          </a:p>
          <a:p>
            <a:endParaRPr lang="en-GB"/>
          </a:p>
        </p:txBody>
      </p:sp>
      <p:sp>
        <p:nvSpPr>
          <p:cNvPr id="3" name="Content Placeholder 2">
            <a:extLst>
              <a:ext uri="{FF2B5EF4-FFF2-40B4-BE49-F238E27FC236}">
                <a16:creationId xmlns:a16="http://schemas.microsoft.com/office/drawing/2014/main" id="{E9B02E41-8ADB-8169-F6E8-74BBF5FE658A}"/>
              </a:ext>
            </a:extLst>
          </p:cNvPr>
          <p:cNvSpPr>
            <a:spLocks noGrp="1"/>
          </p:cNvSpPr>
          <p:nvPr>
            <p:ph idx="1"/>
          </p:nvPr>
        </p:nvSpPr>
        <p:spPr>
          <a:xfrm>
            <a:off x="838200" y="1825625"/>
            <a:ext cx="10515600" cy="4613034"/>
          </a:xfrm>
        </p:spPr>
        <p:txBody>
          <a:bodyPr vert="horz" lIns="91440" tIns="45720" rIns="91440" bIns="45720" rtlCol="0" anchor="t">
            <a:noAutofit/>
          </a:bodyPr>
          <a:lstStyle/>
          <a:p>
            <a:r>
              <a:rPr lang="en-GB" sz="2400">
                <a:latin typeface="Calibri"/>
                <a:ea typeface="Calibri"/>
                <a:cs typeface="Calibri"/>
              </a:rPr>
              <a:t>Common Community Issues</a:t>
            </a:r>
            <a:endParaRPr lang="en-US" sz="2400">
              <a:latin typeface="Calibri"/>
              <a:ea typeface="Calibri"/>
              <a:cs typeface="Calibri"/>
            </a:endParaRPr>
          </a:p>
          <a:p>
            <a:r>
              <a:rPr lang="en-GB" sz="2400">
                <a:latin typeface="Calibri"/>
                <a:ea typeface="Calibri"/>
                <a:cs typeface="Calibri"/>
              </a:rPr>
              <a:t>Anti-Social Behaviour (ASB)</a:t>
            </a:r>
          </a:p>
          <a:p>
            <a:r>
              <a:rPr lang="en-GB" sz="2400">
                <a:latin typeface="Calibri"/>
                <a:ea typeface="Calibri"/>
                <a:cs typeface="Calibri"/>
              </a:rPr>
              <a:t>Drug and alcohol misuse</a:t>
            </a:r>
          </a:p>
          <a:p>
            <a:r>
              <a:rPr lang="en-GB" sz="2400">
                <a:latin typeface="Calibri"/>
                <a:ea typeface="Calibri"/>
                <a:cs typeface="Calibri"/>
              </a:rPr>
              <a:t>Youth disorder</a:t>
            </a:r>
          </a:p>
          <a:p>
            <a:r>
              <a:rPr lang="en-GB" sz="2400">
                <a:latin typeface="Calibri"/>
                <a:ea typeface="Calibri"/>
                <a:cs typeface="Calibri"/>
              </a:rPr>
              <a:t>Neighbour disputes</a:t>
            </a:r>
          </a:p>
          <a:p>
            <a:r>
              <a:rPr lang="en-GB" sz="2400">
                <a:latin typeface="Calibri"/>
                <a:ea typeface="Calibri"/>
                <a:cs typeface="Calibri"/>
              </a:rPr>
              <a:t>Environmental crime</a:t>
            </a:r>
          </a:p>
          <a:p>
            <a:r>
              <a:rPr lang="en-GB" sz="2400">
                <a:latin typeface="Calibri"/>
                <a:ea typeface="Calibri"/>
                <a:cs typeface="Calibri"/>
              </a:rPr>
              <a:t>Road safety concerns</a:t>
            </a:r>
          </a:p>
          <a:p>
            <a:r>
              <a:rPr lang="en-GB" sz="2400">
                <a:latin typeface="Calibri"/>
                <a:ea typeface="Calibri"/>
                <a:cs typeface="Calibri"/>
              </a:rPr>
              <a:t>Vulnerability and safeguarding issues</a:t>
            </a:r>
          </a:p>
          <a:p>
            <a:r>
              <a:rPr lang="en-GB" sz="2400">
                <a:latin typeface="Calibri"/>
                <a:ea typeface="Calibri"/>
                <a:cs typeface="Calibri"/>
              </a:rPr>
              <a:t>Fear of crime</a:t>
            </a:r>
          </a:p>
          <a:p>
            <a:r>
              <a:rPr lang="en-GB" sz="2400">
                <a:latin typeface="Calibri"/>
                <a:ea typeface="Calibri"/>
                <a:cs typeface="Calibri"/>
              </a:rPr>
              <a:t>What is the impact on residents </a:t>
            </a:r>
          </a:p>
        </p:txBody>
      </p:sp>
    </p:spTree>
    <p:extLst>
      <p:ext uri="{BB962C8B-B14F-4D97-AF65-F5344CB8AC3E}">
        <p14:creationId xmlns:p14="http://schemas.microsoft.com/office/powerpoint/2010/main" val="3605297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E6B95E-7EA7-D058-A3E8-10A6E8074646}"/>
              </a:ext>
            </a:extLst>
          </p:cNvPr>
          <p:cNvSpPr>
            <a:spLocks noGrp="1"/>
          </p:cNvSpPr>
          <p:nvPr>
            <p:ph type="title"/>
          </p:nvPr>
        </p:nvSpPr>
        <p:spPr>
          <a:xfrm>
            <a:off x="761803" y="350196"/>
            <a:ext cx="4646904" cy="1624520"/>
          </a:xfrm>
        </p:spPr>
        <p:txBody>
          <a:bodyPr anchor="ctr">
            <a:normAutofit/>
          </a:bodyPr>
          <a:lstStyle/>
          <a:p>
            <a:pPr marL="228600" indent="-228600">
              <a:spcBef>
                <a:spcPts val="1000"/>
              </a:spcBef>
            </a:pPr>
            <a:br>
              <a:rPr lang="en-GB" sz="3700">
                <a:latin typeface="Aptos"/>
              </a:rPr>
            </a:br>
            <a:r>
              <a:rPr lang="en-GB" sz="3700">
                <a:latin typeface="Aptos"/>
              </a:rPr>
              <a:t>Why Are Problems Difficult to Solve?</a:t>
            </a:r>
          </a:p>
          <a:p>
            <a:endParaRPr lang="en-GB" sz="3700"/>
          </a:p>
        </p:txBody>
      </p:sp>
      <p:sp>
        <p:nvSpPr>
          <p:cNvPr id="3" name="Content Placeholder 2">
            <a:extLst>
              <a:ext uri="{FF2B5EF4-FFF2-40B4-BE49-F238E27FC236}">
                <a16:creationId xmlns:a16="http://schemas.microsoft.com/office/drawing/2014/main" id="{4F738B74-0B4B-41F0-B0A6-D3D68C56E806}"/>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1600">
                <a:latin typeface="Calibri"/>
                <a:ea typeface="Calibri"/>
                <a:cs typeface="Calibri"/>
              </a:rPr>
              <a:t>Complex Nature of Problems</a:t>
            </a:r>
            <a:endParaRPr lang="en-US" sz="1600">
              <a:latin typeface="Calibri"/>
              <a:ea typeface="Calibri"/>
              <a:cs typeface="Calibri"/>
            </a:endParaRPr>
          </a:p>
          <a:p>
            <a:r>
              <a:rPr lang="en-GB" sz="1600">
                <a:latin typeface="Calibri"/>
                <a:ea typeface="Calibri"/>
                <a:cs typeface="Calibri"/>
              </a:rPr>
              <a:t>Multiple causes</a:t>
            </a:r>
          </a:p>
          <a:p>
            <a:r>
              <a:rPr lang="en-GB" sz="1600">
                <a:latin typeface="Calibri"/>
                <a:ea typeface="Calibri"/>
                <a:cs typeface="Calibri"/>
              </a:rPr>
              <a:t>Multiple victims</a:t>
            </a:r>
          </a:p>
          <a:p>
            <a:r>
              <a:rPr lang="en-GB" sz="1600">
                <a:latin typeface="Calibri"/>
                <a:ea typeface="Calibri"/>
                <a:cs typeface="Calibri"/>
              </a:rPr>
              <a:t>Repeat offenders</a:t>
            </a:r>
          </a:p>
          <a:p>
            <a:r>
              <a:rPr lang="en-GB" sz="1600">
                <a:latin typeface="Calibri"/>
                <a:ea typeface="Calibri"/>
                <a:cs typeface="Calibri"/>
              </a:rPr>
              <a:t>Social and economic factors</a:t>
            </a:r>
          </a:p>
          <a:p>
            <a:r>
              <a:rPr lang="en-GB" sz="1600">
                <a:latin typeface="Calibri"/>
                <a:ea typeface="Calibri"/>
                <a:cs typeface="Calibri"/>
              </a:rPr>
              <a:t>Limited resources</a:t>
            </a:r>
          </a:p>
          <a:p>
            <a:r>
              <a:rPr lang="en-GB" sz="1600">
                <a:latin typeface="Calibri"/>
                <a:ea typeface="Calibri"/>
                <a:cs typeface="Calibri"/>
              </a:rPr>
              <a:t>Organisational boundaries</a:t>
            </a:r>
          </a:p>
          <a:p>
            <a:r>
              <a:rPr lang="en-GB" sz="1600">
                <a:latin typeface="Calibri"/>
                <a:ea typeface="Calibri"/>
                <a:cs typeface="Calibri"/>
              </a:rPr>
              <a:t>Example</a:t>
            </a:r>
          </a:p>
          <a:p>
            <a:r>
              <a:rPr lang="en-GB" sz="1600">
                <a:latin typeface="Calibri"/>
                <a:ea typeface="Calibri"/>
                <a:cs typeface="Calibri"/>
              </a:rPr>
              <a:t>A youth disorder problem may involve: Education / Family support / Housing / Youth services / Police </a:t>
            </a:r>
          </a:p>
        </p:txBody>
      </p:sp>
      <p:pic>
        <p:nvPicPr>
          <p:cNvPr id="5" name="Picture 4" descr="Colourful carved figures of humans">
            <a:extLst>
              <a:ext uri="{FF2B5EF4-FFF2-40B4-BE49-F238E27FC236}">
                <a16:creationId xmlns:a16="http://schemas.microsoft.com/office/drawing/2014/main" id="{9A6D3BB1-DCD8-A9ED-F8CF-6CDC94F99281}"/>
              </a:ext>
            </a:extLst>
          </p:cNvPr>
          <p:cNvPicPr>
            <a:picLocks noChangeAspect="1"/>
          </p:cNvPicPr>
          <p:nvPr/>
        </p:nvPicPr>
        <p:blipFill>
          <a:blip r:embed="rId3"/>
          <a:srcRect l="18705" r="17893" b="-10"/>
          <a:stretch>
            <a:fillRect/>
          </a:stretch>
        </p:blipFill>
        <p:spPr>
          <a:xfrm>
            <a:off x="6096000" y="1"/>
            <a:ext cx="6102825" cy="6858000"/>
          </a:xfrm>
          <a:prstGeom prst="rect">
            <a:avLst/>
          </a:prstGeom>
        </p:spPr>
      </p:pic>
    </p:spTree>
    <p:extLst>
      <p:ext uri="{BB962C8B-B14F-4D97-AF65-F5344CB8AC3E}">
        <p14:creationId xmlns:p14="http://schemas.microsoft.com/office/powerpoint/2010/main" val="2815630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F9BC4-1EBD-860A-83E3-E863E19FF587}"/>
              </a:ext>
            </a:extLst>
          </p:cNvPr>
          <p:cNvSpPr>
            <a:spLocks noGrp="1"/>
          </p:cNvSpPr>
          <p:nvPr>
            <p:ph type="title"/>
          </p:nvPr>
        </p:nvSpPr>
        <p:spPr/>
        <p:txBody>
          <a:bodyPr/>
          <a:lstStyle/>
          <a:p>
            <a:pPr marL="228600" indent="-228600">
              <a:spcBef>
                <a:spcPts val="1000"/>
              </a:spcBef>
            </a:pPr>
            <a:br>
              <a:rPr lang="en-GB" sz="2800">
                <a:latin typeface="Aptos"/>
              </a:rPr>
            </a:br>
            <a:r>
              <a:rPr lang="en-GB" sz="2800">
                <a:latin typeface="Aptos"/>
              </a:rPr>
              <a:t>What is Partnership Working?</a:t>
            </a:r>
            <a:endParaRPr lang="en-US" sz="2800">
              <a:latin typeface="Aptos"/>
            </a:endParaRPr>
          </a:p>
          <a:p>
            <a:endParaRPr lang="en-GB"/>
          </a:p>
        </p:txBody>
      </p:sp>
      <p:sp>
        <p:nvSpPr>
          <p:cNvPr id="3" name="Content Placeholder 2">
            <a:extLst>
              <a:ext uri="{FF2B5EF4-FFF2-40B4-BE49-F238E27FC236}">
                <a16:creationId xmlns:a16="http://schemas.microsoft.com/office/drawing/2014/main" id="{47E12351-6BC5-A12E-1F2D-E0EDCC3A3DF9}"/>
              </a:ext>
            </a:extLst>
          </p:cNvPr>
          <p:cNvSpPr>
            <a:spLocks noGrp="1"/>
          </p:cNvSpPr>
          <p:nvPr>
            <p:ph idx="1"/>
          </p:nvPr>
        </p:nvSpPr>
        <p:spPr/>
        <p:txBody>
          <a:bodyPr vert="horz" lIns="91440" tIns="45720" rIns="91440" bIns="45720" rtlCol="0" anchor="t">
            <a:normAutofit/>
          </a:bodyPr>
          <a:lstStyle/>
          <a:p>
            <a:r>
              <a:rPr lang="en-GB" sz="2400">
                <a:latin typeface="Calibri"/>
                <a:ea typeface="Calibri"/>
                <a:cs typeface="Calibri"/>
              </a:rPr>
              <a:t>Definition</a:t>
            </a:r>
            <a:endParaRPr lang="en-US" sz="2400">
              <a:latin typeface="Calibri"/>
              <a:ea typeface="Calibri"/>
              <a:cs typeface="Calibri"/>
            </a:endParaRPr>
          </a:p>
          <a:p>
            <a:r>
              <a:rPr lang="en-GB" sz="2400">
                <a:latin typeface="Calibri"/>
                <a:ea typeface="Calibri"/>
                <a:cs typeface="Calibri"/>
              </a:rPr>
              <a:t>Partnership working involves agencies and communities working together to identify and solve local problems.</a:t>
            </a:r>
          </a:p>
          <a:p>
            <a:r>
              <a:rPr lang="en-GB" sz="2400">
                <a:latin typeface="Calibri"/>
                <a:ea typeface="Calibri"/>
                <a:cs typeface="Calibri"/>
              </a:rPr>
              <a:t>Benefits</a:t>
            </a:r>
          </a:p>
          <a:p>
            <a:r>
              <a:rPr lang="en-GB" sz="2400">
                <a:latin typeface="Calibri"/>
                <a:ea typeface="Calibri"/>
                <a:cs typeface="Calibri"/>
              </a:rPr>
              <a:t>✅ Shared information</a:t>
            </a:r>
            <a:br>
              <a:rPr lang="en-GB" sz="2400">
                <a:latin typeface="Calibri"/>
                <a:ea typeface="Calibri"/>
                <a:cs typeface="Calibri"/>
              </a:rPr>
            </a:br>
            <a:r>
              <a:rPr lang="en-GB" sz="2400">
                <a:latin typeface="Calibri"/>
                <a:ea typeface="Calibri"/>
                <a:cs typeface="Calibri"/>
              </a:rPr>
              <a:t> ✅ Shared resources</a:t>
            </a:r>
            <a:br>
              <a:rPr lang="en-GB" sz="2400">
                <a:latin typeface="Calibri"/>
                <a:ea typeface="Calibri"/>
                <a:cs typeface="Calibri"/>
              </a:rPr>
            </a:br>
            <a:r>
              <a:rPr lang="en-GB" sz="2400">
                <a:latin typeface="Calibri"/>
                <a:ea typeface="Calibri"/>
                <a:cs typeface="Calibri"/>
              </a:rPr>
              <a:t> ✅ Broader expertise</a:t>
            </a:r>
            <a:br>
              <a:rPr lang="en-GB" sz="2400">
                <a:latin typeface="Calibri"/>
                <a:ea typeface="Calibri"/>
                <a:cs typeface="Calibri"/>
              </a:rPr>
            </a:br>
            <a:r>
              <a:rPr lang="en-GB" sz="2400">
                <a:latin typeface="Calibri"/>
                <a:ea typeface="Calibri"/>
                <a:cs typeface="Calibri"/>
              </a:rPr>
              <a:t> ✅ Long-term solutions</a:t>
            </a:r>
            <a:br>
              <a:rPr lang="en-GB" sz="2400">
                <a:latin typeface="Calibri"/>
                <a:ea typeface="Calibri"/>
                <a:cs typeface="Calibri"/>
              </a:rPr>
            </a:br>
            <a:r>
              <a:rPr lang="en-GB" sz="2400">
                <a:latin typeface="Calibri"/>
                <a:ea typeface="Calibri"/>
                <a:cs typeface="Calibri"/>
              </a:rPr>
              <a:t> ✅ Improved public confidence</a:t>
            </a:r>
          </a:p>
          <a:p>
            <a:pPr marL="0" indent="0">
              <a:buNone/>
            </a:pPr>
            <a:r>
              <a:rPr lang="en-GB" sz="2400">
                <a:latin typeface="Calibri"/>
                <a:ea typeface="Calibri"/>
                <a:cs typeface="Calibri"/>
              </a:rPr>
              <a:t>Why might one agency struggle to solve community problems alone?</a:t>
            </a:r>
          </a:p>
          <a:p>
            <a:pPr marL="0" indent="0">
              <a:buNone/>
            </a:pPr>
            <a:endParaRPr lang="en-GB" sz="1100">
              <a:latin typeface="Segoe UI"/>
              <a:cs typeface="Segoe UI"/>
            </a:endParaRPr>
          </a:p>
        </p:txBody>
      </p:sp>
    </p:spTree>
    <p:extLst>
      <p:ext uri="{BB962C8B-B14F-4D97-AF65-F5344CB8AC3E}">
        <p14:creationId xmlns:p14="http://schemas.microsoft.com/office/powerpoint/2010/main" val="4123911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CFF840-C171-CDAF-443D-F424A272E54B}"/>
              </a:ext>
            </a:extLst>
          </p:cNvPr>
          <p:cNvSpPr>
            <a:spLocks noGrp="1"/>
          </p:cNvSpPr>
          <p:nvPr>
            <p:ph type="title"/>
          </p:nvPr>
        </p:nvSpPr>
        <p:spPr>
          <a:xfrm>
            <a:off x="686834" y="591344"/>
            <a:ext cx="3200400" cy="5585619"/>
          </a:xfrm>
        </p:spPr>
        <p:txBody>
          <a:bodyPr>
            <a:normAutofit/>
          </a:bodyPr>
          <a:lstStyle/>
          <a:p>
            <a:pPr marL="228600" indent="-228600">
              <a:spcBef>
                <a:spcPts val="1000"/>
              </a:spcBef>
            </a:pPr>
            <a:br>
              <a:rPr lang="en-GB" sz="3100">
                <a:solidFill>
                  <a:srgbClr val="FFFFFF"/>
                </a:solidFill>
                <a:latin typeface="Aptos"/>
              </a:rPr>
            </a:br>
            <a:r>
              <a:rPr lang="en-GB" sz="3100">
                <a:solidFill>
                  <a:srgbClr val="FFFFFF"/>
                </a:solidFill>
                <a:latin typeface="Aptos"/>
              </a:rPr>
              <a:t>Key Partners in Neighbourhood Policing</a:t>
            </a:r>
            <a:endParaRPr lang="en-US" sz="3100">
              <a:solidFill>
                <a:srgbClr val="FFFFFF"/>
              </a:solidFill>
              <a:latin typeface="Aptos"/>
            </a:endParaRPr>
          </a:p>
          <a:p>
            <a:endParaRPr lang="en-GB" sz="3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FE490A3-36B8-793C-90B2-D5B9FAF2CB55}"/>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2200" b="1">
                <a:latin typeface="Calibri"/>
                <a:ea typeface="Calibri"/>
                <a:cs typeface="Calibri"/>
              </a:rPr>
              <a:t>Statutory Partners</a:t>
            </a:r>
            <a:endParaRPr lang="en-US" sz="2200" b="1">
              <a:latin typeface="Calibri"/>
              <a:ea typeface="Calibri"/>
              <a:cs typeface="Calibri"/>
            </a:endParaRPr>
          </a:p>
          <a:p>
            <a:r>
              <a:rPr lang="en-GB" sz="2200">
                <a:latin typeface="Calibri"/>
                <a:ea typeface="Calibri"/>
                <a:cs typeface="Calibri"/>
              </a:rPr>
              <a:t>Local Authorities</a:t>
            </a:r>
          </a:p>
          <a:p>
            <a:r>
              <a:rPr lang="en-GB" sz="2200">
                <a:latin typeface="Calibri"/>
                <a:ea typeface="Calibri"/>
                <a:cs typeface="Calibri"/>
              </a:rPr>
              <a:t>Health Services (NHS)</a:t>
            </a:r>
          </a:p>
          <a:p>
            <a:r>
              <a:rPr lang="en-GB" sz="2200">
                <a:latin typeface="Calibri"/>
                <a:ea typeface="Calibri"/>
                <a:cs typeface="Calibri"/>
              </a:rPr>
              <a:t>Youth Offending Teams</a:t>
            </a:r>
          </a:p>
          <a:p>
            <a:r>
              <a:rPr lang="en-GB" sz="2200">
                <a:latin typeface="Calibri"/>
                <a:ea typeface="Calibri"/>
                <a:cs typeface="Calibri"/>
              </a:rPr>
              <a:t>Probation Services</a:t>
            </a:r>
          </a:p>
          <a:p>
            <a:r>
              <a:rPr lang="en-GB" sz="2200">
                <a:latin typeface="Calibri"/>
                <a:ea typeface="Calibri"/>
                <a:cs typeface="Calibri"/>
              </a:rPr>
              <a:t>Education </a:t>
            </a:r>
          </a:p>
          <a:p>
            <a:r>
              <a:rPr lang="en-GB" sz="2200">
                <a:latin typeface="Calibri"/>
                <a:ea typeface="Calibri"/>
                <a:cs typeface="Calibri"/>
              </a:rPr>
              <a:t>Housing Associations (can also be private)</a:t>
            </a:r>
          </a:p>
          <a:p>
            <a:r>
              <a:rPr lang="en-GB" sz="2200">
                <a:latin typeface="Calibri"/>
                <a:ea typeface="Calibri"/>
                <a:cs typeface="Calibri"/>
              </a:rPr>
              <a:t>Fire and Rescue Services</a:t>
            </a:r>
            <a:endParaRPr lang="en-GB" sz="2200"/>
          </a:p>
          <a:p>
            <a:pPr marL="0" indent="0">
              <a:buNone/>
            </a:pPr>
            <a:r>
              <a:rPr lang="en-GB" sz="2200" b="1">
                <a:latin typeface="Calibri"/>
                <a:ea typeface="Calibri"/>
                <a:cs typeface="Calibri"/>
              </a:rPr>
              <a:t>Community Partners</a:t>
            </a:r>
          </a:p>
          <a:p>
            <a:r>
              <a:rPr lang="en-GB" sz="2200">
                <a:latin typeface="Calibri"/>
                <a:ea typeface="Calibri"/>
                <a:cs typeface="Calibri"/>
              </a:rPr>
              <a:t>Residents</a:t>
            </a:r>
          </a:p>
          <a:p>
            <a:r>
              <a:rPr lang="en-GB" sz="2200">
                <a:latin typeface="Calibri"/>
                <a:ea typeface="Calibri"/>
                <a:cs typeface="Calibri"/>
              </a:rPr>
              <a:t>Volunteers or Third-sector organisations</a:t>
            </a:r>
            <a:endParaRPr lang="en-US" sz="2200">
              <a:latin typeface="Calibri"/>
              <a:ea typeface="Calibri"/>
              <a:cs typeface="Calibri"/>
            </a:endParaRPr>
          </a:p>
          <a:p>
            <a:r>
              <a:rPr lang="en-GB" sz="2200">
                <a:latin typeface="Calibri"/>
                <a:ea typeface="Calibri"/>
                <a:cs typeface="Calibri"/>
              </a:rPr>
              <a:t>Faith groups</a:t>
            </a:r>
          </a:p>
          <a:p>
            <a:r>
              <a:rPr lang="en-GB" sz="2200">
                <a:latin typeface="Calibri"/>
                <a:ea typeface="Calibri"/>
                <a:cs typeface="Calibri"/>
              </a:rPr>
              <a:t>Businesses</a:t>
            </a:r>
          </a:p>
        </p:txBody>
      </p:sp>
    </p:spTree>
    <p:extLst>
      <p:ext uri="{BB962C8B-B14F-4D97-AF65-F5344CB8AC3E}">
        <p14:creationId xmlns:p14="http://schemas.microsoft.com/office/powerpoint/2010/main" val="3810601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BB8F0E-7F57-BC93-AEEC-49869ED7352D}"/>
              </a:ext>
            </a:extLst>
          </p:cNvPr>
          <p:cNvSpPr>
            <a:spLocks noGrp="1"/>
          </p:cNvSpPr>
          <p:nvPr>
            <p:ph type="title"/>
          </p:nvPr>
        </p:nvSpPr>
        <p:spPr>
          <a:xfrm>
            <a:off x="686834" y="1153572"/>
            <a:ext cx="3200400" cy="4461163"/>
          </a:xfrm>
        </p:spPr>
        <p:txBody>
          <a:bodyPr>
            <a:normAutofit/>
          </a:bodyPr>
          <a:lstStyle/>
          <a:p>
            <a:pPr marL="228600" indent="-228600">
              <a:spcBef>
                <a:spcPts val="1000"/>
              </a:spcBef>
            </a:pPr>
            <a:br>
              <a:rPr lang="en-GB">
                <a:solidFill>
                  <a:srgbClr val="FFFFFF"/>
                </a:solidFill>
                <a:latin typeface="Aptos"/>
              </a:rPr>
            </a:br>
            <a:r>
              <a:rPr lang="en-GB">
                <a:solidFill>
                  <a:srgbClr val="FFFFFF"/>
                </a:solidFill>
                <a:latin typeface="Aptos"/>
              </a:rPr>
              <a:t>Legal Basis for Partnership Working</a:t>
            </a:r>
            <a:endParaRPr lang="en-US">
              <a:solidFill>
                <a:srgbClr val="FFFFFF"/>
              </a:solidFill>
              <a:latin typeface="Aptos"/>
            </a:endParaRPr>
          </a:p>
          <a:p>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358D764-8F7E-374A-9356-D2B896BBE919}"/>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2400">
                <a:latin typeface="Calibri"/>
                <a:ea typeface="Calibri"/>
                <a:cs typeface="Calibri"/>
              </a:rPr>
              <a:t>Crime and Disorder Act 1998 - </a:t>
            </a:r>
            <a:endParaRPr lang="en-US" sz="2400">
              <a:latin typeface="Calibri"/>
              <a:ea typeface="Calibri"/>
              <a:cs typeface="Calibri"/>
            </a:endParaRPr>
          </a:p>
          <a:p>
            <a:r>
              <a:rPr lang="en-GB" sz="2400">
                <a:latin typeface="Calibri"/>
                <a:ea typeface="Calibri"/>
                <a:cs typeface="Calibri"/>
              </a:rPr>
              <a:t>Responsible authorities have a duty to work together to:</a:t>
            </a:r>
          </a:p>
          <a:p>
            <a:r>
              <a:rPr lang="en-GB" sz="2400">
                <a:latin typeface="Calibri"/>
                <a:ea typeface="Calibri"/>
                <a:cs typeface="Calibri"/>
              </a:rPr>
              <a:t>Reduce crime and disorder</a:t>
            </a:r>
          </a:p>
          <a:p>
            <a:r>
              <a:rPr lang="en-GB" sz="2400">
                <a:latin typeface="Calibri"/>
                <a:ea typeface="Calibri"/>
                <a:cs typeface="Calibri"/>
              </a:rPr>
              <a:t>Address anti-social behaviour</a:t>
            </a:r>
          </a:p>
          <a:p>
            <a:r>
              <a:rPr lang="en-GB" sz="2400">
                <a:latin typeface="Calibri"/>
                <a:ea typeface="Calibri"/>
                <a:cs typeface="Calibri"/>
              </a:rPr>
              <a:t>Reduce reoffending</a:t>
            </a:r>
          </a:p>
          <a:p>
            <a:r>
              <a:rPr lang="en-GB" sz="2400">
                <a:latin typeface="Calibri"/>
                <a:ea typeface="Calibri"/>
                <a:cs typeface="Calibri"/>
              </a:rPr>
              <a:t>Improve community safety</a:t>
            </a:r>
          </a:p>
          <a:p>
            <a:pPr marL="0" indent="0">
              <a:buNone/>
            </a:pPr>
            <a:r>
              <a:rPr lang="en-GB" sz="2400">
                <a:latin typeface="Calibri"/>
                <a:ea typeface="Calibri"/>
                <a:cs typeface="Calibri"/>
              </a:rPr>
              <a:t>Community Safety Partnerships (CSPs) - </a:t>
            </a:r>
          </a:p>
          <a:p>
            <a:r>
              <a:rPr lang="en-GB" sz="2400">
                <a:latin typeface="Calibri"/>
                <a:ea typeface="Calibri"/>
                <a:cs typeface="Calibri"/>
              </a:rPr>
              <a:t>Strategic local partnerships</a:t>
            </a:r>
          </a:p>
          <a:p>
            <a:r>
              <a:rPr lang="en-GB" sz="2400">
                <a:latin typeface="Calibri"/>
                <a:ea typeface="Calibri"/>
                <a:cs typeface="Calibri"/>
              </a:rPr>
              <a:t>Joint problem-solving</a:t>
            </a:r>
          </a:p>
          <a:p>
            <a:r>
              <a:rPr lang="en-GB" sz="2400">
                <a:latin typeface="Calibri"/>
                <a:ea typeface="Calibri"/>
                <a:cs typeface="Calibri"/>
              </a:rPr>
              <a:t>Information sharing</a:t>
            </a:r>
          </a:p>
          <a:p>
            <a:r>
              <a:rPr lang="en-GB" sz="2400">
                <a:latin typeface="Calibri"/>
                <a:ea typeface="Calibri"/>
                <a:cs typeface="Calibri"/>
              </a:rPr>
              <a:t>Community engagement</a:t>
            </a:r>
          </a:p>
        </p:txBody>
      </p:sp>
    </p:spTree>
    <p:extLst>
      <p:ext uri="{BB962C8B-B14F-4D97-AF65-F5344CB8AC3E}">
        <p14:creationId xmlns:p14="http://schemas.microsoft.com/office/powerpoint/2010/main" val="3651006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84B45F-F069-2250-D534-C9733585AA80}"/>
              </a:ext>
            </a:extLst>
          </p:cNvPr>
          <p:cNvSpPr>
            <a:spLocks noGrp="1"/>
          </p:cNvSpPr>
          <p:nvPr>
            <p:ph type="title"/>
          </p:nvPr>
        </p:nvSpPr>
        <p:spPr>
          <a:xfrm>
            <a:off x="761803" y="350196"/>
            <a:ext cx="4646904" cy="1624520"/>
          </a:xfrm>
        </p:spPr>
        <p:txBody>
          <a:bodyPr anchor="ctr">
            <a:normAutofit/>
          </a:bodyPr>
          <a:lstStyle/>
          <a:p>
            <a:pPr marL="228600" indent="-228600">
              <a:spcBef>
                <a:spcPts val="1000"/>
              </a:spcBef>
            </a:pPr>
            <a:r>
              <a:rPr lang="en-GB" sz="4000">
                <a:latin typeface="Aptos"/>
              </a:rPr>
              <a:t>Problem-Oriented Policing (POP)</a:t>
            </a:r>
            <a:endParaRPr lang="en-US" sz="4000">
              <a:latin typeface="Aptos"/>
            </a:endParaRPr>
          </a:p>
          <a:p>
            <a:endParaRPr lang="en-GB" sz="4000"/>
          </a:p>
        </p:txBody>
      </p:sp>
      <p:sp>
        <p:nvSpPr>
          <p:cNvPr id="3" name="Content Placeholder 2">
            <a:extLst>
              <a:ext uri="{FF2B5EF4-FFF2-40B4-BE49-F238E27FC236}">
                <a16:creationId xmlns:a16="http://schemas.microsoft.com/office/drawing/2014/main" id="{6D57654C-DB5A-C73F-9CF7-83C6FA0C83D6}"/>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2000">
                <a:latin typeface="Calibri"/>
                <a:ea typeface="Calibri"/>
                <a:cs typeface="Calibri"/>
              </a:rPr>
              <a:t>Goldstein's Problem-Oriented Policing</a:t>
            </a:r>
            <a:endParaRPr lang="en-US" sz="2000">
              <a:latin typeface="Calibri"/>
              <a:ea typeface="Calibri"/>
              <a:cs typeface="Calibri"/>
            </a:endParaRPr>
          </a:p>
          <a:p>
            <a:r>
              <a:rPr lang="en-GB" sz="2000">
                <a:latin typeface="Calibri"/>
                <a:ea typeface="Calibri"/>
                <a:cs typeface="Calibri"/>
              </a:rPr>
              <a:t>Focuses on:</a:t>
            </a:r>
          </a:p>
          <a:p>
            <a:r>
              <a:rPr lang="en-GB" sz="2000">
                <a:latin typeface="Calibri"/>
                <a:ea typeface="Calibri"/>
                <a:cs typeface="Calibri"/>
              </a:rPr>
              <a:t>Identifying recurring problems</a:t>
            </a:r>
          </a:p>
          <a:p>
            <a:r>
              <a:rPr lang="en-GB" sz="2000">
                <a:latin typeface="Calibri"/>
                <a:ea typeface="Calibri"/>
                <a:cs typeface="Calibri"/>
              </a:rPr>
              <a:t>Analysing causes</a:t>
            </a:r>
          </a:p>
          <a:p>
            <a:r>
              <a:rPr lang="en-GB" sz="2000">
                <a:latin typeface="Calibri"/>
                <a:ea typeface="Calibri"/>
                <a:cs typeface="Calibri"/>
              </a:rPr>
              <a:t>Developing tailored responses</a:t>
            </a:r>
          </a:p>
          <a:p>
            <a:r>
              <a:rPr lang="en-GB" sz="2000">
                <a:latin typeface="Calibri"/>
                <a:ea typeface="Calibri"/>
                <a:cs typeface="Calibri"/>
              </a:rPr>
              <a:t>Evaluating effectiveness</a:t>
            </a:r>
          </a:p>
          <a:p>
            <a:pPr marL="0" indent="0">
              <a:buNone/>
            </a:pPr>
            <a:r>
              <a:rPr lang="en-GB" sz="2000">
                <a:latin typeface="Calibri"/>
                <a:ea typeface="Calibri"/>
                <a:cs typeface="Calibri"/>
              </a:rPr>
              <a:t>Key Question</a:t>
            </a:r>
          </a:p>
          <a:p>
            <a:r>
              <a:rPr lang="en-GB" sz="2000">
                <a:latin typeface="Calibri"/>
                <a:ea typeface="Calibri"/>
                <a:cs typeface="Calibri"/>
              </a:rPr>
              <a:t>Are we treating symptoms or solving causes?</a:t>
            </a:r>
          </a:p>
        </p:txBody>
      </p:sp>
      <p:pic>
        <p:nvPicPr>
          <p:cNvPr id="5" name="Picture 4" descr="Magnifying glass and question mark">
            <a:extLst>
              <a:ext uri="{FF2B5EF4-FFF2-40B4-BE49-F238E27FC236}">
                <a16:creationId xmlns:a16="http://schemas.microsoft.com/office/drawing/2014/main" id="{E8C7BDE5-C957-DF28-9D24-434870458704}"/>
              </a:ext>
            </a:extLst>
          </p:cNvPr>
          <p:cNvPicPr>
            <a:picLocks noChangeAspect="1"/>
          </p:cNvPicPr>
          <p:nvPr/>
        </p:nvPicPr>
        <p:blipFill>
          <a:blip r:embed="rId3"/>
          <a:srcRect l="26376" r="23567"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906931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F56A7-FFD8-1EC7-7210-0BEFE37FFA9C}"/>
              </a:ext>
            </a:extLst>
          </p:cNvPr>
          <p:cNvSpPr>
            <a:spLocks noGrp="1"/>
          </p:cNvSpPr>
          <p:nvPr>
            <p:ph type="title"/>
          </p:nvPr>
        </p:nvSpPr>
        <p:spPr/>
        <p:txBody>
          <a:bodyPr/>
          <a:lstStyle/>
          <a:p>
            <a:r>
              <a:rPr lang="en-GB" dirty="0"/>
              <a:t>The Problem Solving Process</a:t>
            </a:r>
          </a:p>
        </p:txBody>
      </p:sp>
      <p:sp>
        <p:nvSpPr>
          <p:cNvPr id="3" name="Content Placeholder 2">
            <a:extLst>
              <a:ext uri="{FF2B5EF4-FFF2-40B4-BE49-F238E27FC236}">
                <a16:creationId xmlns:a16="http://schemas.microsoft.com/office/drawing/2014/main" id="{E99FC31F-1BCF-A1D0-24D0-82FAA9E25ADE}"/>
              </a:ext>
            </a:extLst>
          </p:cNvPr>
          <p:cNvSpPr>
            <a:spLocks noGrp="1"/>
          </p:cNvSpPr>
          <p:nvPr>
            <p:ph idx="1"/>
          </p:nvPr>
        </p:nvSpPr>
        <p:spPr/>
        <p:txBody>
          <a:bodyPr vert="horz" lIns="91440" tIns="45720" rIns="91440" bIns="45720" rtlCol="0" anchor="t">
            <a:normAutofit lnSpcReduction="10000"/>
          </a:bodyPr>
          <a:lstStyle/>
          <a:p>
            <a:r>
              <a:rPr lang="en-GB">
                <a:ea typeface="+mn-lt"/>
                <a:cs typeface="+mn-lt"/>
              </a:rPr>
              <a:t>Having detailed problem specification</a:t>
            </a:r>
          </a:p>
          <a:p>
            <a:r>
              <a:rPr lang="en-GB">
                <a:ea typeface="+mn-lt"/>
                <a:cs typeface="+mn-lt"/>
              </a:rPr>
              <a:t>Based on multiple sources of information</a:t>
            </a:r>
          </a:p>
          <a:p>
            <a:r>
              <a:rPr lang="en-GB" dirty="0">
                <a:ea typeface="+mn-lt"/>
                <a:cs typeface="+mn-lt"/>
              </a:rPr>
              <a:t>Crucial to have a well-defined problem if the response is to be </a:t>
            </a:r>
            <a:r>
              <a:rPr lang="en-GB">
                <a:ea typeface="+mn-lt"/>
                <a:cs typeface="+mn-lt"/>
              </a:rPr>
              <a:t>effectively</a:t>
            </a:r>
          </a:p>
          <a:p>
            <a:r>
              <a:rPr lang="en-GB"/>
              <a:t>Examples next slide but show.....</a:t>
            </a:r>
          </a:p>
          <a:p>
            <a:r>
              <a:rPr lang="en-GB" dirty="0">
                <a:ea typeface="+mn-lt"/>
                <a:cs typeface="+mn-lt"/>
              </a:rPr>
              <a:t>Successful example - tightly defined with multiple sources of information which </a:t>
            </a:r>
            <a:r>
              <a:rPr lang="en-GB">
                <a:ea typeface="+mn-lt"/>
                <a:cs typeface="+mn-lt"/>
              </a:rPr>
              <a:t>is very</a:t>
            </a:r>
            <a:r>
              <a:rPr lang="en-GB" dirty="0">
                <a:ea typeface="+mn-lt"/>
                <a:cs typeface="+mn-lt"/>
              </a:rPr>
              <a:t> specific about the ‘who, what, why, where and when’. </a:t>
            </a:r>
          </a:p>
          <a:p>
            <a:r>
              <a:rPr lang="en-GB" dirty="0">
                <a:ea typeface="+mn-lt"/>
                <a:cs typeface="+mn-lt"/>
              </a:rPr>
              <a:t>Unsuccessful example shows very general descriptions. - The problem will </a:t>
            </a:r>
            <a:r>
              <a:rPr lang="en-GB">
                <a:ea typeface="+mn-lt"/>
                <a:cs typeface="+mn-lt"/>
              </a:rPr>
              <a:t>continue </a:t>
            </a:r>
            <a:endParaRPr lang="en-GB"/>
          </a:p>
        </p:txBody>
      </p:sp>
    </p:spTree>
    <p:extLst>
      <p:ext uri="{BB962C8B-B14F-4D97-AF65-F5344CB8AC3E}">
        <p14:creationId xmlns:p14="http://schemas.microsoft.com/office/powerpoint/2010/main" val="5778741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ell phone">
            <a:extLst>
              <a:ext uri="{FF2B5EF4-FFF2-40B4-BE49-F238E27FC236}">
                <a16:creationId xmlns:a16="http://schemas.microsoft.com/office/drawing/2014/main" id="{4729568E-A59D-89CC-AA2A-40D8F4D277FE}"/>
              </a:ext>
            </a:extLst>
          </p:cNvPr>
          <p:cNvPicPr>
            <a:picLocks noChangeAspect="1"/>
          </p:cNvPicPr>
          <p:nvPr/>
        </p:nvPicPr>
        <p:blipFill>
          <a:blip r:embed="rId3"/>
          <a:stretch>
            <a:fillRect/>
          </a:stretch>
        </p:blipFill>
        <p:spPr>
          <a:xfrm>
            <a:off x="1923894" y="457200"/>
            <a:ext cx="9343556" cy="5943600"/>
          </a:xfrm>
          <a:prstGeom prst="rect">
            <a:avLst/>
          </a:prstGeom>
        </p:spPr>
      </p:pic>
    </p:spTree>
    <p:extLst>
      <p:ext uri="{BB962C8B-B14F-4D97-AF65-F5344CB8AC3E}">
        <p14:creationId xmlns:p14="http://schemas.microsoft.com/office/powerpoint/2010/main" val="1082014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0DCFB-E0CB-2F47-53DB-0F2EE2648782}"/>
              </a:ext>
            </a:extLst>
          </p:cNvPr>
          <p:cNvSpPr>
            <a:spLocks noGrp="1"/>
          </p:cNvSpPr>
          <p:nvPr>
            <p:ph type="title"/>
          </p:nvPr>
        </p:nvSpPr>
        <p:spPr/>
        <p:txBody>
          <a:bodyPr/>
          <a:lstStyle/>
          <a:p>
            <a:r>
              <a:rPr lang="en-GB"/>
              <a:t>Response </a:t>
            </a:r>
          </a:p>
        </p:txBody>
      </p:sp>
      <p:sp>
        <p:nvSpPr>
          <p:cNvPr id="3" name="Content Placeholder 2">
            <a:extLst>
              <a:ext uri="{FF2B5EF4-FFF2-40B4-BE49-F238E27FC236}">
                <a16:creationId xmlns:a16="http://schemas.microsoft.com/office/drawing/2014/main" id="{32AC5FA0-C25E-43DF-8E82-A6CFC76F15EC}"/>
              </a:ext>
            </a:extLst>
          </p:cNvPr>
          <p:cNvSpPr>
            <a:spLocks noGrp="1"/>
          </p:cNvSpPr>
          <p:nvPr>
            <p:ph idx="1"/>
          </p:nvPr>
        </p:nvSpPr>
        <p:spPr>
          <a:xfrm>
            <a:off x="838200" y="1444627"/>
            <a:ext cx="10515600" cy="4732336"/>
          </a:xfrm>
        </p:spPr>
        <p:txBody>
          <a:bodyPr vert="horz" lIns="91440" tIns="45720" rIns="91440" bIns="45720" rtlCol="0" anchor="t">
            <a:normAutofit fontScale="92500" lnSpcReduction="20000"/>
          </a:bodyPr>
          <a:lstStyle/>
          <a:p>
            <a:r>
              <a:rPr lang="en-GB" dirty="0">
                <a:ea typeface="+mn-lt"/>
                <a:cs typeface="+mn-lt"/>
              </a:rPr>
              <a:t>Should be well tailored &amp; focused on the causes of the problem. </a:t>
            </a:r>
          </a:p>
          <a:p>
            <a:r>
              <a:rPr lang="en-GB" dirty="0">
                <a:ea typeface="+mn-lt"/>
                <a:cs typeface="+mn-lt"/>
              </a:rPr>
              <a:t>This is more likely to result in a </a:t>
            </a:r>
            <a:r>
              <a:rPr lang="en-GB">
                <a:ea typeface="+mn-lt"/>
                <a:cs typeface="+mn-lt"/>
              </a:rPr>
              <a:t>successful outcome.</a:t>
            </a:r>
          </a:p>
          <a:p>
            <a:r>
              <a:rPr lang="en-GB" dirty="0">
                <a:ea typeface="+mn-lt"/>
                <a:cs typeface="+mn-lt"/>
              </a:rPr>
              <a:t> The police do not own all of the possible solutions</a:t>
            </a:r>
          </a:p>
          <a:p>
            <a:r>
              <a:rPr lang="en-GB" dirty="0">
                <a:ea typeface="+mn-lt"/>
                <a:cs typeface="+mn-lt"/>
              </a:rPr>
              <a:t>Working with communities and other partners to identify who is best to respond and how. </a:t>
            </a:r>
            <a:endParaRPr lang="en-GB">
              <a:ea typeface="+mn-lt"/>
              <a:cs typeface="+mn-lt"/>
            </a:endParaRPr>
          </a:p>
          <a:p>
            <a:r>
              <a:rPr lang="en-GB">
                <a:ea typeface="+mn-lt"/>
                <a:cs typeface="+mn-lt"/>
              </a:rPr>
              <a:t>Statutory duty to prevent crime and antisocial behaviour under </a:t>
            </a:r>
            <a:r>
              <a:rPr lang="en-GB" dirty="0">
                <a:ea typeface="+mn-lt"/>
                <a:cs typeface="+mn-lt"/>
              </a:rPr>
              <a:t>section 17 of the Crime and Disorder Act 1998. </a:t>
            </a:r>
            <a:endParaRPr lang="en-GB">
              <a:ea typeface="+mn-lt"/>
              <a:cs typeface="+mn-lt"/>
            </a:endParaRPr>
          </a:p>
          <a:p>
            <a:r>
              <a:rPr lang="en-GB" dirty="0">
                <a:ea typeface="+mn-lt"/>
                <a:cs typeface="+mn-lt"/>
              </a:rPr>
              <a:t>Some problems will require a police response, but examples where they might not </a:t>
            </a:r>
            <a:r>
              <a:rPr lang="en-GB">
                <a:ea typeface="+mn-lt"/>
                <a:cs typeface="+mn-lt"/>
              </a:rPr>
              <a:t>include - </a:t>
            </a:r>
            <a:r>
              <a:rPr lang="en-GB" dirty="0">
                <a:ea typeface="+mn-lt"/>
                <a:cs typeface="+mn-lt"/>
              </a:rPr>
              <a:t> </a:t>
            </a:r>
            <a:endParaRPr lang="en-GB">
              <a:ea typeface="+mn-lt"/>
              <a:cs typeface="+mn-lt"/>
            </a:endParaRPr>
          </a:p>
          <a:p>
            <a:r>
              <a:rPr lang="en-GB" dirty="0">
                <a:ea typeface="+mn-lt"/>
                <a:cs typeface="+mn-lt"/>
              </a:rPr>
              <a:t>adverse childhood experiences -  health and school partners </a:t>
            </a:r>
            <a:endParaRPr lang="en-GB">
              <a:ea typeface="+mn-lt"/>
              <a:cs typeface="+mn-lt"/>
            </a:endParaRPr>
          </a:p>
          <a:p>
            <a:r>
              <a:rPr lang="en-GB">
                <a:ea typeface="+mn-lt"/>
                <a:cs typeface="+mn-lt"/>
              </a:rPr>
              <a:t>children missing from care  - local authority's</a:t>
            </a:r>
            <a:r>
              <a:rPr lang="en-GB" dirty="0">
                <a:ea typeface="+mn-lt"/>
                <a:cs typeface="+mn-lt"/>
              </a:rPr>
              <a:t> </a:t>
            </a:r>
          </a:p>
          <a:p>
            <a:r>
              <a:rPr lang="en-GB">
                <a:ea typeface="+mn-lt"/>
                <a:cs typeface="+mn-lt"/>
              </a:rPr>
              <a:t>youths hanging around  - local communities / LA</a:t>
            </a:r>
            <a:endParaRPr lang="en-GB"/>
          </a:p>
        </p:txBody>
      </p:sp>
    </p:spTree>
    <p:extLst>
      <p:ext uri="{BB962C8B-B14F-4D97-AF65-F5344CB8AC3E}">
        <p14:creationId xmlns:p14="http://schemas.microsoft.com/office/powerpoint/2010/main" val="1178102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0898D6-DDB4-218C-D9B2-497DFEF395F5}"/>
              </a:ext>
            </a:extLst>
          </p:cNvPr>
          <p:cNvSpPr>
            <a:spLocks noGrp="1"/>
          </p:cNvSpPr>
          <p:nvPr>
            <p:ph type="title"/>
          </p:nvPr>
        </p:nvSpPr>
        <p:spPr>
          <a:xfrm>
            <a:off x="838200" y="365125"/>
            <a:ext cx="10515600" cy="1325563"/>
          </a:xfrm>
        </p:spPr>
        <p:txBody>
          <a:bodyPr>
            <a:normAutofit/>
          </a:bodyPr>
          <a:lstStyle/>
          <a:p>
            <a:r>
              <a:rPr lang="en-GB" sz="5400"/>
              <a:t>SARA model</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FE31D7-6C36-E59F-BED1-E484E994231F}"/>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2200">
                <a:latin typeface="Calibri"/>
                <a:ea typeface="Calibri"/>
                <a:cs typeface="Calibri"/>
              </a:rPr>
              <a:t>Scanning -  Identify recurring issues.</a:t>
            </a:r>
          </a:p>
          <a:p>
            <a:pPr marL="0" indent="0">
              <a:buNone/>
            </a:pPr>
            <a:r>
              <a:rPr lang="en-GB" sz="2200">
                <a:latin typeface="Calibri"/>
                <a:ea typeface="Calibri"/>
                <a:cs typeface="Calibri"/>
              </a:rPr>
              <a:t>Analysis - Understand causes and contributing factors.</a:t>
            </a:r>
          </a:p>
          <a:p>
            <a:pPr marL="0" indent="0">
              <a:buNone/>
            </a:pPr>
            <a:r>
              <a:rPr lang="en-GB" sz="2200">
                <a:latin typeface="Calibri"/>
                <a:ea typeface="Calibri"/>
                <a:cs typeface="Calibri"/>
              </a:rPr>
              <a:t>Response - Develop interventions with partners.</a:t>
            </a:r>
          </a:p>
          <a:p>
            <a:pPr marL="0" indent="0">
              <a:buNone/>
            </a:pPr>
            <a:r>
              <a:rPr lang="en-GB" sz="2200">
                <a:latin typeface="Calibri"/>
                <a:ea typeface="Calibri"/>
                <a:cs typeface="Calibri"/>
              </a:rPr>
              <a:t>Assessment - Evaluate outcomes and effectiveness.</a:t>
            </a:r>
          </a:p>
          <a:p>
            <a:r>
              <a:rPr lang="en-GB" sz="2200">
                <a:latin typeface="Calibri"/>
                <a:ea typeface="Calibri"/>
                <a:cs typeface="Calibri"/>
              </a:rPr>
              <a:t>Task</a:t>
            </a:r>
          </a:p>
          <a:p>
            <a:r>
              <a:rPr lang="en-GB" sz="2200">
                <a:latin typeface="Calibri"/>
                <a:ea typeface="Calibri"/>
                <a:cs typeface="Calibri"/>
              </a:rPr>
              <a:t>Apply SARA to:</a:t>
            </a:r>
          </a:p>
          <a:p>
            <a:r>
              <a:rPr lang="en-GB" sz="2200">
                <a:latin typeface="Calibri"/>
                <a:ea typeface="Calibri"/>
                <a:cs typeface="Calibri"/>
              </a:rPr>
              <a:t>Youth ASB at a shopping centre</a:t>
            </a:r>
          </a:p>
          <a:p>
            <a:r>
              <a:rPr lang="en-GB" sz="2200">
                <a:latin typeface="Calibri"/>
                <a:ea typeface="Calibri"/>
                <a:cs typeface="Calibri"/>
              </a:rPr>
              <a:t>Persistent neighbour disputes</a:t>
            </a:r>
          </a:p>
          <a:p>
            <a:r>
              <a:rPr lang="en-GB" sz="2200">
                <a:latin typeface="Calibri"/>
                <a:ea typeface="Calibri"/>
                <a:cs typeface="Calibri"/>
              </a:rPr>
              <a:t>Drug-related disorder</a:t>
            </a:r>
          </a:p>
          <a:p>
            <a:endParaRPr lang="en-GB" sz="2200">
              <a:latin typeface="Calibri"/>
              <a:ea typeface="Calibri"/>
              <a:cs typeface="Calibri"/>
            </a:endParaRPr>
          </a:p>
        </p:txBody>
      </p:sp>
    </p:spTree>
    <p:extLst>
      <p:ext uri="{BB962C8B-B14F-4D97-AF65-F5344CB8AC3E}">
        <p14:creationId xmlns:p14="http://schemas.microsoft.com/office/powerpoint/2010/main" val="16755440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08BECC-4FA0-45A9-E1D7-34B658014D73}"/>
              </a:ext>
            </a:extLst>
          </p:cNvPr>
          <p:cNvSpPr>
            <a:spLocks noGrp="1"/>
          </p:cNvSpPr>
          <p:nvPr>
            <p:ph type="title"/>
          </p:nvPr>
        </p:nvSpPr>
        <p:spPr>
          <a:xfrm>
            <a:off x="686834" y="591344"/>
            <a:ext cx="3200400" cy="5585619"/>
          </a:xfrm>
        </p:spPr>
        <p:txBody>
          <a:bodyPr>
            <a:normAutofit/>
          </a:bodyPr>
          <a:lstStyle/>
          <a:p>
            <a:pPr marL="228600" indent="-228600">
              <a:spcBef>
                <a:spcPts val="1000"/>
              </a:spcBef>
            </a:pPr>
            <a:r>
              <a:rPr lang="en-GB">
                <a:solidFill>
                  <a:srgbClr val="FFFFFF"/>
                </a:solidFill>
                <a:latin typeface="Aptos"/>
              </a:rPr>
              <a:t>Information Sharing</a:t>
            </a:r>
            <a:endParaRPr lang="en-US">
              <a:solidFill>
                <a:srgbClr val="FFFFFF"/>
              </a:solidFill>
              <a:latin typeface="Aptos"/>
            </a:endParaRPr>
          </a:p>
          <a:p>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FBAC629-72EB-F375-5480-FB9A3380DE0F}"/>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2400">
                <a:latin typeface="Calibri"/>
                <a:ea typeface="Calibri"/>
                <a:cs typeface="Calibri"/>
              </a:rPr>
              <a:t>Why Share Information?</a:t>
            </a:r>
            <a:endParaRPr lang="en-US" sz="2400">
              <a:latin typeface="Calibri"/>
              <a:ea typeface="Calibri"/>
              <a:cs typeface="Calibri"/>
            </a:endParaRPr>
          </a:p>
          <a:p>
            <a:r>
              <a:rPr lang="en-GB" sz="2400">
                <a:latin typeface="Calibri"/>
                <a:ea typeface="Calibri"/>
                <a:cs typeface="Calibri"/>
              </a:rPr>
              <a:t>Identify risks</a:t>
            </a:r>
          </a:p>
          <a:p>
            <a:r>
              <a:rPr lang="en-GB" sz="2400">
                <a:latin typeface="Calibri"/>
                <a:ea typeface="Calibri"/>
                <a:cs typeface="Calibri"/>
              </a:rPr>
              <a:t>Protect vulnerable people</a:t>
            </a:r>
          </a:p>
          <a:p>
            <a:r>
              <a:rPr lang="en-GB" sz="2400">
                <a:latin typeface="Calibri"/>
                <a:ea typeface="Calibri"/>
                <a:cs typeface="Calibri"/>
              </a:rPr>
              <a:t>Coordinate interventions</a:t>
            </a:r>
          </a:p>
          <a:p>
            <a:r>
              <a:rPr lang="en-GB" sz="2400">
                <a:latin typeface="Calibri"/>
                <a:ea typeface="Calibri"/>
                <a:cs typeface="Calibri"/>
              </a:rPr>
              <a:t>Prevent duplication</a:t>
            </a:r>
          </a:p>
          <a:p>
            <a:pPr marL="0" indent="0">
              <a:buNone/>
            </a:pPr>
            <a:r>
              <a:rPr lang="en-GB" sz="2400">
                <a:latin typeface="Calibri"/>
                <a:ea typeface="Calibri"/>
                <a:cs typeface="Calibri"/>
              </a:rPr>
              <a:t>Challenges</a:t>
            </a:r>
          </a:p>
          <a:p>
            <a:r>
              <a:rPr lang="en-GB" sz="2400">
                <a:latin typeface="Calibri"/>
                <a:ea typeface="Calibri"/>
                <a:cs typeface="Calibri"/>
              </a:rPr>
              <a:t>Data protection concerns</a:t>
            </a:r>
          </a:p>
          <a:p>
            <a:r>
              <a:rPr lang="en-GB" sz="2400">
                <a:latin typeface="Calibri"/>
                <a:ea typeface="Calibri"/>
                <a:cs typeface="Calibri"/>
              </a:rPr>
              <a:t>Different organisational priorities</a:t>
            </a:r>
          </a:p>
          <a:p>
            <a:r>
              <a:rPr lang="en-GB" sz="2400">
                <a:latin typeface="Calibri"/>
                <a:ea typeface="Calibri"/>
                <a:cs typeface="Calibri"/>
              </a:rPr>
              <a:t>Information silos</a:t>
            </a:r>
          </a:p>
          <a:p>
            <a:r>
              <a:rPr lang="en-GB" sz="2400">
                <a:latin typeface="Calibri"/>
                <a:ea typeface="Calibri"/>
                <a:cs typeface="Calibri"/>
              </a:rPr>
              <a:t>Trust between agencies</a:t>
            </a:r>
          </a:p>
          <a:p>
            <a:pPr marL="0" indent="0">
              <a:buNone/>
            </a:pPr>
            <a:r>
              <a:rPr lang="en-GB" sz="2400">
                <a:latin typeface="Calibri"/>
                <a:ea typeface="Calibri"/>
                <a:cs typeface="Calibri"/>
              </a:rPr>
              <a:t>How can organisations balance privacy and public protection?</a:t>
            </a:r>
          </a:p>
        </p:txBody>
      </p:sp>
    </p:spTree>
    <p:extLst>
      <p:ext uri="{BB962C8B-B14F-4D97-AF65-F5344CB8AC3E}">
        <p14:creationId xmlns:p14="http://schemas.microsoft.com/office/powerpoint/2010/main" val="25882168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C3E0D6-FBFB-D062-7245-E28A45F2C4F4}"/>
              </a:ext>
            </a:extLst>
          </p:cNvPr>
          <p:cNvSpPr>
            <a:spLocks noGrp="1"/>
          </p:cNvSpPr>
          <p:nvPr>
            <p:ph type="title"/>
          </p:nvPr>
        </p:nvSpPr>
        <p:spPr>
          <a:xfrm>
            <a:off x="586478" y="1683756"/>
            <a:ext cx="3115265" cy="2396359"/>
          </a:xfrm>
        </p:spPr>
        <p:txBody>
          <a:bodyPr anchor="b">
            <a:normAutofit/>
          </a:bodyPr>
          <a:lstStyle/>
          <a:p>
            <a:pPr marL="228600" indent="-228600" algn="r">
              <a:spcBef>
                <a:spcPts val="1000"/>
              </a:spcBef>
            </a:pPr>
            <a:r>
              <a:rPr lang="en-GB" sz="4000">
                <a:solidFill>
                  <a:srgbClr val="FFFFFF"/>
                </a:solidFill>
                <a:latin typeface="Aptos"/>
              </a:rPr>
              <a:t>Barriers to Effective Partnership Working</a:t>
            </a:r>
            <a:endParaRPr lang="en-US" sz="4000">
              <a:solidFill>
                <a:srgbClr val="FFFFFF"/>
              </a:solidFill>
              <a:latin typeface="Aptos"/>
            </a:endParaRPr>
          </a:p>
          <a:p>
            <a:pPr algn="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CDDE37D1-62EB-339C-BAB3-CCAB30101599}"/>
              </a:ext>
            </a:extLst>
          </p:cNvPr>
          <p:cNvGraphicFramePr>
            <a:graphicFrameLocks noGrp="1"/>
          </p:cNvGraphicFramePr>
          <p:nvPr>
            <p:ph idx="1"/>
            <p:extLst>
              <p:ext uri="{D42A27DB-BD31-4B8C-83A1-F6EECF244321}">
                <p14:modId xmlns:p14="http://schemas.microsoft.com/office/powerpoint/2010/main" val="8558793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41254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821FF-17B9-C0A8-A5A3-53DE8A24ED29}"/>
              </a:ext>
            </a:extLst>
          </p:cNvPr>
          <p:cNvSpPr>
            <a:spLocks noGrp="1"/>
          </p:cNvSpPr>
          <p:nvPr>
            <p:ph type="title"/>
          </p:nvPr>
        </p:nvSpPr>
        <p:spPr/>
        <p:txBody>
          <a:bodyPr/>
          <a:lstStyle/>
          <a:p>
            <a:r>
              <a:rPr lang="en-GB"/>
              <a:t>Section 34 Dispersal Powers </a:t>
            </a:r>
          </a:p>
        </p:txBody>
      </p:sp>
      <p:sp>
        <p:nvSpPr>
          <p:cNvPr id="3" name="Content Placeholder 2">
            <a:extLst>
              <a:ext uri="{FF2B5EF4-FFF2-40B4-BE49-F238E27FC236}">
                <a16:creationId xmlns:a16="http://schemas.microsoft.com/office/drawing/2014/main" id="{EC65A1B2-D7D5-E526-306C-6296921BCCDB}"/>
              </a:ext>
            </a:extLst>
          </p:cNvPr>
          <p:cNvSpPr>
            <a:spLocks noGrp="1"/>
          </p:cNvSpPr>
          <p:nvPr>
            <p:ph idx="1"/>
          </p:nvPr>
        </p:nvSpPr>
        <p:spPr/>
        <p:txBody>
          <a:bodyPr vert="horz" lIns="91440" tIns="45720" rIns="91440" bIns="45720" rtlCol="0" anchor="t">
            <a:normAutofit/>
          </a:bodyPr>
          <a:lstStyle/>
          <a:p>
            <a:pPr marL="0" indent="0">
              <a:buNone/>
            </a:pPr>
            <a:r>
              <a:rPr lang="en-GB" sz="1100">
                <a:latin typeface="Segoe UI"/>
                <a:cs typeface="Segoe UI"/>
              </a:rPr>
              <a:t>Introduced by the </a:t>
            </a:r>
            <a:r>
              <a:rPr lang="en-GB" sz="1100" b="1">
                <a:latin typeface="Segoe UI"/>
                <a:cs typeface="Segoe UI"/>
              </a:rPr>
              <a:t>Anti-Social Behaviour, Crime and Policing Act 2014</a:t>
            </a:r>
            <a:r>
              <a:rPr lang="en-GB" sz="1100">
                <a:latin typeface="Segoe UI"/>
                <a:cs typeface="Segoe UI"/>
              </a:rPr>
              <a:t>.</a:t>
            </a:r>
            <a:endParaRPr lang="en-US"/>
          </a:p>
          <a:p>
            <a:r>
              <a:rPr lang="en-GB" sz="1100">
                <a:latin typeface="Segoe UI"/>
                <a:cs typeface="Segoe UI"/>
              </a:rPr>
              <a:t>Gives police powers to tackle anti-social behaviour quickly.</a:t>
            </a:r>
            <a:endParaRPr lang="en-GB"/>
          </a:p>
          <a:p>
            <a:r>
              <a:rPr lang="en-GB" sz="1100">
                <a:latin typeface="Segoe UI"/>
                <a:cs typeface="Segoe UI"/>
              </a:rPr>
              <a:t>An Inspector can authorise the use of dispersal powers in a specific area.</a:t>
            </a:r>
            <a:endParaRPr lang="en-GB"/>
          </a:p>
          <a:p>
            <a:r>
              <a:rPr lang="en-GB" sz="1100">
                <a:latin typeface="Segoe UI"/>
                <a:cs typeface="Segoe UI"/>
              </a:rPr>
              <a:t>Police can direct individuals to leave an area if their behaviour is causing, or is likely to cause: </a:t>
            </a:r>
            <a:endParaRPr lang="en-GB"/>
          </a:p>
          <a:p>
            <a:r>
              <a:rPr lang="en-GB" sz="1100">
                <a:latin typeface="Segoe UI"/>
                <a:cs typeface="Segoe UI"/>
              </a:rPr>
              <a:t>Harassment</a:t>
            </a:r>
            <a:endParaRPr lang="en-GB"/>
          </a:p>
          <a:p>
            <a:r>
              <a:rPr lang="en-GB" sz="1100">
                <a:latin typeface="Segoe UI"/>
                <a:cs typeface="Segoe UI"/>
              </a:rPr>
              <a:t>Alarm</a:t>
            </a:r>
            <a:endParaRPr lang="en-GB"/>
          </a:p>
          <a:p>
            <a:r>
              <a:rPr lang="en-GB" sz="1100">
                <a:latin typeface="Segoe UI"/>
                <a:cs typeface="Segoe UI"/>
              </a:rPr>
              <a:t>Distress</a:t>
            </a:r>
            <a:endParaRPr lang="en-GB"/>
          </a:p>
          <a:p>
            <a:r>
              <a:rPr lang="en-GB" sz="1100">
                <a:latin typeface="Segoe UI"/>
                <a:cs typeface="Segoe UI"/>
              </a:rPr>
              <a:t>Crime or disorder</a:t>
            </a:r>
            <a:endParaRPr lang="en-GB"/>
          </a:p>
          <a:p>
            <a:r>
              <a:rPr lang="en-GB" sz="1100">
                <a:latin typeface="Segoe UI"/>
                <a:cs typeface="Segoe UI"/>
              </a:rPr>
              <a:t>Designed to provide immediate protection to communities</a:t>
            </a:r>
            <a:endParaRPr lang="en-GB"/>
          </a:p>
          <a:p>
            <a:endParaRPr lang="en-GB" sz="1100" b="1" dirty="0">
              <a:latin typeface="Segoe UI"/>
              <a:cs typeface="Segoe UI"/>
            </a:endParaRPr>
          </a:p>
          <a:p>
            <a:endParaRPr lang="en-GB" dirty="0"/>
          </a:p>
        </p:txBody>
      </p:sp>
    </p:spTree>
    <p:extLst>
      <p:ext uri="{BB962C8B-B14F-4D97-AF65-F5344CB8AC3E}">
        <p14:creationId xmlns:p14="http://schemas.microsoft.com/office/powerpoint/2010/main" val="40605446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5C448-907C-F8F6-C799-5BA3FB2C572A}"/>
              </a:ext>
            </a:extLst>
          </p:cNvPr>
          <p:cNvSpPr>
            <a:spLocks noGrp="1"/>
          </p:cNvSpPr>
          <p:nvPr>
            <p:ph type="title"/>
          </p:nvPr>
        </p:nvSpPr>
        <p:spPr>
          <a:xfrm>
            <a:off x="466722" y="586855"/>
            <a:ext cx="3201366" cy="3387497"/>
          </a:xfrm>
        </p:spPr>
        <p:txBody>
          <a:bodyPr anchor="b">
            <a:normAutofit/>
          </a:bodyPr>
          <a:lstStyle/>
          <a:p>
            <a:pPr algn="r"/>
            <a:br>
              <a:rPr lang="en-GB" sz="4000">
                <a:solidFill>
                  <a:srgbClr val="FFFFFF"/>
                </a:solidFill>
                <a:latin typeface="Calibri"/>
                <a:ea typeface="Calibri"/>
                <a:cs typeface="Calibri"/>
              </a:rPr>
            </a:br>
            <a:r>
              <a:rPr lang="en-GB" sz="4000">
                <a:solidFill>
                  <a:srgbClr val="FFFFFF"/>
                </a:solidFill>
                <a:latin typeface="Calibri"/>
                <a:ea typeface="Calibri"/>
                <a:cs typeface="Calibri"/>
              </a:rPr>
              <a:t>How Dispersal Powers Work</a:t>
            </a:r>
            <a:endParaRPr lang="en-US" sz="4000">
              <a:solidFill>
                <a:srgbClr val="FFFFFF"/>
              </a:solidFill>
              <a:latin typeface="Calibri"/>
              <a:ea typeface="Calibri"/>
              <a:cs typeface="Calibri"/>
            </a:endParaRPr>
          </a:p>
          <a:p>
            <a:pPr algn="r"/>
            <a:endParaRPr lang="en-GB" sz="4000">
              <a:solidFill>
                <a:srgbClr val="FFFFFF"/>
              </a:solidFill>
              <a:latin typeface="Calibri"/>
              <a:ea typeface="Calibri"/>
              <a:cs typeface="Calibri"/>
            </a:endParaRPr>
          </a:p>
        </p:txBody>
      </p:sp>
      <p:sp>
        <p:nvSpPr>
          <p:cNvPr id="3" name="Content Placeholder 2">
            <a:extLst>
              <a:ext uri="{FF2B5EF4-FFF2-40B4-BE49-F238E27FC236}">
                <a16:creationId xmlns:a16="http://schemas.microsoft.com/office/drawing/2014/main" id="{93823110-6DD1-23E3-3155-ED29934E9E79}"/>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2000">
                <a:latin typeface="Calibri"/>
                <a:ea typeface="Calibri"/>
                <a:cs typeface="Calibri"/>
              </a:rPr>
              <a:t>Police officers must have reasonable grounds to believe:</a:t>
            </a:r>
          </a:p>
          <a:p>
            <a:r>
              <a:rPr lang="en-GB" sz="2000">
                <a:latin typeface="Calibri"/>
                <a:ea typeface="Calibri"/>
                <a:cs typeface="Calibri"/>
              </a:rPr>
              <a:t>A person's behaviour has contributed, or is likely to contribute, to: </a:t>
            </a:r>
          </a:p>
          <a:p>
            <a:pPr lvl="1"/>
            <a:r>
              <a:rPr lang="en-GB" sz="2000">
                <a:latin typeface="Calibri"/>
                <a:ea typeface="Calibri"/>
                <a:cs typeface="Calibri"/>
              </a:rPr>
              <a:t>Harassment</a:t>
            </a:r>
          </a:p>
          <a:p>
            <a:pPr lvl="1"/>
            <a:r>
              <a:rPr lang="en-GB" sz="2000">
                <a:latin typeface="Calibri"/>
                <a:ea typeface="Calibri"/>
                <a:cs typeface="Calibri"/>
              </a:rPr>
              <a:t>Alarm</a:t>
            </a:r>
          </a:p>
          <a:p>
            <a:pPr lvl="1"/>
            <a:r>
              <a:rPr lang="en-GB" sz="2000">
                <a:latin typeface="Calibri"/>
                <a:ea typeface="Calibri"/>
                <a:cs typeface="Calibri"/>
              </a:rPr>
              <a:t>Distress</a:t>
            </a:r>
          </a:p>
          <a:p>
            <a:pPr lvl="1"/>
            <a:r>
              <a:rPr lang="en-GB" sz="2000">
                <a:latin typeface="Calibri"/>
                <a:ea typeface="Calibri"/>
                <a:cs typeface="Calibri"/>
              </a:rPr>
              <a:t>Crime or disorder</a:t>
            </a:r>
          </a:p>
          <a:p>
            <a:pPr marL="0" indent="0">
              <a:buNone/>
            </a:pPr>
            <a:r>
              <a:rPr lang="en-GB" sz="2000">
                <a:latin typeface="Calibri"/>
                <a:ea typeface="Calibri"/>
                <a:cs typeface="Calibri"/>
              </a:rPr>
              <a:t>Directing the person to leave is necessary to prevent further issues.</a:t>
            </a:r>
          </a:p>
          <a:p>
            <a:r>
              <a:rPr lang="en-GB" sz="2000">
                <a:latin typeface="Calibri"/>
                <a:ea typeface="Calibri"/>
                <a:cs typeface="Calibri"/>
              </a:rPr>
              <a:t>The direction must specify: </a:t>
            </a:r>
          </a:p>
          <a:p>
            <a:pPr lvl="1"/>
            <a:r>
              <a:rPr lang="en-GB" sz="2000">
                <a:latin typeface="Calibri"/>
                <a:ea typeface="Calibri"/>
                <a:cs typeface="Calibri"/>
              </a:rPr>
              <a:t>The area to leave</a:t>
            </a:r>
          </a:p>
          <a:p>
            <a:pPr lvl="1"/>
            <a:r>
              <a:rPr lang="en-GB" sz="2000">
                <a:latin typeface="Calibri"/>
                <a:ea typeface="Calibri"/>
                <a:cs typeface="Calibri"/>
              </a:rPr>
              <a:t>How long they cannot return</a:t>
            </a:r>
          </a:p>
          <a:p>
            <a:r>
              <a:rPr lang="en-GB" sz="2000">
                <a:latin typeface="Calibri"/>
                <a:ea typeface="Calibri"/>
                <a:cs typeface="Calibri"/>
              </a:rPr>
              <a:t>Failure to comply is a criminal offence.</a:t>
            </a:r>
          </a:p>
          <a:p>
            <a:endParaRPr lang="en-GB" sz="2000">
              <a:latin typeface="Calibri"/>
              <a:ea typeface="Calibri"/>
              <a:cs typeface="Calibri"/>
            </a:endParaRPr>
          </a:p>
        </p:txBody>
      </p:sp>
    </p:spTree>
    <p:extLst>
      <p:ext uri="{BB962C8B-B14F-4D97-AF65-F5344CB8AC3E}">
        <p14:creationId xmlns:p14="http://schemas.microsoft.com/office/powerpoint/2010/main" val="4829579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CC7D015-0DD8-420F-A568-AC4FEDC41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F6EDF3-A780-ED40-8DED-3C288AB58066}"/>
              </a:ext>
            </a:extLst>
          </p:cNvPr>
          <p:cNvSpPr>
            <a:spLocks noGrp="1"/>
          </p:cNvSpPr>
          <p:nvPr>
            <p:ph type="title"/>
          </p:nvPr>
        </p:nvSpPr>
        <p:spPr>
          <a:xfrm>
            <a:off x="838200" y="557189"/>
            <a:ext cx="4155825" cy="5571898"/>
          </a:xfrm>
        </p:spPr>
        <p:txBody>
          <a:bodyPr>
            <a:normAutofit/>
          </a:bodyPr>
          <a:lstStyle/>
          <a:p>
            <a:pPr marL="228600" indent="-228600">
              <a:spcBef>
                <a:spcPts val="1000"/>
              </a:spcBef>
            </a:pPr>
            <a:br>
              <a:rPr lang="en-GB">
                <a:latin typeface="Aptos"/>
              </a:rPr>
            </a:br>
            <a:r>
              <a:rPr lang="en-GB">
                <a:latin typeface="Aptos"/>
              </a:rPr>
              <a:t>Advantages and Criticisms</a:t>
            </a:r>
            <a:endParaRPr lang="en-US">
              <a:latin typeface="Aptos"/>
            </a:endParaRPr>
          </a:p>
          <a:p>
            <a:endParaRPr lang="en-GB" dirty="0"/>
          </a:p>
        </p:txBody>
      </p:sp>
      <p:sp>
        <p:nvSpPr>
          <p:cNvPr id="3" name="Content Placeholder 2">
            <a:extLst>
              <a:ext uri="{FF2B5EF4-FFF2-40B4-BE49-F238E27FC236}">
                <a16:creationId xmlns:a16="http://schemas.microsoft.com/office/drawing/2014/main" id="{53B99FDE-7374-D076-742B-6303C0714E58}"/>
              </a:ext>
            </a:extLst>
          </p:cNvPr>
          <p:cNvSpPr>
            <a:spLocks noGrp="1"/>
          </p:cNvSpPr>
          <p:nvPr>
            <p:ph idx="1"/>
          </p:nvPr>
        </p:nvSpPr>
        <p:spPr>
          <a:xfrm>
            <a:off x="5186552" y="557189"/>
            <a:ext cx="6167246" cy="5571898"/>
          </a:xfrm>
        </p:spPr>
        <p:txBody>
          <a:bodyPr vert="horz" lIns="91440" tIns="45720" rIns="91440" bIns="45720" rtlCol="0" anchor="ctr">
            <a:normAutofit/>
          </a:bodyPr>
          <a:lstStyle/>
          <a:p>
            <a:pPr marL="0" indent="0">
              <a:buNone/>
            </a:pPr>
            <a:r>
              <a:rPr lang="en-GB" sz="2000"/>
              <a:t>Advantages</a:t>
            </a:r>
            <a:endParaRPr lang="en-US" sz="2000"/>
          </a:p>
          <a:p>
            <a:r>
              <a:rPr lang="en-GB" sz="2000">
                <a:latin typeface="Segoe UI"/>
                <a:cs typeface="Segoe UI"/>
              </a:rPr>
              <a:t>✅ Quick response to anti-social behaviour</a:t>
            </a:r>
            <a:endParaRPr lang="en-GB" sz="2000"/>
          </a:p>
          <a:p>
            <a:r>
              <a:rPr lang="en-GB" sz="2000">
                <a:latin typeface="Segoe UI"/>
                <a:cs typeface="Segoe UI"/>
              </a:rPr>
              <a:t>✅ Helps protect victims and communities</a:t>
            </a:r>
            <a:endParaRPr lang="en-GB" sz="2000"/>
          </a:p>
          <a:p>
            <a:r>
              <a:rPr lang="en-GB" sz="2000">
                <a:latin typeface="Segoe UI"/>
                <a:cs typeface="Segoe UI"/>
              </a:rPr>
              <a:t>✅ Can prevent disorder from escalating</a:t>
            </a:r>
            <a:endParaRPr lang="en-GB" sz="2000"/>
          </a:p>
          <a:p>
            <a:r>
              <a:rPr lang="en-GB" sz="2000">
                <a:latin typeface="Segoe UI"/>
                <a:cs typeface="Segoe UI"/>
              </a:rPr>
              <a:t>✅ Allows police flexibility in local problem-solving</a:t>
            </a:r>
            <a:endParaRPr lang="en-GB" sz="2000"/>
          </a:p>
          <a:p>
            <a:pPr marL="0" indent="0">
              <a:buNone/>
            </a:pPr>
            <a:r>
              <a:rPr lang="en-GB" sz="2000"/>
              <a:t>Criticisms</a:t>
            </a:r>
          </a:p>
          <a:p>
            <a:r>
              <a:rPr lang="en-GB" sz="2000">
                <a:latin typeface="Segoe UI"/>
                <a:cs typeface="Segoe UI"/>
              </a:rPr>
              <a:t>❌ May only move the problem elsewhere</a:t>
            </a:r>
            <a:endParaRPr lang="en-GB" sz="2000"/>
          </a:p>
          <a:p>
            <a:r>
              <a:rPr lang="en-GB" sz="2000">
                <a:latin typeface="Segoe UI"/>
                <a:cs typeface="Segoe UI"/>
              </a:rPr>
              <a:t>❌ Concerns about disproportionate use against young people</a:t>
            </a:r>
            <a:endParaRPr lang="en-GB" sz="2000"/>
          </a:p>
          <a:p>
            <a:r>
              <a:rPr lang="en-GB" sz="2000">
                <a:latin typeface="Segoe UI"/>
                <a:cs typeface="Segoe UI"/>
              </a:rPr>
              <a:t>❌ Does not address underlying causes of anti-social behaviour</a:t>
            </a:r>
            <a:endParaRPr lang="en-GB" sz="2000"/>
          </a:p>
          <a:p>
            <a:r>
              <a:rPr lang="en-GB" sz="2000">
                <a:latin typeface="Segoe UI"/>
                <a:cs typeface="Segoe UI"/>
              </a:rPr>
              <a:t>❌ Requires officers to balance enforcement with individual rights and freedoms.</a:t>
            </a:r>
            <a:endParaRPr lang="en-GB" sz="2000"/>
          </a:p>
          <a:p>
            <a:endParaRPr lang="en-GB" sz="2000"/>
          </a:p>
        </p:txBody>
      </p:sp>
    </p:spTree>
    <p:extLst>
      <p:ext uri="{BB962C8B-B14F-4D97-AF65-F5344CB8AC3E}">
        <p14:creationId xmlns:p14="http://schemas.microsoft.com/office/powerpoint/2010/main" val="23567004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236EE-928B-C5E5-1915-E95B1B8EF89C}"/>
              </a:ext>
            </a:extLst>
          </p:cNvPr>
          <p:cNvSpPr>
            <a:spLocks noGrp="1"/>
          </p:cNvSpPr>
          <p:nvPr>
            <p:ph type="title"/>
          </p:nvPr>
        </p:nvSpPr>
        <p:spPr/>
        <p:txBody>
          <a:bodyPr/>
          <a:lstStyle/>
          <a:p>
            <a:r>
              <a:rPr lang="en-GB" dirty="0">
                <a:ea typeface="+mj-lt"/>
                <a:cs typeface="+mj-lt"/>
                <a:hlinkClick r:id="rId2"/>
              </a:rPr>
              <a:t>Two dispersal zones in south Liverpool this weekend | Merseyside Police</a:t>
            </a:r>
            <a:endParaRPr lang="en-US"/>
          </a:p>
        </p:txBody>
      </p:sp>
      <p:pic>
        <p:nvPicPr>
          <p:cNvPr id="7" name="Content Placeholder 6" descr="A map of a neighborhood">
            <a:extLst>
              <a:ext uri="{FF2B5EF4-FFF2-40B4-BE49-F238E27FC236}">
                <a16:creationId xmlns:a16="http://schemas.microsoft.com/office/drawing/2014/main" id="{F5EC1CBB-ADD1-2D56-30A3-9F94C53205EA}"/>
              </a:ext>
            </a:extLst>
          </p:cNvPr>
          <p:cNvPicPr>
            <a:picLocks noGrp="1" noChangeAspect="1"/>
          </p:cNvPicPr>
          <p:nvPr>
            <p:ph idx="1"/>
          </p:nvPr>
        </p:nvPicPr>
        <p:blipFill>
          <a:blip r:embed="rId3"/>
          <a:stretch>
            <a:fillRect/>
          </a:stretch>
        </p:blipFill>
        <p:spPr>
          <a:xfrm>
            <a:off x="658254" y="1825625"/>
            <a:ext cx="8482335" cy="4351338"/>
          </a:xfrm>
          <a:prstGeom prst="rect">
            <a:avLst/>
          </a:prstGeom>
        </p:spPr>
      </p:pic>
    </p:spTree>
    <p:extLst>
      <p:ext uri="{BB962C8B-B14F-4D97-AF65-F5344CB8AC3E}">
        <p14:creationId xmlns:p14="http://schemas.microsoft.com/office/powerpoint/2010/main" val="11022730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E467E-FB51-A2BF-B82F-CA0703DFD39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5CA3791-5668-4E1B-C8EF-78BBB6A21BC9}"/>
              </a:ext>
            </a:extLst>
          </p:cNvPr>
          <p:cNvSpPr>
            <a:spLocks noGrp="1"/>
          </p:cNvSpPr>
          <p:nvPr>
            <p:ph idx="1"/>
          </p:nvPr>
        </p:nvSpPr>
        <p:spPr/>
        <p:txBody>
          <a:bodyPr vert="horz" lIns="91440" tIns="45720" rIns="91440" bIns="45720" rtlCol="0" anchor="t">
            <a:normAutofit/>
          </a:bodyPr>
          <a:lstStyle/>
          <a:p>
            <a:r>
              <a:rPr lang="en-GB" sz="1100" dirty="0">
                <a:highlight>
                  <a:srgbClr val="FFFFFF"/>
                </a:highlight>
                <a:latin typeface="Segoe UI"/>
                <a:cs typeface="Segoe UI"/>
                <a:hlinkClick r:id="rId2"/>
              </a:rPr>
              <a:t>https://www.facebook.com/share/r/1FTvrVzeQq/</a:t>
            </a:r>
            <a:endParaRPr lang="en-GB">
              <a:latin typeface="Aptos" panose="02110004020202020204"/>
              <a:cs typeface="Segoe UI"/>
            </a:endParaRPr>
          </a:p>
          <a:p>
            <a:endParaRPr lang="en-GB" sz="1100" dirty="0">
              <a:highlight>
                <a:srgbClr val="FFFFFF"/>
              </a:highlight>
              <a:latin typeface="Segoe UI"/>
              <a:cs typeface="Segoe UI"/>
            </a:endParaRPr>
          </a:p>
          <a:p>
            <a:r>
              <a:rPr lang="en-GB" sz="1100" dirty="0">
                <a:highlight>
                  <a:srgbClr val="FFFFFF"/>
                </a:highlight>
                <a:latin typeface="Segoe UI"/>
                <a:cs typeface="Segoe UI"/>
                <a:hlinkClick r:id="rId3"/>
              </a:rPr>
              <a:t>https://www.facebook.com/share/r/1TRVc3B1Uv/</a:t>
            </a:r>
            <a:endParaRPr lang="en-GB" sz="1100" dirty="0">
              <a:highlight>
                <a:srgbClr val="FFFFFF"/>
              </a:highlight>
              <a:latin typeface="Segoe UI"/>
              <a:cs typeface="Segoe UI"/>
            </a:endParaRPr>
          </a:p>
          <a:p>
            <a:endParaRPr lang="en-GB" sz="1100" dirty="0">
              <a:highlight>
                <a:srgbClr val="FFFFFF"/>
              </a:highlight>
              <a:latin typeface="Segoe UI"/>
              <a:cs typeface="Segoe UI"/>
            </a:endParaRPr>
          </a:p>
          <a:p>
            <a:r>
              <a:rPr lang="en-GB" sz="1100" dirty="0">
                <a:highlight>
                  <a:srgbClr val="FFFFFF"/>
                </a:highlight>
                <a:ea typeface="+mn-lt"/>
                <a:cs typeface="+mn-lt"/>
                <a:hlinkClick r:id="rId4"/>
              </a:rPr>
              <a:t>What does neighbourhood policing really look like on the ground? In this episode of On the Beat, we follow the Wood Street Safer Neighbourhood Team in Waltham Forest as they hit the streets to respond to local concerns, support victims, and take on crime, all while building trust with their community. This is precise community crime fighting. 📲 Stay connected to what’s happening in your area with Met Engage updates, advice, and local policing news straight from your team: www.metengage.co.uk | Metropolitan Police Service | Facebook</a:t>
            </a:r>
          </a:p>
          <a:p>
            <a:endParaRPr lang="en-GB" sz="1100" dirty="0">
              <a:highlight>
                <a:srgbClr val="FFFFFF"/>
              </a:highlight>
              <a:latin typeface="Aptos"/>
              <a:cs typeface="Segoe UI"/>
            </a:endParaRPr>
          </a:p>
          <a:p>
            <a:endParaRPr lang="en-GB" sz="1100" dirty="0">
              <a:highlight>
                <a:srgbClr val="FFFFFF"/>
              </a:highlight>
              <a:latin typeface="Aptos"/>
              <a:cs typeface="Segoe UI"/>
            </a:endParaRPr>
          </a:p>
          <a:p>
            <a:r>
              <a:rPr lang="en-GB" sz="1100" dirty="0">
                <a:highlight>
                  <a:srgbClr val="FFFFFF"/>
                </a:highlight>
                <a:ea typeface="+mn-lt"/>
                <a:cs typeface="+mn-lt"/>
                <a:hlinkClick r:id="rId5"/>
              </a:rPr>
              <a:t>On The Beat in Rhymney - YouTube</a:t>
            </a:r>
            <a:endParaRPr lang="en-GB" sz="1100" dirty="0">
              <a:highlight>
                <a:srgbClr val="FFFFFF"/>
              </a:highlight>
              <a:latin typeface="Aptos"/>
              <a:cs typeface="Segoe UI"/>
            </a:endParaRPr>
          </a:p>
        </p:txBody>
      </p:sp>
    </p:spTree>
    <p:extLst>
      <p:ext uri="{BB962C8B-B14F-4D97-AF65-F5344CB8AC3E}">
        <p14:creationId xmlns:p14="http://schemas.microsoft.com/office/powerpoint/2010/main" val="42159878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0B04D-DEB8-B811-2913-642320A8585D}"/>
              </a:ext>
            </a:extLst>
          </p:cNvPr>
          <p:cNvSpPr>
            <a:spLocks noGrp="1"/>
          </p:cNvSpPr>
          <p:nvPr>
            <p:ph type="title"/>
          </p:nvPr>
        </p:nvSpPr>
        <p:spPr>
          <a:xfrm>
            <a:off x="838200" y="365125"/>
            <a:ext cx="10515600" cy="789782"/>
          </a:xfrm>
        </p:spPr>
        <p:txBody>
          <a:bodyPr/>
          <a:lstStyle/>
          <a:p>
            <a:r>
              <a:rPr lang="en-GB" sz="1800" dirty="0">
                <a:latin typeface="Calibri"/>
                <a:ea typeface="Calibri"/>
                <a:cs typeface="Calibri"/>
                <a:hlinkClick r:id="rId2"/>
              </a:rPr>
              <a:t>Two dispersal zones in south Liverpool this weekend | Merseyside Police</a:t>
            </a:r>
            <a:r>
              <a:rPr lang="en-GB" sz="1800">
                <a:latin typeface="Calibri"/>
                <a:ea typeface="Calibri"/>
                <a:cs typeface="Calibri"/>
              </a:rPr>
              <a:t>   24th April 2026</a:t>
            </a:r>
            <a:endParaRPr lang="en-GB" sz="1800" dirty="0">
              <a:latin typeface="Calibri"/>
              <a:ea typeface="Calibri"/>
              <a:cs typeface="Calibri"/>
            </a:endParaRPr>
          </a:p>
          <a:p>
            <a:endParaRPr lang="en-GB" sz="1800" dirty="0">
              <a:latin typeface="Calibri"/>
              <a:ea typeface="Calibri"/>
              <a:cs typeface="Calibri"/>
            </a:endParaRPr>
          </a:p>
        </p:txBody>
      </p:sp>
      <p:sp>
        <p:nvSpPr>
          <p:cNvPr id="3" name="Content Placeholder 2">
            <a:extLst>
              <a:ext uri="{FF2B5EF4-FFF2-40B4-BE49-F238E27FC236}">
                <a16:creationId xmlns:a16="http://schemas.microsoft.com/office/drawing/2014/main" id="{43AE3F66-28E5-9DD4-F422-A0738D770264}"/>
              </a:ext>
            </a:extLst>
          </p:cNvPr>
          <p:cNvSpPr>
            <a:spLocks noGrp="1"/>
          </p:cNvSpPr>
          <p:nvPr>
            <p:ph idx="1"/>
          </p:nvPr>
        </p:nvSpPr>
        <p:spPr>
          <a:xfrm>
            <a:off x="421482" y="1401685"/>
            <a:ext cx="11218067" cy="4875212"/>
          </a:xfrm>
        </p:spPr>
        <p:txBody>
          <a:bodyPr vert="horz" lIns="91440" tIns="45720" rIns="91440" bIns="45720" rtlCol="0" anchor="t">
            <a:normAutofit fontScale="92500" lnSpcReduction="10000"/>
          </a:bodyPr>
          <a:lstStyle/>
          <a:p>
            <a:r>
              <a:rPr lang="en-GB" sz="2400">
                <a:solidFill>
                  <a:srgbClr val="1F2025"/>
                </a:solidFill>
                <a:highlight>
                  <a:srgbClr val="FFFFFF"/>
                </a:highlight>
                <a:latin typeface="Calibri"/>
                <a:ea typeface="Calibri"/>
                <a:cs typeface="Calibri"/>
              </a:rPr>
              <a:t>Two dispersal zones will be introduced in south Liverpool this weekend following ongoing reports of anti-social behaviour and youths causing a nuisance.</a:t>
            </a:r>
            <a:endParaRPr lang="en-GB" sz="2400">
              <a:latin typeface="Calibri"/>
              <a:ea typeface="Calibri"/>
              <a:cs typeface="Calibri"/>
            </a:endParaRPr>
          </a:p>
          <a:p>
            <a:r>
              <a:rPr lang="en-GB" sz="2400">
                <a:solidFill>
                  <a:srgbClr val="1F2025"/>
                </a:solidFill>
                <a:highlight>
                  <a:srgbClr val="FFFFFF"/>
                </a:highlight>
                <a:latin typeface="Calibri"/>
                <a:ea typeface="Calibri"/>
                <a:cs typeface="Calibri"/>
              </a:rPr>
              <a:t>The dispersal zones are in Garston and Allerton which begins from 5pm today 24/04/26 5pm on Sunday 26 April where it will be further reviewed. Officers will be in the areas to provide a visible presence and deal with any incidents.</a:t>
            </a:r>
            <a:endParaRPr lang="en-GB" sz="2400">
              <a:latin typeface="Calibri"/>
              <a:ea typeface="Calibri"/>
              <a:cs typeface="Calibri"/>
            </a:endParaRPr>
          </a:p>
          <a:p>
            <a:r>
              <a:rPr lang="en-GB" sz="2400">
                <a:solidFill>
                  <a:srgbClr val="1F2025"/>
                </a:solidFill>
                <a:highlight>
                  <a:srgbClr val="FFFFFF"/>
                </a:highlight>
                <a:latin typeface="Calibri"/>
                <a:ea typeface="Calibri"/>
                <a:cs typeface="Calibri"/>
              </a:rPr>
              <a:t>Dispersal zone will be around area...................</a:t>
            </a:r>
          </a:p>
          <a:p>
            <a:r>
              <a:rPr lang="en-GB" sz="2400">
                <a:solidFill>
                  <a:srgbClr val="1F2025"/>
                </a:solidFill>
                <a:highlight>
                  <a:srgbClr val="FFFFFF"/>
                </a:highlight>
                <a:ea typeface="+mn-lt"/>
                <a:cs typeface="+mn-lt"/>
              </a:rPr>
              <a:t>These reports relate to disturbance of crime and disorder in the area which is causing distress to residents in the communities. </a:t>
            </a:r>
            <a:endParaRPr lang="en-GB" sz="2400" dirty="0">
              <a:solidFill>
                <a:srgbClr val="1F2025"/>
              </a:solidFill>
              <a:highlight>
                <a:srgbClr val="FFFFFF"/>
              </a:highlight>
              <a:latin typeface="Calibri"/>
              <a:ea typeface="Calibri"/>
              <a:cs typeface="Calibri"/>
            </a:endParaRPr>
          </a:p>
          <a:p>
            <a:r>
              <a:rPr lang="en-GB" sz="2400">
                <a:solidFill>
                  <a:srgbClr val="1F2025"/>
                </a:solidFill>
                <a:highlight>
                  <a:srgbClr val="FFFFFF"/>
                </a:highlight>
                <a:ea typeface="+mn-lt"/>
                <a:cs typeface="+mn-lt"/>
              </a:rPr>
              <a:t>The dispersal zones have been introduced under Section 34 of the Anti-Social Behaviour &amp; Policing Act 2014, which gives police officers the powers to direct people to leave the area if they are engaging in anti-social behaviour - or are likely to become involved in such incidents - and not return for up to 48 hours. Officers also have the power to seize items used for anti-social behaviour.</a:t>
            </a:r>
            <a:endParaRPr lang="en-GB"/>
          </a:p>
          <a:p>
            <a:r>
              <a:rPr lang="en-GB" sz="2400">
                <a:solidFill>
                  <a:srgbClr val="1F2025"/>
                </a:solidFill>
                <a:highlight>
                  <a:srgbClr val="FFFFFF"/>
                </a:highlight>
                <a:ea typeface="+mn-lt"/>
                <a:cs typeface="+mn-lt"/>
              </a:rPr>
              <a:t>Should a person who has previously been directed to leave return to the area, then an offence would be committed and they may be arrested. </a:t>
            </a:r>
            <a:endParaRPr lang="en-GB"/>
          </a:p>
          <a:p>
            <a:endParaRPr lang="en-GB" sz="2400" dirty="0">
              <a:solidFill>
                <a:srgbClr val="1F2025"/>
              </a:solidFill>
              <a:highlight>
                <a:srgbClr val="FFFFFF"/>
              </a:highlight>
              <a:latin typeface="Calibri"/>
              <a:ea typeface="Calibri"/>
              <a:cs typeface="Calibri"/>
            </a:endParaRPr>
          </a:p>
        </p:txBody>
      </p:sp>
    </p:spTree>
    <p:extLst>
      <p:ext uri="{BB962C8B-B14F-4D97-AF65-F5344CB8AC3E}">
        <p14:creationId xmlns:p14="http://schemas.microsoft.com/office/powerpoint/2010/main" val="26239326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6094B-CBA4-A64E-CA11-9F31634F3306}"/>
              </a:ext>
            </a:extLst>
          </p:cNvPr>
          <p:cNvSpPr>
            <a:spLocks noGrp="1"/>
          </p:cNvSpPr>
          <p:nvPr>
            <p:ph type="title"/>
          </p:nvPr>
        </p:nvSpPr>
        <p:spPr/>
        <p:txBody>
          <a:bodyPr/>
          <a:lstStyle/>
          <a:p>
            <a:r>
              <a:rPr lang="en-GB"/>
              <a:t>South Wales Police </a:t>
            </a:r>
          </a:p>
        </p:txBody>
      </p:sp>
      <p:sp>
        <p:nvSpPr>
          <p:cNvPr id="3" name="Content Placeholder 2">
            <a:extLst>
              <a:ext uri="{FF2B5EF4-FFF2-40B4-BE49-F238E27FC236}">
                <a16:creationId xmlns:a16="http://schemas.microsoft.com/office/drawing/2014/main" id="{AA7888B4-E14B-E08A-90C6-DED542E47B1F}"/>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Extra police powers to prevent anti-social behaviour in King Square, Barry | South Wales Police</a:t>
            </a:r>
          </a:p>
          <a:p>
            <a:r>
              <a:rPr lang="en-GB" sz="2400">
                <a:highlight>
                  <a:srgbClr val="FFFFFF"/>
                </a:highlight>
                <a:latin typeface="Calibri"/>
                <a:ea typeface="Calibri"/>
                <a:cs typeface="Calibri"/>
              </a:rPr>
              <a:t>09/10/2026</a:t>
            </a:r>
            <a:endParaRPr lang="en-GB" sz="2400" dirty="0">
              <a:latin typeface="Calibri"/>
              <a:ea typeface="Calibri"/>
              <a:cs typeface="Calibri"/>
            </a:endParaRPr>
          </a:p>
          <a:p>
            <a:r>
              <a:rPr lang="en-GB" sz="2400">
                <a:highlight>
                  <a:srgbClr val="FFFFFF"/>
                </a:highlight>
                <a:latin typeface="Calibri"/>
                <a:ea typeface="Calibri"/>
                <a:cs typeface="Calibri"/>
              </a:rPr>
              <a:t>Officers have been given additional powers to direct people to leave King Square, Barry, following an increase in anti-social behaviour.</a:t>
            </a:r>
            <a:endParaRPr lang="en-GB" sz="2400" dirty="0">
              <a:latin typeface="Calibri"/>
              <a:ea typeface="Calibri"/>
              <a:cs typeface="Calibri"/>
            </a:endParaRPr>
          </a:p>
          <a:p>
            <a:r>
              <a:rPr lang="en-GB" sz="2400">
                <a:highlight>
                  <a:srgbClr val="FFFFFF"/>
                </a:highlight>
                <a:latin typeface="Calibri"/>
                <a:ea typeface="Calibri"/>
                <a:cs typeface="Calibri"/>
              </a:rPr>
              <a:t>There have been reports of young people on the roof of the library and other premises, a bin being set alight, fire doors being tampered with, and verbal abuse and threats towards council staff. </a:t>
            </a:r>
            <a:endParaRPr lang="en-GB" sz="2400" dirty="0">
              <a:latin typeface="Calibri"/>
              <a:ea typeface="Calibri"/>
              <a:cs typeface="Calibri"/>
            </a:endParaRPr>
          </a:p>
          <a:p>
            <a:pPr marL="0" indent="0">
              <a:buNone/>
            </a:pPr>
            <a:endParaRPr lang="en-GB" sz="2400" dirty="0">
              <a:latin typeface="Calibri"/>
              <a:ea typeface="Calibri"/>
              <a:cs typeface="Calibri"/>
            </a:endParaRPr>
          </a:p>
        </p:txBody>
      </p:sp>
    </p:spTree>
    <p:extLst>
      <p:ext uri="{BB962C8B-B14F-4D97-AF65-F5344CB8AC3E}">
        <p14:creationId xmlns:p14="http://schemas.microsoft.com/office/powerpoint/2010/main" val="21429030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312FF-3BE8-CC91-9E4D-E92BC3F34013}"/>
              </a:ext>
            </a:extLst>
          </p:cNvPr>
          <p:cNvSpPr>
            <a:spLocks noGrp="1"/>
          </p:cNvSpPr>
          <p:nvPr>
            <p:ph type="title"/>
          </p:nvPr>
        </p:nvSpPr>
        <p:spPr/>
        <p:txBody>
          <a:bodyPr/>
          <a:lstStyle/>
          <a:p>
            <a:pPr marL="228600" indent="-228600">
              <a:spcBef>
                <a:spcPts val="1000"/>
              </a:spcBef>
            </a:pPr>
            <a:r>
              <a:rPr lang="en-GB" sz="2600">
                <a:latin typeface="Aptos"/>
              </a:rPr>
              <a:t>Case Study Activity</a:t>
            </a:r>
            <a:endParaRPr lang="en-US" sz="2600">
              <a:latin typeface="Aptos"/>
            </a:endParaRPr>
          </a:p>
          <a:p>
            <a:endParaRPr lang="en-GB" dirty="0"/>
          </a:p>
        </p:txBody>
      </p:sp>
      <p:sp>
        <p:nvSpPr>
          <p:cNvPr id="3" name="Content Placeholder 2">
            <a:extLst>
              <a:ext uri="{FF2B5EF4-FFF2-40B4-BE49-F238E27FC236}">
                <a16:creationId xmlns:a16="http://schemas.microsoft.com/office/drawing/2014/main" id="{1CB17967-8D3E-C686-2EF7-BEC1D24A3CFE}"/>
              </a:ext>
            </a:extLst>
          </p:cNvPr>
          <p:cNvSpPr>
            <a:spLocks noGrp="1"/>
          </p:cNvSpPr>
          <p:nvPr>
            <p:ph idx="1"/>
          </p:nvPr>
        </p:nvSpPr>
        <p:spPr/>
        <p:txBody>
          <a:bodyPr vert="horz" lIns="91440" tIns="45720" rIns="91440" bIns="45720" rtlCol="0" anchor="t">
            <a:normAutofit/>
          </a:bodyPr>
          <a:lstStyle/>
          <a:p>
            <a:r>
              <a:rPr lang="en-GB"/>
              <a:t>Scenario</a:t>
            </a:r>
            <a:endParaRPr lang="en-US"/>
          </a:p>
          <a:p>
            <a:r>
              <a:rPr lang="en-GB" sz="1100">
                <a:latin typeface="Segoe UI"/>
                <a:cs typeface="Segoe UI"/>
              </a:rPr>
              <a:t>Residents report:</a:t>
            </a:r>
            <a:endParaRPr lang="en-GB"/>
          </a:p>
          <a:p>
            <a:r>
              <a:rPr lang="en-GB" sz="1100">
                <a:latin typeface="Segoe UI"/>
                <a:cs typeface="Segoe UI"/>
              </a:rPr>
              <a:t>Drug dealing</a:t>
            </a:r>
            <a:endParaRPr lang="en-GB"/>
          </a:p>
          <a:p>
            <a:r>
              <a:rPr lang="en-GB" sz="1100">
                <a:latin typeface="Segoe UI"/>
                <a:cs typeface="Segoe UI"/>
              </a:rPr>
              <a:t>Youth disorder</a:t>
            </a:r>
            <a:endParaRPr lang="en-GB"/>
          </a:p>
          <a:p>
            <a:r>
              <a:rPr lang="en-GB" sz="1100">
                <a:latin typeface="Segoe UI"/>
                <a:cs typeface="Segoe UI"/>
              </a:rPr>
              <a:t>Vandalism</a:t>
            </a:r>
            <a:endParaRPr lang="en-GB"/>
          </a:p>
          <a:p>
            <a:r>
              <a:rPr lang="en-GB" sz="1100">
                <a:latin typeface="Segoe UI"/>
                <a:cs typeface="Segoe UI"/>
              </a:rPr>
              <a:t>Fear of crime</a:t>
            </a:r>
            <a:endParaRPr lang="en-GB"/>
          </a:p>
          <a:p>
            <a:r>
              <a:rPr lang="en-GB" sz="1100">
                <a:latin typeface="Segoe UI"/>
                <a:cs typeface="Segoe UI"/>
              </a:rPr>
              <a:t>Near a local park over a six-month period.</a:t>
            </a:r>
            <a:endParaRPr lang="en-GB"/>
          </a:p>
          <a:p>
            <a:r>
              <a:rPr lang="en-GB"/>
              <a:t>Task</a:t>
            </a:r>
          </a:p>
          <a:p>
            <a:r>
              <a:rPr lang="en-GB" sz="1100">
                <a:latin typeface="Segoe UI"/>
                <a:cs typeface="Segoe UI"/>
              </a:rPr>
              <a:t>Identify:</a:t>
            </a:r>
            <a:endParaRPr lang="en-GB"/>
          </a:p>
          <a:p>
            <a:r>
              <a:rPr lang="en-GB" sz="1100">
                <a:latin typeface="Segoe UI"/>
                <a:cs typeface="Segoe UI"/>
              </a:rPr>
              <a:t>Key problems.</a:t>
            </a:r>
            <a:endParaRPr lang="en-GB"/>
          </a:p>
          <a:p>
            <a:r>
              <a:rPr lang="en-GB" sz="1100">
                <a:latin typeface="Segoe UI"/>
                <a:cs typeface="Segoe UI"/>
              </a:rPr>
              <a:t>Relevant partners.</a:t>
            </a:r>
            <a:endParaRPr lang="en-GB"/>
          </a:p>
          <a:p>
            <a:r>
              <a:rPr lang="en-GB" sz="1100">
                <a:latin typeface="Segoe UI"/>
                <a:cs typeface="Segoe UI"/>
              </a:rPr>
              <a:t>Actions each partner could take.</a:t>
            </a:r>
            <a:endParaRPr lang="en-GB"/>
          </a:p>
          <a:p>
            <a:r>
              <a:rPr lang="en-GB" sz="1100">
                <a:latin typeface="Segoe UI"/>
                <a:cs typeface="Segoe UI"/>
              </a:rPr>
              <a:t>Measures of success. </a:t>
            </a:r>
            <a:endParaRPr lang="en-GB"/>
          </a:p>
        </p:txBody>
      </p:sp>
    </p:spTree>
    <p:extLst>
      <p:ext uri="{BB962C8B-B14F-4D97-AF65-F5344CB8AC3E}">
        <p14:creationId xmlns:p14="http://schemas.microsoft.com/office/powerpoint/2010/main" val="21113154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79363DDD-D73D-EDB5-1415-6B1FC4E4E2C0}"/>
              </a:ext>
            </a:extLst>
          </p:cNvPr>
          <p:cNvSpPr>
            <a:spLocks noGrp="1"/>
          </p:cNvSpPr>
          <p:nvPr>
            <p:ph type="title"/>
          </p:nvPr>
        </p:nvSpPr>
        <p:spPr>
          <a:xfrm>
            <a:off x="1143000" y="1676400"/>
            <a:ext cx="3810000" cy="3505200"/>
          </a:xfrm>
        </p:spPr>
        <p:txBody>
          <a:bodyPr>
            <a:normAutofit/>
          </a:bodyPr>
          <a:lstStyle/>
          <a:p>
            <a:pPr marL="228600" indent="-228600">
              <a:spcBef>
                <a:spcPts val="1000"/>
              </a:spcBef>
            </a:pPr>
            <a:r>
              <a:rPr lang="en-GB" sz="4000" b="1">
                <a:latin typeface="Segoe UI"/>
                <a:cs typeface="Segoe UI"/>
              </a:rPr>
              <a:t>Modern Partnership Approaches</a:t>
            </a:r>
            <a:endParaRPr lang="en-US" sz="4000">
              <a:latin typeface="Segoe UI"/>
              <a:cs typeface="Segoe UI"/>
            </a:endParaRPr>
          </a:p>
          <a:p>
            <a:endParaRPr lang="en-GB" sz="4000"/>
          </a:p>
        </p:txBody>
      </p:sp>
      <p:sp>
        <p:nvSpPr>
          <p:cNvPr id="3" name="Content Placeholder 2">
            <a:extLst>
              <a:ext uri="{FF2B5EF4-FFF2-40B4-BE49-F238E27FC236}">
                <a16:creationId xmlns:a16="http://schemas.microsoft.com/office/drawing/2014/main" id="{4F5E912E-C5D6-8A20-9C48-490401A77B83}"/>
              </a:ext>
            </a:extLst>
          </p:cNvPr>
          <p:cNvSpPr>
            <a:spLocks noGrp="1"/>
          </p:cNvSpPr>
          <p:nvPr>
            <p:ph idx="1"/>
          </p:nvPr>
        </p:nvSpPr>
        <p:spPr>
          <a:xfrm>
            <a:off x="5181604" y="1676400"/>
            <a:ext cx="5638796" cy="3505200"/>
          </a:xfrm>
        </p:spPr>
        <p:txBody>
          <a:bodyPr vert="horz" lIns="91440" tIns="45720" rIns="91440" bIns="45720" rtlCol="0" anchor="t">
            <a:normAutofit/>
          </a:bodyPr>
          <a:lstStyle/>
          <a:p>
            <a:pPr marL="0" indent="0">
              <a:buNone/>
            </a:pPr>
            <a:r>
              <a:rPr lang="en-GB" sz="1500" b="1" i="0">
                <a:latin typeface="Segoe UI"/>
                <a:ea typeface="Segoe UI"/>
                <a:cs typeface="Segoe UI"/>
              </a:rPr>
              <a:t>Current Themes</a:t>
            </a:r>
            <a:endParaRPr lang="en-US" sz="1500"/>
          </a:p>
          <a:p>
            <a:pPr>
              <a:buFont typeface=""/>
              <a:buChar char="•"/>
            </a:pPr>
            <a:r>
              <a:rPr lang="en-GB" sz="1500" b="0" i="0">
                <a:latin typeface="Segoe UI"/>
                <a:ea typeface="Segoe UI"/>
                <a:cs typeface="Segoe UI"/>
              </a:rPr>
              <a:t>Early intervention</a:t>
            </a:r>
          </a:p>
          <a:p>
            <a:pPr>
              <a:buFont typeface=""/>
              <a:buChar char="•"/>
            </a:pPr>
            <a:r>
              <a:rPr lang="en-GB" sz="1500" b="0" i="0">
                <a:latin typeface="Segoe UI"/>
                <a:ea typeface="Segoe UI"/>
                <a:cs typeface="Segoe UI"/>
              </a:rPr>
              <a:t>Public health approach</a:t>
            </a:r>
          </a:p>
          <a:p>
            <a:pPr>
              <a:buFont typeface=""/>
              <a:buChar char="•"/>
            </a:pPr>
            <a:r>
              <a:rPr lang="en-GB" sz="1500" b="0" i="0">
                <a:latin typeface="Segoe UI"/>
                <a:ea typeface="Segoe UI"/>
                <a:cs typeface="Segoe UI"/>
              </a:rPr>
              <a:t>Vulnerability-focused policing</a:t>
            </a:r>
          </a:p>
          <a:p>
            <a:pPr>
              <a:buFont typeface=""/>
              <a:buChar char="•"/>
            </a:pPr>
            <a:r>
              <a:rPr lang="en-GB" sz="1500" b="0" i="0">
                <a:latin typeface="Segoe UI"/>
                <a:ea typeface="Segoe UI"/>
                <a:cs typeface="Segoe UI"/>
              </a:rPr>
              <a:t>Serious violence prevention</a:t>
            </a:r>
          </a:p>
          <a:p>
            <a:pPr>
              <a:buFont typeface=""/>
              <a:buChar char="•"/>
            </a:pPr>
            <a:r>
              <a:rPr lang="en-GB" sz="1500" b="0" i="0">
                <a:latin typeface="Segoe UI"/>
                <a:ea typeface="Segoe UI"/>
                <a:cs typeface="Segoe UI"/>
              </a:rPr>
              <a:t>Community co-production</a:t>
            </a:r>
          </a:p>
          <a:p>
            <a:pPr marL="0" indent="0">
              <a:buNone/>
            </a:pPr>
            <a:r>
              <a:rPr lang="en-GB" sz="1500" b="1" i="0">
                <a:latin typeface="Segoe UI"/>
                <a:ea typeface="Segoe UI"/>
                <a:cs typeface="Segoe UI"/>
              </a:rPr>
              <a:t>Examples</a:t>
            </a:r>
          </a:p>
          <a:p>
            <a:pPr>
              <a:buFont typeface=""/>
              <a:buChar char="•"/>
            </a:pPr>
            <a:r>
              <a:rPr lang="en-GB" sz="1500" b="0" i="0">
                <a:latin typeface="Segoe UI"/>
                <a:ea typeface="Segoe UI"/>
                <a:cs typeface="Segoe UI"/>
              </a:rPr>
              <a:t>Violence Reduction Units</a:t>
            </a:r>
          </a:p>
          <a:p>
            <a:pPr>
              <a:buFont typeface=""/>
              <a:buChar char="•"/>
            </a:pPr>
            <a:r>
              <a:rPr lang="en-GB" sz="1500" b="0" i="0">
                <a:latin typeface="Segoe UI"/>
                <a:ea typeface="Segoe UI"/>
                <a:cs typeface="Segoe UI"/>
              </a:rPr>
              <a:t>Safer Streets initiatives</a:t>
            </a:r>
          </a:p>
          <a:p>
            <a:pPr>
              <a:buFont typeface=""/>
              <a:buChar char="•"/>
            </a:pPr>
            <a:r>
              <a:rPr lang="en-GB" sz="1500" b="0" i="0">
                <a:latin typeface="Segoe UI"/>
                <a:ea typeface="Segoe UI"/>
                <a:cs typeface="Segoe UI"/>
              </a:rPr>
              <a:t>Multi-Agency Safeguarding Hubs (MASH)</a:t>
            </a:r>
          </a:p>
        </p:txBody>
      </p:sp>
    </p:spTree>
    <p:extLst>
      <p:ext uri="{BB962C8B-B14F-4D97-AF65-F5344CB8AC3E}">
        <p14:creationId xmlns:p14="http://schemas.microsoft.com/office/powerpoint/2010/main" val="2926117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7BE35-2FE2-0625-A89B-02B238C4FD95}"/>
              </a:ext>
            </a:extLst>
          </p:cNvPr>
          <p:cNvSpPr>
            <a:spLocks noGrp="1"/>
          </p:cNvSpPr>
          <p:nvPr>
            <p:ph type="title"/>
          </p:nvPr>
        </p:nvSpPr>
        <p:spPr/>
        <p:txBody>
          <a:bodyPr/>
          <a:lstStyle/>
          <a:p>
            <a:r>
              <a:rPr lang="en-GB"/>
              <a:t>Examples </a:t>
            </a:r>
          </a:p>
        </p:txBody>
      </p:sp>
      <p:sp>
        <p:nvSpPr>
          <p:cNvPr id="3" name="Content Placeholder 2">
            <a:extLst>
              <a:ext uri="{FF2B5EF4-FFF2-40B4-BE49-F238E27FC236}">
                <a16:creationId xmlns:a16="http://schemas.microsoft.com/office/drawing/2014/main" id="{4AFCCD05-24B9-67BB-9E11-8A74B4A78B7C}"/>
              </a:ext>
            </a:extLst>
          </p:cNvPr>
          <p:cNvSpPr>
            <a:spLocks noGrp="1"/>
          </p:cNvSpPr>
          <p:nvPr>
            <p:ph idx="1"/>
          </p:nvPr>
        </p:nvSpPr>
        <p:spPr/>
        <p:txBody>
          <a:bodyPr vert="horz" lIns="91440" tIns="45720" rIns="91440" bIns="45720" rtlCol="0" anchor="t">
            <a:normAutofit fontScale="85000" lnSpcReduction="10000"/>
          </a:bodyPr>
          <a:lstStyle/>
          <a:p>
            <a:pPr marL="0" indent="0">
              <a:buNone/>
            </a:pPr>
            <a:r>
              <a:rPr lang="en-GB" sz="2000" b="1">
                <a:latin typeface="Calibri"/>
                <a:ea typeface="Calibri"/>
                <a:cs typeface="Calibri"/>
              </a:rPr>
              <a:t>The "Clear, Hold, Build" Strategy</a:t>
            </a:r>
            <a:endParaRPr lang="en-GB" sz="2000" dirty="0">
              <a:latin typeface="Calibri"/>
              <a:ea typeface="Calibri"/>
              <a:cs typeface="Calibri"/>
            </a:endParaRPr>
          </a:p>
          <a:p>
            <a:r>
              <a:rPr lang="en-GB" sz="2000" dirty="0">
                <a:latin typeface="Calibri"/>
                <a:ea typeface="Calibri"/>
                <a:cs typeface="Calibri"/>
              </a:rPr>
              <a:t>This framework tackles entrenched anti-social behaviour (ASB), drug-related criminality, and serious organized crime in localized areas (such as the </a:t>
            </a:r>
            <a:r>
              <a:rPr lang="en-GB" sz="2000" i="1" dirty="0">
                <a:latin typeface="Calibri"/>
                <a:ea typeface="Calibri"/>
                <a:cs typeface="Calibri"/>
              </a:rPr>
              <a:t>Merthyr Tydfil Together</a:t>
            </a:r>
            <a:r>
              <a:rPr lang="en-GB" sz="2000" dirty="0">
                <a:latin typeface="Calibri"/>
                <a:ea typeface="Calibri"/>
                <a:cs typeface="Calibri"/>
              </a:rPr>
              <a:t> and </a:t>
            </a:r>
            <a:r>
              <a:rPr lang="en-GB" sz="2000" i="1" dirty="0" err="1">
                <a:latin typeface="Calibri"/>
                <a:ea typeface="Calibri"/>
                <a:cs typeface="Calibri"/>
              </a:rPr>
              <a:t>Dyfatty</a:t>
            </a:r>
            <a:r>
              <a:rPr lang="en-GB" sz="2000" dirty="0">
                <a:latin typeface="Calibri"/>
                <a:ea typeface="Calibri"/>
                <a:cs typeface="Calibri"/>
              </a:rPr>
              <a:t> operations). </a:t>
            </a:r>
          </a:p>
          <a:p>
            <a:r>
              <a:rPr lang="en-GB" sz="2000" b="1">
                <a:latin typeface="Calibri"/>
                <a:ea typeface="Calibri"/>
                <a:cs typeface="Calibri"/>
              </a:rPr>
              <a:t>Clear:</a:t>
            </a:r>
            <a:r>
              <a:rPr lang="en-GB" sz="2000">
                <a:latin typeface="Calibri"/>
                <a:ea typeface="Calibri"/>
                <a:cs typeface="Calibri"/>
              </a:rPr>
              <a:t> South Wales Police uses targeted, high-visibility tactical enforcement to remove criminal elements.</a:t>
            </a:r>
            <a:endParaRPr lang="en-GB" sz="2000" dirty="0">
              <a:latin typeface="Calibri"/>
              <a:ea typeface="Calibri"/>
              <a:cs typeface="Calibri"/>
            </a:endParaRPr>
          </a:p>
          <a:p>
            <a:r>
              <a:rPr lang="en-GB" sz="2000" b="1" dirty="0">
                <a:latin typeface="Calibri"/>
                <a:ea typeface="Calibri"/>
                <a:cs typeface="Calibri"/>
              </a:rPr>
              <a:t>Hold:</a:t>
            </a:r>
            <a:r>
              <a:rPr lang="en-GB" sz="2000" dirty="0">
                <a:latin typeface="Calibri"/>
                <a:ea typeface="Calibri"/>
                <a:cs typeface="Calibri"/>
              </a:rPr>
              <a:t> </a:t>
            </a:r>
            <a:r>
              <a:rPr lang="en-GB" sz="2000">
                <a:latin typeface="Calibri"/>
                <a:ea typeface="Calibri"/>
                <a:cs typeface="Calibri"/>
              </a:rPr>
              <a:t>Neighbourhood Policing Teams maintain a  presence to ensure criminals do not reclaim the area.</a:t>
            </a:r>
            <a:endParaRPr lang="en-GB" sz="2000" dirty="0">
              <a:latin typeface="Calibri"/>
              <a:ea typeface="Calibri"/>
              <a:cs typeface="Calibri"/>
            </a:endParaRPr>
          </a:p>
          <a:p>
            <a:r>
              <a:rPr lang="en-GB" sz="2000" b="1">
                <a:latin typeface="Calibri"/>
                <a:ea typeface="Calibri"/>
                <a:cs typeface="Calibri"/>
              </a:rPr>
              <a:t>Build:</a:t>
            </a:r>
            <a:r>
              <a:rPr lang="en-GB" sz="2000">
                <a:latin typeface="Calibri"/>
                <a:ea typeface="Calibri"/>
                <a:cs typeface="Calibri"/>
              </a:rPr>
              <a:t> The police hand over primary long-term action to community safety partners, local councils, and residents to introduce sustainable youth infrastructure, business revitalization, and environmental improvements. </a:t>
            </a:r>
            <a:endParaRPr lang="en-GB" sz="2000" dirty="0">
              <a:latin typeface="Calibri"/>
              <a:ea typeface="Calibri"/>
              <a:cs typeface="Calibri"/>
            </a:endParaRPr>
          </a:p>
          <a:p>
            <a:pPr marL="0" indent="0">
              <a:buNone/>
            </a:pPr>
            <a:r>
              <a:rPr lang="en-GB" sz="2000" b="1">
                <a:latin typeface="Calibri"/>
                <a:ea typeface="Calibri"/>
                <a:cs typeface="Calibri"/>
              </a:rPr>
              <a:t>A Public Health Approach to Crime Prevention</a:t>
            </a:r>
            <a:endParaRPr lang="en-GB" sz="2000" dirty="0">
              <a:latin typeface="Calibri"/>
              <a:ea typeface="Calibri"/>
              <a:cs typeface="Calibri"/>
            </a:endParaRPr>
          </a:p>
          <a:p>
            <a:r>
              <a:rPr lang="en-GB" sz="2000">
                <a:latin typeface="Calibri"/>
                <a:ea typeface="Calibri"/>
                <a:cs typeface="Calibri"/>
              </a:rPr>
              <a:t>Coordinated under the strategic leadership of the </a:t>
            </a:r>
            <a:r>
              <a:rPr lang="en-GB" sz="2000" b="1">
                <a:latin typeface="Calibri"/>
                <a:ea typeface="Calibri"/>
                <a:cs typeface="Calibri"/>
              </a:rPr>
              <a:t>South Wales Violence Prevention and Reduction Unit (VPRU)</a:t>
            </a:r>
            <a:r>
              <a:rPr lang="en-GB" sz="2000">
                <a:latin typeface="Calibri"/>
                <a:ea typeface="Calibri"/>
                <a:cs typeface="Calibri"/>
              </a:rPr>
              <a:t>, the force treats serious violence and community harm as preventable public health epidemics.</a:t>
            </a:r>
            <a:endParaRPr lang="en-GB" sz="2000" dirty="0">
              <a:latin typeface="Calibri"/>
              <a:ea typeface="Calibri"/>
              <a:cs typeface="Calibri"/>
            </a:endParaRPr>
          </a:p>
          <a:p>
            <a:r>
              <a:rPr lang="en-GB" sz="2000" b="1">
                <a:latin typeface="Calibri"/>
                <a:ea typeface="Calibri"/>
                <a:cs typeface="Calibri"/>
              </a:rPr>
              <a:t>Tackling Root Causes:</a:t>
            </a:r>
            <a:r>
              <a:rPr lang="en-GB" sz="2000">
                <a:latin typeface="Calibri"/>
                <a:ea typeface="Calibri"/>
                <a:cs typeface="Calibri"/>
              </a:rPr>
              <a:t> Partners from the NHS, social services, and education share information to address Adverse Childhood Experiences (ACEs). </a:t>
            </a:r>
            <a:endParaRPr lang="en-GB" sz="2000" dirty="0">
              <a:latin typeface="Calibri"/>
              <a:ea typeface="Calibri"/>
              <a:cs typeface="Calibri"/>
            </a:endParaRPr>
          </a:p>
          <a:p>
            <a:r>
              <a:rPr lang="en-GB" sz="2000" b="1">
                <a:latin typeface="Calibri"/>
                <a:ea typeface="Calibri"/>
                <a:cs typeface="Calibri"/>
              </a:rPr>
              <a:t>Early Intervention:</a:t>
            </a:r>
            <a:r>
              <a:rPr lang="en-GB" sz="2000">
                <a:latin typeface="Calibri"/>
                <a:ea typeface="Calibri"/>
                <a:cs typeface="Calibri"/>
              </a:rPr>
              <a:t> They identify vulnerable youths early, steering them away from knife crime and child criminal exploitation through tailored diversionary schemes rather than relying solely on the criminal justice pipeline</a:t>
            </a:r>
            <a:endParaRPr lang="en-GB" sz="2000" dirty="0">
              <a:latin typeface="Calibri"/>
              <a:ea typeface="Calibri"/>
              <a:cs typeface="Calibri"/>
            </a:endParaRPr>
          </a:p>
        </p:txBody>
      </p:sp>
    </p:spTree>
    <p:extLst>
      <p:ext uri="{BB962C8B-B14F-4D97-AF65-F5344CB8AC3E}">
        <p14:creationId xmlns:p14="http://schemas.microsoft.com/office/powerpoint/2010/main" val="27494157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B8269-C033-A723-D56F-CEA056CF84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D4B7810-8ACB-ACD4-6EF1-A360ADECE9EE}"/>
              </a:ext>
            </a:extLst>
          </p:cNvPr>
          <p:cNvSpPr>
            <a:spLocks noGrp="1"/>
          </p:cNvSpPr>
          <p:nvPr>
            <p:ph idx="1"/>
          </p:nvPr>
        </p:nvSpPr>
        <p:spPr/>
        <p:txBody>
          <a:bodyPr vert="horz" lIns="91440" tIns="45720" rIns="91440" bIns="45720" rtlCol="0" anchor="t">
            <a:normAutofit/>
          </a:bodyPr>
          <a:lstStyle/>
          <a:p>
            <a:pPr marL="0" indent="0">
              <a:buNone/>
            </a:pPr>
            <a:r>
              <a:rPr lang="en-GB" sz="1500" b="1" dirty="0">
                <a:ea typeface="+mn-lt"/>
                <a:cs typeface="+mn-lt"/>
              </a:rPr>
              <a:t> </a:t>
            </a:r>
            <a:r>
              <a:rPr lang="en-GB" sz="2000" b="1">
                <a:latin typeface="Calibri"/>
                <a:ea typeface="Calibri"/>
                <a:cs typeface="Calibri"/>
              </a:rPr>
              <a:t>Place-Based Policing &amp; The Safer Places Partnership Fund</a:t>
            </a:r>
            <a:endParaRPr lang="en-GB" sz="2000" dirty="0">
              <a:latin typeface="Calibri"/>
              <a:ea typeface="Calibri"/>
              <a:cs typeface="Calibri"/>
            </a:endParaRPr>
          </a:p>
          <a:p>
            <a:r>
              <a:rPr lang="en-GB" sz="2000">
                <a:latin typeface="Calibri"/>
                <a:ea typeface="Calibri"/>
                <a:cs typeface="Calibri"/>
              </a:rPr>
              <a:t>Utilising data-led targeting, the PCC directs the </a:t>
            </a:r>
            <a:r>
              <a:rPr lang="en-GB" sz="2000" b="1">
                <a:latin typeface="Calibri"/>
                <a:ea typeface="Calibri"/>
                <a:cs typeface="Calibri"/>
              </a:rPr>
              <a:t>£1 Million Safer Places Partnership Fund</a:t>
            </a:r>
            <a:r>
              <a:rPr lang="en-GB" sz="2000">
                <a:latin typeface="Calibri"/>
                <a:ea typeface="Calibri"/>
                <a:cs typeface="Calibri"/>
              </a:rPr>
              <a:t> toward dozens of high-priority micro-locations across South Wales. </a:t>
            </a:r>
            <a:endParaRPr lang="en-GB" sz="2000" dirty="0">
              <a:latin typeface="Calibri"/>
              <a:ea typeface="Calibri"/>
              <a:cs typeface="Calibri"/>
            </a:endParaRPr>
          </a:p>
          <a:p>
            <a:r>
              <a:rPr lang="en-GB" sz="2000" b="1">
                <a:latin typeface="Calibri"/>
                <a:ea typeface="Calibri"/>
                <a:cs typeface="Calibri"/>
              </a:rPr>
              <a:t>Targeted Patrols:</a:t>
            </a:r>
            <a:r>
              <a:rPr lang="en-GB" sz="2000">
                <a:latin typeface="Calibri"/>
                <a:ea typeface="Calibri"/>
                <a:cs typeface="Calibri"/>
              </a:rPr>
              <a:t> Crime analysts map precise locations experiencing spikes in retail crime, evening economy violence, or off-road bike nuisances. </a:t>
            </a:r>
          </a:p>
          <a:p>
            <a:r>
              <a:rPr lang="en-GB" sz="2000" b="1">
                <a:latin typeface="Calibri"/>
                <a:ea typeface="Calibri"/>
                <a:cs typeface="Calibri"/>
              </a:rPr>
              <a:t>Grassroots Funding:</a:t>
            </a:r>
            <a:r>
              <a:rPr lang="en-GB" sz="2000">
                <a:latin typeface="Calibri"/>
                <a:ea typeface="Calibri"/>
                <a:cs typeface="Calibri"/>
              </a:rPr>
              <a:t> Local Community Safety Partnerships (CSPs) apply directly for this funding to deploy localised measures ranging from street pastors and youth workers to specialised CCTV ensuring community-led responses directly police foot patrols.</a:t>
            </a:r>
            <a:endParaRPr lang="en-GB" sz="2000" dirty="0">
              <a:latin typeface="Calibri"/>
              <a:ea typeface="Calibri"/>
              <a:cs typeface="Calibri"/>
            </a:endParaRPr>
          </a:p>
          <a:p>
            <a:endParaRPr lang="en-GB" sz="2000" dirty="0">
              <a:latin typeface="Calibri"/>
              <a:ea typeface="Calibri"/>
              <a:cs typeface="Calibri"/>
            </a:endParaRPr>
          </a:p>
        </p:txBody>
      </p:sp>
    </p:spTree>
    <p:extLst>
      <p:ext uri="{BB962C8B-B14F-4D97-AF65-F5344CB8AC3E}">
        <p14:creationId xmlns:p14="http://schemas.microsoft.com/office/powerpoint/2010/main" val="12303579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C78EF-9339-BCD8-8A3F-EEBD46B80CD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D9BC27F-030F-EBFE-FE44-C106A1418A95}"/>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Communities and Partnerships Summer Plan Launched Across Swansea and Neath Port Talbot | South Wales Police</a:t>
            </a:r>
          </a:p>
          <a:p>
            <a:endParaRPr lang="en-GB" dirty="0"/>
          </a:p>
          <a:p>
            <a:r>
              <a:rPr lang="en-GB" dirty="0">
                <a:ea typeface="+mn-lt"/>
                <a:cs typeface="+mn-lt"/>
                <a:hlinkClick r:id="rId3"/>
              </a:rPr>
              <a:t>Building Safer Communities Through Prevention and Partnership - South Wales Police and Crime Commissioner</a:t>
            </a:r>
            <a:endParaRPr lang="en-GB" dirty="0">
              <a:ea typeface="+mn-lt"/>
              <a:cs typeface="+mn-lt"/>
            </a:endParaRPr>
          </a:p>
          <a:p>
            <a:endParaRPr lang="en-GB" dirty="0"/>
          </a:p>
          <a:p>
            <a:r>
              <a:rPr lang="en-GB" dirty="0">
                <a:ea typeface="+mn-lt"/>
                <a:cs typeface="+mn-lt"/>
                <a:hlinkClick r:id="rId4"/>
              </a:rPr>
              <a:t>working-together-for-safer-communities.pdf</a:t>
            </a:r>
            <a:endParaRPr lang="en-GB" dirty="0"/>
          </a:p>
        </p:txBody>
      </p:sp>
    </p:spTree>
    <p:extLst>
      <p:ext uri="{BB962C8B-B14F-4D97-AF65-F5344CB8AC3E}">
        <p14:creationId xmlns:p14="http://schemas.microsoft.com/office/powerpoint/2010/main" val="37678093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27</Slides>
  <Notes>16</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Week 5 NHP</vt:lpstr>
      <vt:lpstr> Learning Outcomes </vt:lpstr>
      <vt:lpstr> Key Features </vt:lpstr>
      <vt:lpstr> What Are Community Problems? </vt:lpstr>
      <vt:lpstr> Why Are Problems Difficult to Solve? </vt:lpstr>
      <vt:lpstr> What is Partnership Working? </vt:lpstr>
      <vt:lpstr> Key Partners in Neighbourhood Policing </vt:lpstr>
      <vt:lpstr> Legal Basis for Partnership Working </vt:lpstr>
      <vt:lpstr>Problem-Oriented Policing (POP) </vt:lpstr>
      <vt:lpstr>The Problem Solving Process</vt:lpstr>
      <vt:lpstr>PowerPoint Presentation</vt:lpstr>
      <vt:lpstr>Response </vt:lpstr>
      <vt:lpstr>SARA model</vt:lpstr>
      <vt:lpstr>Information Sharing </vt:lpstr>
      <vt:lpstr>Barriers to Effective Partnership Working </vt:lpstr>
      <vt:lpstr>Section 34 Dispersal Powers </vt:lpstr>
      <vt:lpstr> How Dispersal Powers Work </vt:lpstr>
      <vt:lpstr> Advantages and Criticisms </vt:lpstr>
      <vt:lpstr>Two dispersal zones in south Liverpool this weekend | Merseyside Police</vt:lpstr>
      <vt:lpstr>PowerPoint Presentation</vt:lpstr>
      <vt:lpstr>Two dispersal zones in south Liverpool this weekend | Merseyside Police   24th April 2026 </vt:lpstr>
      <vt:lpstr>South Wales Police </vt:lpstr>
      <vt:lpstr>Case Study Activity </vt:lpstr>
      <vt:lpstr>Modern Partnership Approaches </vt:lpstr>
      <vt:lpstr>Examples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234</cp:revision>
  <dcterms:created xsi:type="dcterms:W3CDTF">2026-10-21T14:25:14Z</dcterms:created>
  <dcterms:modified xsi:type="dcterms:W3CDTF">2026-10-23T10:53:46Z</dcterms:modified>
</cp:coreProperties>
</file>