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0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41509" autoAdjust="0"/>
  </p:normalViewPr>
  <p:slideViewPr>
    <p:cSldViewPr snapToGrid="0">
      <p:cViewPr varScale="1">
        <p:scale>
          <a:sx n="26" d="100"/>
          <a:sy n="26" d="100"/>
        </p:scale>
        <p:origin x="57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7A74C-692F-4E52-801B-C3D33EC985DE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AA86E-DBB3-4A18-9A15-0EA79D73816F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4CB533-E799-4272-AD2D-75866F52EC2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E68746-AB9B-4161-83D3-D4C0571B452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12740" y="281940"/>
            <a:ext cx="6250940" cy="1908175"/>
          </a:xfrm>
        </p:spPr>
        <p:txBody>
          <a:bodyPr anchor="b">
            <a:normAutofit/>
          </a:bodyPr>
          <a:lstStyle/>
          <a:p>
            <a:pPr algn="l"/>
            <a:r>
              <a:rPr lang="en-GB" sz="4000" b="1" dirty="0"/>
              <a:t>Modernising Information Systems at Urgent Services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82590" y="2642235"/>
            <a:ext cx="6250940" cy="3738245"/>
          </a:xfrm>
        </p:spPr>
        <p:txBody>
          <a:bodyPr>
            <a:noAutofit/>
          </a:bodyPr>
          <a:lstStyle/>
          <a:p>
            <a:pPr algn="ctr"/>
            <a:r>
              <a:rPr lang="en-US" sz="2300" b="1" dirty="0"/>
              <a:t>A consulting presentation on efficiency, decision-making and customer experience</a:t>
            </a:r>
            <a:endParaRPr lang="en-US" sz="2300" b="1" dirty="0"/>
          </a:p>
          <a:p>
            <a:pPr algn="l"/>
            <a:r>
              <a:rPr lang="en-US" altLang="en-US" sz="2300" b="1" dirty="0"/>
              <a:t>Wellington Pasquinelli</a:t>
            </a:r>
            <a:endParaRPr lang="en-US" altLang="en-US" sz="2300" b="1" dirty="0"/>
          </a:p>
          <a:p>
            <a:pPr algn="l"/>
            <a:r>
              <a:rPr lang="en-US" altLang="en-US" sz="2300" b="1" dirty="0"/>
              <a:t>ID number: 2416921</a:t>
            </a:r>
            <a:endParaRPr lang="en-US" altLang="en-US" sz="2300" b="1" dirty="0"/>
          </a:p>
          <a:p>
            <a:pPr algn="l"/>
            <a:r>
              <a:rPr lang="en-US" altLang="en-US" sz="2300" b="1" dirty="0"/>
              <a:t>Lecture name: Arme Kareem</a:t>
            </a:r>
            <a:br>
              <a:rPr lang="en-US" altLang="en-US" sz="2300" b="1" dirty="0"/>
            </a:br>
            <a:br>
              <a:rPr lang="en-US" altLang="en-US" sz="2300" b="1" dirty="0"/>
            </a:br>
            <a:r>
              <a:rPr lang="en-US" altLang="en-US" sz="2300" b="1" dirty="0"/>
              <a:t>Iqra Sahak - 2426716</a:t>
            </a:r>
            <a:endParaRPr lang="en-US" altLang="en-US" sz="2300" b="1" dirty="0"/>
          </a:p>
          <a:p>
            <a:pPr algn="l"/>
            <a:r>
              <a:rPr lang="en-US" altLang="en-US" sz="2300" b="1" dirty="0"/>
              <a:t>Husna Sahak - 2414398</a:t>
            </a:r>
            <a:endParaRPr lang="en-US" altLang="en-US" sz="2300" b="1" dirty="0"/>
          </a:p>
          <a:p>
            <a:pPr algn="l"/>
            <a:r>
              <a:rPr lang="en-US" altLang="en-US" sz="2300" b="1" dirty="0"/>
              <a:t>Firaaz Hussain Zaidi - 2417444</a:t>
            </a:r>
            <a:endParaRPr lang="en-US" altLang="en-US" sz="2300" b="1" dirty="0"/>
          </a:p>
          <a:p>
            <a:pPr algn="l"/>
            <a:endParaRPr lang="en-US" altLang="en-US" sz="2300" b="1" dirty="0"/>
          </a:p>
          <a:p>
            <a:pPr algn="l"/>
            <a:endParaRPr lang="en-US" altLang="en-US" sz="6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 l="32706" r="29094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482712" y="23010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2" y="91440"/>
            <a:ext cx="5008657" cy="62878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Overview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642" y="818984"/>
            <a:ext cx="4921196" cy="5947576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en-GB" b="1" dirty="0"/>
              <a:t>Who We Are</a:t>
            </a:r>
            <a:endParaRPr lang="en-GB" dirty="0"/>
          </a:p>
          <a:p>
            <a:pPr algn="just"/>
            <a:r>
              <a:rPr lang="en-US" dirty="0"/>
              <a:t>Urgent Services is an increasing courier company that offers urgent deliveries in the local area. </a:t>
            </a:r>
            <a:endParaRPr lang="en-US" dirty="0"/>
          </a:p>
          <a:p>
            <a:pPr algn="just"/>
            <a:r>
              <a:rPr lang="en-US" dirty="0"/>
              <a:t>The company deals with same day packages, business documents and priority customer orders.</a:t>
            </a:r>
            <a:r>
              <a:rPr lang="en-GB" dirty="0"/>
              <a:t> </a:t>
            </a:r>
            <a:endParaRPr lang="en-GB" dirty="0"/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What We Offer</a:t>
            </a:r>
            <a:endParaRPr lang="en-GB" dirty="0"/>
          </a:p>
          <a:p>
            <a:pPr algn="just"/>
            <a:r>
              <a:rPr lang="en-US" dirty="0"/>
              <a:t>Quick parcel pick up, dispatch, tracking of delivery and proof of delivery. </a:t>
            </a:r>
            <a:endParaRPr lang="en-US" dirty="0"/>
          </a:p>
          <a:p>
            <a:pPr algn="just"/>
            <a:r>
              <a:rPr lang="en-US" dirty="0"/>
              <a:t>The services target business organizations and customers that require urgent delivery that is dependable.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Current Challenges</a:t>
            </a:r>
            <a:endParaRPr lang="en-GB" dirty="0"/>
          </a:p>
          <a:p>
            <a:pPr algn="just"/>
            <a:r>
              <a:rPr lang="en-US" dirty="0"/>
              <a:t>The process of manual bookings adds to errors, delays and duplicated administration.</a:t>
            </a:r>
            <a:r>
              <a:rPr lang="en-GB" dirty="0"/>
              <a:t> </a:t>
            </a:r>
            <a:endParaRPr lang="en-GB" dirty="0"/>
          </a:p>
          <a:p>
            <a:pPr algn="just"/>
            <a:r>
              <a:rPr lang="en-US" dirty="0"/>
              <a:t>Lack of real-time tracking minimizes customer confidence and visibility of services.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Why Modernisation Matters</a:t>
            </a:r>
            <a:endParaRPr lang="en-GB" dirty="0"/>
          </a:p>
          <a:p>
            <a:pPr algn="just"/>
            <a:r>
              <a:rPr lang="en-US" dirty="0"/>
              <a:t>The work of couriers is based on correct information, rapid communication and routing coordination. </a:t>
            </a:r>
            <a:endParaRPr lang="en-US" dirty="0"/>
          </a:p>
          <a:p>
            <a:pPr algn="just"/>
            <a:r>
              <a:rPr lang="en-US" dirty="0"/>
              <a:t>Efficiency, customer service, and competitive advantage can be enhanced with the help of information systems (Laudon and Laudon, 2022)</a:t>
            </a:r>
            <a:r>
              <a:rPr lang="en-GB" dirty="0"/>
              <a:t>. </a:t>
            </a:r>
            <a:endParaRPr lang="en-GB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5351227" y="3323645"/>
            <a:ext cx="6838276" cy="344291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Role of Information Systems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 systems gather, process, store and disseminate business information.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 tie individuals, technology, information and processes together to facilitate activities (Stair and Reynolds, 2021).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the case of Urgent Services, they connect customers, parcels, drivers, routes and managers.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They Are Essential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Automation and real-time updates will help increase efficiency in operations.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decision-making with the help of correct reports and performance data.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competitive advantage through enhancing speed, reliability and customer experience (Pearlson, Saunders and Galletta, 2024).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1228" y="0"/>
            <a:ext cx="6838276" cy="314600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0907" y="524786"/>
            <a:ext cx="6097367" cy="287965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Types of Information Systems</a:t>
            </a:r>
            <a:br>
              <a:rPr lang="en-GB" sz="4800" b="1" dirty="0"/>
            </a:br>
            <a:r>
              <a:rPr lang="en-GB" sz="2400" b="1" i="1" dirty="0"/>
              <a:t>Analysis of System 1: Transaction Processing System (TPS)</a:t>
            </a:r>
            <a:endParaRPr lang="en-GB" sz="28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725" y="87465"/>
            <a:ext cx="5787181" cy="6770536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Purpose</a:t>
            </a:r>
            <a:endParaRPr lang="en-GB" dirty="0"/>
          </a:p>
          <a:p>
            <a:pPr algn="just"/>
            <a:r>
              <a:rPr lang="en-US" dirty="0"/>
              <a:t>TPS processes real time, high volume, routine transactions. </a:t>
            </a:r>
            <a:endParaRPr lang="en-US" dirty="0"/>
          </a:p>
          <a:p>
            <a:pPr algn="just"/>
            <a:r>
              <a:rPr lang="en-US" dirty="0"/>
              <a:t>It captures all the delivery processes including booking up to delivery (Laudon and Laudon, 2022).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Use at Urgent Services</a:t>
            </a:r>
            <a:endParaRPr lang="en-GB" dirty="0"/>
          </a:p>
          <a:p>
            <a:pPr algn="just"/>
            <a:r>
              <a:rPr lang="en-US" dirty="0"/>
              <a:t>Logs in customer booking and payment of deliveries. </a:t>
            </a:r>
            <a:endParaRPr lang="en-US" dirty="0"/>
          </a:p>
          <a:p>
            <a:pPr algn="just"/>
            <a:r>
              <a:rPr lang="en-US" dirty="0"/>
              <a:t>Collection, depot, dispatch and delivery Scan at parcel. </a:t>
            </a:r>
            <a:endParaRPr lang="en-US" dirty="0"/>
          </a:p>
          <a:p>
            <a:pPr algn="just"/>
            <a:r>
              <a:rPr lang="en-US" dirty="0"/>
              <a:t>Produces electronic evidence of delivery and delivery updates.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Benefits</a:t>
            </a:r>
            <a:endParaRPr lang="en-GB" dirty="0"/>
          </a:p>
          <a:p>
            <a:pPr algn="just"/>
            <a:r>
              <a:rPr lang="en-US" dirty="0"/>
              <a:t>Improves accuracy of parcel records. </a:t>
            </a:r>
            <a:endParaRPr lang="en-US" dirty="0"/>
          </a:p>
          <a:p>
            <a:pPr algn="just"/>
            <a:r>
              <a:rPr lang="en-US" dirty="0"/>
              <a:t>Minimizes manual errors and delivery information. </a:t>
            </a:r>
            <a:endParaRPr lang="en-US" dirty="0"/>
          </a:p>
          <a:p>
            <a:pPr algn="just"/>
            <a:r>
              <a:rPr lang="en-US" dirty="0"/>
              <a:t>Provides visibility of live delivery to customers and managers.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Limitations</a:t>
            </a:r>
            <a:endParaRPr lang="en-GB" dirty="0"/>
          </a:p>
          <a:p>
            <a:pPr algn="just"/>
            <a:r>
              <a:rPr lang="en-US" dirty="0"/>
              <a:t>Parcels have to be scanned properly by the staff at each stage. </a:t>
            </a:r>
            <a:endParaRPr lang="en-US" dirty="0"/>
          </a:p>
          <a:p>
            <a:pPr algn="just"/>
            <a:r>
              <a:rPr lang="en-US" dirty="0"/>
              <a:t>The downtime of the system may slow down dispatch and tracking updates.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73731" y="3747757"/>
            <a:ext cx="5418193" cy="28796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198" y="357174"/>
            <a:ext cx="4794638" cy="2632517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Contd: </a:t>
            </a:r>
            <a:r>
              <a:rPr lang="en-US" b="1" dirty="0"/>
              <a:t>Analysis of Management Information System (MIS)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8093" y="148092"/>
            <a:ext cx="6414709" cy="6561815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Purpose</a:t>
            </a:r>
            <a:endParaRPr lang="en-GB" dirty="0"/>
          </a:p>
          <a:p>
            <a:pPr algn="just"/>
            <a:r>
              <a:rPr lang="en-US" dirty="0"/>
              <a:t>MIS transforms operational data into management useful reports. </a:t>
            </a:r>
            <a:endParaRPr lang="en-US" dirty="0"/>
          </a:p>
          <a:p>
            <a:pPr algn="just"/>
            <a:r>
              <a:rPr lang="en-US" dirty="0"/>
              <a:t>It assists managers in tracking performance and uncovering issues in service (Stair and Reynolds, 2021).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Use at Urgent Services</a:t>
            </a:r>
            <a:endParaRPr lang="en-GB" dirty="0"/>
          </a:p>
          <a:p>
            <a:pPr algn="just"/>
            <a:r>
              <a:rPr lang="en-US" dirty="0"/>
              <a:t>Reports on deliveries made daily, failed and late deliveries. </a:t>
            </a:r>
            <a:endParaRPr lang="en-US" dirty="0"/>
          </a:p>
          <a:p>
            <a:pPr algn="just"/>
            <a:r>
              <a:rPr lang="en-US" dirty="0"/>
              <a:t>Reports on driver performance and dashboards on route efficiency. </a:t>
            </a:r>
            <a:endParaRPr lang="en-US" dirty="0"/>
          </a:p>
          <a:p>
            <a:pPr algn="just"/>
            <a:r>
              <a:rPr lang="en-US" dirty="0"/>
              <a:t>Patterns of customer complaints and frequent service problems.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Benefits</a:t>
            </a:r>
            <a:endParaRPr lang="en-GB" dirty="0"/>
          </a:p>
          <a:p>
            <a:pPr algn="just"/>
            <a:r>
              <a:rPr lang="en-US" dirty="0"/>
              <a:t>Helps make evidence-based management decisions. </a:t>
            </a:r>
            <a:endParaRPr lang="en-US" dirty="0"/>
          </a:p>
          <a:p>
            <a:pPr algn="just"/>
            <a:r>
              <a:rPr lang="en-US" dirty="0"/>
              <a:t>Helps determine the delay trends and the poor routes. </a:t>
            </a:r>
            <a:endParaRPr lang="en-US" dirty="0"/>
          </a:p>
          <a:p>
            <a:pPr algn="just"/>
            <a:r>
              <a:rPr lang="en-US" dirty="0"/>
              <a:t>Improves staffing, vehicle planning and resource allocation.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Limitations</a:t>
            </a:r>
            <a:endParaRPr lang="en-GB" dirty="0"/>
          </a:p>
          <a:p>
            <a:pPr algn="just"/>
            <a:r>
              <a:rPr lang="en-US" dirty="0"/>
              <a:t>MIS relies on reliable TPS data. </a:t>
            </a:r>
            <a:endParaRPr lang="en-US" dirty="0"/>
          </a:p>
          <a:p>
            <a:pPr algn="just"/>
            <a:r>
              <a:rPr lang="en-US" dirty="0"/>
              <a:t>Unless managers receive training on how to interpret the reports, reports can be ignored.</a:t>
            </a:r>
            <a:endParaRPr lang="en-GB" dirty="0"/>
          </a:p>
        </p:txBody>
      </p:sp>
      <p:pic>
        <p:nvPicPr>
          <p:cNvPr id="4" name="Picture 3" descr="Management Information Systems (MIS) Definition - What is Management  Information Systems (MIS) - SparkSalesOnlin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578" y="3347500"/>
            <a:ext cx="4591878" cy="306125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1531" y="0"/>
            <a:ext cx="5910469" cy="2615979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Contd: Analysis of Decision Support System (DSS)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950" y="200135"/>
            <a:ext cx="6572415" cy="6457729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Purpose</a:t>
            </a:r>
            <a:endParaRPr lang="en-GB" dirty="0"/>
          </a:p>
          <a:p>
            <a:pPr algn="just"/>
            <a:r>
              <a:rPr lang="en-US" dirty="0"/>
              <a:t>DSS aids in making complex decisions based on data, models and analytics. </a:t>
            </a:r>
            <a:endParaRPr lang="en-US" dirty="0"/>
          </a:p>
          <a:p>
            <a:pPr algn="just"/>
            <a:r>
              <a:rPr lang="en-US" dirty="0"/>
              <a:t>It assists managers in making comparisons between options and choosing more favorable operational choices (Laudon and Laudon, 2022).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Use at Urgent Services</a:t>
            </a:r>
            <a:endParaRPr lang="en-GB" dirty="0"/>
          </a:p>
          <a:p>
            <a:pPr algn="just"/>
            <a:r>
              <a:rPr lang="en-US" dirty="0"/>
              <a:t>Same-day urgent deliveries route </a:t>
            </a:r>
            <a:r>
              <a:rPr lang="en-US" dirty="0" err="1"/>
              <a:t>optimisation</a:t>
            </a:r>
            <a:r>
              <a:rPr lang="en-US" dirty="0"/>
              <a:t>. </a:t>
            </a:r>
            <a:endParaRPr lang="en-US" dirty="0"/>
          </a:p>
          <a:p>
            <a:pPr algn="just"/>
            <a:r>
              <a:rPr lang="en-US" dirty="0"/>
              <a:t>Predicting demand during peak times. </a:t>
            </a:r>
            <a:endParaRPr lang="en-US" dirty="0"/>
          </a:p>
          <a:p>
            <a:pPr algn="just"/>
            <a:r>
              <a:rPr lang="en-US" dirty="0"/>
              <a:t>Location and workload-driven vehicle and driver assignment.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Benefits</a:t>
            </a:r>
            <a:endParaRPr lang="en-GB" dirty="0"/>
          </a:p>
          <a:p>
            <a:pPr algn="just"/>
            <a:r>
              <a:rPr lang="en-US" dirty="0"/>
              <a:t>Lessens the waste of miles and delivery time. </a:t>
            </a:r>
            <a:endParaRPr lang="en-US" dirty="0"/>
          </a:p>
          <a:p>
            <a:pPr algn="just"/>
            <a:r>
              <a:rPr lang="en-US" dirty="0"/>
              <a:t>Enhances fuel efficiency and productivity of the driver. </a:t>
            </a:r>
            <a:endParaRPr lang="en-US" dirty="0"/>
          </a:p>
          <a:p>
            <a:pPr algn="just"/>
            <a:r>
              <a:rPr lang="en-US" dirty="0"/>
              <a:t>Helps in making quicker decisions when there is a traffic jam or an emergency demand.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Limitations</a:t>
            </a:r>
            <a:endParaRPr lang="en-GB" dirty="0"/>
          </a:p>
          <a:p>
            <a:pPr algn="just"/>
            <a:r>
              <a:rPr lang="en-US" dirty="0"/>
              <a:t>Relies on trusted live information. </a:t>
            </a:r>
            <a:endParaRPr lang="en-US" dirty="0"/>
          </a:p>
          <a:p>
            <a:pPr algn="just"/>
            <a:r>
              <a:rPr lang="en-US" dirty="0"/>
              <a:t>Safety and fairness require human judgement in the algorithmic decisions.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83325" y="2615979"/>
            <a:ext cx="3506880" cy="420476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5353877" cy="235955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Analysis of Customer Relationship Management (CRM)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5671" y="190197"/>
            <a:ext cx="6400132" cy="6497403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Purpose</a:t>
            </a:r>
            <a:endParaRPr lang="en-GB" dirty="0"/>
          </a:p>
          <a:p>
            <a:pPr algn="just"/>
            <a:r>
              <a:rPr lang="en-US" dirty="0"/>
              <a:t>CRM deals with customer relationships, communication history and service history. </a:t>
            </a:r>
            <a:endParaRPr lang="en-US" dirty="0"/>
          </a:p>
          <a:p>
            <a:pPr algn="just"/>
            <a:r>
              <a:rPr lang="en-US" dirty="0"/>
              <a:t>It assists companies to comprehend the customer requirements and enhance loyalty (Chaffey and Ellis-Chadwick, 2019).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Use at Urgent Services</a:t>
            </a:r>
            <a:endParaRPr lang="en-GB" dirty="0"/>
          </a:p>
          <a:p>
            <a:pPr algn="just"/>
            <a:r>
              <a:rPr lang="en-US" dirty="0"/>
              <a:t>Stores customer order history and preferences. </a:t>
            </a:r>
            <a:endParaRPr lang="en-US" dirty="0"/>
          </a:p>
          <a:p>
            <a:pPr algn="just"/>
            <a:r>
              <a:rPr lang="en-US" dirty="0"/>
              <a:t>Automated delivery of SMS and email messages. </a:t>
            </a:r>
            <a:endParaRPr lang="en-US" dirty="0"/>
          </a:p>
          <a:p>
            <a:pPr algn="just"/>
            <a:r>
              <a:rPr lang="en-US" dirty="0"/>
              <a:t>Document complains, response and service recovery measures.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Benefits</a:t>
            </a:r>
            <a:endParaRPr lang="en-GB" dirty="0"/>
          </a:p>
          <a:p>
            <a:pPr algn="just"/>
            <a:r>
              <a:rPr lang="en-US" dirty="0"/>
              <a:t>Improves customer experience and trust. </a:t>
            </a:r>
            <a:endParaRPr lang="en-US" dirty="0"/>
          </a:p>
          <a:p>
            <a:pPr algn="just"/>
            <a:r>
              <a:rPr lang="en-US" dirty="0"/>
              <a:t>Minimizes incoming calls by sending proactive information. </a:t>
            </a:r>
            <a:endParaRPr lang="en-US" dirty="0"/>
          </a:p>
          <a:p>
            <a:pPr algn="just"/>
            <a:r>
              <a:rPr lang="en-US" dirty="0"/>
              <a:t>Favours recurring business based on personalised communication.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Limitations</a:t>
            </a:r>
            <a:endParaRPr lang="en-GB" dirty="0"/>
          </a:p>
          <a:p>
            <a:pPr algn="just"/>
            <a:r>
              <a:rPr lang="en-US" dirty="0"/>
              <a:t>Increases data privacy and consent. </a:t>
            </a:r>
            <a:endParaRPr lang="en-US" dirty="0"/>
          </a:p>
          <a:p>
            <a:pPr algn="just"/>
            <a:r>
              <a:rPr lang="en-US" dirty="0"/>
              <a:t>Handling of data poorly may hurt customer trust.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 l="5481" t="4121" r="5274" b="3981"/>
          <a:stretch>
            <a:fillRect/>
          </a:stretch>
        </p:blipFill>
        <p:spPr>
          <a:xfrm>
            <a:off x="482697" y="2359551"/>
            <a:ext cx="4388481" cy="4328049"/>
          </a:xfrm>
          <a:prstGeom prst="ellipse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4547"/>
          </a:xfrm>
        </p:spPr>
        <p:txBody>
          <a:bodyPr/>
          <a:lstStyle/>
          <a:p>
            <a:pPr algn="ctr"/>
            <a:r>
              <a:rPr lang="en-GB" b="1" dirty="0"/>
              <a:t>Summary Comparison</a:t>
            </a:r>
            <a:endParaRPr lang="en-GB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45219" y="1630014"/>
          <a:ext cx="11343200" cy="4929810"/>
        </p:xfrm>
        <a:graphic>
          <a:graphicData uri="http://schemas.openxmlformats.org/drawingml/2006/table">
            <a:tbl>
              <a:tblPr>
                <a:tableStyleId>{7DF18680-E054-41AD-8BC1-D1AEF772440D}</a:tableStyleId>
              </a:tblPr>
              <a:tblGrid>
                <a:gridCol w="1777779"/>
                <a:gridCol w="3570136"/>
                <a:gridCol w="3005593"/>
                <a:gridCol w="2989692"/>
              </a:tblGrid>
              <a:tr h="9859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 to Urgent Services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9859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daily transactions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Accurate parcel records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Depends on correct scanning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9859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management reports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operational control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Depends on data quality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9859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delivery decisions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Faster route and fleet decisions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human oversight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9859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 customer relationships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loyalty and communication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Privacy and security risks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1758"/>
            <a:ext cx="10515600" cy="85937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Ethical Risks and Mitigation</a:t>
            </a:r>
            <a:endParaRPr lang="en-GB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80668" y="1343570"/>
          <a:ext cx="11430663" cy="4878961"/>
        </p:xfrm>
        <a:graphic>
          <a:graphicData uri="http://schemas.openxmlformats.org/drawingml/2006/table">
            <a:tbl>
              <a:tblPr>
                <a:tableStyleId>{00A15C55-8517-42AA-B614-E9B94910E393}</a:tableStyleId>
              </a:tblPr>
              <a:tblGrid>
                <a:gridCol w="2891879"/>
                <a:gridCol w="4252466"/>
                <a:gridCol w="4286318"/>
              </a:tblGrid>
              <a:tr h="50040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Ethical Risk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at Urgent Services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Mitigation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8757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breach</a:t>
                      </a:r>
                      <a:endParaRPr lang="en-GB" b="1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delivery addresses exposed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Encryption, access controls and staff training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8757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Privacy misuse</a:t>
                      </a:r>
                      <a:endParaRPr lang="en-GB" b="1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used beyond delivery purpose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privacy notice and purpose limitation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8757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 surveillance</a:t>
                      </a:r>
                      <a:endParaRPr lang="en-GB" b="1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Excessive GPS monitoring of drivers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Transparent policy and proportionate monitoring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8757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bias</a:t>
                      </a:r>
                      <a:endParaRPr lang="en-GB" b="1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Algorithm gives unrealistic routes to some drivers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Human review and regular fairness checks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8757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Scam messages</a:t>
                      </a:r>
                      <a:endParaRPr lang="en-GB" b="1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Fake parcel texts using company identity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Trusted communication channels and customer guidance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1224" y="166344"/>
            <a:ext cx="3822189" cy="9468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Real-World Case Study: UPS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4269" y="1279519"/>
            <a:ext cx="4556097" cy="541214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1200" b="1" dirty="0"/>
              <a:t>System Used</a:t>
            </a:r>
            <a:endParaRPr lang="en-GB" sz="1200" dirty="0"/>
          </a:p>
          <a:p>
            <a:pPr algn="just"/>
            <a:r>
              <a:rPr lang="en-US" sz="1200" dirty="0"/>
              <a:t>UPS has a route </a:t>
            </a:r>
            <a:r>
              <a:rPr lang="en-US" sz="1200" dirty="0" err="1"/>
              <a:t>optimisation</a:t>
            </a:r>
            <a:r>
              <a:rPr lang="en-US" sz="1200" dirty="0"/>
              <a:t> and analytics tool called ORION. </a:t>
            </a:r>
            <a:endParaRPr lang="en-US" sz="1200" dirty="0"/>
          </a:p>
          <a:p>
            <a:pPr algn="just"/>
            <a:r>
              <a:rPr lang="en-US" sz="1200" dirty="0"/>
              <a:t>ORION aids with route planning by examining delivery routes, vehicle movement and operational information. </a:t>
            </a:r>
            <a:r>
              <a:rPr lang="en-GB" sz="1200" dirty="0"/>
              <a:t> </a:t>
            </a:r>
            <a:endParaRPr lang="en-GB" sz="1200" dirty="0"/>
          </a:p>
          <a:p>
            <a:pPr marL="0" indent="0" algn="just">
              <a:buNone/>
            </a:pPr>
            <a:endParaRPr lang="en-GB" sz="1200" b="1" dirty="0"/>
          </a:p>
          <a:p>
            <a:pPr marL="0" indent="0" algn="just">
              <a:buNone/>
            </a:pPr>
            <a:r>
              <a:rPr lang="en-GB" sz="1200" b="1" dirty="0"/>
              <a:t>Challenge</a:t>
            </a:r>
            <a:endParaRPr lang="en-GB" sz="1200" dirty="0"/>
          </a:p>
          <a:p>
            <a:pPr algn="just"/>
            <a:r>
              <a:rPr lang="en-US" sz="1200" dirty="0"/>
              <a:t>UPS had to cut down delivery miles, fuel expenditure and inefficiencies in routes. </a:t>
            </a:r>
            <a:endParaRPr lang="en-US" sz="1200" dirty="0"/>
          </a:p>
          <a:p>
            <a:pPr algn="just"/>
            <a:r>
              <a:rPr lang="en-US" sz="1200" dirty="0"/>
              <a:t>Large parcel networks need quick and correct operation choices. </a:t>
            </a:r>
            <a:endParaRPr lang="en-GB" sz="1200" b="1" dirty="0"/>
          </a:p>
          <a:p>
            <a:pPr marL="0" indent="0" algn="just">
              <a:buNone/>
            </a:pPr>
            <a:endParaRPr lang="en-GB" sz="1200" b="1" dirty="0"/>
          </a:p>
          <a:p>
            <a:pPr marL="0" indent="0" algn="just">
              <a:buNone/>
            </a:pPr>
            <a:r>
              <a:rPr lang="en-GB" sz="1200" b="1" dirty="0"/>
              <a:t>Solution</a:t>
            </a:r>
            <a:endParaRPr lang="en-GB" sz="1200" dirty="0"/>
          </a:p>
          <a:p>
            <a:pPr algn="just"/>
            <a:r>
              <a:rPr lang="en-US" sz="1200" dirty="0"/>
              <a:t>ORION relies on analytics and </a:t>
            </a:r>
            <a:r>
              <a:rPr lang="en-US" sz="1200" dirty="0" err="1"/>
              <a:t>optimisation</a:t>
            </a:r>
            <a:r>
              <a:rPr lang="en-US" sz="1200" dirty="0"/>
              <a:t> to inform the routing of drivers. </a:t>
            </a:r>
            <a:endParaRPr lang="en-US" sz="1200" dirty="0"/>
          </a:p>
          <a:p>
            <a:pPr algn="just"/>
            <a:r>
              <a:rPr lang="en-US" sz="1200" dirty="0"/>
              <a:t>It facilitates decision-making coupled with efficiency in delivering.</a:t>
            </a:r>
            <a:endParaRPr lang="en-US" sz="1200" dirty="0"/>
          </a:p>
          <a:p>
            <a:pPr algn="just"/>
            <a:endParaRPr lang="en-GB" sz="1200" b="1" dirty="0"/>
          </a:p>
          <a:p>
            <a:pPr marL="0" indent="0" algn="just">
              <a:buNone/>
            </a:pPr>
            <a:r>
              <a:rPr lang="en-GB" sz="1200" b="1" dirty="0"/>
              <a:t>Impact</a:t>
            </a:r>
            <a:endParaRPr lang="en-GB" sz="1200" dirty="0"/>
          </a:p>
          <a:p>
            <a:pPr algn="just"/>
            <a:r>
              <a:rPr lang="en-US" sz="1200" dirty="0"/>
              <a:t>INFORMS reports that ORION was expected to reduce fuel use by 10 million gallons and CO₂ by 100,000 metric tons annually. </a:t>
            </a:r>
            <a:endParaRPr lang="en-US" sz="1200" dirty="0"/>
          </a:p>
          <a:p>
            <a:pPr algn="just"/>
            <a:r>
              <a:rPr lang="en-US" sz="1200" dirty="0"/>
              <a:t>DSS-based route </a:t>
            </a:r>
            <a:r>
              <a:rPr lang="en-US" sz="1200" dirty="0" err="1"/>
              <a:t>optimisation</a:t>
            </a:r>
            <a:r>
              <a:rPr lang="en-US" sz="1200" dirty="0"/>
              <a:t> should be implemented at Urgent Services.</a:t>
            </a:r>
            <a:endParaRPr lang="en-GB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9041" y="261758"/>
            <a:ext cx="5419477" cy="102635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Real-World Case Study: DPD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834" y="174929"/>
            <a:ext cx="5960166" cy="654853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System Used</a:t>
            </a:r>
            <a:endParaRPr lang="en-GB" dirty="0"/>
          </a:p>
          <a:p>
            <a:pPr algn="just"/>
            <a:r>
              <a:rPr lang="en-US" dirty="0"/>
              <a:t>DPD employs customer-tracking, delivery alerts and online parcel management through apps. </a:t>
            </a:r>
            <a:endParaRPr lang="en-US" dirty="0"/>
          </a:p>
          <a:p>
            <a:pPr algn="just"/>
            <a:r>
              <a:rPr lang="en-US" dirty="0"/>
              <a:t>The DPD app enables customers to follow in progress and past deliveries.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Challenge</a:t>
            </a:r>
            <a:endParaRPr lang="en-GB" dirty="0"/>
          </a:p>
          <a:p>
            <a:pPr algn="just"/>
            <a:r>
              <a:rPr lang="en-US" dirty="0"/>
              <a:t>Customers do not want to wait all day without the possibility to know the correct delivery time. </a:t>
            </a:r>
            <a:endParaRPr lang="en-US" dirty="0"/>
          </a:p>
          <a:p>
            <a:pPr algn="just"/>
            <a:r>
              <a:rPr lang="en-US" dirty="0"/>
              <a:t>Ineffective communication enhances the number of complaints and customer service pressure.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Solution</a:t>
            </a:r>
            <a:endParaRPr lang="en-GB" dirty="0"/>
          </a:p>
          <a:p>
            <a:pPr algn="just"/>
            <a:r>
              <a:rPr lang="en-US" dirty="0"/>
              <a:t>DPD has delivery alerts, tracking and estimated arrival information. </a:t>
            </a:r>
            <a:endParaRPr lang="en-US" dirty="0"/>
          </a:p>
          <a:p>
            <a:pPr algn="just"/>
            <a:r>
              <a:rPr lang="en-US" dirty="0"/>
              <a:t>The application has delivery tracking and communication with customers.</a:t>
            </a:r>
            <a:endParaRPr lang="en-GB" dirty="0"/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Impact</a:t>
            </a:r>
            <a:endParaRPr lang="en-GB" dirty="0"/>
          </a:p>
          <a:p>
            <a:pPr algn="just"/>
            <a:r>
              <a:rPr lang="en-US" dirty="0"/>
              <a:t>Improves customer convenience, transparency and trust. </a:t>
            </a:r>
            <a:endParaRPr lang="en-US" dirty="0"/>
          </a:p>
          <a:p>
            <a:pPr algn="just"/>
            <a:r>
              <a:rPr lang="en-US" dirty="0"/>
              <a:t>Urgent Services needs to reinforce CRM and customer communications.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0204" y="1363953"/>
            <a:ext cx="5359510" cy="535951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1562" y="95416"/>
            <a:ext cx="6167562" cy="102635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Real-World Case Study: DHL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4511" y="138831"/>
            <a:ext cx="5192202" cy="6580337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System Used</a:t>
            </a:r>
            <a:endParaRPr lang="en-GB" dirty="0"/>
          </a:p>
          <a:p>
            <a:pPr algn="just"/>
            <a:r>
              <a:rPr lang="en-US" dirty="0"/>
              <a:t>DHL adopts digital twins and logistics planning by simulation. </a:t>
            </a:r>
            <a:endParaRPr lang="en-US" dirty="0"/>
          </a:p>
          <a:p>
            <a:pPr algn="just"/>
            <a:r>
              <a:rPr lang="en-US" dirty="0"/>
              <a:t>Digital twins are virtual representations of logistics activities.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Challenge</a:t>
            </a:r>
            <a:endParaRPr lang="en-GB" dirty="0"/>
          </a:p>
          <a:p>
            <a:pPr algn="just"/>
            <a:r>
              <a:rPr lang="en-GB" dirty="0"/>
              <a:t>Large </a:t>
            </a:r>
            <a:r>
              <a:rPr lang="en-US" dirty="0"/>
              <a:t>logistics operations need more resilience, planning and allocation of resources. </a:t>
            </a:r>
            <a:endParaRPr lang="en-US" dirty="0"/>
          </a:p>
          <a:p>
            <a:pPr algn="just"/>
            <a:r>
              <a:rPr lang="en-US" dirty="0"/>
              <a:t>Managers must experiment on choices prior to implementing them into actual operations.</a:t>
            </a:r>
            <a:endParaRPr lang="en-US" dirty="0"/>
          </a:p>
          <a:p>
            <a:pPr algn="just"/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Solution</a:t>
            </a:r>
            <a:endParaRPr lang="en-GB" dirty="0"/>
          </a:p>
          <a:p>
            <a:pPr algn="just"/>
            <a:r>
              <a:rPr lang="en-US" dirty="0"/>
              <a:t>DHL embraces digital twin technology to enhance efficiency, resilience and sustainability in the logistics processes.</a:t>
            </a:r>
            <a:r>
              <a:rPr lang="en-GB" dirty="0"/>
              <a:t> </a:t>
            </a:r>
            <a:endParaRPr lang="en-GB" dirty="0"/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Impact</a:t>
            </a:r>
            <a:endParaRPr lang="en-GB" dirty="0"/>
          </a:p>
          <a:p>
            <a:pPr algn="just"/>
            <a:r>
              <a:rPr lang="en-US" dirty="0"/>
              <a:t>Facilitates improved planning, visibility, and decision making. </a:t>
            </a:r>
            <a:endParaRPr lang="en-US" dirty="0"/>
          </a:p>
          <a:p>
            <a:pPr algn="just"/>
            <a:r>
              <a:rPr lang="en-US" dirty="0"/>
              <a:t>Before progressing to sophisticated tools in digital twins, Urgent Services can utilize MIS/DSS dashboards.</a:t>
            </a:r>
            <a:endParaRPr lang="en-GB" dirty="0"/>
          </a:p>
          <a:p>
            <a:pPr algn="just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1"/>
          <a:srcRect r="25101"/>
          <a:stretch>
            <a:fillRect/>
          </a:stretch>
        </p:blipFill>
        <p:spPr>
          <a:xfrm>
            <a:off x="0" y="1099558"/>
            <a:ext cx="6774511" cy="603467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937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Compare Provider Systems for Urgent Services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0906" y="1431233"/>
          <a:ext cx="11022828" cy="500137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2755707"/>
                <a:gridCol w="2755707"/>
                <a:gridCol w="2755707"/>
                <a:gridCol w="2755707"/>
              </a:tblGrid>
              <a:tr h="100027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Provider/System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Best Fit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</a:t>
                      </a:r>
                      <a:endParaRPr lang="en-GB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00027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Courier management platform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Integrated TPS/MIS/CRM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system for bookings, tracking and reports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 cost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0027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Route optimisation software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route efficiency and delivery speed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accurate live data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0027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 platform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service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updates, complaints and loyalty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GDPR controls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  <a:tr h="100027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Mobile driver app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TPS/DSS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scanning and driver communication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training and compliance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53808"/>
            <a:ext cx="10515600" cy="65264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Recommendations &amp; 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490" y="1221156"/>
            <a:ext cx="5637475" cy="5553354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/>
              <a:t>Recommendations</a:t>
            </a: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algn="just"/>
            <a:r>
              <a:rPr lang="en-GB" dirty="0"/>
              <a:t>Introduce a comprehensive courier management system that combines TPS, MIS, DSS and CRM.</a:t>
            </a:r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/>
              <a:t>Utilise DSS route optimisation to cut down on delivery delays, mileage and fuel consumption.</a:t>
            </a:r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/>
              <a:t>Construct MIS daily KPIs, driver performance and failed deliveries dashboards.</a:t>
            </a:r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/>
              <a:t>Enhance customer updates, complaints management and repeat business using CRM.</a:t>
            </a:r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/>
              <a:t>Develop explicit GDPR, cybersecurity and AI use and monitoring policies.</a:t>
            </a:r>
            <a:endParaRPr lang="en-GB" dirty="0"/>
          </a:p>
        </p:txBody>
      </p:sp>
      <p:sp>
        <p:nvSpPr>
          <p:cNvPr id="6" name="Content Placeholder 2"/>
          <p:cNvSpPr txBox="1"/>
          <p:nvPr/>
        </p:nvSpPr>
        <p:spPr>
          <a:xfrm>
            <a:off x="5883965" y="1221156"/>
            <a:ext cx="6154309" cy="555335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Urgent Services can be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modernised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with Information Systems and the performance of couriers enhanced.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TPS enhances the records of parcels and delivery.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MIS enhances reporting, management control and management planning.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DSS enhances operational efficiency and route choices. CRM enhances the communication, loyalty and trust of the customers.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Privacy, security, fairness and transparency are the ways ethical risks are to be handled.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courier examples in the real world have demonstrated that digital systems are able to generate competitive advantage.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0198"/>
            <a:ext cx="10515600" cy="779862"/>
          </a:xfrm>
        </p:spPr>
        <p:txBody>
          <a:bodyPr/>
          <a:lstStyle/>
          <a:p>
            <a:pPr algn="ctr"/>
            <a:r>
              <a:rPr lang="en-GB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2737" y="1073426"/>
            <a:ext cx="11131825" cy="5438692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 err="1"/>
              <a:t>Bocij</a:t>
            </a:r>
            <a:r>
              <a:rPr lang="en-GB" dirty="0"/>
              <a:t>, P., Greasley, A. and Hickie, S. (2019) </a:t>
            </a:r>
            <a:r>
              <a:rPr lang="en-GB" i="1" dirty="0"/>
              <a:t>Business Information Systems: Technology, Development and Management for the E-Business</a:t>
            </a:r>
            <a:r>
              <a:rPr lang="en-GB" dirty="0"/>
              <a:t>. 6th edn. Harlow: Pearson.</a:t>
            </a:r>
            <a:endParaRPr lang="en-GB" dirty="0"/>
          </a:p>
          <a:p>
            <a:pPr algn="just"/>
            <a:r>
              <a:rPr lang="en-GB" dirty="0"/>
              <a:t>Chaffey, D. and Ellis-Chadwick, F. (2019) </a:t>
            </a:r>
            <a:r>
              <a:rPr lang="en-GB" i="1" dirty="0"/>
              <a:t>Digital Marketing</a:t>
            </a:r>
            <a:r>
              <a:rPr lang="en-GB" dirty="0"/>
              <a:t>. 7th edn. Harlow: Pearson.</a:t>
            </a:r>
            <a:endParaRPr lang="en-GB" dirty="0"/>
          </a:p>
          <a:p>
            <a:pPr algn="just"/>
            <a:r>
              <a:rPr lang="en-GB" dirty="0"/>
              <a:t>CIPD (2020) </a:t>
            </a:r>
            <a:r>
              <a:rPr lang="en-GB" i="1" dirty="0"/>
              <a:t>Workplace technology: the employee experience</a:t>
            </a:r>
            <a:r>
              <a:rPr lang="en-GB" dirty="0"/>
              <a:t>. London: Chartered Institute of Personnel and Development. Available at: https://www.cipd.org/globalassets/media/knowledge/knowledge-hub/reports/workplace-technology-2_tcm18-80853.pdf</a:t>
            </a:r>
            <a:endParaRPr lang="en-GB" dirty="0"/>
          </a:p>
          <a:p>
            <a:pPr algn="just"/>
            <a:r>
              <a:rPr lang="en-GB" dirty="0"/>
              <a:t>DHL (2024) </a:t>
            </a:r>
            <a:r>
              <a:rPr lang="en-GB" i="1" dirty="0"/>
              <a:t>Digital twins in logistics</a:t>
            </a:r>
            <a:r>
              <a:rPr lang="en-GB" dirty="0"/>
              <a:t>. Bonn: DHL. Available at: https://www.dhl.com/content/dam/dhl/global/core/documents/pdf/glo-core-digital-twins-in-logistics.pdf</a:t>
            </a:r>
            <a:endParaRPr lang="en-GB" dirty="0"/>
          </a:p>
          <a:p>
            <a:pPr algn="just"/>
            <a:r>
              <a:rPr lang="en-GB" dirty="0"/>
              <a:t>DPD (2026) </a:t>
            </a:r>
            <a:r>
              <a:rPr lang="en-GB" i="1" dirty="0"/>
              <a:t>DPD app and parcel tracking</a:t>
            </a:r>
            <a:r>
              <a:rPr lang="en-GB" dirty="0"/>
              <a:t>. DPD. Available at: https://www.dpd.com/de/en/empfangen/sendungsverfolgung-und-live-tracking/</a:t>
            </a:r>
            <a:endParaRPr lang="en-GB" dirty="0"/>
          </a:p>
          <a:p>
            <a:pPr algn="just"/>
            <a:r>
              <a:rPr lang="en-GB" dirty="0"/>
              <a:t>ICO (2023) </a:t>
            </a:r>
            <a:r>
              <a:rPr lang="en-GB" i="1" dirty="0"/>
              <a:t>A guide to the data protection principles</a:t>
            </a:r>
            <a:r>
              <a:rPr lang="en-GB" dirty="0"/>
              <a:t>. London: Information Commissioner’s Office. Available at: https://ico.org.uk/for-organisations/uk-gdpr-guidance-and-resources/data-protection-principles/a-guide-to-the-data-protection-principles/</a:t>
            </a:r>
            <a:endParaRPr lang="en-GB" dirty="0"/>
          </a:p>
          <a:p>
            <a:pPr algn="just"/>
            <a:r>
              <a:rPr lang="en-GB" dirty="0"/>
              <a:t>ICO (2023) </a:t>
            </a:r>
            <a:r>
              <a:rPr lang="en-GB" i="1" dirty="0"/>
              <a:t>Guidance on AI and data protection</a:t>
            </a:r>
            <a:r>
              <a:rPr lang="en-GB" dirty="0"/>
              <a:t>. London: Information Commissioner’s Office. Available at: https://ico.org.uk/for-organisations/uk-gdpr-guidance-and-resources/data-protection-principles/a-guide-to-the-data-protection-principles/</a:t>
            </a:r>
            <a:endParaRPr lang="en-GB" dirty="0"/>
          </a:p>
          <a:p>
            <a:pPr algn="just"/>
            <a:r>
              <a:rPr lang="en-GB" dirty="0"/>
              <a:t>INFORMS (2016) </a:t>
            </a:r>
            <a:r>
              <a:rPr lang="en-GB" i="1" dirty="0"/>
              <a:t>UPS ORION route optimisation case</a:t>
            </a:r>
            <a:r>
              <a:rPr lang="en-GB" dirty="0"/>
              <a:t>. Catonsville: INFORMS. Available at: https://www.informs.org/Impact/O.R.-Analytics-Success-Stories/Optimizing-Delivery-Routes</a:t>
            </a:r>
            <a:endParaRPr lang="en-GB" dirty="0"/>
          </a:p>
          <a:p>
            <a:pPr algn="just"/>
            <a:r>
              <a:rPr lang="en-GB" dirty="0"/>
              <a:t>Laudon, K.C. and Laudon, J.P. (2022) </a:t>
            </a:r>
            <a:r>
              <a:rPr lang="en-GB" i="1" dirty="0"/>
              <a:t>Management Information Systems: Managing the Digital Firm</a:t>
            </a:r>
            <a:r>
              <a:rPr lang="en-GB" dirty="0"/>
              <a:t>. 17th edn. Harlow: Pearson.</a:t>
            </a:r>
            <a:endParaRPr lang="en-GB" dirty="0"/>
          </a:p>
          <a:p>
            <a:pPr algn="just"/>
            <a:r>
              <a:rPr lang="en-GB" dirty="0"/>
              <a:t>NCSC (2023) </a:t>
            </a:r>
            <a:r>
              <a:rPr lang="en-GB" i="1" dirty="0"/>
              <a:t>Scam “missed parcel” SMS messages: advice on avoiding malware</a:t>
            </a:r>
            <a:r>
              <a:rPr lang="en-GB" dirty="0"/>
              <a:t>. London: National Cyber Security Centre. Available at: https://www.ncsc.gov.uk/guidance/scam-missed-parcel-sms-messages</a:t>
            </a:r>
            <a:endParaRPr lang="en-GB" dirty="0"/>
          </a:p>
          <a:p>
            <a:pPr algn="just"/>
            <a:r>
              <a:rPr lang="en-GB" dirty="0"/>
              <a:t>Pearlson, K.E., Saunders, C.S. and Galletta, D.F. (2024) </a:t>
            </a:r>
            <a:r>
              <a:rPr lang="en-GB" i="1" dirty="0"/>
              <a:t>Managing and Using Information Systems: A Strategic Approach</a:t>
            </a:r>
            <a:r>
              <a:rPr lang="en-GB" dirty="0"/>
              <a:t>. 8th edn. Hoboken: Wiley.</a:t>
            </a:r>
            <a:endParaRPr lang="en-GB" dirty="0"/>
          </a:p>
          <a:p>
            <a:pPr algn="just"/>
            <a:r>
              <a:rPr lang="en-GB" dirty="0"/>
              <a:t>Stair, R. and Reynolds, G. (2021) </a:t>
            </a:r>
            <a:r>
              <a:rPr lang="en-GB" i="1" dirty="0"/>
              <a:t>Principles of Information Systems</a:t>
            </a:r>
            <a:r>
              <a:rPr lang="en-GB" dirty="0"/>
              <a:t>. 14th edn. Boston: Cengage.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11178</Words>
  <Application>WPS Presentation</Application>
  <PresentationFormat>Widescreen</PresentationFormat>
  <Paragraphs>338</Paragraphs>
  <Slides>14</Slides>
  <Notes>8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4" baseType="lpstr">
      <vt:lpstr>Arial</vt:lpstr>
      <vt:lpstr>SimSun</vt:lpstr>
      <vt:lpstr>Wingdings</vt:lpstr>
      <vt:lpstr>Aptos</vt:lpstr>
      <vt:lpstr>Segoe UI</vt:lpstr>
      <vt:lpstr>Microsoft YaHei</vt:lpstr>
      <vt:lpstr>Arial Unicode MS</vt:lpstr>
      <vt:lpstr>Aptos Display</vt:lpstr>
      <vt:lpstr>Segoe UI Variable Display</vt:lpstr>
      <vt:lpstr>Office Theme</vt:lpstr>
      <vt:lpstr>Modernising Information Systems at Urgent Services</vt:lpstr>
      <vt:lpstr>Overview</vt:lpstr>
      <vt:lpstr>Types of Information Systems Analysis of System 1: Transaction Processing System (TPS)</vt:lpstr>
      <vt:lpstr>Contd: Analysis of Management Information System (MIS)</vt:lpstr>
      <vt:lpstr>Contd: Analysis of Decision Support System (DSS)</vt:lpstr>
      <vt:lpstr>Analysis of Customer Relationship Management (CRM)</vt:lpstr>
      <vt:lpstr>Summary Comparison</vt:lpstr>
      <vt:lpstr>Ethical Risks and Mitigation</vt:lpstr>
      <vt:lpstr>Real-World Case Study: UPS</vt:lpstr>
      <vt:lpstr>Real-World Case Study: DPD</vt:lpstr>
      <vt:lpstr>Real-World Case Study: DHL</vt:lpstr>
      <vt:lpstr>Compare Provider Systems for Urgent Services</vt:lpstr>
      <vt:lpstr>Recommendations &amp; 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Lenovo XI Carbon</dc:creator>
  <cp:lastModifiedBy>shabbir abdeali</cp:lastModifiedBy>
  <cp:revision>59</cp:revision>
  <dcterms:created xsi:type="dcterms:W3CDTF">2026-07-09T10:47:00Z</dcterms:created>
  <dcterms:modified xsi:type="dcterms:W3CDTF">2026-07-12T18:59:24Z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8F627CCC9D6F4E40B5911FB9A491221A_12</vt:lpwstr>
  </property>
  <property fmtid="{D5CDD505-2E9C-101B-9397-08002B2CF9AE}" pid="3" name="KSOProductBuildVer">
    <vt:lpwstr>1033-12.1.0.26880</vt:lpwstr>
  </property>
</Properties>
</file>