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embeddedFontLst>
    <p:embeddedFont>
      <p:font typeface="Arial" panose="020B0604020202020204" pitchFamily="34" charset="0"/>
      <p:regular r:id="rId16"/>
    </p:embeddedFont>
    <p:embeddedFont>
      <p:font typeface="Georgia" panose="02040502050405020303" pitchFamily="18" charset="0"/>
      <p:regular r:id="rId17"/>
    </p:embeddedFont>
    <p:embeddedFont>
      <p:font typeface="Montserrat" pitchFamily="2" charset="77"/>
      <p:regular r:id="rId18"/>
    </p:embeddedFont>
    <p:embeddedFont>
      <p:font typeface="Open Sans" panose="020B0606030504020204" pitchFamily="34" charset="0"/>
      <p:regular r:id="rId19"/>
    </p:embeddedFont>
    <p:embeddedFont>
      <p:font typeface="Open Sans Bold" panose="020B0806030504020204" pitchFamily="34" charset="0"/>
      <p:regular r:id="rId20"/>
    </p:embeddedFont>
    <p:embeddedFont>
      <p:font typeface="Open Sans Italics" panose="020B0606030504020204" pitchFamily="34" charset="0"/>
      <p:regular r:id="rId21"/>
    </p:embeddedFont>
    <p:embeddedFont>
      <p:font typeface="Times New Roman MT" panose="02030502070405020303" pitchFamily="18" charset="77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sv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sv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26" Type="http://schemas.openxmlformats.org/officeDocument/2006/relationships/image" Target="../media/image60.png"/><Relationship Id="rId3" Type="http://schemas.openxmlformats.org/officeDocument/2006/relationships/image" Target="../media/image37.svg"/><Relationship Id="rId21" Type="http://schemas.openxmlformats.org/officeDocument/2006/relationships/image" Target="../media/image55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5" Type="http://schemas.openxmlformats.org/officeDocument/2006/relationships/image" Target="../media/image59.png"/><Relationship Id="rId2" Type="http://schemas.openxmlformats.org/officeDocument/2006/relationships/image" Target="../media/image35.png"/><Relationship Id="rId16" Type="http://schemas.openxmlformats.org/officeDocument/2006/relationships/image" Target="../media/image50.png"/><Relationship Id="rId20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24" Type="http://schemas.openxmlformats.org/officeDocument/2006/relationships/image" Target="../media/image58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23" Type="http://schemas.openxmlformats.org/officeDocument/2006/relationships/image" Target="../media/image57.png"/><Relationship Id="rId28" Type="http://schemas.openxmlformats.org/officeDocument/2006/relationships/image" Target="../media/image62.png"/><Relationship Id="rId10" Type="http://schemas.openxmlformats.org/officeDocument/2006/relationships/image" Target="../media/image44.png"/><Relationship Id="rId19" Type="http://schemas.openxmlformats.org/officeDocument/2006/relationships/image" Target="../media/image53.png"/><Relationship Id="rId4" Type="http://schemas.openxmlformats.org/officeDocument/2006/relationships/image" Target="../media/image38.svg"/><Relationship Id="rId9" Type="http://schemas.openxmlformats.org/officeDocument/2006/relationships/image" Target="../media/image43.png"/><Relationship Id="rId14" Type="http://schemas.openxmlformats.org/officeDocument/2006/relationships/image" Target="../media/image48.png"/><Relationship Id="rId22" Type="http://schemas.openxmlformats.org/officeDocument/2006/relationships/image" Target="../media/image56.png"/><Relationship Id="rId27" Type="http://schemas.openxmlformats.org/officeDocument/2006/relationships/image" Target="../media/image61.pn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4.png"/><Relationship Id="rId18" Type="http://schemas.openxmlformats.org/officeDocument/2006/relationships/image" Target="../media/image79.png"/><Relationship Id="rId26" Type="http://schemas.openxmlformats.org/officeDocument/2006/relationships/image" Target="../media/image87.png"/><Relationship Id="rId39" Type="http://schemas.openxmlformats.org/officeDocument/2006/relationships/image" Target="../media/image100.png"/><Relationship Id="rId21" Type="http://schemas.openxmlformats.org/officeDocument/2006/relationships/image" Target="../media/image82.png"/><Relationship Id="rId34" Type="http://schemas.openxmlformats.org/officeDocument/2006/relationships/image" Target="../media/image95.png"/><Relationship Id="rId42" Type="http://schemas.openxmlformats.org/officeDocument/2006/relationships/image" Target="../media/image103.png"/><Relationship Id="rId47" Type="http://schemas.openxmlformats.org/officeDocument/2006/relationships/image" Target="../media/image108.png"/><Relationship Id="rId50" Type="http://schemas.openxmlformats.org/officeDocument/2006/relationships/image" Target="../media/image111.png"/><Relationship Id="rId7" Type="http://schemas.openxmlformats.org/officeDocument/2006/relationships/image" Target="../media/image68.png"/><Relationship Id="rId2" Type="http://schemas.openxmlformats.org/officeDocument/2006/relationships/image" Target="../media/image63.jpeg"/><Relationship Id="rId16" Type="http://schemas.openxmlformats.org/officeDocument/2006/relationships/image" Target="../media/image77.png"/><Relationship Id="rId29" Type="http://schemas.openxmlformats.org/officeDocument/2006/relationships/image" Target="../media/image90.png"/><Relationship Id="rId11" Type="http://schemas.openxmlformats.org/officeDocument/2006/relationships/image" Target="../media/image72.svg"/><Relationship Id="rId24" Type="http://schemas.openxmlformats.org/officeDocument/2006/relationships/image" Target="../media/image85.png"/><Relationship Id="rId32" Type="http://schemas.openxmlformats.org/officeDocument/2006/relationships/image" Target="../media/image93.png"/><Relationship Id="rId37" Type="http://schemas.openxmlformats.org/officeDocument/2006/relationships/image" Target="../media/image98.png"/><Relationship Id="rId40" Type="http://schemas.openxmlformats.org/officeDocument/2006/relationships/image" Target="../media/image101.png"/><Relationship Id="rId45" Type="http://schemas.openxmlformats.org/officeDocument/2006/relationships/image" Target="../media/image106.png"/><Relationship Id="rId5" Type="http://schemas.openxmlformats.org/officeDocument/2006/relationships/image" Target="../media/image66.svg"/><Relationship Id="rId15" Type="http://schemas.openxmlformats.org/officeDocument/2006/relationships/image" Target="../media/image76.png"/><Relationship Id="rId23" Type="http://schemas.openxmlformats.org/officeDocument/2006/relationships/image" Target="../media/image84.png"/><Relationship Id="rId28" Type="http://schemas.openxmlformats.org/officeDocument/2006/relationships/image" Target="../media/image89.png"/><Relationship Id="rId36" Type="http://schemas.openxmlformats.org/officeDocument/2006/relationships/image" Target="../media/image97.png"/><Relationship Id="rId49" Type="http://schemas.openxmlformats.org/officeDocument/2006/relationships/image" Target="../media/image110.png"/><Relationship Id="rId10" Type="http://schemas.openxmlformats.org/officeDocument/2006/relationships/image" Target="../media/image71.png"/><Relationship Id="rId19" Type="http://schemas.openxmlformats.org/officeDocument/2006/relationships/image" Target="../media/image80.png"/><Relationship Id="rId31" Type="http://schemas.openxmlformats.org/officeDocument/2006/relationships/image" Target="../media/image92.png"/><Relationship Id="rId44" Type="http://schemas.openxmlformats.org/officeDocument/2006/relationships/image" Target="../media/image105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Relationship Id="rId14" Type="http://schemas.openxmlformats.org/officeDocument/2006/relationships/image" Target="../media/image75.svg"/><Relationship Id="rId22" Type="http://schemas.openxmlformats.org/officeDocument/2006/relationships/image" Target="../media/image83.png"/><Relationship Id="rId27" Type="http://schemas.openxmlformats.org/officeDocument/2006/relationships/image" Target="../media/image88.png"/><Relationship Id="rId30" Type="http://schemas.openxmlformats.org/officeDocument/2006/relationships/image" Target="../media/image91.png"/><Relationship Id="rId35" Type="http://schemas.openxmlformats.org/officeDocument/2006/relationships/image" Target="../media/image96.png"/><Relationship Id="rId43" Type="http://schemas.openxmlformats.org/officeDocument/2006/relationships/image" Target="../media/image104.png"/><Relationship Id="rId48" Type="http://schemas.openxmlformats.org/officeDocument/2006/relationships/image" Target="../media/image109.png"/><Relationship Id="rId8" Type="http://schemas.openxmlformats.org/officeDocument/2006/relationships/image" Target="../media/image69.svg"/><Relationship Id="rId3" Type="http://schemas.openxmlformats.org/officeDocument/2006/relationships/image" Target="../media/image64.svg"/><Relationship Id="rId12" Type="http://schemas.openxmlformats.org/officeDocument/2006/relationships/image" Target="../media/image73.png"/><Relationship Id="rId17" Type="http://schemas.openxmlformats.org/officeDocument/2006/relationships/image" Target="../media/image78.svg"/><Relationship Id="rId25" Type="http://schemas.openxmlformats.org/officeDocument/2006/relationships/image" Target="../media/image86.png"/><Relationship Id="rId33" Type="http://schemas.openxmlformats.org/officeDocument/2006/relationships/image" Target="../media/image94.png"/><Relationship Id="rId38" Type="http://schemas.openxmlformats.org/officeDocument/2006/relationships/image" Target="../media/image99.png"/><Relationship Id="rId46" Type="http://schemas.openxmlformats.org/officeDocument/2006/relationships/image" Target="../media/image107.png"/><Relationship Id="rId20" Type="http://schemas.openxmlformats.org/officeDocument/2006/relationships/image" Target="../media/image81.svg"/><Relationship Id="rId41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3" Type="http://schemas.openxmlformats.org/officeDocument/2006/relationships/image" Target="../media/image11.jpeg"/><Relationship Id="rId7" Type="http://schemas.openxmlformats.org/officeDocument/2006/relationships/image" Target="../media/image117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Relationship Id="rId9" Type="http://schemas.openxmlformats.org/officeDocument/2006/relationships/image" Target="../media/image1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13" Type="http://schemas.openxmlformats.org/officeDocument/2006/relationships/image" Target="../media/image129.png"/><Relationship Id="rId18" Type="http://schemas.openxmlformats.org/officeDocument/2006/relationships/image" Target="../media/image134.svg"/><Relationship Id="rId3" Type="http://schemas.openxmlformats.org/officeDocument/2006/relationships/image" Target="../media/image120.svg"/><Relationship Id="rId21" Type="http://schemas.openxmlformats.org/officeDocument/2006/relationships/image" Target="../media/image137.png"/><Relationship Id="rId7" Type="http://schemas.openxmlformats.org/officeDocument/2006/relationships/image" Target="../media/image123.svg"/><Relationship Id="rId12" Type="http://schemas.openxmlformats.org/officeDocument/2006/relationships/image" Target="../media/image128.png"/><Relationship Id="rId17" Type="http://schemas.openxmlformats.org/officeDocument/2006/relationships/image" Target="../media/image133.png"/><Relationship Id="rId2" Type="http://schemas.openxmlformats.org/officeDocument/2006/relationships/image" Target="../media/image4.jpeg"/><Relationship Id="rId16" Type="http://schemas.openxmlformats.org/officeDocument/2006/relationships/image" Target="../media/image132.svg"/><Relationship Id="rId20" Type="http://schemas.openxmlformats.org/officeDocument/2006/relationships/image" Target="../media/image1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2.svg"/><Relationship Id="rId11" Type="http://schemas.openxmlformats.org/officeDocument/2006/relationships/image" Target="../media/image127.svg"/><Relationship Id="rId5" Type="http://schemas.openxmlformats.org/officeDocument/2006/relationships/image" Target="../media/image121.svg"/><Relationship Id="rId15" Type="http://schemas.openxmlformats.org/officeDocument/2006/relationships/image" Target="../media/image131.svg"/><Relationship Id="rId10" Type="http://schemas.openxmlformats.org/officeDocument/2006/relationships/image" Target="../media/image126.svg"/><Relationship Id="rId19" Type="http://schemas.openxmlformats.org/officeDocument/2006/relationships/image" Target="../media/image135.svg"/><Relationship Id="rId4" Type="http://schemas.openxmlformats.org/officeDocument/2006/relationships/image" Target="../media/image35.png"/><Relationship Id="rId9" Type="http://schemas.openxmlformats.org/officeDocument/2006/relationships/image" Target="../media/image125.png"/><Relationship Id="rId14" Type="http://schemas.openxmlformats.org/officeDocument/2006/relationships/image" Target="../media/image130.png"/><Relationship Id="rId22" Type="http://schemas.openxmlformats.org/officeDocument/2006/relationships/image" Target="../media/image13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39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2.png"/><Relationship Id="rId3" Type="http://schemas.openxmlformats.org/officeDocument/2006/relationships/image" Target="../media/image11.jpeg"/><Relationship Id="rId7" Type="http://schemas.openxmlformats.org/officeDocument/2006/relationships/image" Target="../media/image141.pn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png"/><Relationship Id="rId5" Type="http://schemas.openxmlformats.org/officeDocument/2006/relationships/image" Target="../media/image115.png"/><Relationship Id="rId4" Type="http://schemas.openxmlformats.org/officeDocument/2006/relationships/image" Target="../media/image114.png"/><Relationship Id="rId9" Type="http://schemas.openxmlformats.org/officeDocument/2006/relationships/image" Target="../media/image1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8.svg"/><Relationship Id="rId13" Type="http://schemas.openxmlformats.org/officeDocument/2006/relationships/image" Target="../media/image153.png"/><Relationship Id="rId3" Type="http://schemas.openxmlformats.org/officeDocument/2006/relationships/image" Target="../media/image143.png"/><Relationship Id="rId7" Type="http://schemas.openxmlformats.org/officeDocument/2006/relationships/image" Target="../media/image147.png"/><Relationship Id="rId12" Type="http://schemas.openxmlformats.org/officeDocument/2006/relationships/image" Target="../media/image152.svg"/><Relationship Id="rId2" Type="http://schemas.openxmlformats.org/officeDocument/2006/relationships/image" Target="../media/image12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6.png"/><Relationship Id="rId11" Type="http://schemas.openxmlformats.org/officeDocument/2006/relationships/image" Target="../media/image151.png"/><Relationship Id="rId5" Type="http://schemas.openxmlformats.org/officeDocument/2006/relationships/image" Target="../media/image145.png"/><Relationship Id="rId10" Type="http://schemas.openxmlformats.org/officeDocument/2006/relationships/image" Target="../media/image150.png"/><Relationship Id="rId4" Type="http://schemas.openxmlformats.org/officeDocument/2006/relationships/image" Target="../media/image144.svg"/><Relationship Id="rId9" Type="http://schemas.openxmlformats.org/officeDocument/2006/relationships/image" Target="../media/image14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4.png"/><Relationship Id="rId7" Type="http://schemas.openxmlformats.org/officeDocument/2006/relationships/image" Target="../media/image150.png"/><Relationship Id="rId2" Type="http://schemas.openxmlformats.org/officeDocument/2006/relationships/image" Target="../media/image12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9.png"/><Relationship Id="rId5" Type="http://schemas.openxmlformats.org/officeDocument/2006/relationships/image" Target="../media/image148.svg"/><Relationship Id="rId4" Type="http://schemas.openxmlformats.org/officeDocument/2006/relationships/image" Target="../media/image14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3" y="5403075"/>
            <a:ext cx="12318997" cy="1518428"/>
          </a:xfrm>
          <a:custGeom>
            <a:avLst/>
            <a:gdLst/>
            <a:ahLst/>
            <a:cxnLst/>
            <a:rect l="l" t="t" r="r" b="b"/>
            <a:pathLst>
              <a:path w="12318997" h="1518428">
                <a:moveTo>
                  <a:pt x="0" y="0"/>
                </a:moveTo>
                <a:lnTo>
                  <a:pt x="12318997" y="0"/>
                </a:lnTo>
                <a:lnTo>
                  <a:pt x="12318997" y="1518428"/>
                </a:lnTo>
                <a:lnTo>
                  <a:pt x="0" y="15184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3716" y="972312"/>
            <a:ext cx="12163044" cy="4914900"/>
            <a:chOff x="0" y="0"/>
            <a:chExt cx="16217392" cy="65532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217392" cy="6553200"/>
            </a:xfrm>
            <a:custGeom>
              <a:avLst/>
              <a:gdLst/>
              <a:ahLst/>
              <a:cxnLst/>
              <a:rect l="l" t="t" r="r" b="b"/>
              <a:pathLst>
                <a:path w="16217392" h="6553200">
                  <a:moveTo>
                    <a:pt x="0" y="0"/>
                  </a:moveTo>
                  <a:lnTo>
                    <a:pt x="16217392" y="0"/>
                  </a:lnTo>
                  <a:lnTo>
                    <a:pt x="16217392" y="6553200"/>
                  </a:lnTo>
                  <a:lnTo>
                    <a:pt x="0" y="6553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3716" y="972312"/>
            <a:ext cx="12163044" cy="4914900"/>
            <a:chOff x="0" y="0"/>
            <a:chExt cx="16217392" cy="65532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217392" cy="6553200"/>
            </a:xfrm>
            <a:custGeom>
              <a:avLst/>
              <a:gdLst/>
              <a:ahLst/>
              <a:cxnLst/>
              <a:rect l="l" t="t" r="r" b="b"/>
              <a:pathLst>
                <a:path w="16217392" h="6553200">
                  <a:moveTo>
                    <a:pt x="0" y="0"/>
                  </a:moveTo>
                  <a:lnTo>
                    <a:pt x="16217392" y="0"/>
                  </a:lnTo>
                  <a:lnTo>
                    <a:pt x="16217392" y="6553200"/>
                  </a:lnTo>
                  <a:lnTo>
                    <a:pt x="0" y="6553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0" y="0"/>
            <a:ext cx="12176760" cy="6954012"/>
            <a:chOff x="0" y="0"/>
            <a:chExt cx="16235680" cy="92720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235680" cy="9272016"/>
            </a:xfrm>
            <a:custGeom>
              <a:avLst/>
              <a:gdLst/>
              <a:ahLst/>
              <a:cxnLst/>
              <a:rect l="l" t="t" r="r" b="b"/>
              <a:pathLst>
                <a:path w="16235680" h="9272016">
                  <a:moveTo>
                    <a:pt x="0" y="0"/>
                  </a:moveTo>
                  <a:lnTo>
                    <a:pt x="16235680" y="0"/>
                  </a:lnTo>
                  <a:lnTo>
                    <a:pt x="16235680" y="9272016"/>
                  </a:lnTo>
                  <a:lnTo>
                    <a:pt x="0" y="92720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47768" y="6145482"/>
            <a:ext cx="4344686" cy="771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75"/>
              </a:lnSpc>
            </a:pPr>
            <a:r>
              <a:rPr lang="en-US" sz="4625" i="1" spc="5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PREPARED BY: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12516" y="2409673"/>
            <a:ext cx="7332560" cy="140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37"/>
              </a:lnSpc>
            </a:pPr>
            <a:r>
              <a:rPr lang="en-US" sz="8169" i="1" spc="89">
                <a:solidFill>
                  <a:srgbClr val="FFFFFF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BASIL’s BAKERY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954012"/>
            <a:chOff x="0" y="0"/>
            <a:chExt cx="16256000" cy="92720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9272016"/>
            </a:xfrm>
            <a:custGeom>
              <a:avLst/>
              <a:gdLst/>
              <a:ahLst/>
              <a:cxnLst/>
              <a:rect l="l" t="t" r="r" b="b"/>
              <a:pathLst>
                <a:path w="16256000" h="9272016">
                  <a:moveTo>
                    <a:pt x="0" y="0"/>
                  </a:moveTo>
                  <a:lnTo>
                    <a:pt x="16256000" y="0"/>
                  </a:lnTo>
                  <a:lnTo>
                    <a:pt x="16256000" y="9272016"/>
                  </a:lnTo>
                  <a:lnTo>
                    <a:pt x="0" y="92720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5985215" y="0"/>
            <a:ext cx="6206785" cy="978189"/>
            <a:chOff x="0" y="0"/>
            <a:chExt cx="8275714" cy="13042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275701" cy="1304290"/>
            </a:xfrm>
            <a:custGeom>
              <a:avLst/>
              <a:gdLst/>
              <a:ahLst/>
              <a:cxnLst/>
              <a:rect l="l" t="t" r="r" b="b"/>
              <a:pathLst>
                <a:path w="8275701" h="1304290">
                  <a:moveTo>
                    <a:pt x="0" y="0"/>
                  </a:moveTo>
                  <a:lnTo>
                    <a:pt x="8275701" y="0"/>
                  </a:lnTo>
                  <a:lnTo>
                    <a:pt x="8275701" y="1304290"/>
                  </a:lnTo>
                  <a:lnTo>
                    <a:pt x="0" y="13042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b="2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6013790" y="933793"/>
            <a:ext cx="6178210" cy="1059132"/>
            <a:chOff x="0" y="0"/>
            <a:chExt cx="8237614" cy="141217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237601" cy="1412113"/>
            </a:xfrm>
            <a:custGeom>
              <a:avLst/>
              <a:gdLst/>
              <a:ahLst/>
              <a:cxnLst/>
              <a:rect l="l" t="t" r="r" b="b"/>
              <a:pathLst>
                <a:path w="8237601" h="1412113">
                  <a:moveTo>
                    <a:pt x="0" y="0"/>
                  </a:moveTo>
                  <a:lnTo>
                    <a:pt x="8237601" y="0"/>
                  </a:lnTo>
                  <a:lnTo>
                    <a:pt x="8237601" y="1412113"/>
                  </a:lnTo>
                  <a:lnTo>
                    <a:pt x="0" y="14121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4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0" y="0"/>
            <a:ext cx="5868962" cy="989619"/>
            <a:chOff x="0" y="0"/>
            <a:chExt cx="7825283" cy="131949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825232" cy="1319530"/>
            </a:xfrm>
            <a:custGeom>
              <a:avLst/>
              <a:gdLst/>
              <a:ahLst/>
              <a:cxnLst/>
              <a:rect l="l" t="t" r="r" b="b"/>
              <a:pathLst>
                <a:path w="7825232" h="1319530">
                  <a:moveTo>
                    <a:pt x="0" y="0"/>
                  </a:moveTo>
                  <a:lnTo>
                    <a:pt x="7825232" y="0"/>
                  </a:lnTo>
                  <a:lnTo>
                    <a:pt x="7825232" y="1319530"/>
                  </a:lnTo>
                  <a:lnTo>
                    <a:pt x="0" y="13195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2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0" y="978246"/>
            <a:ext cx="5868324" cy="1073096"/>
            <a:chOff x="0" y="0"/>
            <a:chExt cx="7824432" cy="143079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824470" cy="1430782"/>
            </a:xfrm>
            <a:custGeom>
              <a:avLst/>
              <a:gdLst/>
              <a:ahLst/>
              <a:cxnLst/>
              <a:rect l="l" t="t" r="r" b="b"/>
              <a:pathLst>
                <a:path w="7824470" h="1430782">
                  <a:moveTo>
                    <a:pt x="0" y="0"/>
                  </a:moveTo>
                  <a:lnTo>
                    <a:pt x="7824470" y="0"/>
                  </a:lnTo>
                  <a:lnTo>
                    <a:pt x="7824470" y="1430782"/>
                  </a:lnTo>
                  <a:lnTo>
                    <a:pt x="0" y="14307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-1661160" y="2083308"/>
            <a:ext cx="7476744" cy="1002792"/>
            <a:chOff x="0" y="0"/>
            <a:chExt cx="9968992" cy="133705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968992" cy="1337056"/>
            </a:xfrm>
            <a:custGeom>
              <a:avLst/>
              <a:gdLst/>
              <a:ahLst/>
              <a:cxnLst/>
              <a:rect l="l" t="t" r="r" b="b"/>
              <a:pathLst>
                <a:path w="9968992" h="1337056">
                  <a:moveTo>
                    <a:pt x="0" y="0"/>
                  </a:moveTo>
                  <a:lnTo>
                    <a:pt x="9968992" y="0"/>
                  </a:lnTo>
                  <a:lnTo>
                    <a:pt x="9968992" y="1337056"/>
                  </a:lnTo>
                  <a:lnTo>
                    <a:pt x="0" y="13370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-1685544" y="3319272"/>
            <a:ext cx="7491984" cy="1037844"/>
            <a:chOff x="0" y="0"/>
            <a:chExt cx="9989312" cy="138379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989312" cy="1383792"/>
            </a:xfrm>
            <a:custGeom>
              <a:avLst/>
              <a:gdLst/>
              <a:ahLst/>
              <a:cxnLst/>
              <a:rect l="l" t="t" r="r" b="b"/>
              <a:pathLst>
                <a:path w="9989312" h="1383792">
                  <a:moveTo>
                    <a:pt x="0" y="0"/>
                  </a:moveTo>
                  <a:lnTo>
                    <a:pt x="9989312" y="0"/>
                  </a:lnTo>
                  <a:lnTo>
                    <a:pt x="9989312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5893308" y="2077212"/>
            <a:ext cx="7376160" cy="1037844"/>
            <a:chOff x="0" y="0"/>
            <a:chExt cx="9834880" cy="138379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834880" cy="1383792"/>
            </a:xfrm>
            <a:custGeom>
              <a:avLst/>
              <a:gdLst/>
              <a:ahLst/>
              <a:cxnLst/>
              <a:rect l="l" t="t" r="r" b="b"/>
              <a:pathLst>
                <a:path w="9834880" h="1383792">
                  <a:moveTo>
                    <a:pt x="0" y="0"/>
                  </a:moveTo>
                  <a:lnTo>
                    <a:pt x="9834880" y="0"/>
                  </a:lnTo>
                  <a:lnTo>
                    <a:pt x="9834880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5920740" y="3311652"/>
            <a:ext cx="7376160" cy="1037844"/>
            <a:chOff x="0" y="0"/>
            <a:chExt cx="9834880" cy="138379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834880" cy="1383792"/>
            </a:xfrm>
            <a:custGeom>
              <a:avLst/>
              <a:gdLst/>
              <a:ahLst/>
              <a:cxnLst/>
              <a:rect l="l" t="t" r="r" b="b"/>
              <a:pathLst>
                <a:path w="9834880" h="1383792">
                  <a:moveTo>
                    <a:pt x="0" y="0"/>
                  </a:moveTo>
                  <a:lnTo>
                    <a:pt x="9834880" y="0"/>
                  </a:lnTo>
                  <a:lnTo>
                    <a:pt x="9834880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-1685544" y="4579620"/>
            <a:ext cx="7478268" cy="1037844"/>
            <a:chOff x="0" y="0"/>
            <a:chExt cx="9971024" cy="1383792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9971024" cy="1383792"/>
            </a:xfrm>
            <a:custGeom>
              <a:avLst/>
              <a:gdLst/>
              <a:ahLst/>
              <a:cxnLst/>
              <a:rect l="l" t="t" r="r" b="b"/>
              <a:pathLst>
                <a:path w="9971024" h="1383792">
                  <a:moveTo>
                    <a:pt x="0" y="0"/>
                  </a:moveTo>
                  <a:lnTo>
                    <a:pt x="9971024" y="0"/>
                  </a:lnTo>
                  <a:lnTo>
                    <a:pt x="9971024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5930165" y="4717662"/>
            <a:ext cx="6936800" cy="977843"/>
            <a:chOff x="0" y="0"/>
            <a:chExt cx="9816592" cy="1383792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9816592" cy="1383792"/>
            </a:xfrm>
            <a:custGeom>
              <a:avLst/>
              <a:gdLst/>
              <a:ahLst/>
              <a:cxnLst/>
              <a:rect l="l" t="t" r="r" b="b"/>
              <a:pathLst>
                <a:path w="9816592" h="1383792">
                  <a:moveTo>
                    <a:pt x="0" y="0"/>
                  </a:moveTo>
                  <a:lnTo>
                    <a:pt x="9816592" y="0"/>
                  </a:lnTo>
                  <a:lnTo>
                    <a:pt x="9816592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grpSp>
        <p:nvGrpSpPr>
          <p:cNvPr id="24" name="Group 24"/>
          <p:cNvGrpSpPr/>
          <p:nvPr/>
        </p:nvGrpSpPr>
        <p:grpSpPr>
          <a:xfrm>
            <a:off x="-1670304" y="5812536"/>
            <a:ext cx="7487412" cy="1037844"/>
            <a:chOff x="0" y="0"/>
            <a:chExt cx="9983216" cy="1383792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9983216" cy="1383792"/>
            </a:xfrm>
            <a:custGeom>
              <a:avLst/>
              <a:gdLst/>
              <a:ahLst/>
              <a:cxnLst/>
              <a:rect l="l" t="t" r="r" b="b"/>
              <a:pathLst>
                <a:path w="9983216" h="1383792">
                  <a:moveTo>
                    <a:pt x="0" y="0"/>
                  </a:moveTo>
                  <a:lnTo>
                    <a:pt x="9983216" y="0"/>
                  </a:lnTo>
                  <a:lnTo>
                    <a:pt x="9983216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</p:sp>
      </p:grpSp>
      <p:grpSp>
        <p:nvGrpSpPr>
          <p:cNvPr id="26" name="Group 26"/>
          <p:cNvGrpSpPr/>
          <p:nvPr/>
        </p:nvGrpSpPr>
        <p:grpSpPr>
          <a:xfrm>
            <a:off x="5920740" y="5812536"/>
            <a:ext cx="7362444" cy="1037844"/>
            <a:chOff x="0" y="0"/>
            <a:chExt cx="9816592" cy="1383792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816592" cy="1383792"/>
            </a:xfrm>
            <a:custGeom>
              <a:avLst/>
              <a:gdLst/>
              <a:ahLst/>
              <a:cxnLst/>
              <a:rect l="l" t="t" r="r" b="b"/>
              <a:pathLst>
                <a:path w="9816592" h="1383792">
                  <a:moveTo>
                    <a:pt x="0" y="0"/>
                  </a:moveTo>
                  <a:lnTo>
                    <a:pt x="9816592" y="0"/>
                  </a:lnTo>
                  <a:lnTo>
                    <a:pt x="9816592" y="1383792"/>
                  </a:lnTo>
                  <a:lnTo>
                    <a:pt x="0" y="13837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</p:sp>
      </p:grpSp>
      <p:sp>
        <p:nvSpPr>
          <p:cNvPr id="28" name="TextBox 28"/>
          <p:cNvSpPr txBox="1"/>
          <p:nvPr/>
        </p:nvSpPr>
        <p:spPr>
          <a:xfrm>
            <a:off x="1439542" y="1299905"/>
            <a:ext cx="1513884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STUDENT ID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93797" y="240725"/>
            <a:ext cx="2014985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STUDENT NAME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79220" y="3582733"/>
            <a:ext cx="1896456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MODULE CODE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8265" y="4816535"/>
            <a:ext cx="1939204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MODULE NAME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09062" y="6036373"/>
            <a:ext cx="1824704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COMPONENT 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58240" y="2306383"/>
            <a:ext cx="2347255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LECTURER’S NAME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797928" y="3530660"/>
            <a:ext cx="1261765" cy="349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LCLM4004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395973" y="6016047"/>
            <a:ext cx="2005184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BASIL’S BAKERY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380733" y="1133542"/>
            <a:ext cx="1042392" cy="349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2537569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996" y="108013"/>
            <a:ext cx="5164004" cy="303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63"/>
              </a:lnSpc>
            </a:pPr>
            <a:r>
              <a:rPr lang="en-US" sz="1831" spc="2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NoemiaNamuto Zangui do Nascimento 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96250" y="2223192"/>
            <a:ext cx="1189881" cy="349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Annmarie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63127" y="4757480"/>
            <a:ext cx="4393282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PROBLEM SOLVING AND DECISION 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879843" y="5062280"/>
            <a:ext cx="1019556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MAKING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622036" cy="6858000"/>
            <a:chOff x="0" y="0"/>
            <a:chExt cx="7496048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96048" cy="9144000"/>
            </a:xfrm>
            <a:custGeom>
              <a:avLst/>
              <a:gdLst/>
              <a:ahLst/>
              <a:cxnLst/>
              <a:rect l="l" t="t" r="r" b="b"/>
              <a:pathLst>
                <a:path w="7496048" h="9144000">
                  <a:moveTo>
                    <a:pt x="0" y="0"/>
                  </a:moveTo>
                  <a:lnTo>
                    <a:pt x="7496048" y="0"/>
                  </a:lnTo>
                  <a:lnTo>
                    <a:pt x="7496048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5638162" y="118748"/>
            <a:ext cx="6538598" cy="934717"/>
          </a:xfrm>
          <a:custGeom>
            <a:avLst/>
            <a:gdLst/>
            <a:ahLst/>
            <a:cxnLst/>
            <a:rect l="l" t="t" r="r" b="b"/>
            <a:pathLst>
              <a:path w="6538598" h="934717">
                <a:moveTo>
                  <a:pt x="0" y="0"/>
                </a:moveTo>
                <a:lnTo>
                  <a:pt x="6538598" y="0"/>
                </a:lnTo>
                <a:lnTo>
                  <a:pt x="6538598" y="934717"/>
                </a:lnTo>
                <a:lnTo>
                  <a:pt x="0" y="9347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6283385" y="389506"/>
            <a:ext cx="5250551" cy="395211"/>
            <a:chOff x="0" y="0"/>
            <a:chExt cx="7000735" cy="52694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00748" cy="526923"/>
            </a:xfrm>
            <a:custGeom>
              <a:avLst/>
              <a:gdLst/>
              <a:ahLst/>
              <a:cxnLst/>
              <a:rect l="l" t="t" r="r" b="b"/>
              <a:pathLst>
                <a:path w="7000748" h="526923">
                  <a:moveTo>
                    <a:pt x="0" y="0"/>
                  </a:moveTo>
                  <a:lnTo>
                    <a:pt x="7000748" y="0"/>
                  </a:lnTo>
                  <a:lnTo>
                    <a:pt x="7000748" y="526923"/>
                  </a:lnTo>
                  <a:lnTo>
                    <a:pt x="0" y="526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4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5994473" y="1870622"/>
            <a:ext cx="4697574" cy="289953"/>
            <a:chOff x="0" y="0"/>
            <a:chExt cx="8139443" cy="50239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39430" cy="502412"/>
            </a:xfrm>
            <a:custGeom>
              <a:avLst/>
              <a:gdLst/>
              <a:ahLst/>
              <a:cxnLst/>
              <a:rect l="l" t="t" r="r" b="b"/>
              <a:pathLst>
                <a:path w="8139430" h="502412">
                  <a:moveTo>
                    <a:pt x="0" y="0"/>
                  </a:moveTo>
                  <a:lnTo>
                    <a:pt x="8139430" y="0"/>
                  </a:lnTo>
                  <a:lnTo>
                    <a:pt x="8139430" y="502412"/>
                  </a:lnTo>
                  <a:lnTo>
                    <a:pt x="0" y="5024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2"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5997816" y="2144878"/>
            <a:ext cx="1430779" cy="377114"/>
            <a:chOff x="0" y="0"/>
            <a:chExt cx="1907705" cy="50281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07667" cy="502793"/>
            </a:xfrm>
            <a:custGeom>
              <a:avLst/>
              <a:gdLst/>
              <a:ahLst/>
              <a:cxnLst/>
              <a:rect l="l" t="t" r="r" b="b"/>
              <a:pathLst>
                <a:path w="1907667" h="502793">
                  <a:moveTo>
                    <a:pt x="0" y="0"/>
                  </a:moveTo>
                  <a:lnTo>
                    <a:pt x="1907667" y="0"/>
                  </a:lnTo>
                  <a:lnTo>
                    <a:pt x="1907667" y="502793"/>
                  </a:lnTo>
                  <a:lnTo>
                    <a:pt x="0" y="5027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" b="-5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6008494" y="2979725"/>
            <a:ext cx="5857342" cy="380467"/>
            <a:chOff x="0" y="0"/>
            <a:chExt cx="7809789" cy="50728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809738" cy="507238"/>
            </a:xfrm>
            <a:custGeom>
              <a:avLst/>
              <a:gdLst/>
              <a:ahLst/>
              <a:cxnLst/>
              <a:rect l="l" t="t" r="r" b="b"/>
              <a:pathLst>
                <a:path w="7809738" h="507238">
                  <a:moveTo>
                    <a:pt x="0" y="0"/>
                  </a:moveTo>
                  <a:lnTo>
                    <a:pt x="7809738" y="0"/>
                  </a:lnTo>
                  <a:lnTo>
                    <a:pt x="7809738" y="507238"/>
                  </a:lnTo>
                  <a:lnTo>
                    <a:pt x="0" y="5072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10"/>
              </a:stretch>
            </a:blipFill>
          </p:spPr>
        </p:sp>
      </p:grpSp>
      <p:grpSp>
        <p:nvGrpSpPr>
          <p:cNvPr id="13" name="Group 13"/>
          <p:cNvGrpSpPr/>
          <p:nvPr/>
        </p:nvGrpSpPr>
        <p:grpSpPr>
          <a:xfrm>
            <a:off x="5994473" y="3275162"/>
            <a:ext cx="771906" cy="311896"/>
            <a:chOff x="0" y="0"/>
            <a:chExt cx="1029208" cy="41586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29208" cy="415925"/>
            </a:xfrm>
            <a:custGeom>
              <a:avLst/>
              <a:gdLst/>
              <a:ahLst/>
              <a:cxnLst/>
              <a:rect l="l" t="t" r="r" b="b"/>
              <a:pathLst>
                <a:path w="1029208" h="415925">
                  <a:moveTo>
                    <a:pt x="0" y="0"/>
                  </a:moveTo>
                  <a:lnTo>
                    <a:pt x="1029208" y="0"/>
                  </a:lnTo>
                  <a:lnTo>
                    <a:pt x="1029208" y="415925"/>
                  </a:lnTo>
                  <a:lnTo>
                    <a:pt x="0" y="415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b="15"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6005598" y="4118610"/>
            <a:ext cx="1091860" cy="306276"/>
            <a:chOff x="0" y="0"/>
            <a:chExt cx="1455814" cy="40836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55801" cy="408305"/>
            </a:xfrm>
            <a:custGeom>
              <a:avLst/>
              <a:gdLst/>
              <a:ahLst/>
              <a:cxnLst/>
              <a:rect l="l" t="t" r="r" b="b"/>
              <a:pathLst>
                <a:path w="1455801" h="408305">
                  <a:moveTo>
                    <a:pt x="0" y="0"/>
                  </a:moveTo>
                  <a:lnTo>
                    <a:pt x="1455801" y="0"/>
                  </a:lnTo>
                  <a:lnTo>
                    <a:pt x="1455801" y="408305"/>
                  </a:lnTo>
                  <a:lnTo>
                    <a:pt x="0" y="4083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b="-15"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7153513" y="4110028"/>
            <a:ext cx="4800800" cy="376799"/>
            <a:chOff x="0" y="0"/>
            <a:chExt cx="6401067" cy="50239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401054" cy="502412"/>
            </a:xfrm>
            <a:custGeom>
              <a:avLst/>
              <a:gdLst/>
              <a:ahLst/>
              <a:cxnLst/>
              <a:rect l="l" t="t" r="r" b="b"/>
              <a:pathLst>
                <a:path w="6401054" h="502412">
                  <a:moveTo>
                    <a:pt x="0" y="0"/>
                  </a:moveTo>
                  <a:lnTo>
                    <a:pt x="6401054" y="0"/>
                  </a:lnTo>
                  <a:lnTo>
                    <a:pt x="6401054" y="502412"/>
                  </a:lnTo>
                  <a:lnTo>
                    <a:pt x="0" y="5024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b="2"/>
              </a:stretch>
            </a:blipFill>
          </p:spPr>
        </p:sp>
      </p:grpSp>
      <p:grpSp>
        <p:nvGrpSpPr>
          <p:cNvPr id="19" name="Group 19"/>
          <p:cNvGrpSpPr/>
          <p:nvPr/>
        </p:nvGrpSpPr>
        <p:grpSpPr>
          <a:xfrm>
            <a:off x="5997816" y="4418276"/>
            <a:ext cx="1873863" cy="299085"/>
            <a:chOff x="0" y="0"/>
            <a:chExt cx="2498484" cy="39878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498471" cy="398780"/>
            </a:xfrm>
            <a:custGeom>
              <a:avLst/>
              <a:gdLst/>
              <a:ahLst/>
              <a:cxnLst/>
              <a:rect l="l" t="t" r="r" b="b"/>
              <a:pathLst>
                <a:path w="2498471" h="398780">
                  <a:moveTo>
                    <a:pt x="0" y="0"/>
                  </a:moveTo>
                  <a:lnTo>
                    <a:pt x="2498471" y="0"/>
                  </a:lnTo>
                  <a:lnTo>
                    <a:pt x="2498471" y="398780"/>
                  </a:lnTo>
                  <a:lnTo>
                    <a:pt x="0" y="3987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6006055" y="5240322"/>
            <a:ext cx="5168903" cy="380467"/>
            <a:chOff x="0" y="0"/>
            <a:chExt cx="6891871" cy="50728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891909" cy="507238"/>
            </a:xfrm>
            <a:custGeom>
              <a:avLst/>
              <a:gdLst/>
              <a:ahLst/>
              <a:cxnLst/>
              <a:rect l="l" t="t" r="r" b="b"/>
              <a:pathLst>
                <a:path w="6891909" h="507238">
                  <a:moveTo>
                    <a:pt x="0" y="0"/>
                  </a:moveTo>
                  <a:lnTo>
                    <a:pt x="6891909" y="0"/>
                  </a:lnTo>
                  <a:lnTo>
                    <a:pt x="6891909" y="507238"/>
                  </a:lnTo>
                  <a:lnTo>
                    <a:pt x="0" y="5072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b="-10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>
            <a:off x="5997816" y="5607710"/>
            <a:ext cx="1041606" cy="239954"/>
            <a:chOff x="0" y="0"/>
            <a:chExt cx="1388808" cy="31993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388745" cy="319913"/>
            </a:xfrm>
            <a:custGeom>
              <a:avLst/>
              <a:gdLst/>
              <a:ahLst/>
              <a:cxnLst/>
              <a:rect l="l" t="t" r="r" b="b"/>
              <a:pathLst>
                <a:path w="1388745" h="319913">
                  <a:moveTo>
                    <a:pt x="0" y="0"/>
                  </a:moveTo>
                  <a:lnTo>
                    <a:pt x="1388745" y="0"/>
                  </a:lnTo>
                  <a:lnTo>
                    <a:pt x="1388745" y="319913"/>
                  </a:lnTo>
                  <a:lnTo>
                    <a:pt x="0" y="3199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r="-4" b="-7"/>
              </a:stretch>
            </a:blipFill>
          </p:spPr>
        </p:sp>
      </p:grpSp>
      <p:grpSp>
        <p:nvGrpSpPr>
          <p:cNvPr id="25" name="Group 25"/>
          <p:cNvGrpSpPr/>
          <p:nvPr/>
        </p:nvGrpSpPr>
        <p:grpSpPr>
          <a:xfrm>
            <a:off x="5995387" y="6370625"/>
            <a:ext cx="3659610" cy="380467"/>
            <a:chOff x="0" y="0"/>
            <a:chExt cx="4879480" cy="50728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879467" cy="507238"/>
            </a:xfrm>
            <a:custGeom>
              <a:avLst/>
              <a:gdLst/>
              <a:ahLst/>
              <a:cxnLst/>
              <a:rect l="l" t="t" r="r" b="b"/>
              <a:pathLst>
                <a:path w="4879467" h="507238">
                  <a:moveTo>
                    <a:pt x="0" y="0"/>
                  </a:moveTo>
                  <a:lnTo>
                    <a:pt x="4879467" y="0"/>
                  </a:lnTo>
                  <a:lnTo>
                    <a:pt x="4879467" y="507238"/>
                  </a:lnTo>
                  <a:lnTo>
                    <a:pt x="0" y="5072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b="-10"/>
              </a:stretch>
            </a:blipFill>
          </p:spPr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04660" y="0"/>
            <a:ext cx="5387340" cy="6858000"/>
            <a:chOff x="0" y="0"/>
            <a:chExt cx="7183120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183120" cy="9144000"/>
            </a:xfrm>
            <a:custGeom>
              <a:avLst/>
              <a:gdLst/>
              <a:ahLst/>
              <a:cxnLst/>
              <a:rect l="l" t="t" r="r" b="b"/>
              <a:pathLst>
                <a:path w="7183120" h="9144000">
                  <a:moveTo>
                    <a:pt x="0" y="0"/>
                  </a:moveTo>
                  <a:lnTo>
                    <a:pt x="7183120" y="0"/>
                  </a:lnTo>
                  <a:lnTo>
                    <a:pt x="718312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722824" y="-3591"/>
            <a:ext cx="1097194" cy="916857"/>
          </a:xfrm>
          <a:custGeom>
            <a:avLst/>
            <a:gdLst/>
            <a:ahLst/>
            <a:cxnLst/>
            <a:rect l="l" t="t" r="r" b="b"/>
            <a:pathLst>
              <a:path w="1097194" h="916857">
                <a:moveTo>
                  <a:pt x="0" y="0"/>
                </a:moveTo>
                <a:lnTo>
                  <a:pt x="1097195" y="0"/>
                </a:lnTo>
                <a:lnTo>
                  <a:pt x="1097195" y="916858"/>
                </a:lnTo>
                <a:lnTo>
                  <a:pt x="0" y="9168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569947" y="1787357"/>
            <a:ext cx="5607682" cy="373456"/>
            <a:chOff x="0" y="0"/>
            <a:chExt cx="7476909" cy="49794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476871" cy="497967"/>
            </a:xfrm>
            <a:custGeom>
              <a:avLst/>
              <a:gdLst/>
              <a:ahLst/>
              <a:cxnLst/>
              <a:rect l="l" t="t" r="r" b="b"/>
              <a:pathLst>
                <a:path w="7476871" h="497967">
                  <a:moveTo>
                    <a:pt x="0" y="0"/>
                  </a:moveTo>
                  <a:lnTo>
                    <a:pt x="7476871" y="0"/>
                  </a:lnTo>
                  <a:lnTo>
                    <a:pt x="7476871" y="497967"/>
                  </a:lnTo>
                  <a:lnTo>
                    <a:pt x="0" y="4979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5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580615" y="2518877"/>
            <a:ext cx="2802131" cy="311896"/>
            <a:chOff x="0" y="0"/>
            <a:chExt cx="3736175" cy="41586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36213" cy="415925"/>
            </a:xfrm>
            <a:custGeom>
              <a:avLst/>
              <a:gdLst/>
              <a:ahLst/>
              <a:cxnLst/>
              <a:rect l="l" t="t" r="r" b="b"/>
              <a:pathLst>
                <a:path w="3736213" h="415925">
                  <a:moveTo>
                    <a:pt x="0" y="0"/>
                  </a:moveTo>
                  <a:lnTo>
                    <a:pt x="3736213" y="0"/>
                  </a:lnTo>
                  <a:lnTo>
                    <a:pt x="3736213" y="415925"/>
                  </a:lnTo>
                  <a:lnTo>
                    <a:pt x="0" y="415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1" b="15"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580615" y="3250397"/>
            <a:ext cx="5208499" cy="373456"/>
            <a:chOff x="0" y="0"/>
            <a:chExt cx="6944665" cy="49794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944614" cy="497967"/>
            </a:xfrm>
            <a:custGeom>
              <a:avLst/>
              <a:gdLst/>
              <a:ahLst/>
              <a:cxnLst/>
              <a:rect l="l" t="t" r="r" b="b"/>
              <a:pathLst>
                <a:path w="6944614" h="497967">
                  <a:moveTo>
                    <a:pt x="0" y="0"/>
                  </a:moveTo>
                  <a:lnTo>
                    <a:pt x="6944614" y="0"/>
                  </a:lnTo>
                  <a:lnTo>
                    <a:pt x="6944614" y="497967"/>
                  </a:lnTo>
                  <a:lnTo>
                    <a:pt x="0" y="4979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b="5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579701" y="3981936"/>
            <a:ext cx="3617471" cy="377114"/>
            <a:chOff x="0" y="0"/>
            <a:chExt cx="4823295" cy="50281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823333" cy="502793"/>
            </a:xfrm>
            <a:custGeom>
              <a:avLst/>
              <a:gdLst/>
              <a:ahLst/>
              <a:cxnLst/>
              <a:rect l="l" t="t" r="r" b="b"/>
              <a:pathLst>
                <a:path w="4823333" h="502793">
                  <a:moveTo>
                    <a:pt x="0" y="0"/>
                  </a:moveTo>
                  <a:lnTo>
                    <a:pt x="4823333" y="0"/>
                  </a:lnTo>
                  <a:lnTo>
                    <a:pt x="4823333" y="502793"/>
                  </a:lnTo>
                  <a:lnTo>
                    <a:pt x="0" y="5027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5"/>
              </a:stretch>
            </a:blipFill>
          </p:spPr>
        </p:sp>
      </p:grpSp>
      <p:grpSp>
        <p:nvGrpSpPr>
          <p:cNvPr id="13" name="Group 13"/>
          <p:cNvGrpSpPr/>
          <p:nvPr/>
        </p:nvGrpSpPr>
        <p:grpSpPr>
          <a:xfrm>
            <a:off x="569947" y="4710103"/>
            <a:ext cx="5564734" cy="380467"/>
            <a:chOff x="0" y="0"/>
            <a:chExt cx="7419645" cy="50728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419594" cy="507238"/>
            </a:xfrm>
            <a:custGeom>
              <a:avLst/>
              <a:gdLst/>
              <a:ahLst/>
              <a:cxnLst/>
              <a:rect l="l" t="t" r="r" b="b"/>
              <a:pathLst>
                <a:path w="7419594" h="507238">
                  <a:moveTo>
                    <a:pt x="0" y="0"/>
                  </a:moveTo>
                  <a:lnTo>
                    <a:pt x="7419594" y="0"/>
                  </a:lnTo>
                  <a:lnTo>
                    <a:pt x="7419594" y="507238"/>
                  </a:lnTo>
                  <a:lnTo>
                    <a:pt x="0" y="5072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b="-10"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569947" y="5444652"/>
            <a:ext cx="5179762" cy="373761"/>
            <a:chOff x="0" y="0"/>
            <a:chExt cx="6906349" cy="49834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906387" cy="498348"/>
            </a:xfrm>
            <a:custGeom>
              <a:avLst/>
              <a:gdLst/>
              <a:ahLst/>
              <a:cxnLst/>
              <a:rect l="l" t="t" r="r" b="b"/>
              <a:pathLst>
                <a:path w="6906387" h="498348">
                  <a:moveTo>
                    <a:pt x="0" y="0"/>
                  </a:moveTo>
                  <a:lnTo>
                    <a:pt x="6906387" y="0"/>
                  </a:lnTo>
                  <a:lnTo>
                    <a:pt x="6906387" y="498348"/>
                  </a:lnTo>
                  <a:lnTo>
                    <a:pt x="0" y="4983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578482" y="5810717"/>
            <a:ext cx="3776091" cy="311896"/>
            <a:chOff x="0" y="0"/>
            <a:chExt cx="5034788" cy="41586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5034788" cy="415925"/>
            </a:xfrm>
            <a:custGeom>
              <a:avLst/>
              <a:gdLst/>
              <a:ahLst/>
              <a:cxnLst/>
              <a:rect l="l" t="t" r="r" b="b"/>
              <a:pathLst>
                <a:path w="5034788" h="415925">
                  <a:moveTo>
                    <a:pt x="0" y="0"/>
                  </a:moveTo>
                  <a:lnTo>
                    <a:pt x="5034788" y="0"/>
                  </a:lnTo>
                  <a:lnTo>
                    <a:pt x="5034788" y="415925"/>
                  </a:lnTo>
                  <a:lnTo>
                    <a:pt x="0" y="4159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b="15"/>
              </a:stretch>
            </a:blipFill>
          </p:spPr>
        </p:sp>
      </p:grpSp>
      <p:grpSp>
        <p:nvGrpSpPr>
          <p:cNvPr id="19" name="Group 19"/>
          <p:cNvGrpSpPr/>
          <p:nvPr/>
        </p:nvGrpSpPr>
        <p:grpSpPr>
          <a:xfrm>
            <a:off x="4336009" y="5820794"/>
            <a:ext cx="233553" cy="298475"/>
            <a:chOff x="0" y="0"/>
            <a:chExt cx="311404" cy="397967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11404" cy="398018"/>
            </a:xfrm>
            <a:custGeom>
              <a:avLst/>
              <a:gdLst/>
              <a:ahLst/>
              <a:cxnLst/>
              <a:rect l="l" t="t" r="r" b="b"/>
              <a:pathLst>
                <a:path w="311404" h="398018">
                  <a:moveTo>
                    <a:pt x="0" y="0"/>
                  </a:moveTo>
                  <a:lnTo>
                    <a:pt x="311404" y="0"/>
                  </a:lnTo>
                  <a:lnTo>
                    <a:pt x="311404" y="398018"/>
                  </a:lnTo>
                  <a:lnTo>
                    <a:pt x="0" y="3980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b="12"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4644761" y="5817441"/>
            <a:ext cx="1661512" cy="305181"/>
            <a:chOff x="0" y="0"/>
            <a:chExt cx="2215350" cy="40690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15388" cy="406908"/>
            </a:xfrm>
            <a:custGeom>
              <a:avLst/>
              <a:gdLst/>
              <a:ahLst/>
              <a:cxnLst/>
              <a:rect l="l" t="t" r="r" b="b"/>
              <a:pathLst>
                <a:path w="2215388" h="406908">
                  <a:moveTo>
                    <a:pt x="0" y="0"/>
                  </a:moveTo>
                  <a:lnTo>
                    <a:pt x="2215388" y="0"/>
                  </a:lnTo>
                  <a:lnTo>
                    <a:pt x="2215388" y="406908"/>
                  </a:lnTo>
                  <a:lnTo>
                    <a:pt x="0" y="4069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r="1"/>
              </a:stretch>
            </a:blipFill>
          </p:spPr>
        </p:sp>
      </p:grpSp>
      <p:grpSp>
        <p:nvGrpSpPr>
          <p:cNvPr id="23" name="Group 23"/>
          <p:cNvGrpSpPr/>
          <p:nvPr/>
        </p:nvGrpSpPr>
        <p:grpSpPr>
          <a:xfrm>
            <a:off x="249953" y="123577"/>
            <a:ext cx="6438806" cy="1223182"/>
            <a:chOff x="0" y="0"/>
            <a:chExt cx="9562592" cy="181660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562592" cy="1816608"/>
            </a:xfrm>
            <a:custGeom>
              <a:avLst/>
              <a:gdLst/>
              <a:ahLst/>
              <a:cxnLst/>
              <a:rect l="l" t="t" r="r" b="b"/>
              <a:pathLst>
                <a:path w="9562592" h="1816608">
                  <a:moveTo>
                    <a:pt x="0" y="0"/>
                  </a:moveTo>
                  <a:lnTo>
                    <a:pt x="9562592" y="0"/>
                  </a:lnTo>
                  <a:lnTo>
                    <a:pt x="9562592" y="1816608"/>
                  </a:lnTo>
                  <a:lnTo>
                    <a:pt x="0" y="18166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</p:sp>
      </p:grpSp>
      <p:grpSp>
        <p:nvGrpSpPr>
          <p:cNvPr id="25" name="Group 25"/>
          <p:cNvGrpSpPr/>
          <p:nvPr/>
        </p:nvGrpSpPr>
        <p:grpSpPr>
          <a:xfrm>
            <a:off x="430463" y="486399"/>
            <a:ext cx="5704218" cy="374290"/>
            <a:chOff x="0" y="0"/>
            <a:chExt cx="8103718" cy="53173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03743" cy="531749"/>
            </a:xfrm>
            <a:custGeom>
              <a:avLst/>
              <a:gdLst/>
              <a:ahLst/>
              <a:cxnLst/>
              <a:rect l="l" t="t" r="r" b="b"/>
              <a:pathLst>
                <a:path w="8103743" h="531749">
                  <a:moveTo>
                    <a:pt x="0" y="0"/>
                  </a:moveTo>
                  <a:lnTo>
                    <a:pt x="8103743" y="0"/>
                  </a:lnTo>
                  <a:lnTo>
                    <a:pt x="8103743" y="531749"/>
                  </a:lnTo>
                  <a:lnTo>
                    <a:pt x="0" y="5317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b="2"/>
              </a:stretch>
            </a:blipFill>
          </p:spPr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0520" y="27432"/>
            <a:ext cx="8068032" cy="1301953"/>
            <a:chOff x="0" y="0"/>
            <a:chExt cx="11257280" cy="18166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257280" cy="1816608"/>
            </a:xfrm>
            <a:custGeom>
              <a:avLst/>
              <a:gdLst/>
              <a:ahLst/>
              <a:cxnLst/>
              <a:rect l="l" t="t" r="r" b="b"/>
              <a:pathLst>
                <a:path w="11257280" h="1816608">
                  <a:moveTo>
                    <a:pt x="0" y="0"/>
                  </a:moveTo>
                  <a:lnTo>
                    <a:pt x="11257280" y="0"/>
                  </a:lnTo>
                  <a:lnTo>
                    <a:pt x="11257280" y="1816608"/>
                  </a:lnTo>
                  <a:lnTo>
                    <a:pt x="0" y="18166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678999" y="-3591"/>
            <a:ext cx="1097309" cy="916857"/>
          </a:xfrm>
          <a:custGeom>
            <a:avLst/>
            <a:gdLst/>
            <a:ahLst/>
            <a:cxnLst/>
            <a:rect l="l" t="t" r="r" b="b"/>
            <a:pathLst>
              <a:path w="1097309" h="916857">
                <a:moveTo>
                  <a:pt x="0" y="0"/>
                </a:moveTo>
                <a:lnTo>
                  <a:pt x="1097308" y="0"/>
                </a:lnTo>
                <a:lnTo>
                  <a:pt x="1097308" y="916858"/>
                </a:lnTo>
                <a:lnTo>
                  <a:pt x="0" y="9168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4002529" y="3365497"/>
            <a:ext cx="3793360" cy="888997"/>
          </a:xfrm>
          <a:custGeom>
            <a:avLst/>
            <a:gdLst/>
            <a:ahLst/>
            <a:cxnLst/>
            <a:rect l="l" t="t" r="r" b="b"/>
            <a:pathLst>
              <a:path w="3793360" h="888997">
                <a:moveTo>
                  <a:pt x="0" y="0"/>
                </a:moveTo>
                <a:lnTo>
                  <a:pt x="3793360" y="0"/>
                </a:lnTo>
                <a:lnTo>
                  <a:pt x="3793360" y="888997"/>
                </a:lnTo>
                <a:lnTo>
                  <a:pt x="0" y="8889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4066337" y="3382413"/>
            <a:ext cx="3791979" cy="980884"/>
            <a:chOff x="0" y="0"/>
            <a:chExt cx="5055972" cy="130784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055997" cy="1307846"/>
            </a:xfrm>
            <a:custGeom>
              <a:avLst/>
              <a:gdLst/>
              <a:ahLst/>
              <a:cxnLst/>
              <a:rect l="l" t="t" r="r" b="b"/>
              <a:pathLst>
                <a:path w="5055997" h="1307846">
                  <a:moveTo>
                    <a:pt x="0" y="0"/>
                  </a:moveTo>
                  <a:lnTo>
                    <a:pt x="5055997" y="0"/>
                  </a:lnTo>
                  <a:lnTo>
                    <a:pt x="5055997" y="1307846"/>
                  </a:lnTo>
                  <a:lnTo>
                    <a:pt x="0" y="13078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4629160" y="3678984"/>
            <a:ext cx="2562254" cy="292494"/>
            <a:chOff x="0" y="0"/>
            <a:chExt cx="3416338" cy="38999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416300" cy="390017"/>
            </a:xfrm>
            <a:custGeom>
              <a:avLst/>
              <a:gdLst/>
              <a:ahLst/>
              <a:cxnLst/>
              <a:rect l="l" t="t" r="r" b="b"/>
              <a:pathLst>
                <a:path w="3416300" h="390017">
                  <a:moveTo>
                    <a:pt x="0" y="0"/>
                  </a:moveTo>
                  <a:lnTo>
                    <a:pt x="3416300" y="0"/>
                  </a:lnTo>
                  <a:lnTo>
                    <a:pt x="3416300" y="390017"/>
                  </a:lnTo>
                  <a:lnTo>
                    <a:pt x="0" y="3900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-1" b="6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301942" y="1457020"/>
            <a:ext cx="4283783" cy="1041692"/>
            <a:chOff x="0" y="0"/>
            <a:chExt cx="5711711" cy="138892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711698" cy="1388872"/>
            </a:xfrm>
            <a:custGeom>
              <a:avLst/>
              <a:gdLst/>
              <a:ahLst/>
              <a:cxnLst/>
              <a:rect l="l" t="t" r="r" b="b"/>
              <a:pathLst>
                <a:path w="5711698" h="1388872">
                  <a:moveTo>
                    <a:pt x="0" y="0"/>
                  </a:moveTo>
                  <a:lnTo>
                    <a:pt x="5711698" y="0"/>
                  </a:lnTo>
                  <a:lnTo>
                    <a:pt x="5711698" y="1388872"/>
                  </a:lnTo>
                  <a:lnTo>
                    <a:pt x="0" y="13888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3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952529" y="1770593"/>
            <a:ext cx="2932338" cy="246993"/>
            <a:chOff x="0" y="0"/>
            <a:chExt cx="3909784" cy="32932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909822" cy="329311"/>
            </a:xfrm>
            <a:custGeom>
              <a:avLst/>
              <a:gdLst/>
              <a:ahLst/>
              <a:cxnLst/>
              <a:rect l="l" t="t" r="r" b="b"/>
              <a:pathLst>
                <a:path w="3909822" h="329311">
                  <a:moveTo>
                    <a:pt x="0" y="0"/>
                  </a:moveTo>
                  <a:lnTo>
                    <a:pt x="3909822" y="0"/>
                  </a:lnTo>
                  <a:lnTo>
                    <a:pt x="3909822" y="329311"/>
                  </a:lnTo>
                  <a:lnTo>
                    <a:pt x="0" y="3293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b="-3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7205043" y="1367485"/>
            <a:ext cx="4229176" cy="1041692"/>
            <a:chOff x="0" y="0"/>
            <a:chExt cx="5638902" cy="138892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638927" cy="1388872"/>
            </a:xfrm>
            <a:custGeom>
              <a:avLst/>
              <a:gdLst/>
              <a:ahLst/>
              <a:cxnLst/>
              <a:rect l="l" t="t" r="r" b="b"/>
              <a:pathLst>
                <a:path w="5638927" h="1388872">
                  <a:moveTo>
                    <a:pt x="0" y="0"/>
                  </a:moveTo>
                  <a:lnTo>
                    <a:pt x="5638927" y="0"/>
                  </a:lnTo>
                  <a:lnTo>
                    <a:pt x="5638927" y="1388872"/>
                  </a:lnTo>
                  <a:lnTo>
                    <a:pt x="0" y="13888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b="-3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7779868" y="1683525"/>
            <a:ext cx="3030512" cy="292494"/>
            <a:chOff x="0" y="0"/>
            <a:chExt cx="4040683" cy="38999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040632" cy="390017"/>
            </a:xfrm>
            <a:custGeom>
              <a:avLst/>
              <a:gdLst/>
              <a:ahLst/>
              <a:cxnLst/>
              <a:rect l="l" t="t" r="r" b="b"/>
              <a:pathLst>
                <a:path w="4040632" h="390017">
                  <a:moveTo>
                    <a:pt x="0" y="0"/>
                  </a:moveTo>
                  <a:lnTo>
                    <a:pt x="4040632" y="0"/>
                  </a:lnTo>
                  <a:lnTo>
                    <a:pt x="4040632" y="390017"/>
                  </a:lnTo>
                  <a:lnTo>
                    <a:pt x="0" y="3900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r="-1" b="6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3488846" y="2766889"/>
            <a:ext cx="817093" cy="694792"/>
            <a:chOff x="0" y="0"/>
            <a:chExt cx="817093" cy="69479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7118" cy="694817"/>
            </a:xfrm>
            <a:custGeom>
              <a:avLst/>
              <a:gdLst/>
              <a:ahLst/>
              <a:cxnLst/>
              <a:rect l="l" t="t" r="r" b="b"/>
              <a:pathLst>
                <a:path w="817118" h="694817">
                  <a:moveTo>
                    <a:pt x="4953" y="0"/>
                  </a:moveTo>
                  <a:lnTo>
                    <a:pt x="817118" y="688975"/>
                  </a:lnTo>
                  <a:lnTo>
                    <a:pt x="812165" y="694817"/>
                  </a:lnTo>
                  <a:lnTo>
                    <a:pt x="0" y="5842"/>
                  </a:lnTo>
                  <a:lnTo>
                    <a:pt x="4953" y="0"/>
                  </a:lnTo>
                </a:path>
              </a:pathLst>
            </a:custGeom>
            <a:solidFill>
              <a:srgbClr val="2373F3"/>
            </a:solidFill>
          </p:spPr>
        </p:sp>
      </p:grpSp>
      <p:grpSp>
        <p:nvGrpSpPr>
          <p:cNvPr id="20" name="Group 20"/>
          <p:cNvGrpSpPr/>
          <p:nvPr/>
        </p:nvGrpSpPr>
        <p:grpSpPr>
          <a:xfrm>
            <a:off x="816445" y="378714"/>
            <a:ext cx="6988092" cy="364030"/>
            <a:chOff x="0" y="0"/>
            <a:chExt cx="10115563" cy="52694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115550" cy="526923"/>
            </a:xfrm>
            <a:custGeom>
              <a:avLst/>
              <a:gdLst/>
              <a:ahLst/>
              <a:cxnLst/>
              <a:rect l="l" t="t" r="r" b="b"/>
              <a:pathLst>
                <a:path w="10115550" h="526923">
                  <a:moveTo>
                    <a:pt x="0" y="0"/>
                  </a:moveTo>
                  <a:lnTo>
                    <a:pt x="10115550" y="0"/>
                  </a:lnTo>
                  <a:lnTo>
                    <a:pt x="10115550" y="526923"/>
                  </a:lnTo>
                  <a:lnTo>
                    <a:pt x="0" y="526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b="-4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301942" y="5149529"/>
            <a:ext cx="4283783" cy="1041473"/>
            <a:chOff x="0" y="0"/>
            <a:chExt cx="5711711" cy="1388631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5711698" cy="1388618"/>
            </a:xfrm>
            <a:custGeom>
              <a:avLst/>
              <a:gdLst/>
              <a:ahLst/>
              <a:cxnLst/>
              <a:rect l="l" t="t" r="r" b="b"/>
              <a:pathLst>
                <a:path w="5711698" h="1388618">
                  <a:moveTo>
                    <a:pt x="0" y="0"/>
                  </a:moveTo>
                  <a:lnTo>
                    <a:pt x="5711698" y="0"/>
                  </a:lnTo>
                  <a:lnTo>
                    <a:pt x="5711698" y="1388618"/>
                  </a:lnTo>
                  <a:lnTo>
                    <a:pt x="0" y="13886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/>
              </a:stretch>
            </a:blipFill>
          </p:spPr>
        </p:sp>
      </p:grpSp>
      <p:grpSp>
        <p:nvGrpSpPr>
          <p:cNvPr id="24" name="Group 24"/>
          <p:cNvGrpSpPr/>
          <p:nvPr/>
        </p:nvGrpSpPr>
        <p:grpSpPr>
          <a:xfrm>
            <a:off x="1138819" y="5472979"/>
            <a:ext cx="2567102" cy="285093"/>
            <a:chOff x="0" y="0"/>
            <a:chExt cx="3422802" cy="380124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22777" cy="380111"/>
            </a:xfrm>
            <a:custGeom>
              <a:avLst/>
              <a:gdLst/>
              <a:ahLst/>
              <a:cxnLst/>
              <a:rect l="l" t="t" r="r" b="b"/>
              <a:pathLst>
                <a:path w="3422777" h="380111">
                  <a:moveTo>
                    <a:pt x="0" y="0"/>
                  </a:moveTo>
                  <a:lnTo>
                    <a:pt x="3422777" y="0"/>
                  </a:lnTo>
                  <a:lnTo>
                    <a:pt x="3422777" y="380111"/>
                  </a:lnTo>
                  <a:lnTo>
                    <a:pt x="0" y="3801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b="-3"/>
              </a:stretch>
            </a:blipFill>
          </p:spPr>
        </p:sp>
      </p:grpSp>
      <p:grpSp>
        <p:nvGrpSpPr>
          <p:cNvPr id="26" name="Group 26"/>
          <p:cNvGrpSpPr/>
          <p:nvPr/>
        </p:nvGrpSpPr>
        <p:grpSpPr>
          <a:xfrm>
            <a:off x="7204396" y="5149548"/>
            <a:ext cx="4364431" cy="1041692"/>
            <a:chOff x="0" y="0"/>
            <a:chExt cx="5819242" cy="1388923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5819267" cy="1388872"/>
            </a:xfrm>
            <a:custGeom>
              <a:avLst/>
              <a:gdLst/>
              <a:ahLst/>
              <a:cxnLst/>
              <a:rect l="l" t="t" r="r" b="b"/>
              <a:pathLst>
                <a:path w="5819267" h="1388872">
                  <a:moveTo>
                    <a:pt x="0" y="0"/>
                  </a:moveTo>
                  <a:lnTo>
                    <a:pt x="5819267" y="0"/>
                  </a:lnTo>
                  <a:lnTo>
                    <a:pt x="5819267" y="1388872"/>
                  </a:lnTo>
                  <a:lnTo>
                    <a:pt x="0" y="13888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b="-3"/>
              </a:stretch>
            </a:blipFill>
          </p:spPr>
        </p:sp>
      </p:grpSp>
      <p:grpSp>
        <p:nvGrpSpPr>
          <p:cNvPr id="28" name="Group 28"/>
          <p:cNvGrpSpPr/>
          <p:nvPr/>
        </p:nvGrpSpPr>
        <p:grpSpPr>
          <a:xfrm>
            <a:off x="7943583" y="5465597"/>
            <a:ext cx="2836545" cy="244516"/>
            <a:chOff x="0" y="0"/>
            <a:chExt cx="3782060" cy="326022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3782060" cy="326009"/>
            </a:xfrm>
            <a:custGeom>
              <a:avLst/>
              <a:gdLst/>
              <a:ahLst/>
              <a:cxnLst/>
              <a:rect l="l" t="t" r="r" b="b"/>
              <a:pathLst>
                <a:path w="3782060" h="326009">
                  <a:moveTo>
                    <a:pt x="0" y="0"/>
                  </a:moveTo>
                  <a:lnTo>
                    <a:pt x="3782060" y="0"/>
                  </a:lnTo>
                  <a:lnTo>
                    <a:pt x="3782060" y="326009"/>
                  </a:lnTo>
                  <a:lnTo>
                    <a:pt x="0" y="3260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 b="-3"/>
              </a:stretch>
            </a:blipFill>
          </p:spPr>
        </p:sp>
      </p:grpSp>
      <p:grpSp>
        <p:nvGrpSpPr>
          <p:cNvPr id="30" name="Group 30"/>
          <p:cNvGrpSpPr/>
          <p:nvPr/>
        </p:nvGrpSpPr>
        <p:grpSpPr>
          <a:xfrm>
            <a:off x="7413155" y="2805608"/>
            <a:ext cx="782765" cy="656720"/>
            <a:chOff x="0" y="0"/>
            <a:chExt cx="782764" cy="656717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782828" cy="656717"/>
            </a:xfrm>
            <a:custGeom>
              <a:avLst/>
              <a:gdLst/>
              <a:ahLst/>
              <a:cxnLst/>
              <a:rect l="l" t="t" r="r" b="b"/>
              <a:pathLst>
                <a:path w="782828" h="656717">
                  <a:moveTo>
                    <a:pt x="4953" y="656717"/>
                  </a:moveTo>
                  <a:lnTo>
                    <a:pt x="782828" y="5842"/>
                  </a:lnTo>
                  <a:lnTo>
                    <a:pt x="777875" y="0"/>
                  </a:lnTo>
                  <a:lnTo>
                    <a:pt x="0" y="650875"/>
                  </a:lnTo>
                  <a:lnTo>
                    <a:pt x="4953" y="656717"/>
                  </a:lnTo>
                </a:path>
              </a:pathLst>
            </a:custGeom>
            <a:solidFill>
              <a:srgbClr val="2373F3"/>
            </a:solidFill>
          </p:spPr>
        </p:sp>
      </p:grpSp>
      <p:grpSp>
        <p:nvGrpSpPr>
          <p:cNvPr id="32" name="Group 32"/>
          <p:cNvGrpSpPr/>
          <p:nvPr/>
        </p:nvGrpSpPr>
        <p:grpSpPr>
          <a:xfrm>
            <a:off x="7520435" y="4703664"/>
            <a:ext cx="733949" cy="632527"/>
            <a:chOff x="0" y="0"/>
            <a:chExt cx="733946" cy="632524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733933" cy="632460"/>
            </a:xfrm>
            <a:custGeom>
              <a:avLst/>
              <a:gdLst/>
              <a:ahLst/>
              <a:cxnLst/>
              <a:rect l="l" t="t" r="r" b="b"/>
              <a:pathLst>
                <a:path w="733933" h="632460">
                  <a:moveTo>
                    <a:pt x="4953" y="0"/>
                  </a:moveTo>
                  <a:lnTo>
                    <a:pt x="733933" y="626745"/>
                  </a:lnTo>
                  <a:lnTo>
                    <a:pt x="728980" y="632460"/>
                  </a:lnTo>
                  <a:lnTo>
                    <a:pt x="0" y="5715"/>
                  </a:lnTo>
                  <a:lnTo>
                    <a:pt x="4953" y="0"/>
                  </a:lnTo>
                </a:path>
              </a:pathLst>
            </a:custGeom>
            <a:solidFill>
              <a:srgbClr val="2373F3"/>
            </a:solidFill>
          </p:spPr>
        </p:sp>
      </p:grpSp>
      <p:grpSp>
        <p:nvGrpSpPr>
          <p:cNvPr id="34" name="Group 34"/>
          <p:cNvGrpSpPr/>
          <p:nvPr/>
        </p:nvGrpSpPr>
        <p:grpSpPr>
          <a:xfrm>
            <a:off x="3277600" y="4358821"/>
            <a:ext cx="5646449" cy="290027"/>
            <a:chOff x="0" y="0"/>
            <a:chExt cx="7528598" cy="386702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7528560" cy="386715"/>
            </a:xfrm>
            <a:custGeom>
              <a:avLst/>
              <a:gdLst/>
              <a:ahLst/>
              <a:cxnLst/>
              <a:rect l="l" t="t" r="r" b="b"/>
              <a:pathLst>
                <a:path w="7528560" h="386715">
                  <a:moveTo>
                    <a:pt x="0" y="0"/>
                  </a:moveTo>
                  <a:lnTo>
                    <a:pt x="7528560" y="0"/>
                  </a:lnTo>
                  <a:lnTo>
                    <a:pt x="7528560" y="386715"/>
                  </a:lnTo>
                  <a:lnTo>
                    <a:pt x="0" y="3867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 b="3"/>
              </a:stretch>
            </a:blipFill>
          </p:spPr>
        </p:sp>
      </p:grpSp>
      <p:grpSp>
        <p:nvGrpSpPr>
          <p:cNvPr id="36" name="Group 36"/>
          <p:cNvGrpSpPr/>
          <p:nvPr/>
        </p:nvGrpSpPr>
        <p:grpSpPr>
          <a:xfrm>
            <a:off x="329603" y="2255330"/>
            <a:ext cx="4750241" cy="262004"/>
            <a:chOff x="0" y="0"/>
            <a:chExt cx="6333655" cy="349339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6333617" cy="349377"/>
            </a:xfrm>
            <a:custGeom>
              <a:avLst/>
              <a:gdLst/>
              <a:ahLst/>
              <a:cxnLst/>
              <a:rect l="l" t="t" r="r" b="b"/>
              <a:pathLst>
                <a:path w="6333617" h="349377">
                  <a:moveTo>
                    <a:pt x="0" y="0"/>
                  </a:moveTo>
                  <a:lnTo>
                    <a:pt x="6333617" y="0"/>
                  </a:lnTo>
                  <a:lnTo>
                    <a:pt x="6333617" y="349377"/>
                  </a:lnTo>
                  <a:lnTo>
                    <a:pt x="0" y="349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 b="10"/>
              </a:stretch>
            </a:blipFill>
          </p:spPr>
        </p:sp>
      </p:grpSp>
      <p:grpSp>
        <p:nvGrpSpPr>
          <p:cNvPr id="38" name="Group 38"/>
          <p:cNvGrpSpPr/>
          <p:nvPr/>
        </p:nvGrpSpPr>
        <p:grpSpPr>
          <a:xfrm>
            <a:off x="330394" y="2499170"/>
            <a:ext cx="2788234" cy="262004"/>
            <a:chOff x="0" y="0"/>
            <a:chExt cx="3717646" cy="349339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3717671" cy="349377"/>
            </a:xfrm>
            <a:custGeom>
              <a:avLst/>
              <a:gdLst/>
              <a:ahLst/>
              <a:cxnLst/>
              <a:rect l="l" t="t" r="r" b="b"/>
              <a:pathLst>
                <a:path w="3717671" h="349377">
                  <a:moveTo>
                    <a:pt x="0" y="0"/>
                  </a:moveTo>
                  <a:lnTo>
                    <a:pt x="3717671" y="0"/>
                  </a:lnTo>
                  <a:lnTo>
                    <a:pt x="3717671" y="349377"/>
                  </a:lnTo>
                  <a:lnTo>
                    <a:pt x="0" y="349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 b="10"/>
              </a:stretch>
            </a:blipFill>
          </p:spPr>
        </p:sp>
      </p:grpSp>
      <p:grpSp>
        <p:nvGrpSpPr>
          <p:cNvPr id="40" name="Group 40"/>
          <p:cNvGrpSpPr/>
          <p:nvPr/>
        </p:nvGrpSpPr>
        <p:grpSpPr>
          <a:xfrm>
            <a:off x="6642421" y="2199808"/>
            <a:ext cx="4773587" cy="266586"/>
            <a:chOff x="0" y="0"/>
            <a:chExt cx="6364783" cy="355448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6364732" cy="355473"/>
            </a:xfrm>
            <a:custGeom>
              <a:avLst/>
              <a:gdLst/>
              <a:ahLst/>
              <a:cxnLst/>
              <a:rect l="l" t="t" r="r" b="b"/>
              <a:pathLst>
                <a:path w="6364732" h="355473">
                  <a:moveTo>
                    <a:pt x="0" y="0"/>
                  </a:moveTo>
                  <a:lnTo>
                    <a:pt x="6364732" y="0"/>
                  </a:lnTo>
                  <a:lnTo>
                    <a:pt x="6364732" y="355473"/>
                  </a:lnTo>
                  <a:lnTo>
                    <a:pt x="0" y="3554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 b="7"/>
              </a:stretch>
            </a:blipFill>
          </p:spPr>
        </p:sp>
      </p:grpSp>
      <p:grpSp>
        <p:nvGrpSpPr>
          <p:cNvPr id="42" name="Group 42"/>
          <p:cNvGrpSpPr/>
          <p:nvPr/>
        </p:nvGrpSpPr>
        <p:grpSpPr>
          <a:xfrm>
            <a:off x="6648002" y="2445829"/>
            <a:ext cx="1604934" cy="221713"/>
            <a:chOff x="0" y="0"/>
            <a:chExt cx="2139912" cy="295618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2139950" cy="295656"/>
            </a:xfrm>
            <a:custGeom>
              <a:avLst/>
              <a:gdLst/>
              <a:ahLst/>
              <a:cxnLst/>
              <a:rect l="l" t="t" r="r" b="b"/>
              <a:pathLst>
                <a:path w="2139950" h="295656">
                  <a:moveTo>
                    <a:pt x="0" y="0"/>
                  </a:moveTo>
                  <a:lnTo>
                    <a:pt x="2139950" y="0"/>
                  </a:lnTo>
                  <a:lnTo>
                    <a:pt x="2139950" y="295656"/>
                  </a:lnTo>
                  <a:lnTo>
                    <a:pt x="0" y="2956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/>
              <a:stretch>
                <a:fillRect r="1" b="12"/>
              </a:stretch>
            </a:blipFill>
          </p:spPr>
        </p:sp>
      </p:grpSp>
      <p:grpSp>
        <p:nvGrpSpPr>
          <p:cNvPr id="44" name="Group 44"/>
          <p:cNvGrpSpPr/>
          <p:nvPr/>
        </p:nvGrpSpPr>
        <p:grpSpPr>
          <a:xfrm>
            <a:off x="168945" y="6102172"/>
            <a:ext cx="5222053" cy="264385"/>
            <a:chOff x="0" y="0"/>
            <a:chExt cx="6962737" cy="352514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6962775" cy="352552"/>
            </a:xfrm>
            <a:custGeom>
              <a:avLst/>
              <a:gdLst/>
              <a:ahLst/>
              <a:cxnLst/>
              <a:rect l="l" t="t" r="r" b="b"/>
              <a:pathLst>
                <a:path w="6962775" h="352552">
                  <a:moveTo>
                    <a:pt x="0" y="0"/>
                  </a:moveTo>
                  <a:lnTo>
                    <a:pt x="6962775" y="0"/>
                  </a:lnTo>
                  <a:lnTo>
                    <a:pt x="6962775" y="352552"/>
                  </a:lnTo>
                  <a:lnTo>
                    <a:pt x="0" y="3525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/>
              <a:stretch>
                <a:fillRect b="10"/>
              </a:stretch>
            </a:blipFill>
          </p:spPr>
        </p:sp>
      </p:grpSp>
      <p:grpSp>
        <p:nvGrpSpPr>
          <p:cNvPr id="46" name="Group 46"/>
          <p:cNvGrpSpPr/>
          <p:nvPr/>
        </p:nvGrpSpPr>
        <p:grpSpPr>
          <a:xfrm>
            <a:off x="163554" y="6365748"/>
            <a:ext cx="544944" cy="201968"/>
            <a:chOff x="0" y="0"/>
            <a:chExt cx="726592" cy="269291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726567" cy="269240"/>
            </a:xfrm>
            <a:custGeom>
              <a:avLst/>
              <a:gdLst/>
              <a:ahLst/>
              <a:cxnLst/>
              <a:rect l="l" t="t" r="r" b="b"/>
              <a:pathLst>
                <a:path w="726567" h="269240">
                  <a:moveTo>
                    <a:pt x="0" y="0"/>
                  </a:moveTo>
                  <a:lnTo>
                    <a:pt x="726567" y="0"/>
                  </a:lnTo>
                  <a:lnTo>
                    <a:pt x="726567" y="269240"/>
                  </a:lnTo>
                  <a:lnTo>
                    <a:pt x="0" y="2692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/>
              <a:stretch>
                <a:fillRect r="-3" b="-18"/>
              </a:stretch>
            </a:blipFill>
          </p:spPr>
        </p:sp>
      </p:grpSp>
      <p:grpSp>
        <p:nvGrpSpPr>
          <p:cNvPr id="48" name="Group 48"/>
          <p:cNvGrpSpPr/>
          <p:nvPr/>
        </p:nvGrpSpPr>
        <p:grpSpPr>
          <a:xfrm>
            <a:off x="7312085" y="6229160"/>
            <a:ext cx="3283372" cy="262004"/>
            <a:chOff x="0" y="0"/>
            <a:chExt cx="4377830" cy="349339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4377817" cy="349377"/>
            </a:xfrm>
            <a:custGeom>
              <a:avLst/>
              <a:gdLst/>
              <a:ahLst/>
              <a:cxnLst/>
              <a:rect l="l" t="t" r="r" b="b"/>
              <a:pathLst>
                <a:path w="4377817" h="349377">
                  <a:moveTo>
                    <a:pt x="0" y="0"/>
                  </a:moveTo>
                  <a:lnTo>
                    <a:pt x="4377817" y="0"/>
                  </a:lnTo>
                  <a:lnTo>
                    <a:pt x="4377817" y="349377"/>
                  </a:lnTo>
                  <a:lnTo>
                    <a:pt x="0" y="349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3"/>
              <a:stretch>
                <a:fillRect b="10"/>
              </a:stretch>
            </a:blipFill>
          </p:spPr>
        </p:sp>
      </p:grpSp>
      <p:grpSp>
        <p:nvGrpSpPr>
          <p:cNvPr id="50" name="Group 50"/>
          <p:cNvGrpSpPr/>
          <p:nvPr/>
        </p:nvGrpSpPr>
        <p:grpSpPr>
          <a:xfrm>
            <a:off x="1852393" y="1291857"/>
            <a:ext cx="860488" cy="239582"/>
            <a:chOff x="0" y="0"/>
            <a:chExt cx="1147318" cy="319443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147318" cy="319405"/>
            </a:xfrm>
            <a:custGeom>
              <a:avLst/>
              <a:gdLst/>
              <a:ahLst/>
              <a:cxnLst/>
              <a:rect l="l" t="t" r="r" b="b"/>
              <a:pathLst>
                <a:path w="1147318" h="319405">
                  <a:moveTo>
                    <a:pt x="0" y="0"/>
                  </a:moveTo>
                  <a:lnTo>
                    <a:pt x="1147318" y="0"/>
                  </a:lnTo>
                  <a:lnTo>
                    <a:pt x="1147318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4"/>
              <a:stretch>
                <a:fillRect b="-11"/>
              </a:stretch>
            </a:blipFill>
          </p:spPr>
        </p:sp>
      </p:grpSp>
      <p:grpSp>
        <p:nvGrpSpPr>
          <p:cNvPr id="52" name="Group 52"/>
          <p:cNvGrpSpPr/>
          <p:nvPr/>
        </p:nvGrpSpPr>
        <p:grpSpPr>
          <a:xfrm>
            <a:off x="8796757" y="1198512"/>
            <a:ext cx="920563" cy="239582"/>
            <a:chOff x="0" y="0"/>
            <a:chExt cx="1227417" cy="319443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1227455" cy="319405"/>
            </a:xfrm>
            <a:custGeom>
              <a:avLst/>
              <a:gdLst/>
              <a:ahLst/>
              <a:cxnLst/>
              <a:rect l="l" t="t" r="r" b="b"/>
              <a:pathLst>
                <a:path w="1227455" h="319405">
                  <a:moveTo>
                    <a:pt x="0" y="0"/>
                  </a:moveTo>
                  <a:lnTo>
                    <a:pt x="1227455" y="0"/>
                  </a:lnTo>
                  <a:lnTo>
                    <a:pt x="1227455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5"/>
              <a:stretch>
                <a:fillRect r="3" b="-11"/>
              </a:stretch>
            </a:blipFill>
          </p:spPr>
        </p:sp>
      </p:grpSp>
      <p:grpSp>
        <p:nvGrpSpPr>
          <p:cNvPr id="54" name="Group 54"/>
          <p:cNvGrpSpPr/>
          <p:nvPr/>
        </p:nvGrpSpPr>
        <p:grpSpPr>
          <a:xfrm>
            <a:off x="9025995" y="5012960"/>
            <a:ext cx="921001" cy="239582"/>
            <a:chOff x="0" y="0"/>
            <a:chExt cx="1228001" cy="319443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1227963" cy="319405"/>
            </a:xfrm>
            <a:custGeom>
              <a:avLst/>
              <a:gdLst/>
              <a:ahLst/>
              <a:cxnLst/>
              <a:rect l="l" t="t" r="r" b="b"/>
              <a:pathLst>
                <a:path w="1227963" h="319405">
                  <a:moveTo>
                    <a:pt x="0" y="0"/>
                  </a:moveTo>
                  <a:lnTo>
                    <a:pt x="1227963" y="0"/>
                  </a:lnTo>
                  <a:lnTo>
                    <a:pt x="1227963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6"/>
              <a:stretch>
                <a:fillRect r="-3" b="-11"/>
              </a:stretch>
            </a:blipFill>
          </p:spPr>
        </p:sp>
      </p:grpSp>
      <p:grpSp>
        <p:nvGrpSpPr>
          <p:cNvPr id="56" name="Group 56"/>
          <p:cNvGrpSpPr/>
          <p:nvPr/>
        </p:nvGrpSpPr>
        <p:grpSpPr>
          <a:xfrm>
            <a:off x="5112334" y="3016672"/>
            <a:ext cx="1529344" cy="244516"/>
            <a:chOff x="0" y="0"/>
            <a:chExt cx="2039125" cy="326022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2039112" cy="326009"/>
            </a:xfrm>
            <a:custGeom>
              <a:avLst/>
              <a:gdLst/>
              <a:ahLst/>
              <a:cxnLst/>
              <a:rect l="l" t="t" r="r" b="b"/>
              <a:pathLst>
                <a:path w="2039112" h="326009">
                  <a:moveTo>
                    <a:pt x="0" y="0"/>
                  </a:moveTo>
                  <a:lnTo>
                    <a:pt x="2039112" y="0"/>
                  </a:lnTo>
                  <a:lnTo>
                    <a:pt x="2039112" y="326009"/>
                  </a:lnTo>
                  <a:lnTo>
                    <a:pt x="0" y="3260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7"/>
              <a:stretch>
                <a:fillRect b="-3"/>
              </a:stretch>
            </a:blipFill>
          </p:spPr>
        </p:sp>
      </p:grpSp>
      <p:grpSp>
        <p:nvGrpSpPr>
          <p:cNvPr id="58" name="Group 58"/>
          <p:cNvGrpSpPr/>
          <p:nvPr/>
        </p:nvGrpSpPr>
        <p:grpSpPr>
          <a:xfrm>
            <a:off x="1785566" y="4918491"/>
            <a:ext cx="918477" cy="244516"/>
            <a:chOff x="0" y="0"/>
            <a:chExt cx="1224636" cy="32602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1224661" cy="326009"/>
            </a:xfrm>
            <a:custGeom>
              <a:avLst/>
              <a:gdLst/>
              <a:ahLst/>
              <a:cxnLst/>
              <a:rect l="l" t="t" r="r" b="b"/>
              <a:pathLst>
                <a:path w="1224661" h="326009">
                  <a:moveTo>
                    <a:pt x="0" y="0"/>
                  </a:moveTo>
                  <a:lnTo>
                    <a:pt x="1224661" y="0"/>
                  </a:lnTo>
                  <a:lnTo>
                    <a:pt x="1224661" y="326009"/>
                  </a:lnTo>
                  <a:lnTo>
                    <a:pt x="0" y="3260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8"/>
              <a:stretch>
                <a:fillRect r="2" b="-3"/>
              </a:stretch>
            </a:blipFill>
          </p:spPr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537704" cy="6858000"/>
            <a:chOff x="0" y="0"/>
            <a:chExt cx="10050272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050272" cy="9144000"/>
            </a:xfrm>
            <a:custGeom>
              <a:avLst/>
              <a:gdLst/>
              <a:ahLst/>
              <a:cxnLst/>
              <a:rect l="l" t="t" r="r" b="b"/>
              <a:pathLst>
                <a:path w="10050272" h="9144000">
                  <a:moveTo>
                    <a:pt x="0" y="0"/>
                  </a:moveTo>
                  <a:lnTo>
                    <a:pt x="10050272" y="0"/>
                  </a:lnTo>
                  <a:lnTo>
                    <a:pt x="10050272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631384" y="-177498"/>
            <a:ext cx="1097194" cy="916410"/>
          </a:xfrm>
          <a:custGeom>
            <a:avLst/>
            <a:gdLst/>
            <a:ahLst/>
            <a:cxnLst/>
            <a:rect l="l" t="t" r="r" b="b"/>
            <a:pathLst>
              <a:path w="1097194" h="916410">
                <a:moveTo>
                  <a:pt x="0" y="0"/>
                </a:moveTo>
                <a:lnTo>
                  <a:pt x="1097195" y="0"/>
                </a:lnTo>
                <a:lnTo>
                  <a:pt x="1097195" y="916409"/>
                </a:lnTo>
                <a:lnTo>
                  <a:pt x="0" y="9164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5006045" y="42891"/>
            <a:ext cx="2766012" cy="1607772"/>
            <a:chOff x="0" y="0"/>
            <a:chExt cx="3688016" cy="21436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87953" cy="2143633"/>
            </a:xfrm>
            <a:custGeom>
              <a:avLst/>
              <a:gdLst/>
              <a:ahLst/>
              <a:cxnLst/>
              <a:rect l="l" t="t" r="r" b="b"/>
              <a:pathLst>
                <a:path w="3687953" h="2143633">
                  <a:moveTo>
                    <a:pt x="0" y="0"/>
                  </a:moveTo>
                  <a:lnTo>
                    <a:pt x="3687953" y="0"/>
                  </a:lnTo>
                  <a:lnTo>
                    <a:pt x="3687953" y="2143633"/>
                  </a:lnTo>
                  <a:lnTo>
                    <a:pt x="0" y="21436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 b="-2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4996815" y="330203"/>
            <a:ext cx="815340" cy="815340"/>
          </a:xfrm>
          <a:custGeom>
            <a:avLst/>
            <a:gdLst/>
            <a:ahLst/>
            <a:cxnLst/>
            <a:rect l="l" t="t" r="r" b="b"/>
            <a:pathLst>
              <a:path w="815340" h="815340">
                <a:moveTo>
                  <a:pt x="0" y="0"/>
                </a:moveTo>
                <a:lnTo>
                  <a:pt x="815340" y="0"/>
                </a:lnTo>
                <a:lnTo>
                  <a:pt x="815340" y="815340"/>
                </a:lnTo>
                <a:lnTo>
                  <a:pt x="0" y="8153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5006264" y="340166"/>
            <a:ext cx="922172" cy="921134"/>
            <a:chOff x="0" y="0"/>
            <a:chExt cx="1229563" cy="122817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9614" cy="1228217"/>
            </a:xfrm>
            <a:custGeom>
              <a:avLst/>
              <a:gdLst/>
              <a:ahLst/>
              <a:cxnLst/>
              <a:rect l="l" t="t" r="r" b="b"/>
              <a:pathLst>
                <a:path w="1229614" h="1228217">
                  <a:moveTo>
                    <a:pt x="0" y="0"/>
                  </a:moveTo>
                  <a:lnTo>
                    <a:pt x="1229614" y="0"/>
                  </a:lnTo>
                  <a:lnTo>
                    <a:pt x="1229614" y="1228217"/>
                  </a:lnTo>
                  <a:lnTo>
                    <a:pt x="0" y="12282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4" b="3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4823165" y="1911058"/>
            <a:ext cx="2800302" cy="1484576"/>
            <a:chOff x="0" y="0"/>
            <a:chExt cx="3733736" cy="197943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733673" cy="1979422"/>
            </a:xfrm>
            <a:custGeom>
              <a:avLst/>
              <a:gdLst/>
              <a:ahLst/>
              <a:cxnLst/>
              <a:rect l="l" t="t" r="r" b="b"/>
              <a:pathLst>
                <a:path w="3733673" h="1979422">
                  <a:moveTo>
                    <a:pt x="0" y="0"/>
                  </a:moveTo>
                  <a:lnTo>
                    <a:pt x="3733673" y="0"/>
                  </a:lnTo>
                  <a:lnTo>
                    <a:pt x="3733673" y="1979422"/>
                  </a:lnTo>
                  <a:lnTo>
                    <a:pt x="0" y="19794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-1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4837433" y="2035178"/>
            <a:ext cx="815340" cy="815721"/>
          </a:xfrm>
          <a:custGeom>
            <a:avLst/>
            <a:gdLst/>
            <a:ahLst/>
            <a:cxnLst/>
            <a:rect l="l" t="t" r="r" b="b"/>
            <a:pathLst>
              <a:path w="815340" h="815721">
                <a:moveTo>
                  <a:pt x="0" y="0"/>
                </a:moveTo>
                <a:lnTo>
                  <a:pt x="815340" y="0"/>
                </a:lnTo>
                <a:lnTo>
                  <a:pt x="815340" y="815721"/>
                </a:lnTo>
                <a:lnTo>
                  <a:pt x="0" y="8157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/>
          <p:nvPr/>
        </p:nvGrpSpPr>
        <p:grpSpPr>
          <a:xfrm>
            <a:off x="4846882" y="2045141"/>
            <a:ext cx="922172" cy="921134"/>
            <a:chOff x="0" y="0"/>
            <a:chExt cx="1229563" cy="122817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229614" cy="1228217"/>
            </a:xfrm>
            <a:custGeom>
              <a:avLst/>
              <a:gdLst/>
              <a:ahLst/>
              <a:cxnLst/>
              <a:rect l="l" t="t" r="r" b="b"/>
              <a:pathLst>
                <a:path w="1229614" h="1228217">
                  <a:moveTo>
                    <a:pt x="0" y="0"/>
                  </a:moveTo>
                  <a:lnTo>
                    <a:pt x="1229614" y="0"/>
                  </a:lnTo>
                  <a:lnTo>
                    <a:pt x="1229614" y="1228217"/>
                  </a:lnTo>
                  <a:lnTo>
                    <a:pt x="0" y="12282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4" b="3"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150524" y="1196369"/>
            <a:ext cx="3107007" cy="1404566"/>
            <a:chOff x="0" y="0"/>
            <a:chExt cx="4142676" cy="187275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142613" cy="1872742"/>
            </a:xfrm>
            <a:custGeom>
              <a:avLst/>
              <a:gdLst/>
              <a:ahLst/>
              <a:cxnLst/>
              <a:rect l="l" t="t" r="r" b="b"/>
              <a:pathLst>
                <a:path w="4142613" h="1872742">
                  <a:moveTo>
                    <a:pt x="0" y="0"/>
                  </a:moveTo>
                  <a:lnTo>
                    <a:pt x="4142613" y="0"/>
                  </a:lnTo>
                  <a:lnTo>
                    <a:pt x="4142613" y="1872742"/>
                  </a:lnTo>
                  <a:lnTo>
                    <a:pt x="0" y="18727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r="-1"/>
              </a:stretch>
            </a:blipFill>
          </p:spPr>
        </p:sp>
      </p:grpSp>
      <p:sp>
        <p:nvSpPr>
          <p:cNvPr id="17" name="Freeform 17"/>
          <p:cNvSpPr/>
          <p:nvPr/>
        </p:nvSpPr>
        <p:spPr>
          <a:xfrm>
            <a:off x="140970" y="1177928"/>
            <a:ext cx="815340" cy="814959"/>
          </a:xfrm>
          <a:custGeom>
            <a:avLst/>
            <a:gdLst/>
            <a:ahLst/>
            <a:cxnLst/>
            <a:rect l="l" t="t" r="r" b="b"/>
            <a:pathLst>
              <a:path w="815340" h="814959">
                <a:moveTo>
                  <a:pt x="0" y="0"/>
                </a:moveTo>
                <a:lnTo>
                  <a:pt x="815340" y="0"/>
                </a:lnTo>
                <a:lnTo>
                  <a:pt x="815340" y="814959"/>
                </a:lnTo>
                <a:lnTo>
                  <a:pt x="0" y="8149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150419" y="1187891"/>
            <a:ext cx="922172" cy="921134"/>
            <a:chOff x="0" y="0"/>
            <a:chExt cx="1229563" cy="1228179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29614" cy="1228217"/>
            </a:xfrm>
            <a:custGeom>
              <a:avLst/>
              <a:gdLst/>
              <a:ahLst/>
              <a:cxnLst/>
              <a:rect l="l" t="t" r="r" b="b"/>
              <a:pathLst>
                <a:path w="1229614" h="1228217">
                  <a:moveTo>
                    <a:pt x="0" y="0"/>
                  </a:moveTo>
                  <a:lnTo>
                    <a:pt x="1229614" y="0"/>
                  </a:lnTo>
                  <a:lnTo>
                    <a:pt x="1229614" y="1228217"/>
                  </a:lnTo>
                  <a:lnTo>
                    <a:pt x="0" y="12282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r="4" b="3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0" y="3662391"/>
            <a:ext cx="3371507" cy="1845259"/>
            <a:chOff x="0" y="0"/>
            <a:chExt cx="4495343" cy="246034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4495292" cy="2460371"/>
            </a:xfrm>
            <a:custGeom>
              <a:avLst/>
              <a:gdLst/>
              <a:ahLst/>
              <a:cxnLst/>
              <a:rect l="l" t="t" r="r" b="b"/>
              <a:pathLst>
                <a:path w="4495292" h="2460371">
                  <a:moveTo>
                    <a:pt x="0" y="0"/>
                  </a:moveTo>
                  <a:lnTo>
                    <a:pt x="4495292" y="0"/>
                  </a:lnTo>
                  <a:lnTo>
                    <a:pt x="4495292" y="2460371"/>
                  </a:lnTo>
                  <a:lnTo>
                    <a:pt x="0" y="24603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r="-1" b="1"/>
              </a:stretch>
            </a:blipFill>
          </p:spPr>
        </p:sp>
      </p:grpSp>
      <p:sp>
        <p:nvSpPr>
          <p:cNvPr id="22" name="Freeform 22"/>
          <p:cNvSpPr/>
          <p:nvPr/>
        </p:nvSpPr>
        <p:spPr>
          <a:xfrm>
            <a:off x="37462" y="3778253"/>
            <a:ext cx="815340" cy="816102"/>
          </a:xfrm>
          <a:custGeom>
            <a:avLst/>
            <a:gdLst/>
            <a:ahLst/>
            <a:cxnLst/>
            <a:rect l="l" t="t" r="r" b="b"/>
            <a:pathLst>
              <a:path w="815340" h="816102">
                <a:moveTo>
                  <a:pt x="0" y="0"/>
                </a:moveTo>
                <a:lnTo>
                  <a:pt x="815340" y="0"/>
                </a:lnTo>
                <a:lnTo>
                  <a:pt x="815340" y="816102"/>
                </a:lnTo>
                <a:lnTo>
                  <a:pt x="0" y="8161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grpSp>
        <p:nvGrpSpPr>
          <p:cNvPr id="23" name="Group 23"/>
          <p:cNvGrpSpPr/>
          <p:nvPr/>
        </p:nvGrpSpPr>
        <p:grpSpPr>
          <a:xfrm>
            <a:off x="46911" y="3788216"/>
            <a:ext cx="922172" cy="921134"/>
            <a:chOff x="0" y="0"/>
            <a:chExt cx="1229563" cy="122817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229614" cy="1228217"/>
            </a:xfrm>
            <a:custGeom>
              <a:avLst/>
              <a:gdLst/>
              <a:ahLst/>
              <a:cxnLst/>
              <a:rect l="l" t="t" r="r" b="b"/>
              <a:pathLst>
                <a:path w="1229614" h="1228217">
                  <a:moveTo>
                    <a:pt x="0" y="0"/>
                  </a:moveTo>
                  <a:lnTo>
                    <a:pt x="1229614" y="0"/>
                  </a:lnTo>
                  <a:lnTo>
                    <a:pt x="1229614" y="1228217"/>
                  </a:lnTo>
                  <a:lnTo>
                    <a:pt x="0" y="12282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 r="4" b="3"/>
              </a:stretch>
            </a:blipFill>
          </p:spPr>
        </p:sp>
      </p:grpSp>
      <p:grpSp>
        <p:nvGrpSpPr>
          <p:cNvPr id="25" name="Group 25"/>
          <p:cNvGrpSpPr/>
          <p:nvPr/>
        </p:nvGrpSpPr>
        <p:grpSpPr>
          <a:xfrm>
            <a:off x="3425847" y="3928767"/>
            <a:ext cx="3764232" cy="1499187"/>
            <a:chOff x="0" y="0"/>
            <a:chExt cx="5018976" cy="1998917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018913" cy="1998853"/>
            </a:xfrm>
            <a:custGeom>
              <a:avLst/>
              <a:gdLst/>
              <a:ahLst/>
              <a:cxnLst/>
              <a:rect l="l" t="t" r="r" b="b"/>
              <a:pathLst>
                <a:path w="5018913" h="1998853">
                  <a:moveTo>
                    <a:pt x="0" y="0"/>
                  </a:moveTo>
                  <a:lnTo>
                    <a:pt x="5018913" y="0"/>
                  </a:lnTo>
                  <a:lnTo>
                    <a:pt x="5018913" y="1998853"/>
                  </a:lnTo>
                  <a:lnTo>
                    <a:pt x="0" y="19988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 r="-1" b="-3"/>
              </a:stretch>
            </a:blipFill>
          </p:spPr>
        </p:sp>
      </p:grpSp>
      <p:sp>
        <p:nvSpPr>
          <p:cNvPr id="27" name="Freeform 27"/>
          <p:cNvSpPr/>
          <p:nvPr/>
        </p:nvSpPr>
        <p:spPr>
          <a:xfrm>
            <a:off x="3573551" y="3942359"/>
            <a:ext cx="815654" cy="815064"/>
          </a:xfrm>
          <a:custGeom>
            <a:avLst/>
            <a:gdLst/>
            <a:ahLst/>
            <a:cxnLst/>
            <a:rect l="l" t="t" r="r" b="b"/>
            <a:pathLst>
              <a:path w="815654" h="815064">
                <a:moveTo>
                  <a:pt x="0" y="0"/>
                </a:moveTo>
                <a:lnTo>
                  <a:pt x="815655" y="0"/>
                </a:lnTo>
                <a:lnTo>
                  <a:pt x="815655" y="815064"/>
                </a:lnTo>
                <a:lnTo>
                  <a:pt x="0" y="8150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</p:sp>
      <p:grpSp>
        <p:nvGrpSpPr>
          <p:cNvPr id="28" name="Group 28"/>
          <p:cNvGrpSpPr/>
          <p:nvPr/>
        </p:nvGrpSpPr>
        <p:grpSpPr>
          <a:xfrm>
            <a:off x="3583010" y="3952342"/>
            <a:ext cx="922468" cy="921420"/>
            <a:chOff x="0" y="0"/>
            <a:chExt cx="1229957" cy="122856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229995" cy="1228598"/>
            </a:xfrm>
            <a:custGeom>
              <a:avLst/>
              <a:gdLst/>
              <a:ahLst/>
              <a:cxnLst/>
              <a:rect l="l" t="t" r="r" b="b"/>
              <a:pathLst>
                <a:path w="1229995" h="1228598">
                  <a:moveTo>
                    <a:pt x="0" y="0"/>
                  </a:moveTo>
                  <a:lnTo>
                    <a:pt x="1229995" y="0"/>
                  </a:lnTo>
                  <a:lnTo>
                    <a:pt x="1229995" y="1228598"/>
                  </a:lnTo>
                  <a:lnTo>
                    <a:pt x="0" y="12285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 r="3" b="3"/>
              </a:stretch>
            </a:blipFill>
          </p:spPr>
        </p:sp>
      </p:grpSp>
      <p:grpSp>
        <p:nvGrpSpPr>
          <p:cNvPr id="30" name="Group 30"/>
          <p:cNvGrpSpPr/>
          <p:nvPr/>
        </p:nvGrpSpPr>
        <p:grpSpPr>
          <a:xfrm>
            <a:off x="2547642" y="5478809"/>
            <a:ext cx="3221307" cy="1379191"/>
            <a:chOff x="0" y="0"/>
            <a:chExt cx="4295076" cy="1838922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4295013" cy="1838960"/>
            </a:xfrm>
            <a:custGeom>
              <a:avLst/>
              <a:gdLst/>
              <a:ahLst/>
              <a:cxnLst/>
              <a:rect l="l" t="t" r="r" b="b"/>
              <a:pathLst>
                <a:path w="4295013" h="1838960">
                  <a:moveTo>
                    <a:pt x="0" y="0"/>
                  </a:moveTo>
                  <a:lnTo>
                    <a:pt x="4295013" y="0"/>
                  </a:lnTo>
                  <a:lnTo>
                    <a:pt x="4295013" y="1838960"/>
                  </a:lnTo>
                  <a:lnTo>
                    <a:pt x="0" y="18389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 r="-1" b="2"/>
              </a:stretch>
            </a:blipFill>
          </p:spPr>
        </p:sp>
      </p:grpSp>
      <p:sp>
        <p:nvSpPr>
          <p:cNvPr id="32" name="Freeform 32"/>
          <p:cNvSpPr/>
          <p:nvPr/>
        </p:nvSpPr>
        <p:spPr>
          <a:xfrm>
            <a:off x="2439572" y="5407304"/>
            <a:ext cx="815654" cy="816207"/>
          </a:xfrm>
          <a:custGeom>
            <a:avLst/>
            <a:gdLst/>
            <a:ahLst/>
            <a:cxnLst/>
            <a:rect l="l" t="t" r="r" b="b"/>
            <a:pathLst>
              <a:path w="815654" h="816207">
                <a:moveTo>
                  <a:pt x="0" y="0"/>
                </a:moveTo>
                <a:lnTo>
                  <a:pt x="815654" y="0"/>
                </a:lnTo>
                <a:lnTo>
                  <a:pt x="815654" y="816207"/>
                </a:lnTo>
                <a:lnTo>
                  <a:pt x="0" y="8162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grpSp>
        <p:nvGrpSpPr>
          <p:cNvPr id="33" name="Group 33"/>
          <p:cNvGrpSpPr/>
          <p:nvPr/>
        </p:nvGrpSpPr>
        <p:grpSpPr>
          <a:xfrm>
            <a:off x="2449030" y="5417287"/>
            <a:ext cx="922468" cy="921420"/>
            <a:chOff x="0" y="0"/>
            <a:chExt cx="1229957" cy="122856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229995" cy="1228598"/>
            </a:xfrm>
            <a:custGeom>
              <a:avLst/>
              <a:gdLst/>
              <a:ahLst/>
              <a:cxnLst/>
              <a:rect l="l" t="t" r="r" b="b"/>
              <a:pathLst>
                <a:path w="1229995" h="1228598">
                  <a:moveTo>
                    <a:pt x="0" y="0"/>
                  </a:moveTo>
                  <a:lnTo>
                    <a:pt x="1229995" y="0"/>
                  </a:lnTo>
                  <a:lnTo>
                    <a:pt x="1229995" y="1228598"/>
                  </a:lnTo>
                  <a:lnTo>
                    <a:pt x="0" y="12285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/>
              <a:stretch>
                <a:fillRect r="3" b="3"/>
              </a:stretch>
            </a:blipFill>
          </p:spPr>
        </p:sp>
      </p:grpSp>
      <p:grpSp>
        <p:nvGrpSpPr>
          <p:cNvPr id="35" name="Group 35"/>
          <p:cNvGrpSpPr/>
          <p:nvPr/>
        </p:nvGrpSpPr>
        <p:grpSpPr>
          <a:xfrm>
            <a:off x="542630" y="42891"/>
            <a:ext cx="4696406" cy="1218514"/>
            <a:chOff x="0" y="0"/>
            <a:chExt cx="6261875" cy="1624686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6261862" cy="1624711"/>
            </a:xfrm>
            <a:custGeom>
              <a:avLst/>
              <a:gdLst/>
              <a:ahLst/>
              <a:cxnLst/>
              <a:rect l="l" t="t" r="r" b="b"/>
              <a:pathLst>
                <a:path w="6261862" h="1624711">
                  <a:moveTo>
                    <a:pt x="0" y="0"/>
                  </a:moveTo>
                  <a:lnTo>
                    <a:pt x="6261862" y="0"/>
                  </a:lnTo>
                  <a:lnTo>
                    <a:pt x="6261862" y="1624711"/>
                  </a:lnTo>
                  <a:lnTo>
                    <a:pt x="0" y="16247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/>
              <a:stretch>
                <a:fillRect b="1"/>
              </a:stretch>
            </a:blipFill>
          </p:spPr>
        </p:sp>
      </p:grpSp>
      <p:grpSp>
        <p:nvGrpSpPr>
          <p:cNvPr id="37" name="Group 37"/>
          <p:cNvGrpSpPr/>
          <p:nvPr/>
        </p:nvGrpSpPr>
        <p:grpSpPr>
          <a:xfrm>
            <a:off x="920105" y="354397"/>
            <a:ext cx="3998633" cy="413956"/>
            <a:chOff x="0" y="0"/>
            <a:chExt cx="5331511" cy="551942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5331460" cy="551942"/>
            </a:xfrm>
            <a:custGeom>
              <a:avLst/>
              <a:gdLst/>
              <a:ahLst/>
              <a:cxnLst/>
              <a:rect l="l" t="t" r="r" b="b"/>
              <a:pathLst>
                <a:path w="5331460" h="551942">
                  <a:moveTo>
                    <a:pt x="0" y="0"/>
                  </a:moveTo>
                  <a:lnTo>
                    <a:pt x="5331460" y="0"/>
                  </a:lnTo>
                  <a:lnTo>
                    <a:pt x="5331460" y="551942"/>
                  </a:lnTo>
                  <a:lnTo>
                    <a:pt x="0" y="5519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3"/>
              <a:stretch>
                <a:fillRect/>
              </a:stretch>
            </a:blipFill>
          </p:spPr>
        </p:sp>
      </p:grpSp>
      <p:grpSp>
        <p:nvGrpSpPr>
          <p:cNvPr id="39" name="Group 39"/>
          <p:cNvGrpSpPr/>
          <p:nvPr/>
        </p:nvGrpSpPr>
        <p:grpSpPr>
          <a:xfrm>
            <a:off x="5975937" y="414290"/>
            <a:ext cx="1150468" cy="239582"/>
            <a:chOff x="0" y="0"/>
            <a:chExt cx="1533957" cy="319443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533906" cy="319405"/>
            </a:xfrm>
            <a:custGeom>
              <a:avLst/>
              <a:gdLst/>
              <a:ahLst/>
              <a:cxnLst/>
              <a:rect l="l" t="t" r="r" b="b"/>
              <a:pathLst>
                <a:path w="1533906" h="319405">
                  <a:moveTo>
                    <a:pt x="0" y="0"/>
                  </a:moveTo>
                  <a:lnTo>
                    <a:pt x="1533906" y="0"/>
                  </a:lnTo>
                  <a:lnTo>
                    <a:pt x="1533906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4"/>
              <a:stretch>
                <a:fillRect r="-3" b="-11"/>
              </a:stretch>
            </a:blipFill>
          </p:spPr>
        </p:sp>
      </p:grpSp>
      <p:grpSp>
        <p:nvGrpSpPr>
          <p:cNvPr id="41" name="Group 41"/>
          <p:cNvGrpSpPr/>
          <p:nvPr/>
        </p:nvGrpSpPr>
        <p:grpSpPr>
          <a:xfrm>
            <a:off x="5845121" y="2227850"/>
            <a:ext cx="1253719" cy="239582"/>
            <a:chOff x="0" y="0"/>
            <a:chExt cx="1671625" cy="319443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671574" cy="319405"/>
            </a:xfrm>
            <a:custGeom>
              <a:avLst/>
              <a:gdLst/>
              <a:ahLst/>
              <a:cxnLst/>
              <a:rect l="l" t="t" r="r" b="b"/>
              <a:pathLst>
                <a:path w="1671574" h="319405">
                  <a:moveTo>
                    <a:pt x="0" y="0"/>
                  </a:moveTo>
                  <a:lnTo>
                    <a:pt x="1671574" y="0"/>
                  </a:lnTo>
                  <a:lnTo>
                    <a:pt x="1671574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5"/>
              <a:stretch>
                <a:fillRect r="-3" b="-11"/>
              </a:stretch>
            </a:blipFill>
          </p:spPr>
        </p:sp>
      </p:grpSp>
      <p:grpSp>
        <p:nvGrpSpPr>
          <p:cNvPr id="43" name="Group 43"/>
          <p:cNvGrpSpPr/>
          <p:nvPr/>
        </p:nvGrpSpPr>
        <p:grpSpPr>
          <a:xfrm>
            <a:off x="1459601" y="1450610"/>
            <a:ext cx="846534" cy="239582"/>
            <a:chOff x="0" y="0"/>
            <a:chExt cx="1128712" cy="319443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128649" cy="319405"/>
            </a:xfrm>
            <a:custGeom>
              <a:avLst/>
              <a:gdLst/>
              <a:ahLst/>
              <a:cxnLst/>
              <a:rect l="l" t="t" r="r" b="b"/>
              <a:pathLst>
                <a:path w="1128649" h="319405">
                  <a:moveTo>
                    <a:pt x="0" y="0"/>
                  </a:moveTo>
                  <a:lnTo>
                    <a:pt x="1128649" y="0"/>
                  </a:lnTo>
                  <a:lnTo>
                    <a:pt x="1128649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6"/>
              <a:stretch>
                <a:fillRect r="-5" b="-11"/>
              </a:stretch>
            </a:blipFill>
          </p:spPr>
        </p:sp>
      </p:grpSp>
      <p:grpSp>
        <p:nvGrpSpPr>
          <p:cNvPr id="45" name="Group 45"/>
          <p:cNvGrpSpPr/>
          <p:nvPr/>
        </p:nvGrpSpPr>
        <p:grpSpPr>
          <a:xfrm>
            <a:off x="2422931" y="2030473"/>
            <a:ext cx="110290" cy="174069"/>
            <a:chOff x="0" y="0"/>
            <a:chExt cx="147053" cy="232092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47066" cy="232029"/>
            </a:xfrm>
            <a:custGeom>
              <a:avLst/>
              <a:gdLst/>
              <a:ahLst/>
              <a:cxnLst/>
              <a:rect l="l" t="t" r="r" b="b"/>
              <a:pathLst>
                <a:path w="147066" h="232029">
                  <a:moveTo>
                    <a:pt x="0" y="0"/>
                  </a:moveTo>
                  <a:lnTo>
                    <a:pt x="147066" y="0"/>
                  </a:lnTo>
                  <a:lnTo>
                    <a:pt x="147066" y="232029"/>
                  </a:lnTo>
                  <a:lnTo>
                    <a:pt x="0" y="2320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7"/>
              <a:stretch>
                <a:fillRect r="8" b="-27"/>
              </a:stretch>
            </a:blipFill>
          </p:spPr>
        </p:sp>
      </p:grpSp>
      <p:grpSp>
        <p:nvGrpSpPr>
          <p:cNvPr id="47" name="Group 47"/>
          <p:cNvGrpSpPr/>
          <p:nvPr/>
        </p:nvGrpSpPr>
        <p:grpSpPr>
          <a:xfrm>
            <a:off x="876405" y="3829317"/>
            <a:ext cx="1929460" cy="239582"/>
            <a:chOff x="0" y="0"/>
            <a:chExt cx="2572614" cy="319443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2572639" cy="319405"/>
            </a:xfrm>
            <a:custGeom>
              <a:avLst/>
              <a:gdLst/>
              <a:ahLst/>
              <a:cxnLst/>
              <a:rect l="l" t="t" r="r" b="b"/>
              <a:pathLst>
                <a:path w="2572639" h="319405">
                  <a:moveTo>
                    <a:pt x="0" y="0"/>
                  </a:moveTo>
                  <a:lnTo>
                    <a:pt x="2572639" y="0"/>
                  </a:lnTo>
                  <a:lnTo>
                    <a:pt x="2572639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8"/>
              <a:stretch>
                <a:fillRect b="-11"/>
              </a:stretch>
            </a:blipFill>
          </p:spPr>
        </p:sp>
      </p:grpSp>
      <p:grpSp>
        <p:nvGrpSpPr>
          <p:cNvPr id="49" name="Group 49"/>
          <p:cNvGrpSpPr/>
          <p:nvPr/>
        </p:nvGrpSpPr>
        <p:grpSpPr>
          <a:xfrm>
            <a:off x="4550997" y="4291594"/>
            <a:ext cx="1960731" cy="239582"/>
            <a:chOff x="0" y="0"/>
            <a:chExt cx="2614308" cy="31944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2614295" cy="319405"/>
            </a:xfrm>
            <a:custGeom>
              <a:avLst/>
              <a:gdLst/>
              <a:ahLst/>
              <a:cxnLst/>
              <a:rect l="l" t="t" r="r" b="b"/>
              <a:pathLst>
                <a:path w="2614295" h="319405">
                  <a:moveTo>
                    <a:pt x="0" y="0"/>
                  </a:moveTo>
                  <a:lnTo>
                    <a:pt x="2614295" y="0"/>
                  </a:lnTo>
                  <a:lnTo>
                    <a:pt x="2614295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9"/>
              <a:stretch>
                <a:fillRect b="-11"/>
              </a:stretch>
            </a:blipFill>
          </p:spPr>
        </p:sp>
      </p:grpSp>
      <p:grpSp>
        <p:nvGrpSpPr>
          <p:cNvPr id="51" name="Group 51"/>
          <p:cNvGrpSpPr/>
          <p:nvPr/>
        </p:nvGrpSpPr>
        <p:grpSpPr>
          <a:xfrm>
            <a:off x="3905202" y="5780037"/>
            <a:ext cx="736444" cy="239582"/>
            <a:chOff x="0" y="0"/>
            <a:chExt cx="981926" cy="319443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981964" cy="319405"/>
            </a:xfrm>
            <a:custGeom>
              <a:avLst/>
              <a:gdLst/>
              <a:ahLst/>
              <a:cxnLst/>
              <a:rect l="l" t="t" r="r" b="b"/>
              <a:pathLst>
                <a:path w="981964" h="319405">
                  <a:moveTo>
                    <a:pt x="0" y="0"/>
                  </a:moveTo>
                  <a:lnTo>
                    <a:pt x="981964" y="0"/>
                  </a:lnTo>
                  <a:lnTo>
                    <a:pt x="981964" y="319405"/>
                  </a:lnTo>
                  <a:lnTo>
                    <a:pt x="0" y="3194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0"/>
              <a:stretch>
                <a:fillRect r="3" b="-11"/>
              </a:stretch>
            </a:blipFill>
          </p:spPr>
        </p:sp>
      </p:grpSp>
      <p:grpSp>
        <p:nvGrpSpPr>
          <p:cNvPr id="53" name="Group 53"/>
          <p:cNvGrpSpPr/>
          <p:nvPr/>
        </p:nvGrpSpPr>
        <p:grpSpPr>
          <a:xfrm>
            <a:off x="422386" y="1441933"/>
            <a:ext cx="304257" cy="411699"/>
            <a:chOff x="0" y="0"/>
            <a:chExt cx="405676" cy="548932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405638" cy="548894"/>
            </a:xfrm>
            <a:custGeom>
              <a:avLst/>
              <a:gdLst/>
              <a:ahLst/>
              <a:cxnLst/>
              <a:rect l="l" t="t" r="r" b="b"/>
              <a:pathLst>
                <a:path w="405638" h="548894">
                  <a:moveTo>
                    <a:pt x="0" y="0"/>
                  </a:moveTo>
                  <a:lnTo>
                    <a:pt x="405638" y="0"/>
                  </a:lnTo>
                  <a:lnTo>
                    <a:pt x="405638" y="548894"/>
                  </a:lnTo>
                  <a:lnTo>
                    <a:pt x="0" y="5488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1"/>
              <a:stretch>
                <a:fillRect r="-9" b="-6"/>
              </a:stretch>
            </a:blipFill>
          </p:spPr>
        </p:sp>
      </p:grpSp>
      <p:grpSp>
        <p:nvGrpSpPr>
          <p:cNvPr id="55" name="Group 55"/>
          <p:cNvGrpSpPr/>
          <p:nvPr/>
        </p:nvGrpSpPr>
        <p:grpSpPr>
          <a:xfrm>
            <a:off x="314792" y="3961305"/>
            <a:ext cx="272634" cy="386448"/>
            <a:chOff x="0" y="0"/>
            <a:chExt cx="363512" cy="515264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363474" cy="515239"/>
            </a:xfrm>
            <a:custGeom>
              <a:avLst/>
              <a:gdLst/>
              <a:ahLst/>
              <a:cxnLst/>
              <a:rect l="l" t="t" r="r" b="b"/>
              <a:pathLst>
                <a:path w="363474" h="515239">
                  <a:moveTo>
                    <a:pt x="0" y="0"/>
                  </a:moveTo>
                  <a:lnTo>
                    <a:pt x="363474" y="0"/>
                  </a:lnTo>
                  <a:lnTo>
                    <a:pt x="363474" y="515239"/>
                  </a:lnTo>
                  <a:lnTo>
                    <a:pt x="0" y="5152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2"/>
              <a:stretch>
                <a:fillRect r="-10" b="-4"/>
              </a:stretch>
            </a:blipFill>
          </p:spPr>
        </p:sp>
      </p:grpSp>
      <p:grpSp>
        <p:nvGrpSpPr>
          <p:cNvPr id="57" name="Group 57"/>
          <p:cNvGrpSpPr/>
          <p:nvPr/>
        </p:nvGrpSpPr>
        <p:grpSpPr>
          <a:xfrm>
            <a:off x="5284613" y="549450"/>
            <a:ext cx="260671" cy="386448"/>
            <a:chOff x="0" y="0"/>
            <a:chExt cx="347561" cy="515264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347599" cy="515239"/>
            </a:xfrm>
            <a:custGeom>
              <a:avLst/>
              <a:gdLst/>
              <a:ahLst/>
              <a:cxnLst/>
              <a:rect l="l" t="t" r="r" b="b"/>
              <a:pathLst>
                <a:path w="347599" h="515239">
                  <a:moveTo>
                    <a:pt x="0" y="0"/>
                  </a:moveTo>
                  <a:lnTo>
                    <a:pt x="347599" y="0"/>
                  </a:lnTo>
                  <a:lnTo>
                    <a:pt x="347599" y="515239"/>
                  </a:lnTo>
                  <a:lnTo>
                    <a:pt x="0" y="5152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3"/>
              <a:stretch>
                <a:fillRect r="10" b="-4"/>
              </a:stretch>
            </a:blipFill>
          </p:spPr>
        </p:sp>
      </p:grpSp>
      <p:grpSp>
        <p:nvGrpSpPr>
          <p:cNvPr id="59" name="Group 59"/>
          <p:cNvGrpSpPr/>
          <p:nvPr/>
        </p:nvGrpSpPr>
        <p:grpSpPr>
          <a:xfrm>
            <a:off x="5127765" y="2254425"/>
            <a:ext cx="247507" cy="386448"/>
            <a:chOff x="0" y="0"/>
            <a:chExt cx="330010" cy="515264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330073" cy="515239"/>
            </a:xfrm>
            <a:custGeom>
              <a:avLst/>
              <a:gdLst/>
              <a:ahLst/>
              <a:cxnLst/>
              <a:rect l="l" t="t" r="r" b="b"/>
              <a:pathLst>
                <a:path w="330073" h="515239">
                  <a:moveTo>
                    <a:pt x="0" y="0"/>
                  </a:moveTo>
                  <a:lnTo>
                    <a:pt x="330073" y="0"/>
                  </a:lnTo>
                  <a:lnTo>
                    <a:pt x="330073" y="515239"/>
                  </a:lnTo>
                  <a:lnTo>
                    <a:pt x="0" y="5152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4"/>
              <a:stretch>
                <a:fillRect r="19" b="-4"/>
              </a:stretch>
            </a:blipFill>
          </p:spPr>
        </p:sp>
      </p:grpSp>
      <p:grpSp>
        <p:nvGrpSpPr>
          <p:cNvPr id="61" name="Group 61"/>
          <p:cNvGrpSpPr/>
          <p:nvPr/>
        </p:nvGrpSpPr>
        <p:grpSpPr>
          <a:xfrm>
            <a:off x="2694125" y="5612206"/>
            <a:ext cx="298013" cy="440655"/>
            <a:chOff x="0" y="0"/>
            <a:chExt cx="363931" cy="538124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363982" cy="538099"/>
            </a:xfrm>
            <a:custGeom>
              <a:avLst/>
              <a:gdLst/>
              <a:ahLst/>
              <a:cxnLst/>
              <a:rect l="l" t="t" r="r" b="b"/>
              <a:pathLst>
                <a:path w="363982" h="538099">
                  <a:moveTo>
                    <a:pt x="0" y="0"/>
                  </a:moveTo>
                  <a:lnTo>
                    <a:pt x="363982" y="0"/>
                  </a:lnTo>
                  <a:lnTo>
                    <a:pt x="363982" y="538099"/>
                  </a:lnTo>
                  <a:lnTo>
                    <a:pt x="0" y="5380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5"/>
              <a:stretch>
                <a:fillRect r="13" b="-4"/>
              </a:stretch>
            </a:blipFill>
          </p:spPr>
        </p:sp>
      </p:grpSp>
      <p:grpSp>
        <p:nvGrpSpPr>
          <p:cNvPr id="63" name="Group 63"/>
          <p:cNvGrpSpPr/>
          <p:nvPr/>
        </p:nvGrpSpPr>
        <p:grpSpPr>
          <a:xfrm>
            <a:off x="3864750" y="4125773"/>
            <a:ext cx="247507" cy="386448"/>
            <a:chOff x="0" y="0"/>
            <a:chExt cx="330010" cy="515264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330073" cy="515239"/>
            </a:xfrm>
            <a:custGeom>
              <a:avLst/>
              <a:gdLst/>
              <a:ahLst/>
              <a:cxnLst/>
              <a:rect l="l" t="t" r="r" b="b"/>
              <a:pathLst>
                <a:path w="330073" h="515239">
                  <a:moveTo>
                    <a:pt x="0" y="0"/>
                  </a:moveTo>
                  <a:lnTo>
                    <a:pt x="330073" y="0"/>
                  </a:lnTo>
                  <a:lnTo>
                    <a:pt x="330073" y="515239"/>
                  </a:lnTo>
                  <a:lnTo>
                    <a:pt x="0" y="5152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6"/>
              <a:stretch>
                <a:fillRect r="19" b="-4"/>
              </a:stretch>
            </a:blipFill>
          </p:spPr>
        </p:sp>
      </p:grpSp>
      <p:grpSp>
        <p:nvGrpSpPr>
          <p:cNvPr id="65" name="Group 65"/>
          <p:cNvGrpSpPr/>
          <p:nvPr/>
        </p:nvGrpSpPr>
        <p:grpSpPr>
          <a:xfrm>
            <a:off x="7848524" y="477174"/>
            <a:ext cx="916486" cy="261737"/>
            <a:chOff x="0" y="0"/>
            <a:chExt cx="1221981" cy="348983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1221994" cy="348996"/>
            </a:xfrm>
            <a:custGeom>
              <a:avLst/>
              <a:gdLst/>
              <a:ahLst/>
              <a:cxnLst/>
              <a:rect l="l" t="t" r="r" b="b"/>
              <a:pathLst>
                <a:path w="1221994" h="348996">
                  <a:moveTo>
                    <a:pt x="0" y="0"/>
                  </a:moveTo>
                  <a:lnTo>
                    <a:pt x="1221994" y="0"/>
                  </a:lnTo>
                  <a:lnTo>
                    <a:pt x="1221994" y="348996"/>
                  </a:lnTo>
                  <a:lnTo>
                    <a:pt x="0" y="3489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7"/>
              <a:stretch>
                <a:fillRect r="1" b="3"/>
              </a:stretch>
            </a:blipFill>
          </p:spPr>
        </p:sp>
      </p:grpSp>
      <p:grpSp>
        <p:nvGrpSpPr>
          <p:cNvPr id="67" name="Group 67"/>
          <p:cNvGrpSpPr/>
          <p:nvPr/>
        </p:nvGrpSpPr>
        <p:grpSpPr>
          <a:xfrm>
            <a:off x="7835541" y="1690878"/>
            <a:ext cx="3206467" cy="317640"/>
            <a:chOff x="0" y="0"/>
            <a:chExt cx="4275290" cy="42352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4275328" cy="423545"/>
            </a:xfrm>
            <a:custGeom>
              <a:avLst/>
              <a:gdLst/>
              <a:ahLst/>
              <a:cxnLst/>
              <a:rect l="l" t="t" r="r" b="b"/>
              <a:pathLst>
                <a:path w="4275328" h="423545">
                  <a:moveTo>
                    <a:pt x="0" y="0"/>
                  </a:moveTo>
                  <a:lnTo>
                    <a:pt x="4275328" y="0"/>
                  </a:lnTo>
                  <a:lnTo>
                    <a:pt x="4275328" y="423545"/>
                  </a:lnTo>
                  <a:lnTo>
                    <a:pt x="0" y="423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8"/>
              <a:stretch>
                <a:fillRect b="5"/>
              </a:stretch>
            </a:blipFill>
          </p:spPr>
        </p:sp>
      </p:grpSp>
      <p:grpSp>
        <p:nvGrpSpPr>
          <p:cNvPr id="69" name="Group 69"/>
          <p:cNvGrpSpPr/>
          <p:nvPr/>
        </p:nvGrpSpPr>
        <p:grpSpPr>
          <a:xfrm>
            <a:off x="8136265" y="2297735"/>
            <a:ext cx="2021957" cy="320383"/>
            <a:chOff x="0" y="0"/>
            <a:chExt cx="2695943" cy="427177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2695956" cy="427228"/>
            </a:xfrm>
            <a:custGeom>
              <a:avLst/>
              <a:gdLst/>
              <a:ahLst/>
              <a:cxnLst/>
              <a:rect l="l" t="t" r="r" b="b"/>
              <a:pathLst>
                <a:path w="2695956" h="427228">
                  <a:moveTo>
                    <a:pt x="0" y="0"/>
                  </a:moveTo>
                  <a:lnTo>
                    <a:pt x="2695956" y="0"/>
                  </a:lnTo>
                  <a:lnTo>
                    <a:pt x="2695956" y="427228"/>
                  </a:lnTo>
                  <a:lnTo>
                    <a:pt x="0" y="4272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9"/>
              <a:stretch>
                <a:fillRect b="11"/>
              </a:stretch>
            </a:blipFill>
          </p:spPr>
        </p:sp>
      </p:grpSp>
      <p:grpSp>
        <p:nvGrpSpPr>
          <p:cNvPr id="71" name="Group 71"/>
          <p:cNvGrpSpPr/>
          <p:nvPr/>
        </p:nvGrpSpPr>
        <p:grpSpPr>
          <a:xfrm>
            <a:off x="8127540" y="2615756"/>
            <a:ext cx="1315469" cy="307162"/>
            <a:chOff x="0" y="0"/>
            <a:chExt cx="1753959" cy="409550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1753997" cy="409575"/>
            </a:xfrm>
            <a:custGeom>
              <a:avLst/>
              <a:gdLst/>
              <a:ahLst/>
              <a:cxnLst/>
              <a:rect l="l" t="t" r="r" b="b"/>
              <a:pathLst>
                <a:path w="1753997" h="409575">
                  <a:moveTo>
                    <a:pt x="0" y="0"/>
                  </a:moveTo>
                  <a:lnTo>
                    <a:pt x="1753997" y="0"/>
                  </a:lnTo>
                  <a:lnTo>
                    <a:pt x="1753997" y="409575"/>
                  </a:lnTo>
                  <a:lnTo>
                    <a:pt x="0" y="4095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0"/>
              <a:stretch>
                <a:fillRect r="2" b="6"/>
              </a:stretch>
            </a:blipFill>
          </p:spPr>
        </p:sp>
      </p:grpSp>
      <p:grpSp>
        <p:nvGrpSpPr>
          <p:cNvPr id="73" name="Group 73"/>
          <p:cNvGrpSpPr/>
          <p:nvPr/>
        </p:nvGrpSpPr>
        <p:grpSpPr>
          <a:xfrm>
            <a:off x="9409586" y="2610774"/>
            <a:ext cx="1547270" cy="261737"/>
            <a:chOff x="0" y="0"/>
            <a:chExt cx="2063026" cy="348983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2062988" cy="348996"/>
            </a:xfrm>
            <a:custGeom>
              <a:avLst/>
              <a:gdLst/>
              <a:ahLst/>
              <a:cxnLst/>
              <a:rect l="l" t="t" r="r" b="b"/>
              <a:pathLst>
                <a:path w="2062988" h="348996">
                  <a:moveTo>
                    <a:pt x="0" y="0"/>
                  </a:moveTo>
                  <a:lnTo>
                    <a:pt x="2062988" y="0"/>
                  </a:lnTo>
                  <a:lnTo>
                    <a:pt x="2062988" y="348996"/>
                  </a:lnTo>
                  <a:lnTo>
                    <a:pt x="0" y="3489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1"/>
              <a:stretch>
                <a:fillRect r="-1" b="3"/>
              </a:stretch>
            </a:blipFill>
          </p:spPr>
        </p:sp>
      </p:grpSp>
      <p:grpSp>
        <p:nvGrpSpPr>
          <p:cNvPr id="75" name="Group 75"/>
          <p:cNvGrpSpPr/>
          <p:nvPr/>
        </p:nvGrpSpPr>
        <p:grpSpPr>
          <a:xfrm>
            <a:off x="11001480" y="2615765"/>
            <a:ext cx="365608" cy="256746"/>
            <a:chOff x="0" y="0"/>
            <a:chExt cx="487477" cy="342328"/>
          </a:xfrm>
        </p:grpSpPr>
        <p:sp>
          <p:nvSpPr>
            <p:cNvPr id="76" name="Freeform 76"/>
            <p:cNvSpPr/>
            <p:nvPr/>
          </p:nvSpPr>
          <p:spPr>
            <a:xfrm>
              <a:off x="0" y="0"/>
              <a:ext cx="487426" cy="342265"/>
            </a:xfrm>
            <a:custGeom>
              <a:avLst/>
              <a:gdLst/>
              <a:ahLst/>
              <a:cxnLst/>
              <a:rect l="l" t="t" r="r" b="b"/>
              <a:pathLst>
                <a:path w="487426" h="342265">
                  <a:moveTo>
                    <a:pt x="0" y="0"/>
                  </a:moveTo>
                  <a:lnTo>
                    <a:pt x="487426" y="0"/>
                  </a:lnTo>
                  <a:lnTo>
                    <a:pt x="487426" y="342265"/>
                  </a:lnTo>
                  <a:lnTo>
                    <a:pt x="0" y="3422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2"/>
              <a:stretch>
                <a:fillRect r="-10" b="-18"/>
              </a:stretch>
            </a:blipFill>
          </p:spPr>
        </p:sp>
      </p:grpSp>
      <p:grpSp>
        <p:nvGrpSpPr>
          <p:cNvPr id="77" name="Group 77"/>
          <p:cNvGrpSpPr/>
          <p:nvPr/>
        </p:nvGrpSpPr>
        <p:grpSpPr>
          <a:xfrm>
            <a:off x="8127540" y="2910088"/>
            <a:ext cx="1459011" cy="267224"/>
            <a:chOff x="0" y="0"/>
            <a:chExt cx="1945348" cy="356298"/>
          </a:xfrm>
        </p:grpSpPr>
        <p:sp>
          <p:nvSpPr>
            <p:cNvPr id="78" name="Freeform 78"/>
            <p:cNvSpPr/>
            <p:nvPr/>
          </p:nvSpPr>
          <p:spPr>
            <a:xfrm>
              <a:off x="0" y="0"/>
              <a:ext cx="1945386" cy="356235"/>
            </a:xfrm>
            <a:custGeom>
              <a:avLst/>
              <a:gdLst/>
              <a:ahLst/>
              <a:cxnLst/>
              <a:rect l="l" t="t" r="r" b="b"/>
              <a:pathLst>
                <a:path w="1945386" h="356235">
                  <a:moveTo>
                    <a:pt x="0" y="0"/>
                  </a:moveTo>
                  <a:lnTo>
                    <a:pt x="1945386" y="0"/>
                  </a:lnTo>
                  <a:lnTo>
                    <a:pt x="1945386" y="356235"/>
                  </a:lnTo>
                  <a:lnTo>
                    <a:pt x="0" y="3562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3"/>
              <a:stretch>
                <a:fillRect r="1" b="-17"/>
              </a:stretch>
            </a:blipFill>
          </p:spPr>
        </p:sp>
      </p:grpSp>
      <p:grpSp>
        <p:nvGrpSpPr>
          <p:cNvPr id="79" name="Group 79"/>
          <p:cNvGrpSpPr/>
          <p:nvPr/>
        </p:nvGrpSpPr>
        <p:grpSpPr>
          <a:xfrm>
            <a:off x="8133540" y="3519678"/>
            <a:ext cx="2575703" cy="320621"/>
            <a:chOff x="0" y="0"/>
            <a:chExt cx="3434271" cy="427495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3434207" cy="427482"/>
            </a:xfrm>
            <a:custGeom>
              <a:avLst/>
              <a:gdLst/>
              <a:ahLst/>
              <a:cxnLst/>
              <a:rect l="l" t="t" r="r" b="b"/>
              <a:pathLst>
                <a:path w="3434207" h="427482">
                  <a:moveTo>
                    <a:pt x="0" y="0"/>
                  </a:moveTo>
                  <a:lnTo>
                    <a:pt x="3434207" y="0"/>
                  </a:lnTo>
                  <a:lnTo>
                    <a:pt x="3434207" y="427482"/>
                  </a:lnTo>
                  <a:lnTo>
                    <a:pt x="0" y="4274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4"/>
              <a:stretch>
                <a:fillRect r="-1" b="-2"/>
              </a:stretch>
            </a:blipFill>
          </p:spPr>
        </p:sp>
      </p:grpSp>
      <p:grpSp>
        <p:nvGrpSpPr>
          <p:cNvPr id="81" name="Group 81"/>
          <p:cNvGrpSpPr/>
          <p:nvPr/>
        </p:nvGrpSpPr>
        <p:grpSpPr>
          <a:xfrm>
            <a:off x="8127540" y="3821725"/>
            <a:ext cx="2748696" cy="323383"/>
            <a:chOff x="0" y="0"/>
            <a:chExt cx="3664928" cy="431178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3664966" cy="431165"/>
            </a:xfrm>
            <a:custGeom>
              <a:avLst/>
              <a:gdLst/>
              <a:ahLst/>
              <a:cxnLst/>
              <a:rect l="l" t="t" r="r" b="b"/>
              <a:pathLst>
                <a:path w="3664966" h="431165">
                  <a:moveTo>
                    <a:pt x="0" y="0"/>
                  </a:moveTo>
                  <a:lnTo>
                    <a:pt x="3664966" y="0"/>
                  </a:lnTo>
                  <a:lnTo>
                    <a:pt x="3664966" y="431165"/>
                  </a:lnTo>
                  <a:lnTo>
                    <a:pt x="0" y="4311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5"/>
              <a:stretch>
                <a:fillRect r="1" b="-2"/>
              </a:stretch>
            </a:blipFill>
          </p:spPr>
        </p:sp>
      </p:grpSp>
      <p:grpSp>
        <p:nvGrpSpPr>
          <p:cNvPr id="83" name="Group 83"/>
          <p:cNvGrpSpPr/>
          <p:nvPr/>
        </p:nvGrpSpPr>
        <p:grpSpPr>
          <a:xfrm>
            <a:off x="8125549" y="4434078"/>
            <a:ext cx="2997632" cy="317640"/>
            <a:chOff x="0" y="0"/>
            <a:chExt cx="3996842" cy="423520"/>
          </a:xfrm>
        </p:grpSpPr>
        <p:sp>
          <p:nvSpPr>
            <p:cNvPr id="84" name="Freeform 84"/>
            <p:cNvSpPr/>
            <p:nvPr/>
          </p:nvSpPr>
          <p:spPr>
            <a:xfrm>
              <a:off x="0" y="0"/>
              <a:ext cx="3996817" cy="423545"/>
            </a:xfrm>
            <a:custGeom>
              <a:avLst/>
              <a:gdLst/>
              <a:ahLst/>
              <a:cxnLst/>
              <a:rect l="l" t="t" r="r" b="b"/>
              <a:pathLst>
                <a:path w="3996817" h="423545">
                  <a:moveTo>
                    <a:pt x="0" y="0"/>
                  </a:moveTo>
                  <a:lnTo>
                    <a:pt x="3996817" y="0"/>
                  </a:lnTo>
                  <a:lnTo>
                    <a:pt x="3996817" y="423545"/>
                  </a:lnTo>
                  <a:lnTo>
                    <a:pt x="0" y="4235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6"/>
              <a:stretch>
                <a:fillRect b="5"/>
              </a:stretch>
            </a:blipFill>
          </p:spPr>
        </p:sp>
      </p:grpSp>
      <p:grpSp>
        <p:nvGrpSpPr>
          <p:cNvPr id="85" name="Group 85"/>
          <p:cNvGrpSpPr/>
          <p:nvPr/>
        </p:nvGrpSpPr>
        <p:grpSpPr>
          <a:xfrm>
            <a:off x="8124787" y="4738878"/>
            <a:ext cx="3485226" cy="320621"/>
            <a:chOff x="0" y="0"/>
            <a:chExt cx="4646968" cy="427495"/>
          </a:xfrm>
        </p:grpSpPr>
        <p:sp>
          <p:nvSpPr>
            <p:cNvPr id="86" name="Freeform 86"/>
            <p:cNvSpPr/>
            <p:nvPr/>
          </p:nvSpPr>
          <p:spPr>
            <a:xfrm>
              <a:off x="0" y="0"/>
              <a:ext cx="4646930" cy="427482"/>
            </a:xfrm>
            <a:custGeom>
              <a:avLst/>
              <a:gdLst/>
              <a:ahLst/>
              <a:cxnLst/>
              <a:rect l="l" t="t" r="r" b="b"/>
              <a:pathLst>
                <a:path w="4646930" h="427482">
                  <a:moveTo>
                    <a:pt x="0" y="0"/>
                  </a:moveTo>
                  <a:lnTo>
                    <a:pt x="4646930" y="0"/>
                  </a:lnTo>
                  <a:lnTo>
                    <a:pt x="4646930" y="427482"/>
                  </a:lnTo>
                  <a:lnTo>
                    <a:pt x="0" y="4274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7"/>
              <a:stretch>
                <a:fillRect b="-2"/>
              </a:stretch>
            </a:blipFill>
          </p:spPr>
        </p:sp>
      </p:grpSp>
      <p:grpSp>
        <p:nvGrpSpPr>
          <p:cNvPr id="87" name="Group 87"/>
          <p:cNvGrpSpPr/>
          <p:nvPr/>
        </p:nvGrpSpPr>
        <p:grpSpPr>
          <a:xfrm>
            <a:off x="8136265" y="5345735"/>
            <a:ext cx="2608697" cy="320383"/>
            <a:chOff x="0" y="0"/>
            <a:chExt cx="3478263" cy="427177"/>
          </a:xfrm>
        </p:grpSpPr>
        <p:sp>
          <p:nvSpPr>
            <p:cNvPr id="88" name="Freeform 88"/>
            <p:cNvSpPr/>
            <p:nvPr/>
          </p:nvSpPr>
          <p:spPr>
            <a:xfrm>
              <a:off x="0" y="0"/>
              <a:ext cx="3478276" cy="427228"/>
            </a:xfrm>
            <a:custGeom>
              <a:avLst/>
              <a:gdLst/>
              <a:ahLst/>
              <a:cxnLst/>
              <a:rect l="l" t="t" r="r" b="b"/>
              <a:pathLst>
                <a:path w="3478276" h="427228">
                  <a:moveTo>
                    <a:pt x="0" y="0"/>
                  </a:moveTo>
                  <a:lnTo>
                    <a:pt x="3478276" y="0"/>
                  </a:lnTo>
                  <a:lnTo>
                    <a:pt x="3478276" y="427228"/>
                  </a:lnTo>
                  <a:lnTo>
                    <a:pt x="0" y="4272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8"/>
              <a:stretch>
                <a:fillRect b="11"/>
              </a:stretch>
            </a:blipFill>
          </p:spPr>
        </p:sp>
      </p:grpSp>
      <p:grpSp>
        <p:nvGrpSpPr>
          <p:cNvPr id="89" name="Group 89"/>
          <p:cNvGrpSpPr/>
          <p:nvPr/>
        </p:nvGrpSpPr>
        <p:grpSpPr>
          <a:xfrm>
            <a:off x="8134274" y="5958078"/>
            <a:ext cx="2845375" cy="320621"/>
            <a:chOff x="0" y="0"/>
            <a:chExt cx="3793833" cy="427495"/>
          </a:xfrm>
        </p:grpSpPr>
        <p:sp>
          <p:nvSpPr>
            <p:cNvPr id="90" name="Freeform 90"/>
            <p:cNvSpPr/>
            <p:nvPr/>
          </p:nvSpPr>
          <p:spPr>
            <a:xfrm>
              <a:off x="0" y="0"/>
              <a:ext cx="3793871" cy="427482"/>
            </a:xfrm>
            <a:custGeom>
              <a:avLst/>
              <a:gdLst/>
              <a:ahLst/>
              <a:cxnLst/>
              <a:rect l="l" t="t" r="r" b="b"/>
              <a:pathLst>
                <a:path w="3793871" h="427482">
                  <a:moveTo>
                    <a:pt x="0" y="0"/>
                  </a:moveTo>
                  <a:lnTo>
                    <a:pt x="3793871" y="0"/>
                  </a:lnTo>
                  <a:lnTo>
                    <a:pt x="3793871" y="427482"/>
                  </a:lnTo>
                  <a:lnTo>
                    <a:pt x="0" y="4274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9"/>
              <a:stretch>
                <a:fillRect r="1" b="-2"/>
              </a:stretch>
            </a:blipFill>
          </p:spPr>
        </p:sp>
      </p:grpSp>
      <p:grpSp>
        <p:nvGrpSpPr>
          <p:cNvPr id="91" name="Group 91"/>
          <p:cNvGrpSpPr/>
          <p:nvPr/>
        </p:nvGrpSpPr>
        <p:grpSpPr>
          <a:xfrm>
            <a:off x="8132531" y="6262888"/>
            <a:ext cx="2706843" cy="267224"/>
            <a:chOff x="0" y="0"/>
            <a:chExt cx="3609124" cy="356298"/>
          </a:xfrm>
        </p:grpSpPr>
        <p:sp>
          <p:nvSpPr>
            <p:cNvPr id="92" name="Freeform 92"/>
            <p:cNvSpPr/>
            <p:nvPr/>
          </p:nvSpPr>
          <p:spPr>
            <a:xfrm>
              <a:off x="0" y="0"/>
              <a:ext cx="3609086" cy="356235"/>
            </a:xfrm>
            <a:custGeom>
              <a:avLst/>
              <a:gdLst/>
              <a:ahLst/>
              <a:cxnLst/>
              <a:rect l="l" t="t" r="r" b="b"/>
              <a:pathLst>
                <a:path w="3609086" h="356235">
                  <a:moveTo>
                    <a:pt x="0" y="0"/>
                  </a:moveTo>
                  <a:lnTo>
                    <a:pt x="3609086" y="0"/>
                  </a:lnTo>
                  <a:lnTo>
                    <a:pt x="3609086" y="356235"/>
                  </a:lnTo>
                  <a:lnTo>
                    <a:pt x="0" y="3562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0"/>
              <a:stretch>
                <a:fillRect r="-1" b="-17"/>
              </a:stretch>
            </a:blipFill>
          </p:spPr>
        </p:sp>
      </p:grpSp>
      <p:sp>
        <p:nvSpPr>
          <p:cNvPr id="93" name="TextBox 93"/>
          <p:cNvSpPr txBox="1"/>
          <p:nvPr/>
        </p:nvSpPr>
        <p:spPr>
          <a:xfrm rot="5400000">
            <a:off x="6175172" y="628308"/>
            <a:ext cx="366370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KJJ</a:t>
            </a:r>
          </a:p>
        </p:txBody>
      </p:sp>
      <p:sp>
        <p:nvSpPr>
          <p:cNvPr id="94" name="TextBox 94"/>
          <p:cNvSpPr txBox="1"/>
          <p:nvPr/>
        </p:nvSpPr>
        <p:spPr>
          <a:xfrm rot="-5400000">
            <a:off x="5240970" y="583302"/>
            <a:ext cx="276235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PP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1021718" y="405451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1259205" y="167580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3642360" y="600523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98" name="TextBox 98"/>
          <p:cNvSpPr txBox="1"/>
          <p:nvPr/>
        </p:nvSpPr>
        <p:spPr>
          <a:xfrm>
            <a:off x="4542158" y="4516793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5790562" y="63948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5828662" y="245304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1527172" y="1678429"/>
            <a:ext cx="1037473" cy="535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5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Customer behaviou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1301115" y="4076186"/>
            <a:ext cx="1432570" cy="7367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20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Technological advancement and 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351912" y="4779131"/>
            <a:ext cx="1267958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digitalisation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3857625" y="6026906"/>
            <a:ext cx="1108358" cy="492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920"/>
              </a:lnSpc>
            </a:pPr>
            <a:r>
              <a:rPr lang="en-US" sz="1595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Laws and regulations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4827908" y="4509887"/>
            <a:ext cx="1757077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Environment and 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5265420" y="4753727"/>
            <a:ext cx="803148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Stability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6114412" y="2446144"/>
            <a:ext cx="1051084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Costs and 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6154417" y="2689984"/>
            <a:ext cx="907552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spending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6076312" y="632584"/>
            <a:ext cx="1290076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Government 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6181087" y="876424"/>
            <a:ext cx="1015594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and policy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8810625" y="395030"/>
            <a:ext cx="2809008" cy="360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22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examines factors that 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7846057" y="747455"/>
            <a:ext cx="3756593" cy="6179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99"/>
              </a:lnSpc>
            </a:pPr>
            <a:r>
              <a:rPr lang="en-US" sz="2004" spc="22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can influence an organisation and it’s perfomance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3" y="1373629"/>
            <a:ext cx="12318997" cy="5547865"/>
          </a:xfrm>
          <a:custGeom>
            <a:avLst/>
            <a:gdLst/>
            <a:ahLst/>
            <a:cxnLst/>
            <a:rect l="l" t="t" r="r" b="b"/>
            <a:pathLst>
              <a:path w="12318997" h="5547865">
                <a:moveTo>
                  <a:pt x="0" y="0"/>
                </a:moveTo>
                <a:lnTo>
                  <a:pt x="12318997" y="0"/>
                </a:lnTo>
                <a:lnTo>
                  <a:pt x="12318997" y="5547865"/>
                </a:lnTo>
                <a:lnTo>
                  <a:pt x="0" y="55478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540791" y="101784"/>
            <a:ext cx="858174" cy="1950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439"/>
              </a:lnSpc>
            </a:pPr>
            <a:r>
              <a:rPr lang="en-US" sz="9600">
                <a:solidFill>
                  <a:srgbClr val="2373F3"/>
                </a:solidFill>
                <a:latin typeface="Georgia"/>
                <a:ea typeface="Georgia"/>
                <a:cs typeface="Georgia"/>
                <a:sym typeface="Georgia"/>
              </a:rPr>
              <a:t>P</a:t>
            </a:r>
          </a:p>
          <a:p>
            <a:pPr algn="l">
              <a:lnSpc>
                <a:spcPts val="2520"/>
              </a:lnSpc>
            </a:pPr>
            <a:r>
              <a:rPr lang="en-US" sz="1800" spc="2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Political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80281" y="76381"/>
            <a:ext cx="1071715" cy="1975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9600">
                <a:solidFill>
                  <a:srgbClr val="1AAAFF"/>
                </a:solidFill>
                <a:latin typeface="Georgia"/>
                <a:ea typeface="Georgia"/>
                <a:cs typeface="Georgia"/>
                <a:sym typeface="Georgia"/>
              </a:rPr>
              <a:t>E</a:t>
            </a:r>
          </a:p>
          <a:p>
            <a:pPr algn="ctr">
              <a:lnSpc>
                <a:spcPts val="2520"/>
              </a:lnSpc>
            </a:pPr>
            <a:r>
              <a:rPr lang="en-US" sz="1800" spc="2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Economic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632246" y="119305"/>
            <a:ext cx="731382" cy="3301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205"/>
              </a:lnSpc>
            </a:pPr>
            <a:r>
              <a:rPr lang="en-US" sz="9432">
                <a:solidFill>
                  <a:srgbClr val="37C6FF"/>
                </a:solidFill>
                <a:latin typeface="Georgia"/>
                <a:ea typeface="Georgia"/>
                <a:cs typeface="Georgia"/>
                <a:sym typeface="Georgia"/>
              </a:rPr>
              <a:t>S</a:t>
            </a:r>
          </a:p>
          <a:p>
            <a:pPr algn="l">
              <a:lnSpc>
                <a:spcPts val="13205"/>
              </a:lnSpc>
            </a:pPr>
            <a:endParaRPr lang="en-US" sz="9432">
              <a:solidFill>
                <a:srgbClr val="37C6FF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350673" y="-95069"/>
            <a:ext cx="3087257" cy="6134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274"/>
              </a:lnSpc>
            </a:pPr>
            <a:r>
              <a:rPr lang="en-US" sz="9667">
                <a:solidFill>
                  <a:srgbClr val="7BB0FF"/>
                </a:solidFill>
                <a:latin typeface="Georgia"/>
                <a:ea typeface="Georgia"/>
                <a:cs typeface="Georgia"/>
                <a:sym typeface="Georgia"/>
              </a:rPr>
              <a:t>T</a:t>
            </a:r>
            <a:r>
              <a:rPr lang="en-US" sz="9667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rPr>
              <a:t> </a:t>
            </a:r>
          </a:p>
          <a:p>
            <a:pPr algn="just">
              <a:lnSpc>
                <a:spcPts val="1953"/>
              </a:lnSpc>
            </a:pPr>
            <a:endParaRPr lang="en-US" sz="9667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algn="just">
              <a:lnSpc>
                <a:spcPts val="1953"/>
              </a:lnSpc>
            </a:pPr>
            <a:endParaRPr lang="en-US" sz="9667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algn="just">
              <a:lnSpc>
                <a:spcPts val="1953"/>
              </a:lnSpc>
            </a:pPr>
            <a:endParaRPr lang="en-US" sz="9667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algn="just">
              <a:lnSpc>
                <a:spcPts val="1953"/>
              </a:lnSpc>
            </a:pPr>
            <a:endParaRPr lang="en-US" sz="9667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algn="just">
              <a:lnSpc>
                <a:spcPts val="1953"/>
              </a:lnSpc>
            </a:pPr>
            <a:endParaRPr lang="en-US" sz="9667">
              <a:solidFill>
                <a:srgbClr val="FFFF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algn="just">
              <a:lnSpc>
                <a:spcPts val="1953"/>
              </a:lnSpc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Online ordering</a:t>
            </a:r>
          </a:p>
          <a:p>
            <a:pPr algn="just">
              <a:lnSpc>
                <a:spcPts val="1953"/>
              </a:lnSpc>
              <a:spcBef>
                <a:spcPts val="609"/>
              </a:spcBef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Website</a:t>
            </a:r>
          </a:p>
          <a:p>
            <a:pPr algn="just">
              <a:lnSpc>
                <a:spcPts val="1953"/>
              </a:lnSpc>
              <a:spcBef>
                <a:spcPts val="609"/>
              </a:spcBef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Mobile </a:t>
            </a:r>
          </a:p>
          <a:p>
            <a:pPr algn="just">
              <a:lnSpc>
                <a:spcPts val="1953"/>
              </a:lnSpc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ordering</a:t>
            </a:r>
          </a:p>
          <a:p>
            <a:pPr algn="just">
              <a:lnSpc>
                <a:spcPts val="1953"/>
              </a:lnSpc>
              <a:spcBef>
                <a:spcPts val="609"/>
              </a:spcBef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Digital </a:t>
            </a:r>
          </a:p>
          <a:p>
            <a:pPr algn="just">
              <a:lnSpc>
                <a:spcPts val="1953"/>
              </a:lnSpc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payment</a:t>
            </a:r>
          </a:p>
          <a:p>
            <a:pPr algn="just">
              <a:lnSpc>
                <a:spcPts val="1953"/>
              </a:lnSpc>
              <a:spcBef>
                <a:spcPts val="609"/>
              </a:spcBef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Delivery </a:t>
            </a:r>
          </a:p>
          <a:p>
            <a:pPr algn="just">
              <a:lnSpc>
                <a:spcPts val="1953"/>
              </a:lnSpc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platforms</a:t>
            </a:r>
          </a:p>
          <a:p>
            <a:pPr algn="just">
              <a:lnSpc>
                <a:spcPts val="1953"/>
              </a:lnSpc>
              <a:spcBef>
                <a:spcPts val="609"/>
              </a:spcBef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Social media </a:t>
            </a:r>
          </a:p>
          <a:p>
            <a:pPr algn="just">
              <a:lnSpc>
                <a:spcPts val="1953"/>
              </a:lnSpc>
            </a:pPr>
            <a:r>
              <a:rPr lang="en-US" sz="1622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marketing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633558" y="76381"/>
            <a:ext cx="749884" cy="1624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439"/>
              </a:lnSpc>
            </a:pPr>
            <a:r>
              <a:rPr lang="en-US" sz="9600">
                <a:solidFill>
                  <a:srgbClr val="A5A5A5"/>
                </a:solidFill>
                <a:latin typeface="Georgia"/>
                <a:ea typeface="Georgia"/>
                <a:cs typeface="Georgia"/>
                <a:sym typeface="Georgia"/>
              </a:rPr>
              <a:t>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296253" y="1764887"/>
            <a:ext cx="1617926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2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Environmental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7190" y="5234426"/>
            <a:ext cx="1290076" cy="7367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Government support for SMEs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7190" y="4565771"/>
            <a:ext cx="1432855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Business rates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7190" y="3222746"/>
            <a:ext cx="1538145" cy="980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Government policies affecting small businesses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420617" y="2696327"/>
            <a:ext cx="1553689" cy="3800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Rising operating costs</a:t>
            </a:r>
          </a:p>
          <a:p>
            <a:pPr algn="l">
              <a:lnSpc>
                <a:spcPts val="1920"/>
              </a:lnSpc>
              <a:spcBef>
                <a:spcPts val="599"/>
              </a:spcBef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Higher rent Higher utility bills</a:t>
            </a:r>
          </a:p>
          <a:p>
            <a:pPr algn="l">
              <a:lnSpc>
                <a:spcPts val="1920"/>
              </a:lnSpc>
              <a:spcBef>
                <a:spcPts val="599"/>
              </a:spcBef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Higher insurance Increasing cost of organic ingredients Customer purchasing power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64682" y="2491226"/>
            <a:ext cx="1380106" cy="4211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sz="1595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More people working from home Reduced office-worker footfall Changes in shopping habits Customers requesting delivery Customers wanting convenient pre-ordering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51545" y="3221479"/>
            <a:ext cx="1407957" cy="2748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Organic farming</a:t>
            </a:r>
          </a:p>
          <a:p>
            <a:pPr algn="l">
              <a:lnSpc>
                <a:spcPts val="1920"/>
              </a:lnSpc>
              <a:spcBef>
                <a:spcPts val="599"/>
              </a:spcBef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Crop failures Weather conditions Sustainability expectations Availability of organic raw materials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40" y="320107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40" y="457267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1440" y="521275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134867" y="267465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134867" y="3453803"/>
            <a:ext cx="72314" cy="635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134867" y="436629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134867" y="493017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134867" y="573789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78932" y="246955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8932" y="327727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78932" y="408499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78932" y="489271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78932" y="5700436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222368" y="3133763"/>
            <a:ext cx="72314" cy="9551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• •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222368" y="436629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222368" y="493017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222368" y="5494058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65795" y="319980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265795" y="3735114"/>
            <a:ext cx="72314" cy="635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•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65795" y="464760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65795" y="521148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309860" y="295596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309860" y="351984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309860" y="408372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309860" y="464760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0309860" y="5211489"/>
            <a:ext cx="72314" cy="286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24584" y="39329"/>
            <a:ext cx="813346" cy="1832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9600">
                <a:solidFill>
                  <a:srgbClr val="A5A5A5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914179" y="2837905"/>
            <a:ext cx="2442458" cy="582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21"/>
              </a:lnSpc>
              <a:spcBef>
                <a:spcPct val="0"/>
              </a:spcBef>
            </a:pPr>
            <a:r>
              <a:rPr lang="en-US" sz="1658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Food safety requirements 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085385" y="3514019"/>
            <a:ext cx="2106615" cy="8811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2"/>
              </a:lnSpc>
              <a:spcBef>
                <a:spcPct val="0"/>
              </a:spcBef>
            </a:pPr>
            <a:r>
              <a:rPr lang="en-US" sz="1687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Employment legislation Health and safety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193855" y="4591726"/>
            <a:ext cx="2379173" cy="2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20"/>
              </a:lnSpc>
              <a:spcBef>
                <a:spcPct val="0"/>
              </a:spcBef>
            </a:pPr>
            <a:r>
              <a:rPr lang="en-US" sz="1729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Business regulations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0382174" y="5205851"/>
            <a:ext cx="1750558" cy="925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Data protection if ordering food is introduced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483047" y="1755362"/>
            <a:ext cx="936575" cy="404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9"/>
              </a:lnSpc>
              <a:spcBef>
                <a:spcPct val="0"/>
              </a:spcBef>
            </a:pPr>
            <a:r>
              <a:rPr lang="en-US" sz="2435" spc="2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Social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032078" y="1797001"/>
            <a:ext cx="2001738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TECHNOLOGICALy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0638364" y="1647671"/>
            <a:ext cx="740271" cy="397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4"/>
              </a:lnSpc>
              <a:spcBef>
                <a:spcPct val="0"/>
              </a:spcBef>
            </a:pPr>
            <a:r>
              <a:rPr lang="en-US" sz="2338" spc="2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Legal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1565" y="1145745"/>
            <a:ext cx="10020586" cy="5406380"/>
            <a:chOff x="0" y="0"/>
            <a:chExt cx="16256000" cy="877055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8770493"/>
            </a:xfrm>
            <a:custGeom>
              <a:avLst/>
              <a:gdLst/>
              <a:ahLst/>
              <a:cxnLst/>
              <a:rect l="l" t="t" r="r" b="b"/>
              <a:pathLst>
                <a:path w="16256000" h="8770493">
                  <a:moveTo>
                    <a:pt x="0" y="0"/>
                  </a:moveTo>
                  <a:lnTo>
                    <a:pt x="16256000" y="0"/>
                  </a:lnTo>
                  <a:lnTo>
                    <a:pt x="16256000" y="8770493"/>
                  </a:lnTo>
                  <a:lnTo>
                    <a:pt x="0" y="87704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4241254" y="1404033"/>
            <a:ext cx="4049849" cy="4049849"/>
            <a:chOff x="0" y="0"/>
            <a:chExt cx="5399799" cy="539979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99913" cy="5399786"/>
            </a:xfrm>
            <a:custGeom>
              <a:avLst/>
              <a:gdLst/>
              <a:ahLst/>
              <a:cxnLst/>
              <a:rect l="l" t="t" r="r" b="b"/>
              <a:pathLst>
                <a:path w="5399913" h="5399786">
                  <a:moveTo>
                    <a:pt x="2690241" y="0"/>
                  </a:moveTo>
                  <a:cubicBezTo>
                    <a:pt x="1203579" y="5207"/>
                    <a:pt x="0" y="1211961"/>
                    <a:pt x="0" y="2699893"/>
                  </a:cubicBezTo>
                  <a:cubicBezTo>
                    <a:pt x="0" y="4170934"/>
                    <a:pt x="1176528" y="5367274"/>
                    <a:pt x="2640711" y="5399786"/>
                  </a:cubicBezTo>
                  <a:lnTo>
                    <a:pt x="2760472" y="5399786"/>
                  </a:lnTo>
                  <a:cubicBezTo>
                    <a:pt x="4222623" y="5367274"/>
                    <a:pt x="5398897" y="4171950"/>
                    <a:pt x="5399913" y="2701671"/>
                  </a:cubicBezTo>
                  <a:lnTo>
                    <a:pt x="5399913" y="2699131"/>
                  </a:lnTo>
                  <a:cubicBezTo>
                    <a:pt x="5399405" y="1211707"/>
                    <a:pt x="4196080" y="5207"/>
                    <a:pt x="2709545" y="0"/>
                  </a:cubicBezTo>
                  <a:close/>
                </a:path>
              </a:pathLst>
            </a:custGeom>
            <a:blipFill>
              <a:blip r:embed="rId3"/>
              <a:stretch>
                <a:fillRect r="2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4304147" y="1466917"/>
            <a:ext cx="3924081" cy="3923471"/>
            <a:chOff x="0" y="0"/>
            <a:chExt cx="5232108" cy="523129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232273" cy="5231257"/>
            </a:xfrm>
            <a:custGeom>
              <a:avLst/>
              <a:gdLst/>
              <a:ahLst/>
              <a:cxnLst/>
              <a:rect l="l" t="t" r="r" b="b"/>
              <a:pathLst>
                <a:path w="5232273" h="5231257">
                  <a:moveTo>
                    <a:pt x="2616073" y="0"/>
                  </a:moveTo>
                  <a:cubicBezTo>
                    <a:pt x="1171194" y="0"/>
                    <a:pt x="0" y="1171194"/>
                    <a:pt x="0" y="2616073"/>
                  </a:cubicBezTo>
                  <a:cubicBezTo>
                    <a:pt x="0" y="4060317"/>
                    <a:pt x="1170432" y="5231257"/>
                    <a:pt x="2615311" y="5231257"/>
                  </a:cubicBezTo>
                  <a:cubicBezTo>
                    <a:pt x="2615819" y="5231257"/>
                    <a:pt x="2616327" y="5231257"/>
                    <a:pt x="2616835" y="5231257"/>
                  </a:cubicBezTo>
                  <a:cubicBezTo>
                    <a:pt x="2617343" y="5231257"/>
                    <a:pt x="2617851" y="5231257"/>
                    <a:pt x="2618359" y="5231257"/>
                  </a:cubicBezTo>
                  <a:cubicBezTo>
                    <a:pt x="4061841" y="5231257"/>
                    <a:pt x="5232273" y="4060317"/>
                    <a:pt x="5232273" y="2615946"/>
                  </a:cubicBezTo>
                  <a:cubicBezTo>
                    <a:pt x="5232146" y="1171194"/>
                    <a:pt x="4060825" y="0"/>
                    <a:pt x="2616073" y="0"/>
                  </a:cubicBezTo>
                  <a:close/>
                </a:path>
              </a:pathLst>
            </a:custGeom>
            <a:blipFill>
              <a:blip r:embed="rId3"/>
              <a:stretch>
                <a:fillRect l="-1602" t="-1602" r="-1599" b="-1619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318516" y="402336"/>
            <a:ext cx="3171444" cy="789432"/>
            <a:chOff x="0" y="0"/>
            <a:chExt cx="4228592" cy="105257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28592" cy="1052576"/>
            </a:xfrm>
            <a:custGeom>
              <a:avLst/>
              <a:gdLst/>
              <a:ahLst/>
              <a:cxnLst/>
              <a:rect l="l" t="t" r="r" b="b"/>
              <a:pathLst>
                <a:path w="4228592" h="1052576">
                  <a:moveTo>
                    <a:pt x="0" y="0"/>
                  </a:moveTo>
                  <a:lnTo>
                    <a:pt x="4228592" y="0"/>
                  </a:lnTo>
                  <a:lnTo>
                    <a:pt x="4228592" y="1052576"/>
                  </a:lnTo>
                  <a:lnTo>
                    <a:pt x="0" y="1052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8838590" y="337214"/>
            <a:ext cx="3193361" cy="944832"/>
            <a:chOff x="0" y="0"/>
            <a:chExt cx="4257815" cy="125977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257802" cy="1259713"/>
            </a:xfrm>
            <a:custGeom>
              <a:avLst/>
              <a:gdLst/>
              <a:ahLst/>
              <a:cxnLst/>
              <a:rect l="l" t="t" r="r" b="b"/>
              <a:pathLst>
                <a:path w="4257802" h="1259713">
                  <a:moveTo>
                    <a:pt x="0" y="0"/>
                  </a:moveTo>
                  <a:lnTo>
                    <a:pt x="4257802" y="0"/>
                  </a:lnTo>
                  <a:lnTo>
                    <a:pt x="4257802" y="1259713"/>
                  </a:lnTo>
                  <a:lnTo>
                    <a:pt x="0" y="12597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5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1317546" y="713394"/>
            <a:ext cx="1181529" cy="261737"/>
            <a:chOff x="0" y="0"/>
            <a:chExt cx="1575372" cy="34898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75435" cy="348996"/>
            </a:xfrm>
            <a:custGeom>
              <a:avLst/>
              <a:gdLst/>
              <a:ahLst/>
              <a:cxnLst/>
              <a:rect l="l" t="t" r="r" b="b"/>
              <a:pathLst>
                <a:path w="1575435" h="348996">
                  <a:moveTo>
                    <a:pt x="0" y="0"/>
                  </a:moveTo>
                  <a:lnTo>
                    <a:pt x="1575435" y="0"/>
                  </a:lnTo>
                  <a:lnTo>
                    <a:pt x="1575435" y="348996"/>
                  </a:lnTo>
                  <a:lnTo>
                    <a:pt x="0" y="3489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4" b="3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4732049" y="337214"/>
            <a:ext cx="3193361" cy="1056589"/>
            <a:chOff x="0" y="0"/>
            <a:chExt cx="4257815" cy="140878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57802" cy="1408811"/>
            </a:xfrm>
            <a:custGeom>
              <a:avLst/>
              <a:gdLst/>
              <a:ahLst/>
              <a:cxnLst/>
              <a:rect l="l" t="t" r="r" b="b"/>
              <a:pathLst>
                <a:path w="4257802" h="1408811">
                  <a:moveTo>
                    <a:pt x="0" y="0"/>
                  </a:moveTo>
                  <a:lnTo>
                    <a:pt x="4257802" y="0"/>
                  </a:lnTo>
                  <a:lnTo>
                    <a:pt x="4257802" y="1408811"/>
                  </a:lnTo>
                  <a:lnTo>
                    <a:pt x="0" y="14088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1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5591432" y="608686"/>
            <a:ext cx="1265958" cy="350815"/>
            <a:chOff x="0" y="0"/>
            <a:chExt cx="1687944" cy="46775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687957" cy="467741"/>
            </a:xfrm>
            <a:custGeom>
              <a:avLst/>
              <a:gdLst/>
              <a:ahLst/>
              <a:cxnLst/>
              <a:rect l="l" t="t" r="r" b="b"/>
              <a:pathLst>
                <a:path w="1687957" h="467741">
                  <a:moveTo>
                    <a:pt x="0" y="0"/>
                  </a:moveTo>
                  <a:lnTo>
                    <a:pt x="1687957" y="0"/>
                  </a:lnTo>
                  <a:lnTo>
                    <a:pt x="1687957" y="467741"/>
                  </a:lnTo>
                  <a:lnTo>
                    <a:pt x="0" y="4677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b="-2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9900437" y="608619"/>
            <a:ext cx="968578" cy="261737"/>
            <a:chOff x="0" y="0"/>
            <a:chExt cx="1291438" cy="34898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91463" cy="348996"/>
            </a:xfrm>
            <a:custGeom>
              <a:avLst/>
              <a:gdLst/>
              <a:ahLst/>
              <a:cxnLst/>
              <a:rect l="l" t="t" r="r" b="b"/>
              <a:pathLst>
                <a:path w="1291463" h="348996">
                  <a:moveTo>
                    <a:pt x="0" y="0"/>
                  </a:moveTo>
                  <a:lnTo>
                    <a:pt x="1291463" y="0"/>
                  </a:lnTo>
                  <a:lnTo>
                    <a:pt x="1291463" y="348996"/>
                  </a:lnTo>
                  <a:lnTo>
                    <a:pt x="0" y="3489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1" b="3"/>
              </a:stretch>
            </a:blipFill>
          </p:spPr>
        </p:sp>
      </p:grpSp>
      <p:sp>
        <p:nvSpPr>
          <p:cNvPr id="20" name="TextBox 20"/>
          <p:cNvSpPr txBox="1"/>
          <p:nvPr/>
        </p:nvSpPr>
        <p:spPr>
          <a:xfrm>
            <a:off x="581216" y="1371133"/>
            <a:ext cx="2667259" cy="395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67"/>
              </a:lnSpc>
            </a:pPr>
            <a:r>
              <a:rPr lang="en-US" sz="1528" b="1" spc="2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Identifies external threats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81216" y="2620511"/>
            <a:ext cx="2667259" cy="2387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60"/>
              </a:lnSpc>
            </a:pPr>
            <a:r>
              <a:rPr lang="en-US" sz="1400" b="1" spc="1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Identifies opportunities</a:t>
            </a:r>
          </a:p>
        </p:txBody>
      </p:sp>
      <p:sp>
        <p:nvSpPr>
          <p:cNvPr id="22" name="TextBox 22"/>
          <p:cNvSpPr txBox="1"/>
          <p:nvPr/>
        </p:nvSpPr>
        <p:spPr>
          <a:xfrm rot="263312">
            <a:off x="1084905" y="3445479"/>
            <a:ext cx="5611541" cy="3963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33"/>
              </a:lnSpc>
            </a:pPr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521269" y="3467444"/>
            <a:ext cx="3289459" cy="4112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23"/>
              </a:lnSpc>
            </a:pPr>
            <a:r>
              <a:rPr lang="en-US" sz="1551" b="1" spc="17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Helps anticipate future changes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1269" y="4055976"/>
            <a:ext cx="2968691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27"/>
              </a:lnSpc>
            </a:pPr>
            <a:r>
              <a:rPr lang="en-US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ALLOWS Basil’s to consider how economic, ,</a:t>
            </a:r>
            <a:r>
              <a:rPr lang="en-GB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technological and environmental </a:t>
            </a:r>
            <a:r>
              <a:rPr lang="en-GB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changes c</a:t>
            </a:r>
            <a:r>
              <a:rPr lang="en-US" sz="1106" spc="32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ould</a:t>
            </a:r>
            <a:r>
              <a:rPr lang="en-GB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affect the bakery in the</a:t>
            </a:r>
            <a:r>
              <a:rPr lang="en-GB" sz="1106" spc="32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future</a:t>
            </a:r>
            <a:endParaRPr lang="en-US" sz="1106" spc="32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-132083" y="5590632"/>
            <a:ext cx="196872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539909" y="1542583"/>
            <a:ext cx="3293205" cy="4165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8"/>
              </a:lnSpc>
            </a:pPr>
            <a:r>
              <a:rPr lang="en-US" sz="1640" spc="22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Does not provide solutions</a:t>
            </a:r>
          </a:p>
          <a:p>
            <a:pPr algn="l">
              <a:lnSpc>
                <a:spcPts val="1968"/>
              </a:lnSpc>
              <a:spcBef>
                <a:spcPts val="1968"/>
              </a:spcBef>
            </a:pPr>
            <a:r>
              <a:rPr lang="en-US" sz="1640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Helps identify external influence but does not tell Basil exactly w action to take.</a:t>
            </a:r>
          </a:p>
          <a:p>
            <a:pPr algn="l">
              <a:lnSpc>
                <a:spcPts val="1968"/>
              </a:lnSpc>
              <a:spcBef>
                <a:spcPts val="1968"/>
              </a:spcBef>
            </a:pPr>
            <a:r>
              <a:rPr lang="en-US" sz="1640" spc="22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Can be time-consuming</a:t>
            </a:r>
          </a:p>
          <a:p>
            <a:pPr algn="l">
              <a:lnSpc>
                <a:spcPts val="1968"/>
              </a:lnSpc>
              <a:spcBef>
                <a:spcPts val="1968"/>
              </a:spcBef>
            </a:pPr>
            <a:r>
              <a:rPr lang="en-US" sz="1640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Researching all six areas can require significant time and relia information.</a:t>
            </a:r>
          </a:p>
          <a:p>
            <a:pPr algn="l">
              <a:lnSpc>
                <a:spcPts val="1968"/>
              </a:lnSpc>
              <a:spcBef>
                <a:spcPts val="1968"/>
              </a:spcBef>
            </a:pPr>
            <a:r>
              <a:rPr lang="en-US" sz="1640" spc="22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External factors are dynamic</a:t>
            </a:r>
          </a:p>
          <a:p>
            <a:pPr algn="l">
              <a:lnSpc>
                <a:spcPts val="1968"/>
              </a:lnSpc>
              <a:spcBef>
                <a:spcPts val="1968"/>
              </a:spcBef>
            </a:pPr>
            <a:r>
              <a:rPr lang="en-US" sz="1640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Economic, social, technological political conditions can change, making the analysis outdated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5977" y="1996334"/>
            <a:ext cx="2273694" cy="4042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65"/>
              </a:lnSpc>
              <a:spcBef>
                <a:spcPct val="0"/>
              </a:spcBef>
            </a:pPr>
            <a:r>
              <a:rPr lang="en-US" sz="1189" spc="1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Helps understand factors such as reduced retail park footfall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279" y="2975038"/>
            <a:ext cx="3110721" cy="589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27"/>
              </a:lnSpc>
              <a:spcBef>
                <a:spcPct val="0"/>
              </a:spcBef>
            </a:pPr>
            <a:r>
              <a:rPr lang="en-US" sz="1162" spc="12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Can highlight opportunities arising changing customer needs e.g pre-ordering and delivery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16256000" cy="9144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9144000"/>
            </a:xfrm>
            <a:custGeom>
              <a:avLst/>
              <a:gdLst/>
              <a:ahLst/>
              <a:cxnLst/>
              <a:rect l="l" t="t" r="r" b="b"/>
              <a:pathLst>
                <a:path w="16256000" h="9144000">
                  <a:moveTo>
                    <a:pt x="0" y="0"/>
                  </a:moveTo>
                  <a:lnTo>
                    <a:pt x="16256000" y="0"/>
                  </a:lnTo>
                  <a:lnTo>
                    <a:pt x="16256000" y="9144000"/>
                  </a:lnTo>
                  <a:lnTo>
                    <a:pt x="0" y="9144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63503" y="155086"/>
            <a:ext cx="687972" cy="916905"/>
          </a:xfrm>
          <a:custGeom>
            <a:avLst/>
            <a:gdLst/>
            <a:ahLst/>
            <a:cxnLst/>
            <a:rect l="l" t="t" r="r" b="b"/>
            <a:pathLst>
              <a:path w="687972" h="916905">
                <a:moveTo>
                  <a:pt x="0" y="0"/>
                </a:moveTo>
                <a:lnTo>
                  <a:pt x="687972" y="0"/>
                </a:lnTo>
                <a:lnTo>
                  <a:pt x="687972" y="916905"/>
                </a:lnTo>
                <a:lnTo>
                  <a:pt x="0" y="9169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489204" y="158496"/>
            <a:ext cx="11030712" cy="1362456"/>
            <a:chOff x="0" y="0"/>
            <a:chExt cx="14707616" cy="181660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707615" cy="1816608"/>
            </a:xfrm>
            <a:custGeom>
              <a:avLst/>
              <a:gdLst/>
              <a:ahLst/>
              <a:cxnLst/>
              <a:rect l="l" t="t" r="r" b="b"/>
              <a:pathLst>
                <a:path w="14707615" h="1816608">
                  <a:moveTo>
                    <a:pt x="0" y="0"/>
                  </a:moveTo>
                  <a:lnTo>
                    <a:pt x="14707615" y="0"/>
                  </a:lnTo>
                  <a:lnTo>
                    <a:pt x="14707615" y="1816608"/>
                  </a:lnTo>
                  <a:lnTo>
                    <a:pt x="0" y="18166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556765" y="1457449"/>
            <a:ext cx="11270485" cy="5069329"/>
          </a:xfrm>
          <a:custGeom>
            <a:avLst/>
            <a:gdLst/>
            <a:ahLst/>
            <a:cxnLst/>
            <a:rect l="l" t="t" r="r" b="b"/>
            <a:pathLst>
              <a:path w="11270485" h="5069329">
                <a:moveTo>
                  <a:pt x="0" y="0"/>
                </a:moveTo>
                <a:lnTo>
                  <a:pt x="11270485" y="0"/>
                </a:lnTo>
                <a:lnTo>
                  <a:pt x="11270485" y="5069329"/>
                </a:lnTo>
                <a:lnTo>
                  <a:pt x="0" y="50693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590550" y="2169376"/>
            <a:ext cx="1774584" cy="4362869"/>
          </a:xfrm>
          <a:custGeom>
            <a:avLst/>
            <a:gdLst/>
            <a:ahLst/>
            <a:cxnLst/>
            <a:rect l="l" t="t" r="r" b="b"/>
            <a:pathLst>
              <a:path w="1774584" h="4362869">
                <a:moveTo>
                  <a:pt x="0" y="0"/>
                </a:moveTo>
                <a:lnTo>
                  <a:pt x="1774584" y="0"/>
                </a:lnTo>
                <a:lnTo>
                  <a:pt x="1774584" y="4362869"/>
                </a:lnTo>
                <a:lnTo>
                  <a:pt x="0" y="43628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454326" y="1593847"/>
            <a:ext cx="1774584" cy="715223"/>
          </a:xfrm>
          <a:custGeom>
            <a:avLst/>
            <a:gdLst/>
            <a:ahLst/>
            <a:cxnLst/>
            <a:rect l="l" t="t" r="r" b="b"/>
            <a:pathLst>
              <a:path w="1774584" h="715223">
                <a:moveTo>
                  <a:pt x="0" y="0"/>
                </a:moveTo>
                <a:lnTo>
                  <a:pt x="1774584" y="0"/>
                </a:lnTo>
                <a:lnTo>
                  <a:pt x="1774584" y="715223"/>
                </a:lnTo>
                <a:lnTo>
                  <a:pt x="0" y="7152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948776" y="1837449"/>
            <a:ext cx="1079897" cy="217322"/>
            <a:chOff x="0" y="0"/>
            <a:chExt cx="1439862" cy="28976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439799" cy="289814"/>
            </a:xfrm>
            <a:custGeom>
              <a:avLst/>
              <a:gdLst/>
              <a:ahLst/>
              <a:cxnLst/>
              <a:rect l="l" t="t" r="r" b="b"/>
              <a:pathLst>
                <a:path w="1439799" h="289814">
                  <a:moveTo>
                    <a:pt x="0" y="0"/>
                  </a:moveTo>
                  <a:lnTo>
                    <a:pt x="1439799" y="0"/>
                  </a:lnTo>
                  <a:lnTo>
                    <a:pt x="1439799" y="289814"/>
                  </a:lnTo>
                  <a:lnTo>
                    <a:pt x="0" y="2898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r="-4" b="17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2845508" y="1833067"/>
            <a:ext cx="1012765" cy="264385"/>
            <a:chOff x="0" y="0"/>
            <a:chExt cx="1350353" cy="35251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50391" cy="352552"/>
            </a:xfrm>
            <a:custGeom>
              <a:avLst/>
              <a:gdLst/>
              <a:ahLst/>
              <a:cxnLst/>
              <a:rect l="l" t="t" r="r" b="b"/>
              <a:pathLst>
                <a:path w="1350391" h="352552">
                  <a:moveTo>
                    <a:pt x="0" y="0"/>
                  </a:moveTo>
                  <a:lnTo>
                    <a:pt x="1350391" y="0"/>
                  </a:lnTo>
                  <a:lnTo>
                    <a:pt x="1350391" y="352552"/>
                  </a:lnTo>
                  <a:lnTo>
                    <a:pt x="0" y="3525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2" b="10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2454326" y="2169376"/>
            <a:ext cx="1774584" cy="4362869"/>
          </a:xfrm>
          <a:custGeom>
            <a:avLst/>
            <a:gdLst/>
            <a:ahLst/>
            <a:cxnLst/>
            <a:rect l="l" t="t" r="r" b="b"/>
            <a:pathLst>
              <a:path w="1774584" h="4362869">
                <a:moveTo>
                  <a:pt x="0" y="0"/>
                </a:moveTo>
                <a:lnTo>
                  <a:pt x="1774584" y="0"/>
                </a:lnTo>
                <a:lnTo>
                  <a:pt x="1774584" y="4362869"/>
                </a:lnTo>
                <a:lnTo>
                  <a:pt x="0" y="43628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4318092" y="1593847"/>
            <a:ext cx="1774593" cy="715223"/>
          </a:xfrm>
          <a:custGeom>
            <a:avLst/>
            <a:gdLst/>
            <a:ahLst/>
            <a:cxnLst/>
            <a:rect l="l" t="t" r="r" b="b"/>
            <a:pathLst>
              <a:path w="1774593" h="715223">
                <a:moveTo>
                  <a:pt x="0" y="0"/>
                </a:moveTo>
                <a:lnTo>
                  <a:pt x="1774593" y="0"/>
                </a:lnTo>
                <a:lnTo>
                  <a:pt x="1774593" y="715223"/>
                </a:lnTo>
                <a:lnTo>
                  <a:pt x="0" y="7152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4532424" y="1719377"/>
            <a:ext cx="203597" cy="212131"/>
            <a:chOff x="0" y="0"/>
            <a:chExt cx="271462" cy="28284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71399" cy="282829"/>
            </a:xfrm>
            <a:custGeom>
              <a:avLst/>
              <a:gdLst/>
              <a:ahLst/>
              <a:cxnLst/>
              <a:rect l="l" t="t" r="r" b="b"/>
              <a:pathLst>
                <a:path w="271399" h="282829">
                  <a:moveTo>
                    <a:pt x="0" y="0"/>
                  </a:moveTo>
                  <a:lnTo>
                    <a:pt x="271399" y="0"/>
                  </a:lnTo>
                  <a:lnTo>
                    <a:pt x="271399" y="282829"/>
                  </a:lnTo>
                  <a:lnTo>
                    <a:pt x="0" y="2828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/>
              <a:stretch>
                <a:fillRect r="-23" b="-4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4710455" y="1700279"/>
            <a:ext cx="1193864" cy="252765"/>
            <a:chOff x="0" y="0"/>
            <a:chExt cx="1591818" cy="33702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591818" cy="337058"/>
            </a:xfrm>
            <a:custGeom>
              <a:avLst/>
              <a:gdLst/>
              <a:ahLst/>
              <a:cxnLst/>
              <a:rect l="l" t="t" r="r" b="b"/>
              <a:pathLst>
                <a:path w="1591818" h="337058">
                  <a:moveTo>
                    <a:pt x="0" y="0"/>
                  </a:moveTo>
                  <a:lnTo>
                    <a:pt x="1591818" y="0"/>
                  </a:lnTo>
                  <a:lnTo>
                    <a:pt x="1591818" y="337058"/>
                  </a:lnTo>
                  <a:lnTo>
                    <a:pt x="0" y="3370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b="11"/>
              </a:stretch>
            </a:blipFill>
          </p:spPr>
        </p:sp>
      </p:grpSp>
      <p:grpSp>
        <p:nvGrpSpPr>
          <p:cNvPr id="20" name="Group 20"/>
          <p:cNvGrpSpPr/>
          <p:nvPr/>
        </p:nvGrpSpPr>
        <p:grpSpPr>
          <a:xfrm>
            <a:off x="4928892" y="2004470"/>
            <a:ext cx="572500" cy="173117"/>
            <a:chOff x="0" y="0"/>
            <a:chExt cx="763334" cy="230822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63397" cy="230759"/>
            </a:xfrm>
            <a:custGeom>
              <a:avLst/>
              <a:gdLst/>
              <a:ahLst/>
              <a:cxnLst/>
              <a:rect l="l" t="t" r="r" b="b"/>
              <a:pathLst>
                <a:path w="763397" h="230759">
                  <a:moveTo>
                    <a:pt x="0" y="0"/>
                  </a:moveTo>
                  <a:lnTo>
                    <a:pt x="763397" y="0"/>
                  </a:lnTo>
                  <a:lnTo>
                    <a:pt x="763397" y="230759"/>
                  </a:lnTo>
                  <a:lnTo>
                    <a:pt x="0" y="2307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 r="8" b="-27"/>
              </a:stretch>
            </a:blipFill>
          </p:spPr>
        </p:sp>
      </p:grpSp>
      <p:sp>
        <p:nvSpPr>
          <p:cNvPr id="22" name="Freeform 22"/>
          <p:cNvSpPr/>
          <p:nvPr/>
        </p:nvSpPr>
        <p:spPr>
          <a:xfrm>
            <a:off x="4318092" y="2169376"/>
            <a:ext cx="1774593" cy="4362869"/>
          </a:xfrm>
          <a:custGeom>
            <a:avLst/>
            <a:gdLst/>
            <a:ahLst/>
            <a:cxnLst/>
            <a:rect l="l" t="t" r="r" b="b"/>
            <a:pathLst>
              <a:path w="1774593" h="4362869">
                <a:moveTo>
                  <a:pt x="0" y="0"/>
                </a:moveTo>
                <a:lnTo>
                  <a:pt x="1774593" y="0"/>
                </a:lnTo>
                <a:lnTo>
                  <a:pt x="1774593" y="4362869"/>
                </a:lnTo>
                <a:lnTo>
                  <a:pt x="0" y="43628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6181868" y="1593847"/>
            <a:ext cx="1774593" cy="4938398"/>
          </a:xfrm>
          <a:custGeom>
            <a:avLst/>
            <a:gdLst/>
            <a:ahLst/>
            <a:cxnLst/>
            <a:rect l="l" t="t" r="r" b="b"/>
            <a:pathLst>
              <a:path w="1774593" h="4938398">
                <a:moveTo>
                  <a:pt x="0" y="0"/>
                </a:moveTo>
                <a:lnTo>
                  <a:pt x="1774593" y="0"/>
                </a:lnTo>
                <a:lnTo>
                  <a:pt x="1774593" y="4938398"/>
                </a:lnTo>
                <a:lnTo>
                  <a:pt x="0" y="49383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8045644" y="1593847"/>
            <a:ext cx="1774584" cy="715223"/>
          </a:xfrm>
          <a:custGeom>
            <a:avLst/>
            <a:gdLst/>
            <a:ahLst/>
            <a:cxnLst/>
            <a:rect l="l" t="t" r="r" b="b"/>
            <a:pathLst>
              <a:path w="1774584" h="715223">
                <a:moveTo>
                  <a:pt x="0" y="0"/>
                </a:moveTo>
                <a:lnTo>
                  <a:pt x="1774583" y="0"/>
                </a:lnTo>
                <a:lnTo>
                  <a:pt x="1774583" y="715223"/>
                </a:lnTo>
                <a:lnTo>
                  <a:pt x="0" y="7152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grpSp>
        <p:nvGrpSpPr>
          <p:cNvPr id="25" name="Group 25"/>
          <p:cNvGrpSpPr/>
          <p:nvPr/>
        </p:nvGrpSpPr>
        <p:grpSpPr>
          <a:xfrm>
            <a:off x="8240678" y="1820913"/>
            <a:ext cx="1404661" cy="252803"/>
            <a:chOff x="0" y="0"/>
            <a:chExt cx="1872882" cy="337071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872869" cy="337058"/>
            </a:xfrm>
            <a:custGeom>
              <a:avLst/>
              <a:gdLst/>
              <a:ahLst/>
              <a:cxnLst/>
              <a:rect l="l" t="t" r="r" b="b"/>
              <a:pathLst>
                <a:path w="1872869" h="337058">
                  <a:moveTo>
                    <a:pt x="0" y="0"/>
                  </a:moveTo>
                  <a:lnTo>
                    <a:pt x="1872869" y="0"/>
                  </a:lnTo>
                  <a:lnTo>
                    <a:pt x="1872869" y="337058"/>
                  </a:lnTo>
                  <a:lnTo>
                    <a:pt x="0" y="3370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 b="-3"/>
              </a:stretch>
            </a:blipFill>
          </p:spPr>
        </p:sp>
      </p:grpSp>
      <p:sp>
        <p:nvSpPr>
          <p:cNvPr id="27" name="Freeform 27"/>
          <p:cNvSpPr/>
          <p:nvPr/>
        </p:nvSpPr>
        <p:spPr>
          <a:xfrm>
            <a:off x="8045644" y="2169376"/>
            <a:ext cx="1774584" cy="4362869"/>
          </a:xfrm>
          <a:custGeom>
            <a:avLst/>
            <a:gdLst/>
            <a:ahLst/>
            <a:cxnLst/>
            <a:rect l="l" t="t" r="r" b="b"/>
            <a:pathLst>
              <a:path w="1774584" h="4362869">
                <a:moveTo>
                  <a:pt x="0" y="0"/>
                </a:moveTo>
                <a:lnTo>
                  <a:pt x="1774583" y="0"/>
                </a:lnTo>
                <a:lnTo>
                  <a:pt x="1774583" y="4362869"/>
                </a:lnTo>
                <a:lnTo>
                  <a:pt x="0" y="43628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9909419" y="1593847"/>
            <a:ext cx="1774584" cy="715223"/>
          </a:xfrm>
          <a:custGeom>
            <a:avLst/>
            <a:gdLst/>
            <a:ahLst/>
            <a:cxnLst/>
            <a:rect l="l" t="t" r="r" b="b"/>
            <a:pathLst>
              <a:path w="1774584" h="715223">
                <a:moveTo>
                  <a:pt x="0" y="0"/>
                </a:moveTo>
                <a:lnTo>
                  <a:pt x="1774584" y="0"/>
                </a:lnTo>
                <a:lnTo>
                  <a:pt x="1774584" y="715223"/>
                </a:lnTo>
                <a:lnTo>
                  <a:pt x="0" y="7152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grpSp>
        <p:nvGrpSpPr>
          <p:cNvPr id="29" name="Group 29"/>
          <p:cNvGrpSpPr/>
          <p:nvPr/>
        </p:nvGrpSpPr>
        <p:grpSpPr>
          <a:xfrm>
            <a:off x="10142487" y="1699631"/>
            <a:ext cx="1340244" cy="252803"/>
            <a:chOff x="0" y="0"/>
            <a:chExt cx="1786992" cy="337071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787017" cy="337058"/>
            </a:xfrm>
            <a:custGeom>
              <a:avLst/>
              <a:gdLst/>
              <a:ahLst/>
              <a:cxnLst/>
              <a:rect l="l" t="t" r="r" b="b"/>
              <a:pathLst>
                <a:path w="1787017" h="337058">
                  <a:moveTo>
                    <a:pt x="0" y="0"/>
                  </a:moveTo>
                  <a:lnTo>
                    <a:pt x="1787017" y="0"/>
                  </a:lnTo>
                  <a:lnTo>
                    <a:pt x="1787017" y="337058"/>
                  </a:lnTo>
                  <a:lnTo>
                    <a:pt x="0" y="3370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/>
              <a:stretch>
                <a:fillRect r="1" b="-3"/>
              </a:stretch>
            </a:blipFill>
          </p:spPr>
        </p:sp>
      </p:grpSp>
      <p:grpSp>
        <p:nvGrpSpPr>
          <p:cNvPr id="31" name="Group 31"/>
          <p:cNvGrpSpPr/>
          <p:nvPr/>
        </p:nvGrpSpPr>
        <p:grpSpPr>
          <a:xfrm>
            <a:off x="10376164" y="1962198"/>
            <a:ext cx="862136" cy="215122"/>
            <a:chOff x="0" y="0"/>
            <a:chExt cx="1149515" cy="28683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149477" cy="286893"/>
            </a:xfrm>
            <a:custGeom>
              <a:avLst/>
              <a:gdLst/>
              <a:ahLst/>
              <a:cxnLst/>
              <a:rect l="l" t="t" r="r" b="b"/>
              <a:pathLst>
                <a:path w="1149477" h="286893">
                  <a:moveTo>
                    <a:pt x="0" y="0"/>
                  </a:moveTo>
                  <a:lnTo>
                    <a:pt x="1149477" y="0"/>
                  </a:lnTo>
                  <a:lnTo>
                    <a:pt x="1149477" y="286893"/>
                  </a:lnTo>
                  <a:lnTo>
                    <a:pt x="0" y="2868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/>
              <a:stretch>
                <a:fillRect r="-3" b="22"/>
              </a:stretch>
            </a:blipFill>
          </p:spPr>
        </p:sp>
      </p:grpSp>
      <p:sp>
        <p:nvSpPr>
          <p:cNvPr id="33" name="Freeform 33"/>
          <p:cNvSpPr/>
          <p:nvPr/>
        </p:nvSpPr>
        <p:spPr>
          <a:xfrm>
            <a:off x="9909419" y="2169376"/>
            <a:ext cx="1774584" cy="4362869"/>
          </a:xfrm>
          <a:custGeom>
            <a:avLst/>
            <a:gdLst/>
            <a:ahLst/>
            <a:cxnLst/>
            <a:rect l="l" t="t" r="r" b="b"/>
            <a:pathLst>
              <a:path w="1774584" h="4362869">
                <a:moveTo>
                  <a:pt x="0" y="0"/>
                </a:moveTo>
                <a:lnTo>
                  <a:pt x="1774584" y="0"/>
                </a:lnTo>
                <a:lnTo>
                  <a:pt x="1774584" y="4362869"/>
                </a:lnTo>
                <a:lnTo>
                  <a:pt x="0" y="43628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34" name="TextBox 34"/>
          <p:cNvSpPr txBox="1"/>
          <p:nvPr/>
        </p:nvSpPr>
        <p:spPr>
          <a:xfrm>
            <a:off x="1497968" y="257508"/>
            <a:ext cx="8083591" cy="988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9"/>
              </a:lnSpc>
            </a:pPr>
            <a:r>
              <a:rPr lang="en-US" sz="3204" spc="3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CAUSE AND EFFECT MODEL/FISHBORNE DIAGRAM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337896" y="2903525"/>
            <a:ext cx="68551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56285" y="2299011"/>
            <a:ext cx="864860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 Fewer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27735" y="2573331"/>
            <a:ext cx="753428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people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7735" y="2847651"/>
            <a:ext cx="78721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visiting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27735" y="3121971"/>
            <a:ext cx="1131484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retail park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6285" y="3452165"/>
            <a:ext cx="1369600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•Customers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27735" y="3764585"/>
            <a:ext cx="1225601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working from home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56285" y="4369108"/>
            <a:ext cx="1438437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•Customers losing jobs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620061" y="2337111"/>
            <a:ext cx="1063419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•Limited online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791511" y="2847651"/>
            <a:ext cx="1018984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presence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620061" y="3177845"/>
            <a:ext cx="1063419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•Limited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791511" y="3490265"/>
            <a:ext cx="1160393" cy="1094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ability to reach former customers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620061" y="4605328"/>
            <a:ext cx="1165755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•No clear 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2791511" y="4917748"/>
            <a:ext cx="1247804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delivery proposition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483827" y="2299011"/>
            <a:ext cx="1426807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 No delivery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4655277" y="2573331"/>
            <a:ext cx="783222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service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483827" y="2903525"/>
            <a:ext cx="138918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•Phonepre-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655277" y="3215945"/>
            <a:ext cx="840457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orders difficult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483827" y="3782368"/>
            <a:ext cx="1438437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•Customers 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655277" y="4094788"/>
            <a:ext cx="1291409" cy="1094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experience long waiting times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6347603" y="2299011"/>
            <a:ext cx="1393098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•Basil must 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6519053" y="2611431"/>
            <a:ext cx="1043340" cy="820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remain onsite to bake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6347603" y="3452165"/>
            <a:ext cx="1063419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•Limited 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6519053" y="3764585"/>
            <a:ext cx="1038806" cy="820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ability to answer phone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6347603" y="4605328"/>
            <a:ext cx="1141790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•Possible 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6519053" y="4917748"/>
            <a:ext cx="1242003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staffing constraints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211379" y="2299011"/>
            <a:ext cx="1431160" cy="1244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•Higher rent •Higher utilities •Higher 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382829" y="3508048"/>
            <a:ext cx="1085698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insurance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8211379" y="3838251"/>
            <a:ext cx="976627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•Higher 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8382829" y="4150671"/>
            <a:ext cx="1034920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business rates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211379" y="4717085"/>
            <a:ext cx="1409471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 Unpredicta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8382829" y="5029505"/>
            <a:ext cx="1303715" cy="820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ble organic ingredient costs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6743205" y="1785737"/>
            <a:ext cx="664731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People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10064353" y="2289515"/>
            <a:ext cx="1295905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•Retail park 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10235803" y="2561930"/>
            <a:ext cx="1033586" cy="492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becoming quieter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10064353" y="3070565"/>
            <a:ext cx="840572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•Shops 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10235803" y="3314405"/>
            <a:ext cx="686038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closing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10064353" y="3598250"/>
            <a:ext cx="1444876" cy="580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9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•Empty units Reduced local 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10235803" y="4144985"/>
            <a:ext cx="1242812" cy="27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3"/>
              </a:lnSpc>
            </a:pPr>
            <a:r>
              <a:rPr lang="en-US" sz="159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employment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1813" y="1069343"/>
            <a:ext cx="11535566" cy="5456462"/>
          </a:xfrm>
          <a:custGeom>
            <a:avLst/>
            <a:gdLst/>
            <a:ahLst/>
            <a:cxnLst/>
            <a:rect l="l" t="t" r="r" b="b"/>
            <a:pathLst>
              <a:path w="11535566" h="5456462">
                <a:moveTo>
                  <a:pt x="0" y="0"/>
                </a:moveTo>
                <a:lnTo>
                  <a:pt x="11535565" y="0"/>
                </a:lnTo>
                <a:lnTo>
                  <a:pt x="11535565" y="5456462"/>
                </a:lnTo>
                <a:lnTo>
                  <a:pt x="0" y="54564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700784" y="158496"/>
            <a:ext cx="8982456" cy="979932"/>
            <a:chOff x="0" y="0"/>
            <a:chExt cx="11976608" cy="130657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976608" cy="1306576"/>
            </a:xfrm>
            <a:custGeom>
              <a:avLst/>
              <a:gdLst/>
              <a:ahLst/>
              <a:cxnLst/>
              <a:rect l="l" t="t" r="r" b="b"/>
              <a:pathLst>
                <a:path w="11976608" h="1306576">
                  <a:moveTo>
                    <a:pt x="0" y="0"/>
                  </a:moveTo>
                  <a:lnTo>
                    <a:pt x="11976608" y="0"/>
                  </a:lnTo>
                  <a:lnTo>
                    <a:pt x="11976608" y="1306576"/>
                  </a:lnTo>
                  <a:lnTo>
                    <a:pt x="0" y="1306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3589792" y="366017"/>
            <a:ext cx="5219195" cy="395211"/>
            <a:chOff x="0" y="0"/>
            <a:chExt cx="6958927" cy="52694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958965" cy="526923"/>
            </a:xfrm>
            <a:custGeom>
              <a:avLst/>
              <a:gdLst/>
              <a:ahLst/>
              <a:cxnLst/>
              <a:rect l="l" t="t" r="r" b="b"/>
              <a:pathLst>
                <a:path w="6958965" h="526923">
                  <a:moveTo>
                    <a:pt x="0" y="0"/>
                  </a:moveTo>
                  <a:lnTo>
                    <a:pt x="6958965" y="0"/>
                  </a:lnTo>
                  <a:lnTo>
                    <a:pt x="6958965" y="526923"/>
                  </a:lnTo>
                  <a:lnTo>
                    <a:pt x="0" y="5269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4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11203" y="4092664"/>
            <a:ext cx="3106912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Basil must remain onsite to bake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06215" y="4102189"/>
            <a:ext cx="100497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high rent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6057" y="4662897"/>
            <a:ext cx="2750029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limited ability to answer phone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08347" y="4624797"/>
            <a:ext cx="163624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high insurance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3773" y="5275488"/>
            <a:ext cx="1530229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fing problems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034703" y="5172618"/>
            <a:ext cx="2183530" cy="501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49"/>
              </a:lnSpc>
            </a:pPr>
            <a:r>
              <a:rPr lang="en-US" sz="1624" spc="1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unpredicable organic ingridient costs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38888" y="5910034"/>
            <a:ext cx="1074563" cy="3242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PEOPLE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160520" y="5924645"/>
            <a:ext cx="75231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COSTS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791325" y="4120610"/>
            <a:ext cx="1497092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shops closing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99810" y="4672422"/>
            <a:ext cx="1326204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empty units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822080" y="5182143"/>
            <a:ext cx="1562795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reduced local employment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24852" y="5843359"/>
            <a:ext cx="2030435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ENVIRONMENTAL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022972" y="6117679"/>
            <a:ext cx="1558052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OR LOCATION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20829" y="1145920"/>
            <a:ext cx="1280873" cy="333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73"/>
              </a:lnSpc>
            </a:pPr>
            <a:r>
              <a:rPr lang="en-US" sz="1981" spc="2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Marketing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448550" y="1101185"/>
            <a:ext cx="138597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PROCESSES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92687" y="1328699"/>
            <a:ext cx="1641529" cy="462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CUSTOMERS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818115" y="1451705"/>
            <a:ext cx="1454819" cy="538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400"/>
              </a:lnSpc>
            </a:pPr>
            <a:endParaRPr/>
          </a:p>
          <a:p>
            <a:pPr algn="just">
              <a:lnSpc>
                <a:spcPts val="1400"/>
              </a:lnSpc>
            </a:pPr>
            <a:r>
              <a:rPr lang="en-US" sz="1682" spc="1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1682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limited online presence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41870" y="1375505"/>
            <a:ext cx="1534735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OR METHODS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22347" y="1700922"/>
            <a:ext cx="1530813" cy="540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6"/>
              </a:lnSpc>
            </a:pPr>
            <a:r>
              <a:rPr lang="en-US" sz="1628" spc="1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less retail park visits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34502" y="1762220"/>
            <a:ext cx="2074736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no delivery service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66112" y="2347055"/>
            <a:ext cx="2047923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custmers working </a:t>
            </a:r>
          </a:p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from home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636940" y="2251167"/>
            <a:ext cx="2555072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limited ability to reach </a:t>
            </a:r>
          </a:p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former customer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5606" y="2251167"/>
            <a:ext cx="1880816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phone pre-order </a:t>
            </a:r>
          </a:p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difficulties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10615" y="2866482"/>
            <a:ext cx="2400738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customers losing jobs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059122" y="2822848"/>
            <a:ext cx="1904133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no clear delivery </a:t>
            </a:r>
          </a:p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proposition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25967" y="2976334"/>
            <a:ext cx="1776536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customers long </a:t>
            </a:r>
          </a:p>
          <a:p>
            <a:pPr algn="l">
              <a:lnSpc>
                <a:spcPts val="216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waiting time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429875" y="3314795"/>
            <a:ext cx="1284284" cy="545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DECLINING SALES AT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242547" y="3825335"/>
            <a:ext cx="1598057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BASIL BAKERY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060512" y="6302714"/>
            <a:ext cx="891376" cy="239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3"/>
              </a:lnSpc>
              <a:spcBef>
                <a:spcPct val="0"/>
              </a:spcBef>
            </a:pPr>
            <a:r>
              <a:rPr lang="en-US" sz="502" spc="5">
                <a:solidFill>
                  <a:srgbClr val="2373F3"/>
                </a:solidFill>
                <a:latin typeface="Open Sans"/>
                <a:ea typeface="Open Sans"/>
                <a:cs typeface="Open Sans"/>
                <a:sym typeface="Open Sans"/>
              </a:rPr>
              <a:t>  (Institute of Leadership &amp; Management, 2013)</a:t>
            </a:r>
          </a:p>
          <a:p>
            <a:pPr algn="ctr">
              <a:lnSpc>
                <a:spcPts val="571"/>
              </a:lnSpc>
              <a:spcBef>
                <a:spcPct val="0"/>
              </a:spcBef>
            </a:pPr>
            <a:r>
              <a:rPr lang="en-US" sz="408" spc="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30210"/>
            <a:ext cx="12192000" cy="6577917"/>
            <a:chOff x="0" y="0"/>
            <a:chExt cx="16256000" cy="877055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6000" cy="8770493"/>
            </a:xfrm>
            <a:custGeom>
              <a:avLst/>
              <a:gdLst/>
              <a:ahLst/>
              <a:cxnLst/>
              <a:rect l="l" t="t" r="r" b="b"/>
              <a:pathLst>
                <a:path w="16256000" h="8770493">
                  <a:moveTo>
                    <a:pt x="0" y="0"/>
                  </a:moveTo>
                  <a:lnTo>
                    <a:pt x="16256000" y="0"/>
                  </a:lnTo>
                  <a:lnTo>
                    <a:pt x="16256000" y="8770493"/>
                  </a:lnTo>
                  <a:lnTo>
                    <a:pt x="0" y="87704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4241254" y="1404033"/>
            <a:ext cx="4049849" cy="4049849"/>
            <a:chOff x="0" y="0"/>
            <a:chExt cx="5399799" cy="539979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99913" cy="5399786"/>
            </a:xfrm>
            <a:custGeom>
              <a:avLst/>
              <a:gdLst/>
              <a:ahLst/>
              <a:cxnLst/>
              <a:rect l="l" t="t" r="r" b="b"/>
              <a:pathLst>
                <a:path w="5399913" h="5399786">
                  <a:moveTo>
                    <a:pt x="2690241" y="0"/>
                  </a:moveTo>
                  <a:cubicBezTo>
                    <a:pt x="1203579" y="5207"/>
                    <a:pt x="0" y="1211961"/>
                    <a:pt x="0" y="2699893"/>
                  </a:cubicBezTo>
                  <a:cubicBezTo>
                    <a:pt x="0" y="4170934"/>
                    <a:pt x="1176528" y="5367274"/>
                    <a:pt x="2640711" y="5399786"/>
                  </a:cubicBezTo>
                  <a:lnTo>
                    <a:pt x="2760472" y="5399786"/>
                  </a:lnTo>
                  <a:cubicBezTo>
                    <a:pt x="4222623" y="5367274"/>
                    <a:pt x="5398897" y="4171950"/>
                    <a:pt x="5399913" y="2701671"/>
                  </a:cubicBezTo>
                  <a:lnTo>
                    <a:pt x="5399913" y="2699131"/>
                  </a:lnTo>
                  <a:cubicBezTo>
                    <a:pt x="5399405" y="1211707"/>
                    <a:pt x="4196080" y="5207"/>
                    <a:pt x="2709545" y="0"/>
                  </a:cubicBezTo>
                  <a:close/>
                </a:path>
              </a:pathLst>
            </a:custGeom>
            <a:blipFill>
              <a:blip r:embed="rId3"/>
              <a:stretch>
                <a:fillRect r="2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4304147" y="1466917"/>
            <a:ext cx="3924081" cy="3923471"/>
            <a:chOff x="0" y="0"/>
            <a:chExt cx="5232108" cy="523129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232273" cy="5231257"/>
            </a:xfrm>
            <a:custGeom>
              <a:avLst/>
              <a:gdLst/>
              <a:ahLst/>
              <a:cxnLst/>
              <a:rect l="l" t="t" r="r" b="b"/>
              <a:pathLst>
                <a:path w="5232273" h="5231257">
                  <a:moveTo>
                    <a:pt x="2616073" y="0"/>
                  </a:moveTo>
                  <a:cubicBezTo>
                    <a:pt x="1171194" y="0"/>
                    <a:pt x="0" y="1171194"/>
                    <a:pt x="0" y="2616073"/>
                  </a:cubicBezTo>
                  <a:cubicBezTo>
                    <a:pt x="0" y="4060317"/>
                    <a:pt x="1170432" y="5231257"/>
                    <a:pt x="2615311" y="5231257"/>
                  </a:cubicBezTo>
                  <a:cubicBezTo>
                    <a:pt x="2615819" y="5231257"/>
                    <a:pt x="2616327" y="5231257"/>
                    <a:pt x="2616835" y="5231257"/>
                  </a:cubicBezTo>
                  <a:cubicBezTo>
                    <a:pt x="2617343" y="5231257"/>
                    <a:pt x="2617851" y="5231257"/>
                    <a:pt x="2618359" y="5231257"/>
                  </a:cubicBezTo>
                  <a:cubicBezTo>
                    <a:pt x="4061841" y="5231257"/>
                    <a:pt x="5232273" y="4060317"/>
                    <a:pt x="5232273" y="2615946"/>
                  </a:cubicBezTo>
                  <a:cubicBezTo>
                    <a:pt x="5232146" y="1171194"/>
                    <a:pt x="4060825" y="0"/>
                    <a:pt x="2616073" y="0"/>
                  </a:cubicBezTo>
                  <a:close/>
                </a:path>
              </a:pathLst>
            </a:custGeom>
            <a:blipFill>
              <a:blip r:embed="rId3"/>
              <a:stretch>
                <a:fillRect l="-1602" t="-1602" r="-1599" b="-1619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318516" y="402336"/>
            <a:ext cx="3171444" cy="789432"/>
            <a:chOff x="0" y="0"/>
            <a:chExt cx="4228592" cy="105257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228592" cy="1052576"/>
            </a:xfrm>
            <a:custGeom>
              <a:avLst/>
              <a:gdLst/>
              <a:ahLst/>
              <a:cxnLst/>
              <a:rect l="l" t="t" r="r" b="b"/>
              <a:pathLst>
                <a:path w="4228592" h="1052576">
                  <a:moveTo>
                    <a:pt x="0" y="0"/>
                  </a:moveTo>
                  <a:lnTo>
                    <a:pt x="4228592" y="0"/>
                  </a:lnTo>
                  <a:lnTo>
                    <a:pt x="4228592" y="1052576"/>
                  </a:lnTo>
                  <a:lnTo>
                    <a:pt x="0" y="10525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8838590" y="337214"/>
            <a:ext cx="3193361" cy="944832"/>
            <a:chOff x="0" y="0"/>
            <a:chExt cx="4257815" cy="125977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257802" cy="1259713"/>
            </a:xfrm>
            <a:custGeom>
              <a:avLst/>
              <a:gdLst/>
              <a:ahLst/>
              <a:cxnLst/>
              <a:rect l="l" t="t" r="r" b="b"/>
              <a:pathLst>
                <a:path w="4257802" h="1259713">
                  <a:moveTo>
                    <a:pt x="0" y="0"/>
                  </a:moveTo>
                  <a:lnTo>
                    <a:pt x="4257802" y="0"/>
                  </a:lnTo>
                  <a:lnTo>
                    <a:pt x="4257802" y="1259713"/>
                  </a:lnTo>
                  <a:lnTo>
                    <a:pt x="0" y="12597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5"/>
              </a:stretch>
            </a:blipFill>
          </p:spPr>
        </p:sp>
      </p:grpSp>
      <p:grpSp>
        <p:nvGrpSpPr>
          <p:cNvPr id="12" name="Group 12"/>
          <p:cNvGrpSpPr/>
          <p:nvPr/>
        </p:nvGrpSpPr>
        <p:grpSpPr>
          <a:xfrm>
            <a:off x="1317546" y="713394"/>
            <a:ext cx="1181529" cy="261737"/>
            <a:chOff x="0" y="0"/>
            <a:chExt cx="1575372" cy="34898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75435" cy="348996"/>
            </a:xfrm>
            <a:custGeom>
              <a:avLst/>
              <a:gdLst/>
              <a:ahLst/>
              <a:cxnLst/>
              <a:rect l="l" t="t" r="r" b="b"/>
              <a:pathLst>
                <a:path w="1575435" h="348996">
                  <a:moveTo>
                    <a:pt x="0" y="0"/>
                  </a:moveTo>
                  <a:lnTo>
                    <a:pt x="1575435" y="0"/>
                  </a:lnTo>
                  <a:lnTo>
                    <a:pt x="1575435" y="348996"/>
                  </a:lnTo>
                  <a:lnTo>
                    <a:pt x="0" y="3489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4" b="3"/>
              </a:stretch>
            </a:blipFill>
          </p:spPr>
        </p:sp>
      </p:grpSp>
      <p:grpSp>
        <p:nvGrpSpPr>
          <p:cNvPr id="14" name="Group 14"/>
          <p:cNvGrpSpPr/>
          <p:nvPr/>
        </p:nvGrpSpPr>
        <p:grpSpPr>
          <a:xfrm>
            <a:off x="4011959" y="337214"/>
            <a:ext cx="4214441" cy="1056589"/>
            <a:chOff x="0" y="0"/>
            <a:chExt cx="5619255" cy="140878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619242" cy="1408811"/>
            </a:xfrm>
            <a:custGeom>
              <a:avLst/>
              <a:gdLst/>
              <a:ahLst/>
              <a:cxnLst/>
              <a:rect l="l" t="t" r="r" b="b"/>
              <a:pathLst>
                <a:path w="5619242" h="1408811">
                  <a:moveTo>
                    <a:pt x="0" y="0"/>
                  </a:moveTo>
                  <a:lnTo>
                    <a:pt x="5619242" y="0"/>
                  </a:lnTo>
                  <a:lnTo>
                    <a:pt x="5619242" y="1408811"/>
                  </a:lnTo>
                  <a:lnTo>
                    <a:pt x="0" y="14088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1"/>
              </a:stretch>
            </a:blipFill>
          </p:spPr>
        </p:sp>
      </p:grpSp>
      <p:grpSp>
        <p:nvGrpSpPr>
          <p:cNvPr id="16" name="Group 16"/>
          <p:cNvGrpSpPr/>
          <p:nvPr/>
        </p:nvGrpSpPr>
        <p:grpSpPr>
          <a:xfrm>
            <a:off x="4494781" y="608686"/>
            <a:ext cx="3115713" cy="350815"/>
            <a:chOff x="0" y="0"/>
            <a:chExt cx="4154284" cy="46775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154297" cy="467741"/>
            </a:xfrm>
            <a:custGeom>
              <a:avLst/>
              <a:gdLst/>
              <a:ahLst/>
              <a:cxnLst/>
              <a:rect l="l" t="t" r="r" b="b"/>
              <a:pathLst>
                <a:path w="4154297" h="467741">
                  <a:moveTo>
                    <a:pt x="0" y="0"/>
                  </a:moveTo>
                  <a:lnTo>
                    <a:pt x="4154297" y="0"/>
                  </a:lnTo>
                  <a:lnTo>
                    <a:pt x="4154297" y="467741"/>
                  </a:lnTo>
                  <a:lnTo>
                    <a:pt x="0" y="4677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b="-2"/>
              </a:stretch>
            </a:blipFill>
          </p:spPr>
        </p:sp>
      </p:grpSp>
      <p:grpSp>
        <p:nvGrpSpPr>
          <p:cNvPr id="18" name="Group 18"/>
          <p:cNvGrpSpPr/>
          <p:nvPr/>
        </p:nvGrpSpPr>
        <p:grpSpPr>
          <a:xfrm>
            <a:off x="9900437" y="608619"/>
            <a:ext cx="968578" cy="261737"/>
            <a:chOff x="0" y="0"/>
            <a:chExt cx="1291438" cy="34898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91463" cy="348996"/>
            </a:xfrm>
            <a:custGeom>
              <a:avLst/>
              <a:gdLst/>
              <a:ahLst/>
              <a:cxnLst/>
              <a:rect l="l" t="t" r="r" b="b"/>
              <a:pathLst>
                <a:path w="1291463" h="348996">
                  <a:moveTo>
                    <a:pt x="0" y="0"/>
                  </a:moveTo>
                  <a:lnTo>
                    <a:pt x="1291463" y="0"/>
                  </a:lnTo>
                  <a:lnTo>
                    <a:pt x="1291463" y="348996"/>
                  </a:lnTo>
                  <a:lnTo>
                    <a:pt x="0" y="3489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1" b="3"/>
              </a:stretch>
            </a:blipFill>
          </p:spPr>
        </p:sp>
      </p:grpSp>
      <p:sp>
        <p:nvSpPr>
          <p:cNvPr id="20" name="TextBox 20"/>
          <p:cNvSpPr txBox="1"/>
          <p:nvPr/>
        </p:nvSpPr>
        <p:spPr>
          <a:xfrm>
            <a:off x="207883" y="1906438"/>
            <a:ext cx="4033371" cy="692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spc="24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Organise posssible causes of problem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99380" y="2960538"/>
            <a:ext cx="3469332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spc="2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Courages systematic thinking.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99380" y="3665144"/>
            <a:ext cx="4383794" cy="692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9"/>
              </a:lnSpc>
            </a:pPr>
            <a:r>
              <a:rPr lang="en-US" sz="1999" spc="5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Helps identify relationships between uses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99380" y="4803242"/>
            <a:ext cx="4041874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Can prevent managers from focusing</a:t>
            </a:r>
          </a:p>
          <a:p>
            <a:pPr algn="l">
              <a:lnSpc>
                <a:spcPts val="2799"/>
              </a:lnSpc>
            </a:pPr>
            <a:r>
              <a:rPr lang="en-US" sz="1999" spc="2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on only one obvious caus.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57778" y="1944538"/>
            <a:ext cx="3725926" cy="4084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37"/>
              </a:lnSpc>
            </a:pPr>
            <a:r>
              <a:rPr lang="en-US" sz="2280" spc="2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Causes identified may be bas on assumptions.</a:t>
            </a:r>
          </a:p>
          <a:p>
            <a:pPr algn="l">
              <a:lnSpc>
                <a:spcPts val="2737"/>
              </a:lnSpc>
              <a:spcBef>
                <a:spcPts val="2737"/>
              </a:spcBef>
            </a:pPr>
            <a:r>
              <a:rPr lang="en-US" sz="2280" spc="2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Does not automatically prove that a cause is responsible.</a:t>
            </a:r>
          </a:p>
          <a:p>
            <a:pPr algn="l">
              <a:lnSpc>
                <a:spcPts val="2737"/>
              </a:lnSpc>
              <a:spcBef>
                <a:spcPts val="2737"/>
              </a:spcBef>
            </a:pPr>
            <a:r>
              <a:rPr lang="en-US" sz="2280" spc="2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It does not rank causes according to importance.</a:t>
            </a:r>
          </a:p>
          <a:p>
            <a:pPr algn="l">
              <a:lnSpc>
                <a:spcPts val="2737"/>
              </a:lnSpc>
              <a:spcBef>
                <a:spcPts val="2737"/>
              </a:spcBef>
            </a:pPr>
            <a:r>
              <a:rPr lang="en-US" sz="2280" spc="2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Further research is needed to verify causes.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3" y="155086"/>
            <a:ext cx="687972" cy="916905"/>
          </a:xfrm>
          <a:custGeom>
            <a:avLst/>
            <a:gdLst/>
            <a:ahLst/>
            <a:cxnLst/>
            <a:rect l="l" t="t" r="r" b="b"/>
            <a:pathLst>
              <a:path w="687972" h="916905">
                <a:moveTo>
                  <a:pt x="0" y="0"/>
                </a:moveTo>
                <a:lnTo>
                  <a:pt x="687972" y="0"/>
                </a:lnTo>
                <a:lnTo>
                  <a:pt x="687972" y="916905"/>
                </a:lnTo>
                <a:lnTo>
                  <a:pt x="0" y="9169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531124" y="838657"/>
            <a:ext cx="11212640" cy="2793378"/>
            <a:chOff x="0" y="0"/>
            <a:chExt cx="14950186" cy="37245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950187" cy="3724529"/>
            </a:xfrm>
            <a:custGeom>
              <a:avLst/>
              <a:gdLst/>
              <a:ahLst/>
              <a:cxnLst/>
              <a:rect l="l" t="t" r="r" b="b"/>
              <a:pathLst>
                <a:path w="14950187" h="3724529">
                  <a:moveTo>
                    <a:pt x="0" y="0"/>
                  </a:moveTo>
                  <a:lnTo>
                    <a:pt x="14950187" y="0"/>
                  </a:lnTo>
                  <a:lnTo>
                    <a:pt x="14950187" y="3724529"/>
                  </a:lnTo>
                  <a:lnTo>
                    <a:pt x="0" y="37245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sp>
        <p:nvSpPr>
          <p:cNvPr id="5" name="Freeform 5"/>
          <p:cNvSpPr/>
          <p:nvPr/>
        </p:nvSpPr>
        <p:spPr>
          <a:xfrm>
            <a:off x="1016022" y="1120826"/>
            <a:ext cx="1431922" cy="1431369"/>
          </a:xfrm>
          <a:custGeom>
            <a:avLst/>
            <a:gdLst/>
            <a:ahLst/>
            <a:cxnLst/>
            <a:rect l="l" t="t" r="r" b="b"/>
            <a:pathLst>
              <a:path w="1431922" h="1431369">
                <a:moveTo>
                  <a:pt x="0" y="0"/>
                </a:moveTo>
                <a:lnTo>
                  <a:pt x="1431922" y="0"/>
                </a:lnTo>
                <a:lnTo>
                  <a:pt x="1431922" y="1431369"/>
                </a:lnTo>
                <a:lnTo>
                  <a:pt x="0" y="14313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045578" y="1151372"/>
            <a:ext cx="1498549" cy="1496568"/>
            <a:chOff x="0" y="0"/>
            <a:chExt cx="1998066" cy="199542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98091" cy="1995424"/>
            </a:xfrm>
            <a:custGeom>
              <a:avLst/>
              <a:gdLst/>
              <a:ahLst/>
              <a:cxnLst/>
              <a:rect l="l" t="t" r="r" b="b"/>
              <a:pathLst>
                <a:path w="1998091" h="1995424">
                  <a:moveTo>
                    <a:pt x="0" y="0"/>
                  </a:moveTo>
                  <a:lnTo>
                    <a:pt x="1998091" y="0"/>
                  </a:lnTo>
                  <a:lnTo>
                    <a:pt x="1998091" y="1995424"/>
                  </a:lnTo>
                  <a:lnTo>
                    <a:pt x="0" y="199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1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318260" y="1423416"/>
            <a:ext cx="827532" cy="827532"/>
            <a:chOff x="0" y="0"/>
            <a:chExt cx="1103376" cy="110337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03376" cy="1103376"/>
            </a:xfrm>
            <a:custGeom>
              <a:avLst/>
              <a:gdLst/>
              <a:ahLst/>
              <a:cxnLst/>
              <a:rect l="l" t="t" r="r" b="b"/>
              <a:pathLst>
                <a:path w="1103376" h="1103376">
                  <a:moveTo>
                    <a:pt x="0" y="0"/>
                  </a:moveTo>
                  <a:lnTo>
                    <a:pt x="1103376" y="0"/>
                  </a:lnTo>
                  <a:lnTo>
                    <a:pt x="1103376" y="1103376"/>
                  </a:lnTo>
                  <a:lnTo>
                    <a:pt x="0" y="11033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785841" y="99403"/>
            <a:ext cx="5259657" cy="876881"/>
            <a:chOff x="0" y="0"/>
            <a:chExt cx="7012877" cy="116917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012813" cy="1169162"/>
            </a:xfrm>
            <a:custGeom>
              <a:avLst/>
              <a:gdLst/>
              <a:ahLst/>
              <a:cxnLst/>
              <a:rect l="l" t="t" r="r" b="b"/>
              <a:pathLst>
                <a:path w="7012813" h="1169162">
                  <a:moveTo>
                    <a:pt x="0" y="0"/>
                  </a:moveTo>
                  <a:lnTo>
                    <a:pt x="7012813" y="0"/>
                  </a:lnTo>
                  <a:lnTo>
                    <a:pt x="7012813" y="1169162"/>
                  </a:lnTo>
                  <a:lnTo>
                    <a:pt x="0" y="11691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b="-1"/>
              </a:stretch>
            </a:blipFill>
          </p:spPr>
        </p:sp>
      </p:grpSp>
      <p:sp>
        <p:nvSpPr>
          <p:cNvPr id="12" name="Freeform 12"/>
          <p:cNvSpPr/>
          <p:nvPr/>
        </p:nvSpPr>
        <p:spPr>
          <a:xfrm>
            <a:off x="754028" y="67513"/>
            <a:ext cx="815654" cy="815902"/>
          </a:xfrm>
          <a:custGeom>
            <a:avLst/>
            <a:gdLst/>
            <a:ahLst/>
            <a:cxnLst/>
            <a:rect l="l" t="t" r="r" b="b"/>
            <a:pathLst>
              <a:path w="815654" h="815902">
                <a:moveTo>
                  <a:pt x="0" y="0"/>
                </a:moveTo>
                <a:lnTo>
                  <a:pt x="815654" y="0"/>
                </a:lnTo>
                <a:lnTo>
                  <a:pt x="815654" y="815902"/>
                </a:lnTo>
                <a:lnTo>
                  <a:pt x="0" y="8159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/>
          <p:nvPr/>
        </p:nvGrpSpPr>
        <p:grpSpPr>
          <a:xfrm>
            <a:off x="763486" y="77486"/>
            <a:ext cx="922468" cy="921420"/>
            <a:chOff x="0" y="0"/>
            <a:chExt cx="1229957" cy="122856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229995" cy="1228598"/>
            </a:xfrm>
            <a:custGeom>
              <a:avLst/>
              <a:gdLst/>
              <a:ahLst/>
              <a:cxnLst/>
              <a:rect l="l" t="t" r="r" b="b"/>
              <a:pathLst>
                <a:path w="1229995" h="1228598">
                  <a:moveTo>
                    <a:pt x="0" y="0"/>
                  </a:moveTo>
                  <a:lnTo>
                    <a:pt x="1229995" y="0"/>
                  </a:lnTo>
                  <a:lnTo>
                    <a:pt x="1229995" y="1228598"/>
                  </a:lnTo>
                  <a:lnTo>
                    <a:pt x="0" y="12285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3" b="3"/>
              </a:stretch>
            </a:blipFill>
          </p:spPr>
        </p:sp>
      </p:grpSp>
      <p:grpSp>
        <p:nvGrpSpPr>
          <p:cNvPr id="15" name="Group 15"/>
          <p:cNvGrpSpPr/>
          <p:nvPr/>
        </p:nvGrpSpPr>
        <p:grpSpPr>
          <a:xfrm>
            <a:off x="963168" y="257556"/>
            <a:ext cx="437388" cy="437388"/>
            <a:chOff x="0" y="0"/>
            <a:chExt cx="583184" cy="58318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83184" cy="583184"/>
            </a:xfrm>
            <a:custGeom>
              <a:avLst/>
              <a:gdLst/>
              <a:ahLst/>
              <a:cxnLst/>
              <a:rect l="l" t="t" r="r" b="b"/>
              <a:pathLst>
                <a:path w="583184" h="583184">
                  <a:moveTo>
                    <a:pt x="0" y="0"/>
                  </a:moveTo>
                  <a:lnTo>
                    <a:pt x="583184" y="0"/>
                  </a:lnTo>
                  <a:lnTo>
                    <a:pt x="583184" y="583184"/>
                  </a:lnTo>
                  <a:lnTo>
                    <a:pt x="0" y="5831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</p:sp>
      </p:grpSp>
      <p:grpSp>
        <p:nvGrpSpPr>
          <p:cNvPr id="17" name="Group 17"/>
          <p:cNvGrpSpPr/>
          <p:nvPr/>
        </p:nvGrpSpPr>
        <p:grpSpPr>
          <a:xfrm>
            <a:off x="572214" y="3576476"/>
            <a:ext cx="11212678" cy="3174121"/>
            <a:chOff x="0" y="0"/>
            <a:chExt cx="14950237" cy="423216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950187" cy="4232148"/>
            </a:xfrm>
            <a:custGeom>
              <a:avLst/>
              <a:gdLst/>
              <a:ahLst/>
              <a:cxnLst/>
              <a:rect l="l" t="t" r="r" b="b"/>
              <a:pathLst>
                <a:path w="14950187" h="4232148">
                  <a:moveTo>
                    <a:pt x="0" y="0"/>
                  </a:moveTo>
                  <a:lnTo>
                    <a:pt x="14950187" y="0"/>
                  </a:lnTo>
                  <a:lnTo>
                    <a:pt x="14950187" y="4232148"/>
                  </a:lnTo>
                  <a:lnTo>
                    <a:pt x="0" y="42321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</p:sp>
      </p:grpSp>
      <p:sp>
        <p:nvSpPr>
          <p:cNvPr id="19" name="Freeform 19"/>
          <p:cNvSpPr/>
          <p:nvPr/>
        </p:nvSpPr>
        <p:spPr>
          <a:xfrm>
            <a:off x="1057427" y="4595698"/>
            <a:ext cx="1431922" cy="1431217"/>
          </a:xfrm>
          <a:custGeom>
            <a:avLst/>
            <a:gdLst/>
            <a:ahLst/>
            <a:cxnLst/>
            <a:rect l="l" t="t" r="r" b="b"/>
            <a:pathLst>
              <a:path w="1431922" h="1431217">
                <a:moveTo>
                  <a:pt x="0" y="0"/>
                </a:moveTo>
                <a:lnTo>
                  <a:pt x="1431922" y="0"/>
                </a:lnTo>
                <a:lnTo>
                  <a:pt x="1431922" y="1431217"/>
                </a:lnTo>
                <a:lnTo>
                  <a:pt x="0" y="14312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grpSp>
        <p:nvGrpSpPr>
          <p:cNvPr id="20" name="Group 20"/>
          <p:cNvGrpSpPr/>
          <p:nvPr/>
        </p:nvGrpSpPr>
        <p:grpSpPr>
          <a:xfrm>
            <a:off x="1086983" y="4626245"/>
            <a:ext cx="1498549" cy="1496568"/>
            <a:chOff x="0" y="0"/>
            <a:chExt cx="1998066" cy="199542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998091" cy="1995424"/>
            </a:xfrm>
            <a:custGeom>
              <a:avLst/>
              <a:gdLst/>
              <a:ahLst/>
              <a:cxnLst/>
              <a:rect l="l" t="t" r="r" b="b"/>
              <a:pathLst>
                <a:path w="1998091" h="1995424">
                  <a:moveTo>
                    <a:pt x="0" y="0"/>
                  </a:moveTo>
                  <a:lnTo>
                    <a:pt x="1998091" y="0"/>
                  </a:lnTo>
                  <a:lnTo>
                    <a:pt x="1998091" y="1995424"/>
                  </a:lnTo>
                  <a:lnTo>
                    <a:pt x="0" y="19954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r="1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1359408" y="4898136"/>
            <a:ext cx="827532" cy="827532"/>
            <a:chOff x="0" y="0"/>
            <a:chExt cx="1103376" cy="1103376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103376" cy="1103376"/>
            </a:xfrm>
            <a:custGeom>
              <a:avLst/>
              <a:gdLst/>
              <a:ahLst/>
              <a:cxnLst/>
              <a:rect l="l" t="t" r="r" b="b"/>
              <a:pathLst>
                <a:path w="1103376" h="1103376">
                  <a:moveTo>
                    <a:pt x="0" y="0"/>
                  </a:moveTo>
                  <a:lnTo>
                    <a:pt x="1103376" y="0"/>
                  </a:lnTo>
                  <a:lnTo>
                    <a:pt x="1103376" y="1103376"/>
                  </a:lnTo>
                  <a:lnTo>
                    <a:pt x="0" y="11033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</p:sp>
      </p:grpSp>
      <p:sp>
        <p:nvSpPr>
          <p:cNvPr id="24" name="TextBox 24"/>
          <p:cNvSpPr txBox="1"/>
          <p:nvPr/>
        </p:nvSpPr>
        <p:spPr>
          <a:xfrm rot="-10800000">
            <a:off x="9682801" y="4973831"/>
            <a:ext cx="1412091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MNNLJJHHH</a:t>
            </a:r>
          </a:p>
        </p:txBody>
      </p:sp>
      <p:sp>
        <p:nvSpPr>
          <p:cNvPr id="25" name="TextBox 25"/>
          <p:cNvSpPr txBox="1"/>
          <p:nvPr/>
        </p:nvSpPr>
        <p:spPr>
          <a:xfrm rot="-10800000">
            <a:off x="9697450" y="2045656"/>
            <a:ext cx="1412091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MNNLJJHHH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984372" y="300952"/>
            <a:ext cx="1995497" cy="351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16">
                <a:solidFill>
                  <a:srgbClr val="2373F3"/>
                </a:solidFill>
                <a:latin typeface="Montserrat"/>
                <a:ea typeface="Montserrat"/>
                <a:cs typeface="Montserrat"/>
                <a:sym typeface="Montserrat"/>
              </a:rPr>
              <a:t>KEY FINDINGS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88920" y="3799932"/>
            <a:ext cx="7198433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Basil's current operating processes limit his ability to respond to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788920" y="4074252"/>
            <a:ext cx="2949597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changing customer needs.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788920" y="4622892"/>
            <a:ext cx="7203615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Rising operating and ingredient costs create additional financial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88920" y="4897212"/>
            <a:ext cx="1023985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pressure.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788920" y="5445852"/>
            <a:ext cx="7410964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Both external and internal factors contribute to the sales problem.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788920" y="5994492"/>
            <a:ext cx="6786496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PESTEL and Fishbone analysis provide a structured basis for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788920" y="6268812"/>
            <a:ext cx="3108931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understanding the problem.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767327" y="876395"/>
            <a:ext cx="6493164" cy="1029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Basil's sales remain approximately 25% below 2019 levels. Reduced retail-park footfall is a major issue.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767327" y="1973675"/>
            <a:ext cx="7469896" cy="1029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1800" spc="1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Working-from-home patterns have reduced office-worker demand. Customers increasingly want convenient ordering and delivery.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3" y="155086"/>
            <a:ext cx="687972" cy="916905"/>
          </a:xfrm>
          <a:custGeom>
            <a:avLst/>
            <a:gdLst/>
            <a:ahLst/>
            <a:cxnLst/>
            <a:rect l="l" t="t" r="r" b="b"/>
            <a:pathLst>
              <a:path w="687972" h="916905">
                <a:moveTo>
                  <a:pt x="0" y="0"/>
                </a:moveTo>
                <a:lnTo>
                  <a:pt x="687972" y="0"/>
                </a:lnTo>
                <a:lnTo>
                  <a:pt x="687972" y="916905"/>
                </a:lnTo>
                <a:lnTo>
                  <a:pt x="0" y="9169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200297" y="1099609"/>
            <a:ext cx="12857993" cy="5758391"/>
            <a:chOff x="0" y="0"/>
            <a:chExt cx="14950376" cy="66954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950312" cy="6695480"/>
            </a:xfrm>
            <a:custGeom>
              <a:avLst/>
              <a:gdLst/>
              <a:ahLst/>
              <a:cxnLst/>
              <a:rect l="l" t="t" r="r" b="b"/>
              <a:pathLst>
                <a:path w="14950312" h="6695480">
                  <a:moveTo>
                    <a:pt x="0" y="0"/>
                  </a:moveTo>
                  <a:lnTo>
                    <a:pt x="14950312" y="0"/>
                  </a:lnTo>
                  <a:lnTo>
                    <a:pt x="14950312" y="6695480"/>
                  </a:lnTo>
                  <a:lnTo>
                    <a:pt x="0" y="66954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1801" r="-11802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785841" y="99403"/>
            <a:ext cx="5259657" cy="876881"/>
            <a:chOff x="0" y="0"/>
            <a:chExt cx="7012877" cy="11691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12813" cy="1169162"/>
            </a:xfrm>
            <a:custGeom>
              <a:avLst/>
              <a:gdLst/>
              <a:ahLst/>
              <a:cxnLst/>
              <a:rect l="l" t="t" r="r" b="b"/>
              <a:pathLst>
                <a:path w="7012813" h="1169162">
                  <a:moveTo>
                    <a:pt x="0" y="0"/>
                  </a:moveTo>
                  <a:lnTo>
                    <a:pt x="7012813" y="0"/>
                  </a:lnTo>
                  <a:lnTo>
                    <a:pt x="7012813" y="1169162"/>
                  </a:lnTo>
                  <a:lnTo>
                    <a:pt x="0" y="11691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1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754028" y="67513"/>
            <a:ext cx="815654" cy="815902"/>
          </a:xfrm>
          <a:custGeom>
            <a:avLst/>
            <a:gdLst/>
            <a:ahLst/>
            <a:cxnLst/>
            <a:rect l="l" t="t" r="r" b="b"/>
            <a:pathLst>
              <a:path w="815654" h="815902">
                <a:moveTo>
                  <a:pt x="0" y="0"/>
                </a:moveTo>
                <a:lnTo>
                  <a:pt x="815654" y="0"/>
                </a:lnTo>
                <a:lnTo>
                  <a:pt x="815654" y="815902"/>
                </a:lnTo>
                <a:lnTo>
                  <a:pt x="0" y="8159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763486" y="77486"/>
            <a:ext cx="922468" cy="921420"/>
            <a:chOff x="0" y="0"/>
            <a:chExt cx="1229957" cy="122856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9995" cy="1228598"/>
            </a:xfrm>
            <a:custGeom>
              <a:avLst/>
              <a:gdLst/>
              <a:ahLst/>
              <a:cxnLst/>
              <a:rect l="l" t="t" r="r" b="b"/>
              <a:pathLst>
                <a:path w="1229995" h="1228598">
                  <a:moveTo>
                    <a:pt x="0" y="0"/>
                  </a:moveTo>
                  <a:lnTo>
                    <a:pt x="1229995" y="0"/>
                  </a:lnTo>
                  <a:lnTo>
                    <a:pt x="1229995" y="1228598"/>
                  </a:lnTo>
                  <a:lnTo>
                    <a:pt x="0" y="122859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3" b="3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963168" y="257556"/>
            <a:ext cx="437388" cy="437388"/>
            <a:chOff x="0" y="0"/>
            <a:chExt cx="583184" cy="58318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83184" cy="583184"/>
            </a:xfrm>
            <a:custGeom>
              <a:avLst/>
              <a:gdLst/>
              <a:ahLst/>
              <a:cxnLst/>
              <a:rect l="l" t="t" r="r" b="b"/>
              <a:pathLst>
                <a:path w="583184" h="583184">
                  <a:moveTo>
                    <a:pt x="0" y="0"/>
                  </a:moveTo>
                  <a:lnTo>
                    <a:pt x="583184" y="0"/>
                  </a:lnTo>
                  <a:lnTo>
                    <a:pt x="583184" y="583184"/>
                  </a:lnTo>
                  <a:lnTo>
                    <a:pt x="0" y="5831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 rot="-10800000">
            <a:off x="9511779" y="2680640"/>
            <a:ext cx="1412091" cy="309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spc="1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MNNLJJHHH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84372" y="300952"/>
            <a:ext cx="1808312" cy="3512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6"/>
              </a:lnSpc>
            </a:pPr>
            <a:r>
              <a:rPr lang="en-US" sz="2004" spc="16">
                <a:solidFill>
                  <a:srgbClr val="2373F3"/>
                </a:solidFill>
                <a:latin typeface="Montserrat"/>
                <a:ea typeface="Montserrat"/>
                <a:cs typeface="Montserrat"/>
                <a:sym typeface="Montserrat"/>
              </a:rPr>
              <a:t>REFERENCES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1862" y="1293876"/>
            <a:ext cx="10349100" cy="5833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1"/>
              </a:lnSpc>
            </a:pPr>
            <a:r>
              <a:rPr lang="en-US" sz="1725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Institute of Leadership &amp; Management. (2013). </a:t>
            </a:r>
            <a:r>
              <a:rPr lang="en-US" sz="1725" i="1" spc="18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Solving problems and making decisions</a:t>
            </a:r>
            <a:r>
              <a:rPr lang="en-US" sz="1725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(5th ed.) [ILM Super Series]. Routledge.</a:t>
            </a:r>
          </a:p>
          <a:p>
            <a:pPr algn="l">
              <a:lnSpc>
                <a:spcPts val="4381"/>
              </a:lnSpc>
            </a:pPr>
            <a:endParaRPr lang="en-US" sz="1725" spc="18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381"/>
              </a:lnSpc>
            </a:pPr>
            <a:r>
              <a:rPr lang="en-US" sz="182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University of Wales Trinity Saint David (2025) </a:t>
            </a:r>
            <a:r>
              <a:rPr lang="en-US" sz="1825" i="1" spc="2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Referencing handbook: Harvard</a:t>
            </a:r>
            <a:r>
              <a:rPr lang="en-US" sz="1825" spc="2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 Version 1.5. Available at: https://digitalservices.uwtsd.ac.uk/wp-content/uploads/2025/09/Havard-en_v1.5-V1.pdf (Accessed: 12 October 2026).</a:t>
            </a:r>
          </a:p>
          <a:p>
            <a:pPr algn="l">
              <a:lnSpc>
                <a:spcPts val="4381"/>
              </a:lnSpc>
            </a:pPr>
            <a:endParaRPr lang="en-US" sz="1825" spc="2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141"/>
              </a:lnSpc>
            </a:pPr>
            <a:r>
              <a:rPr lang="en-US" sz="1725" spc="18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https://www.ncass.org.uk/news/the-sandwich-revolution-from-humble-sarnie-to-hottest-food-trend/ (30 July 2025) (accessed 10 october).</a:t>
            </a:r>
          </a:p>
          <a:p>
            <a:pPr algn="l">
              <a:lnSpc>
                <a:spcPts val="4141"/>
              </a:lnSpc>
            </a:pPr>
            <a:endParaRPr lang="en-US" sz="1725" spc="18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4141"/>
              </a:lnSpc>
            </a:pPr>
            <a:endParaRPr lang="en-US" sz="1725" spc="18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032497" y="555241"/>
            <a:ext cx="5937885" cy="5762749"/>
          </a:xfrm>
          <a:custGeom>
            <a:avLst/>
            <a:gdLst/>
            <a:ahLst/>
            <a:cxnLst/>
            <a:rect l="l" t="t" r="r" b="b"/>
            <a:pathLst>
              <a:path w="5937885" h="5762749">
                <a:moveTo>
                  <a:pt x="0" y="0"/>
                </a:moveTo>
                <a:lnTo>
                  <a:pt x="5937885" y="0"/>
                </a:lnTo>
                <a:lnTo>
                  <a:pt x="5937885" y="5762749"/>
                </a:lnTo>
                <a:lnTo>
                  <a:pt x="0" y="57627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5793987" y="-38433"/>
            <a:ext cx="6414905" cy="6950096"/>
            <a:chOff x="0" y="0"/>
            <a:chExt cx="7666768" cy="830640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666730" cy="8306452"/>
            </a:xfrm>
            <a:custGeom>
              <a:avLst/>
              <a:gdLst/>
              <a:ahLst/>
              <a:cxnLst/>
              <a:rect l="l" t="t" r="r" b="b"/>
              <a:pathLst>
                <a:path w="7666730" h="8306452">
                  <a:moveTo>
                    <a:pt x="0" y="0"/>
                  </a:moveTo>
                  <a:lnTo>
                    <a:pt x="7666730" y="0"/>
                  </a:lnTo>
                  <a:lnTo>
                    <a:pt x="7666730" y="8306452"/>
                  </a:lnTo>
                  <a:lnTo>
                    <a:pt x="0" y="83064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1461" r="-31461"/>
              </a:stretch>
            </a:blipFill>
          </p:spPr>
        </p:sp>
      </p:grpSp>
      <p:sp>
        <p:nvSpPr>
          <p:cNvPr id="5" name="TextBox 5"/>
          <p:cNvSpPr txBox="1"/>
          <p:nvPr/>
        </p:nvSpPr>
        <p:spPr>
          <a:xfrm>
            <a:off x="381234" y="2140208"/>
            <a:ext cx="5395860" cy="1296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36"/>
              </a:lnSpc>
              <a:spcBef>
                <a:spcPct val="0"/>
              </a:spcBef>
            </a:pPr>
            <a:r>
              <a:rPr lang="en-US" sz="7597" b="1" spc="83">
                <a:solidFill>
                  <a:srgbClr val="2373F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Thank you</a:t>
            </a:r>
            <a:r>
              <a:rPr lang="en-US" sz="7597" spc="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 powerpoint presentation.pdf</dc:title>
  <cp:lastModifiedBy>Noemia Namuto Zangui Do Nascimento (2537569)</cp:lastModifiedBy>
  <cp:revision>2</cp:revision>
  <dcterms:created xsi:type="dcterms:W3CDTF">2006-08-16T00:00:00Z</dcterms:created>
  <dcterms:modified xsi:type="dcterms:W3CDTF">2026-10-12T00:38:32Z</dcterms:modified>
  <dc:identifier>DAHXtWpylfQ</dc:identifier>
</cp:coreProperties>
</file>