
<file path=[Content_Types].xml><?xml version="1.0" encoding="utf-8"?>
<Types xmlns="http://schemas.openxmlformats.org/package/2006/content-types">
  <Default Extension="jpeg" ContentType="image/jpeg"/>
  <Default Extension="jpg" ContentType="image/jpeg"/>
  <Default Extension="m4a" ContentType="audio/mp4"/>
  <Default Extension="mov" ContentType="video/quicktime"/>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17"/>
  </p:notesMasterIdLst>
  <p:handoutMasterIdLst>
    <p:handoutMasterId r:id="rId18"/>
  </p:handoutMasterIdLst>
  <p:sldIdLst>
    <p:sldId id="257" r:id="rId5"/>
    <p:sldId id="261" r:id="rId6"/>
    <p:sldId id="275" r:id="rId7"/>
    <p:sldId id="276" r:id="rId8"/>
    <p:sldId id="279" r:id="rId9"/>
    <p:sldId id="277" r:id="rId10"/>
    <p:sldId id="282" r:id="rId11"/>
    <p:sldId id="278" r:id="rId12"/>
    <p:sldId id="280" r:id="rId13"/>
    <p:sldId id="281" r:id="rId14"/>
    <p:sldId id="273" r:id="rId15"/>
    <p:sldId id="274" r:id="rId16"/>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5A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56"/>
    <p:restoredTop sz="57783"/>
  </p:normalViewPr>
  <p:slideViewPr>
    <p:cSldViewPr snapToGrid="0" snapToObjects="1">
      <p:cViewPr varScale="1">
        <p:scale>
          <a:sx n="60" d="100"/>
          <a:sy n="60" d="100"/>
        </p:scale>
        <p:origin x="672" y="176"/>
      </p:cViewPr>
      <p:guideLst/>
    </p:cSldViewPr>
  </p:slideViewPr>
  <p:notesTextViewPr>
    <p:cViewPr>
      <p:scale>
        <a:sx n="1" d="1"/>
        <a:sy n="1" d="1"/>
      </p:scale>
      <p:origin x="0" y="0"/>
    </p:cViewPr>
  </p:notesTextViewPr>
  <p:notesViewPr>
    <p:cSldViewPr snapToGrid="0" snapToObjects="1">
      <p:cViewPr varScale="1">
        <p:scale>
          <a:sx n="89" d="100"/>
          <a:sy n="89" d="100"/>
        </p:scale>
        <p:origin x="378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F4F113-431C-45FA-B3CA-05E2E3D1C5A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B2E887B-70DF-4DDA-93C0-36D652A9C9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EB15B3C-CE7D-42C8-BF05-9016B11A630C}" type="datetime1">
              <a:rPr lang="en-GB" smtClean="0"/>
              <a:t>23/10/2023</a:t>
            </a:fld>
            <a:endParaRPr lang="en-GB"/>
          </a:p>
        </p:txBody>
      </p:sp>
      <p:sp>
        <p:nvSpPr>
          <p:cNvPr id="4" name="Footer Placeholder 3">
            <a:extLst>
              <a:ext uri="{FF2B5EF4-FFF2-40B4-BE49-F238E27FC236}">
                <a16:creationId xmlns:a16="http://schemas.microsoft.com/office/drawing/2014/main" id="{06B832E1-0C3A-413C-9924-A265984D629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1F97DDF-BA26-4EE3-84C0-E2C759991E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93903C-FBD5-47B6-A23E-328D56F7C50C}" type="slidenum">
              <a:rPr lang="en-GB" smtClean="0"/>
              <a:t>‹#›</a:t>
            </a:fld>
            <a:endParaRPr lang="en-GB"/>
          </a:p>
        </p:txBody>
      </p:sp>
    </p:spTree>
    <p:extLst>
      <p:ext uri="{BB962C8B-B14F-4D97-AF65-F5344CB8AC3E}">
        <p14:creationId xmlns:p14="http://schemas.microsoft.com/office/powerpoint/2010/main" val="119171413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0597DB-DDC0-4790-BCB6-673BFC2B245A}" type="datetime1">
              <a:rPr lang="en-GB" noProof="0" smtClean="0"/>
              <a:t>23/10/2023</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64024E-F057-4476-AF7B-27C4222B06A8}" type="slidenum">
              <a:rPr lang="en-GB" noProof="0" smtClean="0"/>
              <a:t>‹#›</a:t>
            </a:fld>
            <a:endParaRPr lang="en-GB" noProof="0"/>
          </a:p>
        </p:txBody>
      </p:sp>
    </p:spTree>
    <p:extLst>
      <p:ext uri="{BB962C8B-B14F-4D97-AF65-F5344CB8AC3E}">
        <p14:creationId xmlns:p14="http://schemas.microsoft.com/office/powerpoint/2010/main" val="115223787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Cameo/background music – Welcome to this video on Plagiarism, the aim of this video is to help you have a better understanding on the following, what is plagiarism and how to avoid it. </a:t>
            </a:r>
          </a:p>
        </p:txBody>
      </p:sp>
      <p:sp>
        <p:nvSpPr>
          <p:cNvPr id="4" name="Slide Number Placeholder 3"/>
          <p:cNvSpPr>
            <a:spLocks noGrp="1"/>
          </p:cNvSpPr>
          <p:nvPr>
            <p:ph type="sldNum" sz="quarter" idx="5"/>
          </p:nvPr>
        </p:nvSpPr>
        <p:spPr/>
        <p:txBody>
          <a:bodyPr/>
          <a:lstStyle/>
          <a:p>
            <a:fld id="{3F64024E-F057-4476-AF7B-27C4222B06A8}" type="slidenum">
              <a:rPr lang="en-GB" smtClean="0"/>
              <a:t>1</a:t>
            </a:fld>
            <a:endParaRPr lang="en-GB" dirty="0"/>
          </a:p>
        </p:txBody>
      </p:sp>
    </p:spTree>
    <p:extLst>
      <p:ext uri="{BB962C8B-B14F-4D97-AF65-F5344CB8AC3E}">
        <p14:creationId xmlns:p14="http://schemas.microsoft.com/office/powerpoint/2010/main" val="1928670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‘Definition: </a:t>
            </a:r>
            <a:r>
              <a:rPr lang="en-GB" sz="12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‘Plagiarism is an offence against the author of a work where ideas and thoughts are used but credit is not given.’ </a:t>
            </a:r>
            <a: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a:t>
            </a:r>
            <a:r>
              <a:rPr lang="en-GB" sz="900" kern="100" dirty="0" err="1">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Valliris</a:t>
            </a:r>
            <a: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 2017, p. 24).’</a:t>
            </a:r>
          </a:p>
          <a:p>
            <a:endPar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“To define plagiarism, as stated by </a:t>
            </a:r>
            <a:r>
              <a:rPr lang="en-GB" sz="900" kern="100" dirty="0" err="1">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Valliris</a:t>
            </a:r>
            <a: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 (2017), Plagiarism is an offence against the author of a work where ideas and thoughts are used but credit is not given. </a:t>
            </a:r>
            <a:r>
              <a:rPr lang="en-GB" sz="900" kern="100" dirty="0" err="1">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Drisco</a:t>
            </a:r>
            <a: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 (2023) simplifies this and says that Plagiarism is </a:t>
            </a:r>
            <a:r>
              <a:rPr lang="en-GB" sz="1800" dirty="0">
                <a:effectLst/>
                <a:latin typeface="MinionPro"/>
                <a:ea typeface="Calibri" panose="020F0502020204030204" pitchFamily="34" charset="0"/>
                <a:cs typeface="Times New Roman" panose="02020603050405020304" pitchFamily="18" charset="0"/>
              </a:rPr>
              <a:t>using extracts or ideas from others or your own work, without the proper acknowledgement of where it came from and the correct citing."</a:t>
            </a:r>
            <a:b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9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900" kern="100" dirty="0">
                <a:effectLst/>
                <a:latin typeface="Calibri" panose="020F0502020204030204" pitchFamily="34" charset="0"/>
                <a:ea typeface="Calibri" panose="020F0502020204030204" pitchFamily="34" charset="0"/>
                <a:cs typeface="Times New Roman" panose="02020603050405020304" pitchFamily="18" charset="0"/>
              </a:rPr>
            </a:br>
            <a:r>
              <a:rPr lang="en-US" sz="2000" cap="all" dirty="0"/>
              <a:t> </a:t>
            </a:r>
            <a:br>
              <a:rPr lang="en-US" sz="2000" cap="all" dirty="0"/>
            </a:br>
            <a:endParaRPr lang="en-GB" dirty="0"/>
          </a:p>
        </p:txBody>
      </p:sp>
      <p:sp>
        <p:nvSpPr>
          <p:cNvPr id="4" name="Slide Number Placeholder 3"/>
          <p:cNvSpPr>
            <a:spLocks noGrp="1"/>
          </p:cNvSpPr>
          <p:nvPr>
            <p:ph type="sldNum" sz="quarter" idx="5"/>
          </p:nvPr>
        </p:nvSpPr>
        <p:spPr/>
        <p:txBody>
          <a:bodyPr/>
          <a:lstStyle/>
          <a:p>
            <a:fld id="{3F64024E-F057-4476-AF7B-27C4222B06A8}" type="slidenum">
              <a:rPr lang="en-GB" smtClean="0"/>
              <a:t>2</a:t>
            </a:fld>
            <a:endParaRPr lang="en-GB"/>
          </a:p>
        </p:txBody>
      </p:sp>
    </p:spTree>
    <p:extLst>
      <p:ext uri="{BB962C8B-B14F-4D97-AF65-F5344CB8AC3E}">
        <p14:creationId xmlns:p14="http://schemas.microsoft.com/office/powerpoint/2010/main" val="12719038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you have a definition for plagiarism it is time to look at what Self plagiarism is.”</a:t>
            </a:r>
          </a:p>
        </p:txBody>
      </p:sp>
      <p:sp>
        <p:nvSpPr>
          <p:cNvPr id="4" name="Slide Number Placeholder 3"/>
          <p:cNvSpPr>
            <a:spLocks noGrp="1"/>
          </p:cNvSpPr>
          <p:nvPr>
            <p:ph type="sldNum" sz="quarter" idx="5"/>
          </p:nvPr>
        </p:nvSpPr>
        <p:spPr/>
        <p:txBody>
          <a:bodyPr/>
          <a:lstStyle/>
          <a:p>
            <a:fld id="{3F64024E-F057-4476-AF7B-27C4222B06A8}" type="slidenum">
              <a:rPr lang="en-GB" noProof="0" smtClean="0"/>
              <a:t>3</a:t>
            </a:fld>
            <a:endParaRPr lang="en-GB" noProof="0"/>
          </a:p>
        </p:txBody>
      </p:sp>
    </p:spTree>
    <p:extLst>
      <p:ext uri="{BB962C8B-B14F-4D97-AF65-F5344CB8AC3E}">
        <p14:creationId xmlns:p14="http://schemas.microsoft.com/office/powerpoint/2010/main" val="3394553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r>
              <a:rPr lang="en-US" dirty="0" err="1"/>
              <a:t>Geraldi</a:t>
            </a:r>
            <a:r>
              <a:rPr lang="en-US" dirty="0"/>
              <a:t> (2021) stated self plagiarism as the reuse of work you have previously submitted, that maybe through academic or published work.</a:t>
            </a:r>
          </a:p>
          <a:p>
            <a:r>
              <a:rPr lang="en-US" dirty="0"/>
              <a:t> Now you have these definitions, you are in the know. Which is a great start when it comes to learning about plagiarism!”</a:t>
            </a:r>
          </a:p>
        </p:txBody>
      </p:sp>
      <p:sp>
        <p:nvSpPr>
          <p:cNvPr id="4" name="Slide Number Placeholder 3"/>
          <p:cNvSpPr>
            <a:spLocks noGrp="1"/>
          </p:cNvSpPr>
          <p:nvPr>
            <p:ph type="sldNum" sz="quarter" idx="5"/>
          </p:nvPr>
        </p:nvSpPr>
        <p:spPr/>
        <p:txBody>
          <a:bodyPr/>
          <a:lstStyle/>
          <a:p>
            <a:fld id="{3F64024E-F057-4476-AF7B-27C4222B06A8}" type="slidenum">
              <a:rPr lang="en-GB" noProof="0" smtClean="0"/>
              <a:t>4</a:t>
            </a:fld>
            <a:endParaRPr lang="en-GB" noProof="0"/>
          </a:p>
        </p:txBody>
      </p:sp>
    </p:spTree>
    <p:extLst>
      <p:ext uri="{BB962C8B-B14F-4D97-AF65-F5344CB8AC3E}">
        <p14:creationId xmlns:p14="http://schemas.microsoft.com/office/powerpoint/2010/main" val="2415555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“Moving on from the definitions it is time to talk about the consequences of plagiarism, we will be looking at the academic, professional and overall consequences you could be facing if you were to plagiarize in your work.”</a:t>
            </a:r>
          </a:p>
        </p:txBody>
      </p:sp>
      <p:sp>
        <p:nvSpPr>
          <p:cNvPr id="4" name="Slide Number Placeholder 3"/>
          <p:cNvSpPr>
            <a:spLocks noGrp="1"/>
          </p:cNvSpPr>
          <p:nvPr>
            <p:ph type="sldNum" sz="quarter" idx="5"/>
          </p:nvPr>
        </p:nvSpPr>
        <p:spPr/>
        <p:txBody>
          <a:bodyPr/>
          <a:lstStyle/>
          <a:p>
            <a:fld id="{3F64024E-F057-4476-AF7B-27C4222B06A8}" type="slidenum">
              <a:rPr lang="en-GB" noProof="0" smtClean="0"/>
              <a:t>5</a:t>
            </a:fld>
            <a:endParaRPr lang="en-GB" noProof="0"/>
          </a:p>
        </p:txBody>
      </p:sp>
    </p:spTree>
    <p:extLst>
      <p:ext uri="{BB962C8B-B14F-4D97-AF65-F5344CB8AC3E}">
        <p14:creationId xmlns:p14="http://schemas.microsoft.com/office/powerpoint/2010/main" val="2247487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Law Dictionary website stated the following for the consequences. If you are in an academic institution, plagiarizing your work could lead to:</a:t>
            </a:r>
          </a:p>
          <a:p>
            <a:endParaRPr lang="en-US" dirty="0"/>
          </a:p>
          <a:p>
            <a:pPr marL="171450" indent="-171450">
              <a:buFont typeface="Arial" panose="020B0604020202020204" pitchFamily="34" charset="0"/>
              <a:buChar char="•"/>
            </a:pPr>
            <a:r>
              <a:rPr lang="en-US" dirty="0"/>
              <a:t>Failing your assignment and having to redo the work you have submitted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00" dirty="0">
                <a:solidFill>
                  <a:srgbClr val="333333"/>
                </a:solidFill>
                <a:effectLst/>
                <a:latin typeface="Lato" panose="020F0502020204030203" pitchFamily="34" charset="0"/>
                <a:ea typeface="Calibri" panose="020F0502020204030204" pitchFamily="34" charset="0"/>
                <a:cs typeface="Times New Roman" panose="02020603050405020304" pitchFamily="18" charset="0"/>
              </a:rPr>
              <a:t>If you can not retake your assignment, you could face an automatic failure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A more serious or repeated offences could lead you to being faced with suspension from course</a:t>
            </a:r>
            <a:r>
              <a:rPr lang="en-US" sz="1200" kern="100" dirty="0">
                <a:effectLst/>
                <a:latin typeface="Calibri" panose="020F0502020204030204" pitchFamily="34" charset="0"/>
                <a:ea typeface="Calibri" panose="020F0502020204030204" pitchFamily="34" charset="0"/>
                <a:cs typeface="Times New Roman" panose="02020603050405020304" pitchFamily="18" charset="0"/>
              </a:rPr>
              <a:t> and dismissal from your place of study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r>
              <a:rPr lang="en-GB" sz="1200" kern="100" dirty="0">
                <a:effectLst/>
                <a:latin typeface="Calibri" panose="020F0502020204030204" pitchFamily="34" charset="0"/>
                <a:cs typeface="Times New Roman" panose="02020603050405020304" pitchFamily="18" charset="0"/>
              </a:rPr>
              <a:t>Following on from that the Law Dictionary goes onto say that if you were to plagiarize in the professional setting you risk: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Being</a:t>
            </a:r>
            <a:r>
              <a:rPr lang="en-GB" dirty="0">
                <a:effectLst/>
              </a:rPr>
              <a:t> asked to leave your job or being fired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effectLst/>
              </a:rPr>
              <a:t>Dismissal from your job would result </a:t>
            </a:r>
            <a:r>
              <a:rPr lang="en-US" dirty="0"/>
              <a:t>in a loss of income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Reputation ruined leading to </a:t>
            </a:r>
            <a:r>
              <a:rPr lang="en-GB" sz="1200" kern="100" dirty="0">
                <a:solidFill>
                  <a:srgbClr val="333333"/>
                </a:solidFill>
                <a:effectLst/>
                <a:latin typeface="Lato" panose="020F0502020204030203" pitchFamily="34" charset="0"/>
                <a:ea typeface="Calibri" panose="020F0502020204030204" pitchFamily="34" charset="0"/>
                <a:cs typeface="Times New Roman" panose="02020603050405020304" pitchFamily="18" charset="0"/>
              </a:rPr>
              <a:t>difficulty finding employment in the same area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00" dirty="0">
                <a:solidFill>
                  <a:srgbClr val="333333"/>
                </a:solidFill>
                <a:effectLst/>
                <a:latin typeface="Lato" panose="020F0502020204030203" pitchFamily="34" charset="0"/>
                <a:cs typeface="Times New Roman" panose="02020603050405020304" pitchFamily="18" charset="0"/>
              </a:rPr>
              <a:t>These consequences on their own are not worth facing no matter the circumstances”</a:t>
            </a: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indent="-171450">
              <a:buFont typeface="Arial" panose="020B0604020202020204" pitchFamily="34" charset="0"/>
              <a:buChar char="•"/>
            </a:pPr>
            <a:endParaRPr lang="en-GB" sz="1200" kern="100" dirty="0">
              <a:effectLst/>
              <a:latin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3F64024E-F057-4476-AF7B-27C4222B06A8}" type="slidenum">
              <a:rPr lang="en-GB" noProof="0" smtClean="0"/>
              <a:t>6</a:t>
            </a:fld>
            <a:endParaRPr lang="en-GB" noProof="0"/>
          </a:p>
        </p:txBody>
      </p:sp>
    </p:spTree>
    <p:extLst>
      <p:ext uri="{BB962C8B-B14F-4D97-AF65-F5344CB8AC3E}">
        <p14:creationId xmlns:p14="http://schemas.microsoft.com/office/powerpoint/2010/main" val="3853452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Overall Consequences</a:t>
            </a:r>
          </a:p>
        </p:txBody>
      </p:sp>
      <p:sp>
        <p:nvSpPr>
          <p:cNvPr id="4" name="Slide Number Placeholder 3"/>
          <p:cNvSpPr>
            <a:spLocks noGrp="1"/>
          </p:cNvSpPr>
          <p:nvPr>
            <p:ph type="sldNum" sz="quarter" idx="5"/>
          </p:nvPr>
        </p:nvSpPr>
        <p:spPr/>
        <p:txBody>
          <a:bodyPr/>
          <a:lstStyle/>
          <a:p>
            <a:fld id="{3F64024E-F057-4476-AF7B-27C4222B06A8}" type="slidenum">
              <a:rPr lang="en-GB" noProof="0" smtClean="0"/>
              <a:t>7</a:t>
            </a:fld>
            <a:endParaRPr lang="en-GB" noProof="0"/>
          </a:p>
        </p:txBody>
      </p:sp>
    </p:spTree>
    <p:extLst>
      <p:ext uri="{BB962C8B-B14F-4D97-AF65-F5344CB8AC3E}">
        <p14:creationId xmlns:p14="http://schemas.microsoft.com/office/powerpoint/2010/main" val="2387548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“Finally, The Law Dictionary sums up the overall consequences of plagiarism as a loss of your money and time, it can damage your reputation, both professionally and academically and more seriously than all of the above you could face legal action which may result in a fine or facing jail time!”</a:t>
            </a:r>
          </a:p>
        </p:txBody>
      </p:sp>
      <p:sp>
        <p:nvSpPr>
          <p:cNvPr id="4" name="Slide Number Placeholder 3"/>
          <p:cNvSpPr>
            <a:spLocks noGrp="1"/>
          </p:cNvSpPr>
          <p:nvPr>
            <p:ph type="sldNum" sz="quarter" idx="5"/>
          </p:nvPr>
        </p:nvSpPr>
        <p:spPr/>
        <p:txBody>
          <a:bodyPr/>
          <a:lstStyle/>
          <a:p>
            <a:fld id="{3F64024E-F057-4476-AF7B-27C4222B06A8}" type="slidenum">
              <a:rPr lang="en-GB" noProof="0" smtClean="0"/>
              <a:t>8</a:t>
            </a:fld>
            <a:endParaRPr lang="en-GB" noProof="0"/>
          </a:p>
        </p:txBody>
      </p:sp>
    </p:spTree>
    <p:extLst>
      <p:ext uri="{BB962C8B-B14F-4D97-AF65-F5344CB8AC3E}">
        <p14:creationId xmlns:p14="http://schemas.microsoft.com/office/powerpoint/2010/main" val="1510902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 (Search Engine Journal 2023)</a:t>
            </a:r>
          </a:p>
          <a:p>
            <a:endParaRPr lang="en-US" dirty="0"/>
          </a:p>
          <a:p>
            <a:r>
              <a:rPr lang="en-US" dirty="0"/>
              <a:t>“Now we know all the consequences of Plagiarism its time to learn how you can avoid it!”</a:t>
            </a:r>
          </a:p>
          <a:p>
            <a:endParaRPr lang="en-US" dirty="0"/>
          </a:p>
          <a:p>
            <a:endParaRPr lang="en-US" dirty="0"/>
          </a:p>
        </p:txBody>
      </p:sp>
      <p:sp>
        <p:nvSpPr>
          <p:cNvPr id="4" name="Slide Number Placeholder 3"/>
          <p:cNvSpPr>
            <a:spLocks noGrp="1"/>
          </p:cNvSpPr>
          <p:nvPr>
            <p:ph type="sldNum" sz="quarter" idx="5"/>
          </p:nvPr>
        </p:nvSpPr>
        <p:spPr/>
        <p:txBody>
          <a:bodyPr/>
          <a:lstStyle/>
          <a:p>
            <a:fld id="{3F64024E-F057-4476-AF7B-27C4222B06A8}" type="slidenum">
              <a:rPr lang="en-GB" noProof="0" smtClean="0"/>
              <a:t>9</a:t>
            </a:fld>
            <a:endParaRPr lang="en-GB" noProof="0"/>
          </a:p>
        </p:txBody>
      </p:sp>
    </p:spTree>
    <p:extLst>
      <p:ext uri="{BB962C8B-B14F-4D97-AF65-F5344CB8AC3E}">
        <p14:creationId xmlns:p14="http://schemas.microsoft.com/office/powerpoint/2010/main" val="39783546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“Firstly, you need to familiarize yourself with the dos and </a:t>
            </a:r>
            <a:r>
              <a:rPr lang="en-US" dirty="0" err="1"/>
              <a:t>donts</a:t>
            </a:r>
            <a:r>
              <a:rPr lang="en-US" dirty="0"/>
              <a:t>, do this by gathering knowledge on plagiarism, remove unintentional plagiarism by using the correct referencing guide for your studies, to ensure you are giving credit to the original source and not presenting ideas as your own. Immerse yourself in your studies to remove the need to plagiarize and always ask for help and support to ease you worries. (Oxbridge Essays, 2021).”</a:t>
            </a:r>
          </a:p>
          <a:p>
            <a:pPr algn="ctr"/>
            <a:r>
              <a:rPr lang="en-GB" sz="1200" dirty="0">
                <a:latin typeface="Century" panose="02040604050505020304" pitchFamily="18" charset="0"/>
              </a:rPr>
              <a:t>“Your aim should always be to reference reliable sources” </a:t>
            </a:r>
          </a:p>
          <a:p>
            <a:pPr algn="ctr"/>
            <a:r>
              <a:rPr lang="en-GB" sz="1050" dirty="0">
                <a:latin typeface="Century" panose="02040604050505020304" pitchFamily="18" charset="0"/>
              </a:rPr>
              <a:t>(Peters and Shields, 2019, p. 2)</a:t>
            </a:r>
          </a:p>
          <a:p>
            <a:endParaRPr lang="en-US" dirty="0"/>
          </a:p>
          <a:p>
            <a:endParaRPr lang="en-US" dirty="0"/>
          </a:p>
        </p:txBody>
      </p:sp>
      <p:sp>
        <p:nvSpPr>
          <p:cNvPr id="4" name="Slide Number Placeholder 3"/>
          <p:cNvSpPr>
            <a:spLocks noGrp="1"/>
          </p:cNvSpPr>
          <p:nvPr>
            <p:ph type="sldNum" sz="quarter" idx="5"/>
          </p:nvPr>
        </p:nvSpPr>
        <p:spPr/>
        <p:txBody>
          <a:bodyPr/>
          <a:lstStyle/>
          <a:p>
            <a:fld id="{3F64024E-F057-4476-AF7B-27C4222B06A8}" type="slidenum">
              <a:rPr lang="en-GB" noProof="0" smtClean="0"/>
              <a:t>10</a:t>
            </a:fld>
            <a:endParaRPr lang="en-GB" noProof="0" dirty="0"/>
          </a:p>
        </p:txBody>
      </p:sp>
    </p:spTree>
    <p:extLst>
      <p:ext uri="{BB962C8B-B14F-4D97-AF65-F5344CB8AC3E}">
        <p14:creationId xmlns:p14="http://schemas.microsoft.com/office/powerpoint/2010/main" val="37831167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“That is everything from me. You are now equipped with the with the basic knowledge that you need to know on what plagiarism is, the consequences of plagiarizing and how to avoid it in your academic and professional life. I hope you have found this video useful and thankyou for watching.” </a:t>
            </a:r>
          </a:p>
          <a:p>
            <a:endParaRPr lang="en-GB" dirty="0"/>
          </a:p>
        </p:txBody>
      </p:sp>
      <p:sp>
        <p:nvSpPr>
          <p:cNvPr id="4" name="Slide Number Placeholder 3"/>
          <p:cNvSpPr>
            <a:spLocks noGrp="1"/>
          </p:cNvSpPr>
          <p:nvPr>
            <p:ph type="sldNum" sz="quarter" idx="5"/>
          </p:nvPr>
        </p:nvSpPr>
        <p:spPr/>
        <p:txBody>
          <a:bodyPr/>
          <a:lstStyle/>
          <a:p>
            <a:fld id="{3F64024E-F057-4476-AF7B-27C4222B06A8}" type="slidenum">
              <a:rPr lang="en-GB" smtClean="0"/>
              <a:t>11</a:t>
            </a:fld>
            <a:endParaRPr lang="en-GB"/>
          </a:p>
        </p:txBody>
      </p:sp>
    </p:spTree>
    <p:extLst>
      <p:ext uri="{BB962C8B-B14F-4D97-AF65-F5344CB8AC3E}">
        <p14:creationId xmlns:p14="http://schemas.microsoft.com/office/powerpoint/2010/main" val="1449790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rtlCol="0" anchor="b">
            <a:noAutofit/>
          </a:bodyPr>
          <a:lstStyle>
            <a:lvl1pPr algn="ctr">
              <a:defRPr sz="7200" cap="all" baseline="0">
                <a:solidFill>
                  <a:schemeClr val="tx2"/>
                </a:solidFill>
              </a:defRPr>
            </a:lvl1pPr>
          </a:lstStyle>
          <a:p>
            <a:pPr rtl="0"/>
            <a:r>
              <a:rPr lang="en-GB" noProof="0"/>
              <a:t>Click to edit Master title style</a:t>
            </a:r>
          </a:p>
        </p:txBody>
      </p:sp>
      <p:sp>
        <p:nvSpPr>
          <p:cNvPr id="3" name="Subtitle 2"/>
          <p:cNvSpPr>
            <a:spLocks noGrp="1"/>
          </p:cNvSpPr>
          <p:nvPr>
            <p:ph type="subTitle" idx="1"/>
          </p:nvPr>
        </p:nvSpPr>
        <p:spPr>
          <a:xfrm>
            <a:off x="2679906" y="3956279"/>
            <a:ext cx="6831673" cy="1086237"/>
          </a:xfrm>
        </p:spPr>
        <p:txBody>
          <a:bodyPr rtlCol="0">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52858" y="6453386"/>
            <a:ext cx="1607944" cy="404614"/>
          </a:xfrm>
        </p:spPr>
        <p:txBody>
          <a:bodyPr rtlCol="0"/>
          <a:lstStyle>
            <a:lvl1pPr>
              <a:defRPr baseline="0">
                <a:solidFill>
                  <a:schemeClr val="tx2"/>
                </a:solidFill>
              </a:defRPr>
            </a:lvl1pPr>
          </a:lstStyle>
          <a:p>
            <a:pPr rtl="0"/>
            <a:fld id="{2BC0035D-29D0-42DB-AB45-FD2D58154BDA}" type="datetime1">
              <a:rPr lang="en-GB" noProof="0" smtClean="0"/>
              <a:t>23/10/2023</a:t>
            </a:fld>
            <a:endParaRPr lang="en-GB" noProof="0"/>
          </a:p>
        </p:txBody>
      </p:sp>
      <p:sp>
        <p:nvSpPr>
          <p:cNvPr id="5" name="Footer Placeholder 4"/>
          <p:cNvSpPr>
            <a:spLocks noGrp="1"/>
          </p:cNvSpPr>
          <p:nvPr>
            <p:ph type="ftr" sz="quarter" idx="11"/>
          </p:nvPr>
        </p:nvSpPr>
        <p:spPr>
          <a:xfrm>
            <a:off x="2584054" y="6453386"/>
            <a:ext cx="7023377" cy="404614"/>
          </a:xfrm>
        </p:spPr>
        <p:txBody>
          <a:bodyPr rtlCol="0"/>
          <a:lstStyle>
            <a:lvl1pPr algn="ctr">
              <a:defRPr baseline="0">
                <a:solidFill>
                  <a:schemeClr val="tx2"/>
                </a:solidFill>
              </a:defRPr>
            </a:lvl1pPr>
          </a:lstStyle>
          <a:p>
            <a:pPr rtl="0"/>
            <a:endParaRPr lang="en-GB" noProof="0"/>
          </a:p>
        </p:txBody>
      </p:sp>
      <p:sp>
        <p:nvSpPr>
          <p:cNvPr id="6" name="Slide Number Placeholder 5"/>
          <p:cNvSpPr>
            <a:spLocks noGrp="1"/>
          </p:cNvSpPr>
          <p:nvPr>
            <p:ph type="sldNum" sz="quarter" idx="12"/>
          </p:nvPr>
        </p:nvSpPr>
        <p:spPr>
          <a:xfrm>
            <a:off x="9830683" y="6453386"/>
            <a:ext cx="1596292" cy="404614"/>
          </a:xfrm>
        </p:spPr>
        <p:txBody>
          <a:bodyPr rtlCol="0"/>
          <a:lstStyle>
            <a:lvl1pPr>
              <a:defRPr baseline="0">
                <a:solidFill>
                  <a:schemeClr val="tx2"/>
                </a:solidFill>
              </a:defRPr>
            </a:lvl1pPr>
          </a:lstStyle>
          <a:p>
            <a:pPr rtl="0"/>
            <a:fld id="{69E57DC2-970A-4B3E-BB1C-7A09969E49DF}" type="slidenum">
              <a:rPr lang="en-GB" noProof="0" smtClean="0"/>
              <a:pPr/>
              <a:t>‹#›</a:t>
            </a:fld>
            <a:endParaRPr lang="en-GB" noProof="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7796242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3F892E37-9A97-4876-A379-3DB7F40C9E40}" type="datetime1">
              <a:rPr lang="en-GB" noProof="0" smtClean="0"/>
              <a:t>23/10/2023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1150405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rtlCol="0" anchor="b">
            <a:normAutofit/>
          </a:bodyPr>
          <a:lstStyle>
            <a:lvl1pPr algn="r">
              <a:defRPr sz="7200" cap="all" baseline="0">
                <a:solidFill>
                  <a:schemeClr val="tx2"/>
                </a:solidFill>
              </a:defRPr>
            </a:lvl1pPr>
          </a:lstStyle>
          <a:p>
            <a:pPr rtl="0"/>
            <a:r>
              <a:rPr lang="en-GB" noProof="0"/>
              <a:t>Click to edit Master title style</a:t>
            </a:r>
          </a:p>
        </p:txBody>
      </p:sp>
      <p:sp>
        <p:nvSpPr>
          <p:cNvPr id="3" name="Text Placeholder 2"/>
          <p:cNvSpPr>
            <a:spLocks noGrp="1"/>
          </p:cNvSpPr>
          <p:nvPr>
            <p:ph type="body" idx="1"/>
          </p:nvPr>
        </p:nvSpPr>
        <p:spPr>
          <a:xfrm>
            <a:off x="765025" y="4216328"/>
            <a:ext cx="9612971" cy="1143324"/>
          </a:xfrm>
        </p:spPr>
        <p:txBody>
          <a:bodyPr rtlCol="0"/>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a:xfrm>
            <a:off x="738908" y="6453386"/>
            <a:ext cx="1622409" cy="404614"/>
          </a:xfrm>
        </p:spPr>
        <p:txBody>
          <a:bodyPr rtlCol="0"/>
          <a:lstStyle>
            <a:lvl1pPr>
              <a:defRPr>
                <a:solidFill>
                  <a:schemeClr val="tx2"/>
                </a:solidFill>
              </a:defRPr>
            </a:lvl1pPr>
          </a:lstStyle>
          <a:p>
            <a:pPr rtl="0"/>
            <a:fld id="{CF05E4A2-41F1-4FA7-8622-FA97F23066C8}" type="datetime1">
              <a:rPr lang="en-GB" noProof="0" smtClean="0"/>
              <a:t>23/10/2023</a:t>
            </a:fld>
            <a:endParaRPr lang="en-GB" noProof="0"/>
          </a:p>
        </p:txBody>
      </p:sp>
      <p:sp>
        <p:nvSpPr>
          <p:cNvPr id="5" name="Footer Placeholder 4"/>
          <p:cNvSpPr>
            <a:spLocks noGrp="1"/>
          </p:cNvSpPr>
          <p:nvPr>
            <p:ph type="ftr" sz="quarter" idx="11"/>
          </p:nvPr>
        </p:nvSpPr>
        <p:spPr>
          <a:xfrm>
            <a:off x="2584312" y="6453386"/>
            <a:ext cx="7023377" cy="404614"/>
          </a:xfrm>
        </p:spPr>
        <p:txBody>
          <a:bodyPr rtlCol="0"/>
          <a:lstStyle>
            <a:lvl1pPr algn="ctr">
              <a:defRPr>
                <a:solidFill>
                  <a:schemeClr val="tx2"/>
                </a:solidFill>
              </a:defRPr>
            </a:lvl1pPr>
          </a:lstStyle>
          <a:p>
            <a:pPr rtl="0"/>
            <a:endParaRPr lang="en-GB" noProof="0"/>
          </a:p>
        </p:txBody>
      </p:sp>
      <p:sp>
        <p:nvSpPr>
          <p:cNvPr id="6" name="Slide Number Placeholder 5"/>
          <p:cNvSpPr>
            <a:spLocks noGrp="1"/>
          </p:cNvSpPr>
          <p:nvPr>
            <p:ph type="sldNum" sz="quarter" idx="12"/>
          </p:nvPr>
        </p:nvSpPr>
        <p:spPr>
          <a:xfrm>
            <a:off x="9830683" y="6453386"/>
            <a:ext cx="1596292" cy="404614"/>
          </a:xfrm>
        </p:spPr>
        <p:txBody>
          <a:bodyPr rtlCol="0"/>
          <a:lstStyle>
            <a:lvl1pPr>
              <a:defRPr>
                <a:solidFill>
                  <a:schemeClr val="tx2"/>
                </a:solidFill>
              </a:defRPr>
            </a:lvl1pPr>
          </a:lstStyle>
          <a:p>
            <a:pPr rtl="0"/>
            <a:fld id="{69E57DC2-970A-4B3E-BB1C-7A09969E49DF}" type="slidenum">
              <a:rPr lang="en-GB" noProof="0" smtClean="0"/>
              <a:pPr/>
              <a:t>‹#›</a:t>
            </a:fld>
            <a:endParaRPr lang="en-GB" noProof="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66594190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solidFill>
                  <a:schemeClr val="tx2"/>
                </a:solidFill>
              </a:defRPr>
            </a:lvl1pPr>
          </a:lstStyle>
          <a:p>
            <a:pPr rtl="0"/>
            <a:r>
              <a:rPr lang="en-GB" noProof="0"/>
              <a:t>Click to edit Master title style</a:t>
            </a:r>
          </a:p>
        </p:txBody>
      </p:sp>
      <p:sp>
        <p:nvSpPr>
          <p:cNvPr id="3" name="Content Placeholder 2"/>
          <p:cNvSpPr>
            <a:spLocks noGrp="1"/>
          </p:cNvSpPr>
          <p:nvPr>
            <p:ph sz="half" idx="1"/>
          </p:nvPr>
        </p:nvSpPr>
        <p:spPr>
          <a:xfrm>
            <a:off x="1371600" y="2285999"/>
            <a:ext cx="4447786" cy="3581401"/>
          </a:xfrm>
        </p:spPr>
        <p:txBody>
          <a:bodyPr rtlCol="0"/>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525403" y="2285999"/>
            <a:ext cx="4447786" cy="3581401"/>
          </a:xfrm>
        </p:spPr>
        <p:txBody>
          <a:bodyPr rtlCol="0"/>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6884A1CE-81E1-43F4-B111-1B33F22EB311}" type="datetime1">
              <a:rPr lang="en-GB" noProof="0" smtClean="0"/>
              <a:t>23/10/2023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1332195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rtlCol="0"/>
          <a:lstStyle>
            <a:lvl1pPr>
              <a:defRPr>
                <a:solidFill>
                  <a:schemeClr val="tx2"/>
                </a:solidFill>
              </a:defRPr>
            </a:lvl1pPr>
          </a:lstStyle>
          <a:p>
            <a:pPr rtl="0"/>
            <a:r>
              <a:rPr lang="en-GB" noProof="0"/>
              <a:t>Click to edit Master title style</a:t>
            </a:r>
          </a:p>
        </p:txBody>
      </p:sp>
      <p:sp>
        <p:nvSpPr>
          <p:cNvPr id="3" name="Text Placeholder 2"/>
          <p:cNvSpPr>
            <a:spLocks noGrp="1"/>
          </p:cNvSpPr>
          <p:nvPr>
            <p:ph type="body" idx="1"/>
          </p:nvPr>
        </p:nvSpPr>
        <p:spPr>
          <a:xfrm>
            <a:off x="1371600" y="2340864"/>
            <a:ext cx="4443984" cy="823912"/>
          </a:xfrm>
        </p:spPr>
        <p:txBody>
          <a:bodyPr rtlCol="0"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371600" y="3305207"/>
            <a:ext cx="4443984" cy="2562193"/>
          </a:xfrm>
        </p:spPr>
        <p:txBody>
          <a:bodyPr rtlCol="0"/>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525014" y="2340864"/>
            <a:ext cx="4443984" cy="823912"/>
          </a:xfrm>
        </p:spPr>
        <p:txBody>
          <a:bodyPr rtlCol="0"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525014" y="3305207"/>
            <a:ext cx="4443984" cy="2562193"/>
          </a:xfrm>
        </p:spPr>
        <p:txBody>
          <a:bodyPr rtlCol="0"/>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B4D1F809-8CA5-4186-AA08-24F648A2EBB4}" type="datetime1">
              <a:rPr lang="en-GB" noProof="0" smtClean="0"/>
              <a:t>23/10/2023</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1269596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77B47FD0-752F-4073-A3B5-48E4BC9D267D}" type="datetime1">
              <a:rPr lang="en-GB" noProof="0" smtClean="0"/>
              <a:t>23/10/2023</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592791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7F39ED15-CF3B-4B6A-93F2-74DFCBDCB1C9}" type="datetime1">
              <a:rPr lang="en-GB" noProof="0" smtClean="0"/>
              <a:t>23/10/2023</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809832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rtlCol="0" anchor="t">
            <a:noAutofit/>
          </a:bodyPr>
          <a:lstStyle>
            <a:lvl1pPr>
              <a:lnSpc>
                <a:spcPct val="84000"/>
              </a:lnSpc>
              <a:defRPr sz="4800" baseline="0">
                <a:solidFill>
                  <a:schemeClr val="tx2"/>
                </a:solidFill>
              </a:defRPr>
            </a:lvl1pPr>
          </a:lstStyle>
          <a:p>
            <a:pPr rtl="0"/>
            <a:r>
              <a:rPr lang="en-GB" noProof="0"/>
              <a:t>Click to edit Master title style</a:t>
            </a:r>
          </a:p>
        </p:txBody>
      </p:sp>
      <p:sp>
        <p:nvSpPr>
          <p:cNvPr id="3" name="Content Placeholder 2"/>
          <p:cNvSpPr>
            <a:spLocks noGrp="1"/>
          </p:cNvSpPr>
          <p:nvPr>
            <p:ph idx="1"/>
          </p:nvPr>
        </p:nvSpPr>
        <p:spPr>
          <a:xfrm>
            <a:off x="6256020" y="685801"/>
            <a:ext cx="5212080" cy="5175250"/>
          </a:xfrm>
        </p:spPr>
        <p:txBody>
          <a:bodyPr rtlCol="0"/>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723900" y="2856344"/>
            <a:ext cx="3855720" cy="3011056"/>
          </a:xfrm>
        </p:spPr>
        <p:txBody>
          <a:bodyPr rtlCol="0"/>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23900" y="6453386"/>
            <a:ext cx="1204572" cy="404614"/>
          </a:xfrm>
        </p:spPr>
        <p:txBody>
          <a:bodyPr rtlCol="0"/>
          <a:lstStyle>
            <a:lvl1pPr>
              <a:defRPr>
                <a:solidFill>
                  <a:schemeClr val="tx2"/>
                </a:solidFill>
              </a:defRPr>
            </a:lvl1pPr>
          </a:lstStyle>
          <a:p>
            <a:pPr rtl="0"/>
            <a:fld id="{EA3C3E9E-348B-439F-A587-1B0EE02BE07E}" type="datetime1">
              <a:rPr lang="en-GB" noProof="0" smtClean="0"/>
              <a:t>23/10/2023</a:t>
            </a:fld>
            <a:endParaRPr lang="en-GB" noProof="0"/>
          </a:p>
        </p:txBody>
      </p:sp>
      <p:sp>
        <p:nvSpPr>
          <p:cNvPr id="6" name="Footer Placeholder 5"/>
          <p:cNvSpPr>
            <a:spLocks noGrp="1"/>
          </p:cNvSpPr>
          <p:nvPr>
            <p:ph type="ftr" sz="quarter" idx="11"/>
          </p:nvPr>
        </p:nvSpPr>
        <p:spPr>
          <a:xfrm>
            <a:off x="2205945" y="6453386"/>
            <a:ext cx="2373675" cy="404614"/>
          </a:xfrm>
        </p:spPr>
        <p:txBody>
          <a:bodyPr rtlCol="0"/>
          <a:lstStyle>
            <a:lvl1pPr>
              <a:defRPr>
                <a:solidFill>
                  <a:schemeClr val="tx2"/>
                </a:solidFill>
              </a:defRPr>
            </a:lvl1pPr>
          </a:lstStyle>
          <a:p>
            <a:pPr rtl="0"/>
            <a:endParaRPr lang="en-GB" noProof="0"/>
          </a:p>
        </p:txBody>
      </p:sp>
      <p:sp>
        <p:nvSpPr>
          <p:cNvPr id="7" name="Slide Number Placeholder 6"/>
          <p:cNvSpPr>
            <a:spLocks noGrp="1"/>
          </p:cNvSpPr>
          <p:nvPr>
            <p:ph type="sldNum" sz="quarter" idx="12"/>
          </p:nvPr>
        </p:nvSpPr>
        <p:spPr>
          <a:xfrm>
            <a:off x="9883140" y="6453386"/>
            <a:ext cx="1596292" cy="404614"/>
          </a:xfrm>
        </p:spPr>
        <p:txBody>
          <a:bodyPr rtlCol="0"/>
          <a:lstStyle>
            <a:lvl1pPr>
              <a:defRPr>
                <a:solidFill>
                  <a:schemeClr val="tx2"/>
                </a:solidFill>
              </a:defRPr>
            </a:lvl1pPr>
          </a:lstStyle>
          <a:p>
            <a:pPr rtl="0"/>
            <a:fld id="{69E57DC2-970A-4B3E-BB1C-7A09969E49DF}" type="slidenum">
              <a:rPr lang="en-GB" noProof="0" smtClean="0"/>
              <a:pPr/>
              <a:t>‹#›</a:t>
            </a:fld>
            <a:endParaRPr lang="en-GB" noProof="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84512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rtlCol="0" anchor="t">
            <a:normAutofit/>
          </a:bodyPr>
          <a:lstStyle>
            <a:lvl1pPr>
              <a:lnSpc>
                <a:spcPct val="84000"/>
              </a:lnSpc>
              <a:defRPr sz="4800" baseline="0"/>
            </a:lvl1pPr>
          </a:lstStyle>
          <a:p>
            <a:pPr rtl="0"/>
            <a:r>
              <a:rPr lang="en-GB" noProof="0"/>
              <a:t>Click to edit Master title style</a:t>
            </a:r>
          </a:p>
        </p:txBody>
      </p:sp>
      <p:sp>
        <p:nvSpPr>
          <p:cNvPr id="3" name="Picture Placeholder 2"/>
          <p:cNvSpPr>
            <a:spLocks noGrp="1" noChangeAspect="1"/>
          </p:cNvSpPr>
          <p:nvPr>
            <p:ph type="pic" idx="1"/>
          </p:nvPr>
        </p:nvSpPr>
        <p:spPr>
          <a:xfrm>
            <a:off x="5532120" y="0"/>
            <a:ext cx="6659880" cy="6857999"/>
          </a:xfrm>
        </p:spPr>
        <p:txBody>
          <a:bodyPr rtlCol="0"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723900" y="2855968"/>
            <a:ext cx="3855720" cy="3011432"/>
          </a:xfrm>
        </p:spPr>
        <p:txBody>
          <a:bodyPr rtlCol="0"/>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23900" y="6453386"/>
            <a:ext cx="1204572" cy="404614"/>
          </a:xfrm>
        </p:spPr>
        <p:txBody>
          <a:bodyPr rtlCol="0"/>
          <a:lstStyle>
            <a:lvl1pPr>
              <a:defRPr>
                <a:solidFill>
                  <a:schemeClr val="tx2"/>
                </a:solidFill>
              </a:defRPr>
            </a:lvl1pPr>
          </a:lstStyle>
          <a:p>
            <a:pPr rtl="0"/>
            <a:fld id="{32F2C51F-BC62-43BB-99EF-F20BB214652E}" type="datetime1">
              <a:rPr lang="en-GB" noProof="0" smtClean="0"/>
              <a:t>23/10/2023</a:t>
            </a:fld>
            <a:endParaRPr lang="en-GB" noProof="0"/>
          </a:p>
        </p:txBody>
      </p:sp>
      <p:sp>
        <p:nvSpPr>
          <p:cNvPr id="6" name="Footer Placeholder 5"/>
          <p:cNvSpPr>
            <a:spLocks noGrp="1"/>
          </p:cNvSpPr>
          <p:nvPr>
            <p:ph type="ftr" sz="quarter" idx="11"/>
          </p:nvPr>
        </p:nvSpPr>
        <p:spPr>
          <a:xfrm>
            <a:off x="2205945" y="6453386"/>
            <a:ext cx="2373675" cy="404614"/>
          </a:xfrm>
        </p:spPr>
        <p:txBody>
          <a:bodyPr rtlCol="0"/>
          <a:lstStyle>
            <a:lvl1pPr>
              <a:defRPr>
                <a:solidFill>
                  <a:schemeClr val="tx2"/>
                </a:solidFill>
              </a:defRPr>
            </a:lvl1pPr>
          </a:lstStyle>
          <a:p>
            <a:pPr rtl="0"/>
            <a:endParaRPr lang="en-GB" noProof="0"/>
          </a:p>
        </p:txBody>
      </p:sp>
      <p:sp>
        <p:nvSpPr>
          <p:cNvPr id="7" name="Slide Number Placeholder 6"/>
          <p:cNvSpPr>
            <a:spLocks noGrp="1"/>
          </p:cNvSpPr>
          <p:nvPr>
            <p:ph type="sldNum" sz="quarter" idx="12"/>
          </p:nvPr>
        </p:nvSpPr>
        <p:spPr>
          <a:xfrm>
            <a:off x="9883140" y="6453386"/>
            <a:ext cx="1596292" cy="404614"/>
          </a:xfrm>
        </p:spPr>
        <p:txBody>
          <a:bodyPr rtlCol="0"/>
          <a:lstStyle>
            <a:lvl1pPr>
              <a:defRPr>
                <a:solidFill>
                  <a:schemeClr val="tx2"/>
                </a:solidFill>
              </a:defRPr>
            </a:lvl1pPr>
          </a:lstStyle>
          <a:p>
            <a:pPr rtl="0"/>
            <a:fld id="{69E57DC2-970A-4B3E-BB1C-7A09969E49DF}" type="slidenum">
              <a:rPr lang="en-GB" noProof="0" smtClean="0"/>
              <a:pPr/>
              <a:t>‹#›</a:t>
            </a:fld>
            <a:endParaRPr lang="en-GB" noProof="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639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a:xfrm>
            <a:off x="1371600" y="2295525"/>
            <a:ext cx="9601200" cy="3571875"/>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8149252-6242-46F9-9BAE-93119892303A}" type="datetime1">
              <a:rPr lang="en-GB" noProof="0" smtClean="0"/>
              <a:t>23/10/2023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4051425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1371600" y="624156"/>
            <a:ext cx="8179641" cy="5243244"/>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1E304B5D-7E41-4932-9AEE-FDE01D945F59}" type="datetime1">
              <a:rPr lang="en-GB" noProof="0" smtClean="0"/>
              <a:t>23/10/2023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extLst>
      <p:ext uri="{BB962C8B-B14F-4D97-AF65-F5344CB8AC3E}">
        <p14:creationId xmlns:p14="http://schemas.microsoft.com/office/powerpoint/2010/main" val="3845499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pPr rtl="0"/>
            <a:r>
              <a:rPr lang="en-GB" noProof="0"/>
              <a:t>Click to edit Master title style</a:t>
            </a:r>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pPr rtl="0"/>
            <a:fld id="{8B38377A-87B2-4F9D-A93F-958134459151}" type="datetime1">
              <a:rPr lang="en-GB" noProof="0" smtClean="0"/>
              <a:t>23/10/2023</a:t>
            </a:fld>
            <a:endParaRPr lang="en-GB" noProof="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pPr rtl="0"/>
            <a:endParaRPr lang="en-GB" noProof="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pPr rtl="0"/>
            <a:fld id="{69E57DC2-970A-4B3E-BB1C-7A09969E49DF}" type="slidenum">
              <a:rPr lang="en-GB" noProof="0" smtClean="0"/>
              <a:pPr/>
              <a:t>‹#›</a:t>
            </a:fld>
            <a:endParaRPr lang="en-GB" noProof="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01515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2.mov"/><Relationship Id="rId7" Type="http://schemas.openxmlformats.org/officeDocument/2006/relationships/image" Target="../media/image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video" Target="../media/media2.mov"/></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microsoft.com/office/2007/relationships/media" Target="../media/media5.m4a"/><Relationship Id="rId7" Type="http://schemas.openxmlformats.org/officeDocument/2006/relationships/image" Target="../media/image5.png"/><Relationship Id="rId2" Type="http://schemas.microsoft.com/office/2007/relationships/media" Target="../media/media4.mp4"/><Relationship Id="rId1" Type="http://schemas.openxmlformats.org/officeDocument/2006/relationships/video" Target="NULL" TargetMode="External"/><Relationship Id="rId6" Type="http://schemas.openxmlformats.org/officeDocument/2006/relationships/notesSlide" Target="../notesSlides/notesSlide3.xml"/><Relationship Id="rId5" Type="http://schemas.openxmlformats.org/officeDocument/2006/relationships/slideLayout" Target="../slideLayouts/slideLayout4.xml"/><Relationship Id="rId4" Type="http://schemas.openxmlformats.org/officeDocument/2006/relationships/audio" Target="../media/media5.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8.jp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notesSlide" Target="../notesSlides/notesSlide6.xml"/><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1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4.jp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2.xml"/><Relationship Id="rId7" Type="http://schemas.openxmlformats.org/officeDocument/2006/relationships/image" Target="../media/image18.svg"/><Relationship Id="rId12"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7.png"/><Relationship Id="rId11" Type="http://schemas.openxmlformats.org/officeDocument/2006/relationships/image" Target="../media/image22.svg"/><Relationship Id="rId5" Type="http://schemas.openxmlformats.org/officeDocument/2006/relationships/image" Target="../media/image16.jpg"/><Relationship Id="rId10" Type="http://schemas.openxmlformats.org/officeDocument/2006/relationships/image" Target="../media/image21.png"/><Relationship Id="rId4" Type="http://schemas.openxmlformats.org/officeDocument/2006/relationships/notesSlide" Target="../notesSlides/notesSlide10.xml"/><Relationship Id="rId9" Type="http://schemas.openxmlformats.org/officeDocument/2006/relationships/image" Target="../media/image20.sv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microsoft.com/office/2007/relationships/media" Target="../media/media14.m4a"/><Relationship Id="rId7" Type="http://schemas.openxmlformats.org/officeDocument/2006/relationships/image" Target="../media/image23.png"/><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notesSlide" Target="../notesSlides/notesSlide11.xml"/><Relationship Id="rId5" Type="http://schemas.openxmlformats.org/officeDocument/2006/relationships/slideLayout" Target="../slideLayouts/slideLayout1.xml"/><Relationship Id="rId10" Type="http://schemas.openxmlformats.org/officeDocument/2006/relationships/image" Target="../media/image4.png"/><Relationship Id="rId4" Type="http://schemas.openxmlformats.org/officeDocument/2006/relationships/audio" Target="../media/media14.m4a"/><Relationship Id="rId9" Type="http://schemas.openxmlformats.org/officeDocument/2006/relationships/image" Target="../media/image25.svg"/></Relationships>
</file>

<file path=ppt/slides/_rels/slide12.xml.rels><?xml version="1.0" encoding="UTF-8" standalone="yes"?>
<Relationships xmlns="http://schemas.openxmlformats.org/package/2006/relationships"><Relationship Id="rId8" Type="http://schemas.openxmlformats.org/officeDocument/2006/relationships/hyperlink" Target="https://www.oxbridgeessays.com/blog/avoiding-plagiarism-essay-writing/" TargetMode="External"/><Relationship Id="rId3" Type="http://schemas.openxmlformats.org/officeDocument/2006/relationships/hyperlink" Target="https://www.facultyfocus.com/articles/online-education/online-course-delivery-and-instruction/transitioning-to-distance-learning-three-tips-for-teachers/" TargetMode="External"/><Relationship Id="rId7" Type="http://schemas.openxmlformats.org/officeDocument/2006/relationships/hyperlink" Target="https://www-igi-global-com.ezproxy.uwtsd.ac.uk/gateway/chapter/full-text-html/170095#plagiarism-and-academic-integrity" TargetMode="External"/><Relationship Id="rId2" Type="http://schemas.openxmlformats.org/officeDocument/2006/relationships/hyperlink" Target="https://www.compilatio.net/en/blog/beware-of-self-plagiarism" TargetMode="External"/><Relationship Id="rId1" Type="http://schemas.openxmlformats.org/officeDocument/2006/relationships/slideLayout" Target="../slideLayouts/slideLayout2.xml"/><Relationship Id="rId6" Type="http://schemas.openxmlformats.org/officeDocument/2006/relationships/hyperlink" Target="https://thelawdictionary.org/article/what-are-some-consequences-of-plagiarism/" TargetMode="External"/><Relationship Id="rId5" Type="http://schemas.openxmlformats.org/officeDocument/2006/relationships/hyperlink" Target="https://jodatlawgroup.com/what-is-plagiarism-copyright-law/" TargetMode="External"/><Relationship Id="rId10" Type="http://schemas.openxmlformats.org/officeDocument/2006/relationships/hyperlink" Target="https://www.searchenginejournal.com/how-to-avoid-plagiarism/476806/#close" TargetMode="External"/><Relationship Id="rId4" Type="http://schemas.openxmlformats.org/officeDocument/2006/relationships/hyperlink" Target="https://doi-org.ezproxy.uwtsd.ac.uk/10.1177/8756972820982445" TargetMode="External"/><Relationship Id="rId9" Type="http://schemas.openxmlformats.org/officeDocument/2006/relationships/hyperlink" Target="https://www.plagiarismchecker.net/dev/the-consequences-of-plagiarism-an-awaken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Video 5" title="Question mark speech bubbles">
            <a:hlinkClick r:id="" action="ppaction://media"/>
            <a:extLst>
              <a:ext uri="{FF2B5EF4-FFF2-40B4-BE49-F238E27FC236}">
                <a16:creationId xmlns:a16="http://schemas.microsoft.com/office/drawing/2014/main" id="{95DBE86C-D5FF-2911-207F-9FFC677D0D99}"/>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0" y="0"/>
            <a:ext cx="12192000" cy="6858000"/>
          </a:xfrm>
          <a:prstGeom prst="rect">
            <a:avLst/>
          </a:prstGeom>
        </p:spPr>
      </p:pic>
      <p:sp>
        <p:nvSpPr>
          <p:cNvPr id="48" name="Rectangle 47">
            <a:extLst>
              <a:ext uri="{FF2B5EF4-FFF2-40B4-BE49-F238E27FC236}">
                <a16:creationId xmlns:a16="http://schemas.microsoft.com/office/drawing/2014/main" id="{310B1DD0-264A-47E3-A16A-C87AFA51E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8" y="0"/>
            <a:ext cx="12192000" cy="6858000"/>
          </a:xfrm>
          <a:prstGeom prst="rect">
            <a:avLst/>
          </a:prstGeom>
          <a:gradFill flip="none" rotWithShape="1">
            <a:gsLst>
              <a:gs pos="20000">
                <a:schemeClr val="tx2">
                  <a:alpha val="70000"/>
                </a:schemeClr>
              </a:gs>
              <a:gs pos="100000">
                <a:schemeClr val="tx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Freeform 6">
            <a:extLst>
              <a:ext uri="{FF2B5EF4-FFF2-40B4-BE49-F238E27FC236}">
                <a16:creationId xmlns:a16="http://schemas.microsoft.com/office/drawing/2014/main" id="{69C1BB7B-F21E-41A2-B30C-D8507B960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bg2"/>
          </a:solidFill>
          <a:ln w="0">
            <a:noFill/>
            <a:prstDash val="solid"/>
            <a:round/>
            <a:headEnd/>
            <a:tailEnd/>
          </a:ln>
        </p:spPr>
      </p:sp>
      <p:sp>
        <p:nvSpPr>
          <p:cNvPr id="52" name="Freeform 6">
            <a:extLst>
              <a:ext uri="{FF2B5EF4-FFF2-40B4-BE49-F238E27FC236}">
                <a16:creationId xmlns:a16="http://schemas.microsoft.com/office/drawing/2014/main" id="{DF6D7DDE-F8A1-4105-9729-F9EB5F81A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A5C93519-6B29-1346-9FCB-0835B80531A4}"/>
              </a:ext>
            </a:extLst>
          </p:cNvPr>
          <p:cNvSpPr>
            <a:spLocks noGrp="1"/>
          </p:cNvSpPr>
          <p:nvPr>
            <p:ph type="ctrTitle"/>
          </p:nvPr>
        </p:nvSpPr>
        <p:spPr>
          <a:xfrm>
            <a:off x="752858" y="-1045707"/>
            <a:ext cx="11057222" cy="1699598"/>
          </a:xfrm>
        </p:spPr>
        <p:txBody>
          <a:bodyPr rtlCol="0">
            <a:normAutofit/>
          </a:bodyPr>
          <a:lstStyle/>
          <a:p>
            <a:pPr rtl="0"/>
            <a:r>
              <a:rPr lang="en-GB" sz="3600" dirty="0">
                <a:solidFill>
                  <a:schemeClr val="bg2"/>
                </a:solidFill>
              </a:rPr>
              <a:t>What is plagiarism and how to avoid it</a:t>
            </a:r>
          </a:p>
        </p:txBody>
      </p:sp>
      <p:pic>
        <p:nvPicPr>
          <p:cNvPr id="9" name="Cameo.mov">
            <a:hlinkClick r:id="" action="ppaction://media"/>
            <a:extLst>
              <a:ext uri="{FF2B5EF4-FFF2-40B4-BE49-F238E27FC236}">
                <a16:creationId xmlns:a16="http://schemas.microsoft.com/office/drawing/2014/main" id="{21ABA010-56DB-F190-019B-18FD2EBC23F9}"/>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2390692" y="1217360"/>
            <a:ext cx="7058254" cy="4423280"/>
          </a:xfrm>
          <a:prstGeom prst="rect">
            <a:avLst/>
          </a:prstGeom>
          <a:ln>
            <a:noFill/>
          </a:ln>
          <a:effectLst>
            <a:softEdge rad="112500"/>
          </a:effectLst>
        </p:spPr>
      </p:pic>
      <p:sp>
        <p:nvSpPr>
          <p:cNvPr id="11" name="TextBox 10">
            <a:extLst>
              <a:ext uri="{FF2B5EF4-FFF2-40B4-BE49-F238E27FC236}">
                <a16:creationId xmlns:a16="http://schemas.microsoft.com/office/drawing/2014/main" id="{1355FCF1-4581-6087-BD12-AD114B34376B}"/>
              </a:ext>
            </a:extLst>
          </p:cNvPr>
          <p:cNvSpPr txBox="1"/>
          <p:nvPr/>
        </p:nvSpPr>
        <p:spPr>
          <a:xfrm>
            <a:off x="4417213" y="5653416"/>
            <a:ext cx="3005212" cy="369332"/>
          </a:xfrm>
          <a:prstGeom prst="rect">
            <a:avLst/>
          </a:prstGeom>
          <a:noFill/>
        </p:spPr>
        <p:txBody>
          <a:bodyPr wrap="square" rtlCol="0">
            <a:spAutoFit/>
          </a:bodyPr>
          <a:lstStyle/>
          <a:p>
            <a:pPr algn="ctr"/>
            <a:r>
              <a:rPr lang="en-GB" dirty="0">
                <a:solidFill>
                  <a:schemeClr val="bg2"/>
                </a:solidFill>
              </a:rPr>
              <a:t>By Emily Combe</a:t>
            </a:r>
          </a:p>
        </p:txBody>
      </p:sp>
    </p:spTree>
    <p:extLst>
      <p:ext uri="{BB962C8B-B14F-4D97-AF65-F5344CB8AC3E}">
        <p14:creationId xmlns:p14="http://schemas.microsoft.com/office/powerpoint/2010/main" val="15465803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5539">
        <p159:morph option="byObject"/>
      </p:transition>
    </mc:Choice>
    <mc:Fallback>
      <p:transition spd="slow" advTm="55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6"/>
                                        </p:tgtEl>
                                      </p:cBhvr>
                                    </p:cmd>
                                  </p:childTnLst>
                                </p:cTn>
                              </p:par>
                            </p:childTnLst>
                          </p:cTn>
                        </p:par>
                        <p:par>
                          <p:cTn id="7" fill="hold">
                            <p:stCondLst>
                              <p:cond delay="9360"/>
                            </p:stCondLst>
                            <p:childTnLst>
                              <p:par>
                                <p:cTn id="8" presetID="1" presetClass="mediacall" presetSubtype="0" fill="hold" nodeType="afterEffect">
                                  <p:stCondLst>
                                    <p:cond delay="0"/>
                                  </p:stCondLst>
                                  <p:childTnLst>
                                    <p:cmd type="call" cmd="playFrom(0.0)">
                                      <p:cBhvr>
                                        <p:cTn id="9" dur="936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0" repeatCount="indefinite" fill="hold" display="0">
                  <p:stCondLst>
                    <p:cond delay="indefinite"/>
                  </p:stCondLst>
                </p:cTn>
                <p:tgtEl>
                  <p:spTgt spid="6"/>
                </p:tgtEl>
              </p:cMediaNode>
            </p:video>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6"/>
                                        </p:tgtEl>
                                      </p:cBhvr>
                                    </p:cmd>
                                  </p:childTnLst>
                                </p:cTn>
                              </p:par>
                            </p:childTnLst>
                          </p:cTn>
                        </p:par>
                      </p:childTnLst>
                    </p:cTn>
                  </p:par>
                </p:childTnLst>
              </p:cTn>
              <p:nextCondLst>
                <p:cond evt="onClick" delay="0">
                  <p:tgtEl>
                    <p:spTgt spid="6"/>
                  </p:tgtEl>
                </p:cond>
              </p:nextCondLst>
            </p:seq>
            <p:video>
              <p:cMediaNode vol="80000">
                <p:cTn id="16" fill="hold" display="0">
                  <p:stCondLst>
                    <p:cond delay="indefinite"/>
                  </p:stCondLst>
                </p:cTn>
                <p:tgtEl>
                  <p:spTgt spid="9"/>
                </p:tgtEl>
              </p:cMediaNode>
            </p:video>
            <p:seq concurrent="1" nextAc="seek">
              <p:cTn id="17" restart="whenNotActive" fill="hold" evtFilter="cancelBubble" nodeType="interactiveSeq">
                <p:stCondLst>
                  <p:cond evt="onClick" delay="0">
                    <p:tgtEl>
                      <p:spTgt spid="9"/>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9"/>
                                        </p:tgtEl>
                                      </p:cBhvr>
                                    </p:cmd>
                                  </p:childTnLst>
                                </p:cTn>
                              </p:par>
                            </p:childTnLst>
                          </p:cTn>
                        </p:par>
                      </p:childTnLst>
                    </p:cTn>
                  </p:par>
                </p:childTnLst>
              </p:cTn>
              <p:nextCondLst>
                <p:cond evt="onClick" delay="0">
                  <p:tgtEl>
                    <p:spTgt spid="9"/>
                  </p:tgtEl>
                </p:cond>
              </p:nextCondLst>
            </p:seq>
          </p:childTnLst>
        </p:cTn>
      </p:par>
    </p:tnLst>
  </p:timing>
  <p:extLst>
    <p:ext uri="{E180D4A7-C9FB-4DFB-919C-405C955672EB}">
      <p14:showEvtLst xmlns:p14="http://schemas.microsoft.com/office/powerpoint/2010/main">
        <p14:playEvt time="17" objId="6"/>
        <p14:stopEvt time="5539"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45" name="Group 144">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46"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7"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149" name="Rectangle 148">
            <a:extLst>
              <a:ext uri="{FF2B5EF4-FFF2-40B4-BE49-F238E27FC236}">
                <a16:creationId xmlns:a16="http://schemas.microsoft.com/office/drawing/2014/main" id="{1F9A0C1C-8ABC-401B-8FE9-AC9327C4C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7794648" y="432895"/>
            <a:ext cx="4272877" cy="8794638"/>
          </a:xfrm>
        </p:spPr>
        <p:txBody>
          <a:bodyPr vert="horz" lIns="91440" tIns="45720" rIns="91440" bIns="45720" rtlCol="0" anchor="b">
            <a:normAutofit fontScale="90000"/>
          </a:bodyPr>
          <a:lstStyle/>
          <a:p>
            <a:pPr algn="ctr">
              <a:lnSpc>
                <a:spcPct val="100000"/>
              </a:lnSpc>
            </a:pPr>
            <a:r>
              <a:rPr lang="en-US" sz="4700" cap="all" dirty="0"/>
              <a:t>Definition:</a:t>
            </a:r>
            <a:br>
              <a:rPr lang="en-US" sz="4700" cap="all" dirty="0"/>
            </a:br>
            <a:br>
              <a:rPr lang="en-US" sz="6000" cap="all" dirty="0"/>
            </a:br>
            <a:r>
              <a:rPr lang="en-GB" sz="2700" kern="100" dirty="0">
                <a:solidFill>
                  <a:srgbClr val="333333"/>
                </a:solidFill>
                <a:latin typeface="Calibri" panose="020F0502020204030204" pitchFamily="34" charset="0"/>
                <a:cs typeface="Times New Roman" panose="02020603050405020304" pitchFamily="18" charset="0"/>
              </a:rPr>
              <a:t>“</a:t>
            </a:r>
            <a:r>
              <a:rPr lang="en-GB" sz="27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Plagiarism is an offence against the author of a work where ideas and thoughts are used but credit is not given.”</a:t>
            </a:r>
            <a:br>
              <a:rPr lang="en-GB" sz="27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r>
              <a:rPr lang="en-GB" sz="2000" kern="100" dirty="0">
                <a:solidFill>
                  <a:srgbClr val="333333"/>
                </a:solidFill>
                <a:latin typeface="Calibri" panose="020F0502020204030204" pitchFamily="34" charset="0"/>
                <a:ea typeface="Calibri" panose="020F0502020204030204" pitchFamily="34" charset="0"/>
                <a:cs typeface="Calibri" panose="020F0502020204030204" pitchFamily="34" charset="0"/>
              </a:rPr>
              <a:t>(</a:t>
            </a:r>
            <a:r>
              <a:rPr lang="en-GB" sz="2000" kern="100" dirty="0" err="1">
                <a:solidFill>
                  <a:srgbClr val="333333"/>
                </a:solidFill>
                <a:latin typeface="Calibri" panose="020F0502020204030204" pitchFamily="34" charset="0"/>
                <a:ea typeface="Calibri" panose="020F0502020204030204" pitchFamily="34" charset="0"/>
                <a:cs typeface="Calibri" panose="020F0502020204030204" pitchFamily="34" charset="0"/>
              </a:rPr>
              <a:t>Valliris</a:t>
            </a:r>
            <a:r>
              <a:rPr lang="en-GB" sz="2000" kern="100" dirty="0">
                <a:solidFill>
                  <a:srgbClr val="333333"/>
                </a:solidFill>
                <a:latin typeface="Calibri" panose="020F0502020204030204" pitchFamily="34" charset="0"/>
                <a:ea typeface="Calibri" panose="020F0502020204030204" pitchFamily="34" charset="0"/>
                <a:cs typeface="Calibri" panose="020F0502020204030204" pitchFamily="34" charset="0"/>
              </a:rPr>
              <a:t>, 2017, p. 24)</a:t>
            </a:r>
            <a:br>
              <a:rPr lang="en-GB" sz="27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27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2700" kern="100" dirty="0">
                <a:solidFill>
                  <a:srgbClr val="333333"/>
                </a:solidFill>
                <a:latin typeface="Calibri" panose="020F0502020204030204" pitchFamily="34" charset="0"/>
                <a:ea typeface="Calibri" panose="020F0502020204030204" pitchFamily="34" charset="0"/>
                <a:cs typeface="Times New Roman" panose="02020603050405020304" pitchFamily="18" charset="0"/>
              </a:rPr>
            </a:br>
            <a:r>
              <a:rPr lang="en-GB" sz="2700" kern="100" dirty="0">
                <a:solidFill>
                  <a:srgbClr val="333333"/>
                </a:solidFill>
                <a:latin typeface="Calibri" panose="020F0502020204030204" pitchFamily="34" charset="0"/>
                <a:ea typeface="Calibri" panose="020F0502020204030204" pitchFamily="34" charset="0"/>
                <a:cs typeface="Times New Roman" panose="02020603050405020304" pitchFamily="18" charset="0"/>
              </a:rPr>
              <a:t>“</a:t>
            </a:r>
            <a:r>
              <a:rPr lang="en-GB" sz="2400" dirty="0">
                <a:latin typeface="MinionPro"/>
                <a:ea typeface="Calibri" panose="020F0502020204030204" pitchFamily="34" charset="0"/>
                <a:cs typeface="Times New Roman" panose="02020603050405020304" pitchFamily="18" charset="0"/>
              </a:rPr>
              <a:t>Using extracts or ideas from others or your own work, without the proper acknowledgement of where it came from and the correct citing.”</a:t>
            </a:r>
            <a:br>
              <a:rPr lang="en-GB" sz="2400" dirty="0">
                <a:latin typeface="MinionPro"/>
                <a:ea typeface="Calibri" panose="020F0502020204030204" pitchFamily="34" charset="0"/>
                <a:cs typeface="Times New Roman" panose="02020603050405020304" pitchFamily="18" charset="0"/>
              </a:rPr>
            </a:br>
            <a:r>
              <a:rPr lang="en-GB" sz="2000" dirty="0">
                <a:latin typeface="MinionPro"/>
                <a:ea typeface="Calibri" panose="020F0502020204030204" pitchFamily="34" charset="0"/>
                <a:cs typeface="Times New Roman" panose="02020603050405020304" pitchFamily="18" charset="0"/>
              </a:rPr>
              <a:t>(</a:t>
            </a:r>
            <a:r>
              <a:rPr lang="en-GB" sz="2000" dirty="0" err="1">
                <a:latin typeface="MinionPro"/>
                <a:ea typeface="Calibri" panose="020F0502020204030204" pitchFamily="34" charset="0"/>
                <a:cs typeface="Times New Roman" panose="02020603050405020304" pitchFamily="18" charset="0"/>
              </a:rPr>
              <a:t>Drisco</a:t>
            </a:r>
            <a:r>
              <a:rPr lang="en-GB" sz="2000" dirty="0">
                <a:latin typeface="MinionPro"/>
                <a:ea typeface="Calibri" panose="020F0502020204030204" pitchFamily="34" charset="0"/>
                <a:cs typeface="Times New Roman" panose="02020603050405020304" pitchFamily="18" charset="0"/>
              </a:rPr>
              <a:t>, 2013,</a:t>
            </a:r>
            <a:r>
              <a:rPr lang="en-GB" sz="2000" dirty="0">
                <a:latin typeface="Calibri" panose="020F0502020204030204" pitchFamily="34" charset="0"/>
                <a:ea typeface="Times New Roman" panose="02020603050405020304" pitchFamily="18" charset="0"/>
                <a:cs typeface="Calibri" panose="020F0502020204030204" pitchFamily="34" charset="0"/>
              </a:rPr>
              <a:t> pp. 755</a:t>
            </a:r>
            <a:r>
              <a:rPr lang="en-GB" sz="2000" dirty="0">
                <a:latin typeface="MinionPro"/>
                <a:ea typeface="Calibri" panose="020F0502020204030204" pitchFamily="34" charset="0"/>
                <a:cs typeface="Times New Roman" panose="02020603050405020304" pitchFamily="18" charset="0"/>
              </a:rPr>
              <a:t>)</a:t>
            </a:r>
            <a:br>
              <a:rPr lang="en-GB" sz="2400" dirty="0">
                <a:latin typeface="MinionPro"/>
                <a:ea typeface="Calibri" panose="020F0502020204030204" pitchFamily="34" charset="0"/>
                <a:cs typeface="Times New Roman" panose="02020603050405020304" pitchFamily="18" charset="0"/>
              </a:rPr>
            </a:br>
            <a:br>
              <a:rPr lang="en-GB" sz="22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18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18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18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b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r>
              <a:rPr lang="en-US" sz="4700" cap="all" dirty="0"/>
              <a:t> </a:t>
            </a:r>
            <a:br>
              <a:rPr lang="en-US" sz="4700" cap="all" dirty="0"/>
            </a:br>
            <a:br>
              <a:rPr lang="en-US" sz="4700" cap="all" dirty="0"/>
            </a:br>
            <a:endParaRPr lang="en-US" sz="4700" cap="all" dirty="0"/>
          </a:p>
        </p:txBody>
      </p:sp>
      <p:sp>
        <p:nvSpPr>
          <p:cNvPr id="151" name="Freeform 6">
            <a:extLst>
              <a:ext uri="{FF2B5EF4-FFF2-40B4-BE49-F238E27FC236}">
                <a16:creationId xmlns:a16="http://schemas.microsoft.com/office/drawing/2014/main" id="{BA5783C3-2F96-40A7-A24F-30CB07AA3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153" name="Freeform 6">
            <a:extLst>
              <a:ext uri="{FF2B5EF4-FFF2-40B4-BE49-F238E27FC236}">
                <a16:creationId xmlns:a16="http://schemas.microsoft.com/office/drawing/2014/main" id="{A9D08DBA-0326-4C4E-ACFB-576F3ABDD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94670"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pic>
        <p:nvPicPr>
          <p:cNvPr id="6" name="Content Placeholder 5" descr="Close-up of a person writing on a paper&#10;&#10;Description automatically generated">
            <a:extLst>
              <a:ext uri="{FF2B5EF4-FFF2-40B4-BE49-F238E27FC236}">
                <a16:creationId xmlns:a16="http://schemas.microsoft.com/office/drawing/2014/main" id="{6CA5C82D-5DEE-8350-9143-D84AD2039FB1}"/>
              </a:ext>
            </a:extLst>
          </p:cNvPr>
          <p:cNvPicPr>
            <a:picLocks noGrp="1" noChangeAspect="1"/>
          </p:cNvPicPr>
          <p:nvPr>
            <p:ph sz="half" idx="1"/>
          </p:nvPr>
        </p:nvPicPr>
        <p:blipFill rotWithShape="1">
          <a:blip r:embed="rId5"/>
          <a:srcRect b="13462"/>
          <a:stretch/>
        </p:blipFill>
        <p:spPr>
          <a:xfrm>
            <a:off x="1379023" y="1936949"/>
            <a:ext cx="5659222" cy="3183294"/>
          </a:xfrm>
          <a:prstGeom prst="rect">
            <a:avLst/>
          </a:prstGeom>
        </p:spPr>
      </p:pic>
      <p:sp>
        <p:nvSpPr>
          <p:cNvPr id="10" name="TextBox 9">
            <a:extLst>
              <a:ext uri="{FF2B5EF4-FFF2-40B4-BE49-F238E27FC236}">
                <a16:creationId xmlns:a16="http://schemas.microsoft.com/office/drawing/2014/main" id="{ABE64635-4445-6703-222D-CF1BE60A3216}"/>
              </a:ext>
            </a:extLst>
          </p:cNvPr>
          <p:cNvSpPr txBox="1"/>
          <p:nvPr/>
        </p:nvSpPr>
        <p:spPr>
          <a:xfrm>
            <a:off x="5251073" y="5152957"/>
            <a:ext cx="2518610" cy="307777"/>
          </a:xfrm>
          <a:prstGeom prst="rect">
            <a:avLst/>
          </a:prstGeom>
          <a:noFill/>
        </p:spPr>
        <p:txBody>
          <a:bodyPr wrap="square" rtlCol="0">
            <a:spAutoFit/>
          </a:bodyPr>
          <a:lstStyle/>
          <a:p>
            <a:r>
              <a:rPr lang="en-US" sz="1400" dirty="0" err="1"/>
              <a:t>Jodat</a:t>
            </a:r>
            <a:r>
              <a:rPr lang="en-US" sz="1400" dirty="0"/>
              <a:t> Law Group (2016)</a:t>
            </a:r>
          </a:p>
        </p:txBody>
      </p:sp>
      <p:pic>
        <p:nvPicPr>
          <p:cNvPr id="3" name="Audio Recording 25 Oct 2023 at 16:29:21">
            <a:hlinkClick r:id="" action="ppaction://media"/>
            <a:extLst>
              <a:ext uri="{FF2B5EF4-FFF2-40B4-BE49-F238E27FC236}">
                <a16:creationId xmlns:a16="http://schemas.microsoft.com/office/drawing/2014/main" id="{450F4ACA-9516-140B-A16C-6B52EAB9997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24648" y="108992"/>
            <a:ext cx="812800" cy="812800"/>
          </a:xfrm>
          <a:prstGeom prst="rect">
            <a:avLst/>
          </a:prstGeom>
        </p:spPr>
      </p:pic>
    </p:spTree>
    <p:extLst>
      <p:ext uri="{BB962C8B-B14F-4D97-AF65-F5344CB8AC3E}">
        <p14:creationId xmlns:p14="http://schemas.microsoft.com/office/powerpoint/2010/main" val="1076798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824"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dissolv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1"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0" name="Video 18" title="Person sitting with laptop">
            <a:hlinkClick r:id="" action="ppaction://media"/>
            <a:extLst>
              <a:ext uri="{FF2B5EF4-FFF2-40B4-BE49-F238E27FC236}">
                <a16:creationId xmlns:a16="http://schemas.microsoft.com/office/drawing/2014/main" id="{FC49072E-12DB-55A5-02D7-82B54BEF7AEF}"/>
              </a:ext>
            </a:extLst>
          </p:cNvPr>
          <p:cNvPicPr>
            <a:picLocks noChangeAspect="1"/>
          </p:cNvPicPr>
          <p:nvPr>
            <a:videoFile r:link="rId1"/>
            <p:extLst>
              <p:ext uri="{DAA4B4D4-6D71-4841-9C94-3DE7FCFB9230}">
                <p14:media xmlns:p14="http://schemas.microsoft.com/office/powerpoint/2010/main" r:embed="rId2">
                  <p14:trim end="3928.9502"/>
                </p14:media>
              </p:ext>
            </p:extLst>
          </p:nvPr>
        </p:nvPicPr>
        <p:blipFill>
          <a:blip r:embed="rId7"/>
          <a:stretch>
            <a:fillRect/>
          </a:stretch>
        </p:blipFill>
        <p:spPr>
          <a:xfrm>
            <a:off x="0" y="0"/>
            <a:ext cx="12192000" cy="6858000"/>
          </a:xfrm>
          <a:prstGeom prst="rect">
            <a:avLst/>
          </a:prstGeom>
        </p:spPr>
      </p:pic>
      <p:grpSp>
        <p:nvGrpSpPr>
          <p:cNvPr id="70" name="Group 69">
            <a:extLst>
              <a:ext uri="{FF2B5EF4-FFF2-40B4-BE49-F238E27FC236}">
                <a16:creationId xmlns:a16="http://schemas.microsoft.com/office/drawing/2014/main" id="{9D9D6BF1-DFF2-4526-9D13-BF339D8C41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71" name="Freeform 6">
              <a:extLst>
                <a:ext uri="{FF2B5EF4-FFF2-40B4-BE49-F238E27FC236}">
                  <a16:creationId xmlns:a16="http://schemas.microsoft.com/office/drawing/2014/main" id="{A54D4DB6-FB18-4CAE-8905-E0053C92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72" name="Freeform 6">
              <a:extLst>
                <a:ext uri="{FF2B5EF4-FFF2-40B4-BE49-F238E27FC236}">
                  <a16:creationId xmlns:a16="http://schemas.microsoft.com/office/drawing/2014/main" id="{1DBD6488-9429-4FFA-8AE8-C4022C39B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p:nvSpPr>
          <p:cNvPr id="74" name="Rectangle 73">
            <a:extLst>
              <a:ext uri="{FF2B5EF4-FFF2-40B4-BE49-F238E27FC236}">
                <a16:creationId xmlns:a16="http://schemas.microsoft.com/office/drawing/2014/main" id="{EF1A96B9-F717-4812-9DB0-C99D994623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560" y="1137137"/>
            <a:ext cx="9867482" cy="4570327"/>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6">
            <a:extLst>
              <a:ext uri="{FF2B5EF4-FFF2-40B4-BE49-F238E27FC236}">
                <a16:creationId xmlns:a16="http://schemas.microsoft.com/office/drawing/2014/main" id="{226038F9-8CE0-4A41-9EF0-3A27023DEF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78" name="Freeform 6">
            <a:extLst>
              <a:ext uri="{FF2B5EF4-FFF2-40B4-BE49-F238E27FC236}">
                <a16:creationId xmlns:a16="http://schemas.microsoft.com/office/drawing/2014/main" id="{BB5C5996-5C1E-4768-90AE-87BED835C6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 name="Title 1">
            <a:extLst>
              <a:ext uri="{FF2B5EF4-FFF2-40B4-BE49-F238E27FC236}">
                <a16:creationId xmlns:a16="http://schemas.microsoft.com/office/drawing/2014/main" id="{31849622-2ABA-AA6E-B12D-77712A70555C}"/>
              </a:ext>
            </a:extLst>
          </p:cNvPr>
          <p:cNvSpPr>
            <a:spLocks noGrp="1"/>
          </p:cNvSpPr>
          <p:nvPr>
            <p:ph type="title"/>
          </p:nvPr>
        </p:nvSpPr>
        <p:spPr>
          <a:xfrm>
            <a:off x="1915128" y="1788454"/>
            <a:ext cx="8361229" cy="2098226"/>
          </a:xfrm>
        </p:spPr>
        <p:txBody>
          <a:bodyPr vert="horz" lIns="91440" tIns="45720" rIns="91440" bIns="45720" rtlCol="0" anchor="b">
            <a:normAutofit/>
          </a:bodyPr>
          <a:lstStyle/>
          <a:p>
            <a:pPr algn="ctr"/>
            <a:r>
              <a:rPr lang="en-US" sz="7200" cap="all"/>
              <a:t>Self Plagiarism</a:t>
            </a:r>
          </a:p>
        </p:txBody>
      </p:sp>
      <p:pic>
        <p:nvPicPr>
          <p:cNvPr id="7" name="Audio Recording 25 Oct 2023 at 19:13:20">
            <a:hlinkClick r:id="" action="ppaction://media"/>
            <a:extLst>
              <a:ext uri="{FF2B5EF4-FFF2-40B4-BE49-F238E27FC236}">
                <a16:creationId xmlns:a16="http://schemas.microsoft.com/office/drawing/2014/main" id="{D92A47F4-8300-9707-C4F1-FA2D5F71E11A}"/>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032742" y="108992"/>
            <a:ext cx="812800" cy="812800"/>
          </a:xfrm>
          <a:prstGeom prst="rect">
            <a:avLst/>
          </a:prstGeom>
        </p:spPr>
      </p:pic>
    </p:spTree>
    <p:extLst>
      <p:ext uri="{BB962C8B-B14F-4D97-AF65-F5344CB8AC3E}">
        <p14:creationId xmlns:p14="http://schemas.microsoft.com/office/powerpoint/2010/main" val="1696992366"/>
      </p:ext>
    </p:extLst>
  </p:cSld>
  <p:clrMapOvr>
    <a:masterClrMapping/>
  </p:clrMapOvr>
  <p:transition spd="slow" advTm="6474">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5094" fill="hold"/>
                                        <p:tgtEl>
                                          <p:spTgt spid="20"/>
                                        </p:tgtEl>
                                      </p:cBhvr>
                                    </p:cmd>
                                  </p:childTnLst>
                                </p:cTn>
                              </p:par>
                              <p:par>
                                <p:cTn id="7" presetID="10" presetClass="entr" presetSubtype="0" fill="hold" grpId="0" nodeType="withEffect">
                                  <p:stCondLst>
                                    <p:cond delay="5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678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4" repeatCount="indefinite" fill="hold" display="0">
                  <p:stCondLst>
                    <p:cond delay="indefinite"/>
                  </p:stCondLst>
                </p:cTn>
                <p:tgtEl>
                  <p:spTgt spid="20"/>
                </p:tgtEl>
              </p:cMediaNode>
            </p:video>
            <p:seq concurrent="1" nextAc="seek">
              <p:cTn id="15" restart="whenNotActive" fill="hold" evtFilter="cancelBubble" nodeType="interactiveSeq">
                <p:stCondLst>
                  <p:cond evt="onClick" delay="0">
                    <p:tgtEl>
                      <p:spTgt spid="20"/>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20"/>
                                        </p:tgtEl>
                                      </p:cBhvr>
                                    </p:cmd>
                                  </p:childTnLst>
                                </p:cTn>
                              </p:par>
                            </p:childTnLst>
                          </p:cTn>
                        </p:par>
                      </p:childTnLst>
                    </p:cTn>
                  </p:par>
                </p:childTnLst>
              </p:cTn>
              <p:nextCondLst>
                <p:cond evt="onClick" delay="0">
                  <p:tgtEl>
                    <p:spTgt spid="20"/>
                  </p:tgtEl>
                </p:cond>
              </p:nextCondLst>
            </p:seq>
            <p:audio>
              <p:cMediaNode vol="80000">
                <p:cTn id="20" fill="hold" display="0">
                  <p:stCondLst>
                    <p:cond delay="indefinite"/>
                  </p:stCondLst>
                  <p:endCondLst>
                    <p:cond evt="onStopAudio" delay="0">
                      <p:tgtEl>
                        <p:sldTgt/>
                      </p:tgtEl>
                    </p:cond>
                  </p:endCondLst>
                </p:cTn>
                <p:tgtEl>
                  <p:spTgt spid="7"/>
                </p:tgtEl>
              </p:cMediaNode>
            </p:audio>
          </p:childTnLst>
        </p:cTn>
      </p:par>
    </p:tnLst>
    <p:bldLst>
      <p:bldP spid="2" grpId="0"/>
    </p:bldLst>
  </p:timing>
  <p:extLst>
    <p:ext uri="{E180D4A7-C9FB-4DFB-919C-405C955672EB}">
      <p14:showEvtLst xmlns:p14="http://schemas.microsoft.com/office/powerpoint/2010/main">
        <p14:playEvt time="18" objId="20"/>
        <p14:playEvt time="5913" objId="20"/>
        <p14:stopEvt time="6457" objId="20"/>
      </p14:showEvt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56"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57"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59" name="Rectangle 58">
            <a:extLst>
              <a:ext uri="{FF2B5EF4-FFF2-40B4-BE49-F238E27FC236}">
                <a16:creationId xmlns:a16="http://schemas.microsoft.com/office/drawing/2014/main" id="{CB73C468-D875-4A8E-A540-E43BF8232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861E8C-9A55-AC05-B1BA-FFA302D29E1C}"/>
              </a:ext>
            </a:extLst>
          </p:cNvPr>
          <p:cNvSpPr>
            <a:spLocks noGrp="1"/>
          </p:cNvSpPr>
          <p:nvPr>
            <p:ph type="title"/>
          </p:nvPr>
        </p:nvSpPr>
        <p:spPr>
          <a:xfrm>
            <a:off x="6612930" y="921792"/>
            <a:ext cx="4978169" cy="4029903"/>
          </a:xfrm>
        </p:spPr>
        <p:txBody>
          <a:bodyPr vert="horz" lIns="91440" tIns="45720" rIns="91440" bIns="45720" rtlCol="0" anchor="b">
            <a:normAutofit/>
          </a:bodyPr>
          <a:lstStyle/>
          <a:p>
            <a:pPr algn="ctr"/>
            <a:r>
              <a:rPr lang="en-US" sz="3600" cap="all">
                <a:latin typeface="Century" panose="02040604050505020304" pitchFamily="18" charset="0"/>
              </a:rPr>
              <a:t>‘the re-use of work you have previously submitted or  published’</a:t>
            </a:r>
          </a:p>
        </p:txBody>
      </p:sp>
      <p:sp>
        <p:nvSpPr>
          <p:cNvPr id="61" name="Freeform 6">
            <a:extLst>
              <a:ext uri="{FF2B5EF4-FFF2-40B4-BE49-F238E27FC236}">
                <a16:creationId xmlns:a16="http://schemas.microsoft.com/office/drawing/2014/main" id="{B4734F2F-19FC-4D35-9BDE-5CEAD57D9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27878"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63" name="Freeform 6">
            <a:extLst>
              <a:ext uri="{FF2B5EF4-FFF2-40B4-BE49-F238E27FC236}">
                <a16:creationId xmlns:a16="http://schemas.microsoft.com/office/drawing/2014/main" id="{D97A8A26-FD96-4968-A34A-727382AC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pic>
        <p:nvPicPr>
          <p:cNvPr id="6" name="Picture 5" descr="A person standing in front of a computer&#10;&#10;Description automatically generated">
            <a:extLst>
              <a:ext uri="{FF2B5EF4-FFF2-40B4-BE49-F238E27FC236}">
                <a16:creationId xmlns:a16="http://schemas.microsoft.com/office/drawing/2014/main" id="{D2AE92A8-8E3A-217D-1160-86054DA60D7C}"/>
              </a:ext>
            </a:extLst>
          </p:cNvPr>
          <p:cNvPicPr>
            <a:picLocks noChangeAspect="1"/>
          </p:cNvPicPr>
          <p:nvPr/>
        </p:nvPicPr>
        <p:blipFill>
          <a:blip r:embed="rId5"/>
          <a:stretch>
            <a:fillRect/>
          </a:stretch>
        </p:blipFill>
        <p:spPr>
          <a:xfrm>
            <a:off x="914849" y="1379695"/>
            <a:ext cx="5097180" cy="3504311"/>
          </a:xfrm>
          <a:prstGeom prst="rect">
            <a:avLst/>
          </a:prstGeom>
          <a:blipFill>
            <a:blip r:embed="rId6"/>
            <a:tile tx="0" ty="0" sx="100000" sy="100000" flip="none" algn="tl"/>
          </a:blipFill>
          <a:effectLst>
            <a:softEdge rad="574494"/>
          </a:effectLst>
        </p:spPr>
      </p:pic>
      <p:sp>
        <p:nvSpPr>
          <p:cNvPr id="10" name="TextBox 9">
            <a:extLst>
              <a:ext uri="{FF2B5EF4-FFF2-40B4-BE49-F238E27FC236}">
                <a16:creationId xmlns:a16="http://schemas.microsoft.com/office/drawing/2014/main" id="{800EC1AC-31CE-16A0-D3F0-6B6A004381FA}"/>
              </a:ext>
            </a:extLst>
          </p:cNvPr>
          <p:cNvSpPr txBox="1"/>
          <p:nvPr/>
        </p:nvSpPr>
        <p:spPr>
          <a:xfrm>
            <a:off x="4014109" y="4836894"/>
            <a:ext cx="2598821" cy="276999"/>
          </a:xfrm>
          <a:prstGeom prst="rect">
            <a:avLst/>
          </a:prstGeom>
          <a:noFill/>
        </p:spPr>
        <p:txBody>
          <a:bodyPr wrap="square" rtlCol="0">
            <a:spAutoFit/>
          </a:bodyPr>
          <a:lstStyle/>
          <a:p>
            <a:r>
              <a:rPr lang="en-US" sz="1200" err="1"/>
              <a:t>Compilatio</a:t>
            </a:r>
            <a:r>
              <a:rPr lang="en-US" sz="1200"/>
              <a:t> (2023)</a:t>
            </a:r>
          </a:p>
        </p:txBody>
      </p:sp>
      <p:sp>
        <p:nvSpPr>
          <p:cNvPr id="12" name="TextBox 11">
            <a:extLst>
              <a:ext uri="{FF2B5EF4-FFF2-40B4-BE49-F238E27FC236}">
                <a16:creationId xmlns:a16="http://schemas.microsoft.com/office/drawing/2014/main" id="{CF27360F-06FA-64E3-1D94-B9EB2FAFBA5A}"/>
              </a:ext>
            </a:extLst>
          </p:cNvPr>
          <p:cNvSpPr txBox="1"/>
          <p:nvPr/>
        </p:nvSpPr>
        <p:spPr>
          <a:xfrm>
            <a:off x="7599161" y="5042516"/>
            <a:ext cx="3275013" cy="276999"/>
          </a:xfrm>
          <a:prstGeom prst="rect">
            <a:avLst/>
          </a:prstGeom>
          <a:noFill/>
        </p:spPr>
        <p:txBody>
          <a:bodyPr wrap="square" rtlCol="0">
            <a:spAutoFit/>
          </a:bodyPr>
          <a:lstStyle/>
          <a:p>
            <a:pPr algn="ctr"/>
            <a:r>
              <a:rPr lang="en-US" sz="1200">
                <a:latin typeface="+mj-lt"/>
              </a:rPr>
              <a:t>(</a:t>
            </a:r>
            <a:r>
              <a:rPr lang="en-US" sz="1200" err="1">
                <a:latin typeface="+mj-lt"/>
              </a:rPr>
              <a:t>Geraldi</a:t>
            </a:r>
            <a:r>
              <a:rPr lang="en-US" sz="1200">
                <a:latin typeface="+mj-lt"/>
              </a:rPr>
              <a:t>, 2021)</a:t>
            </a:r>
          </a:p>
        </p:txBody>
      </p:sp>
      <p:pic>
        <p:nvPicPr>
          <p:cNvPr id="3" name="Audio Recording 25 Oct 2023 at 16:33:36">
            <a:hlinkClick r:id="" action="ppaction://media"/>
            <a:extLst>
              <a:ext uri="{FF2B5EF4-FFF2-40B4-BE49-F238E27FC236}">
                <a16:creationId xmlns:a16="http://schemas.microsoft.com/office/drawing/2014/main" id="{8A7F52EF-E221-EF3D-3023-631598B92E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74174" y="147167"/>
            <a:ext cx="812800" cy="812800"/>
          </a:xfrm>
          <a:prstGeom prst="rect">
            <a:avLst/>
          </a:prstGeom>
        </p:spPr>
      </p:pic>
    </p:spTree>
    <p:extLst>
      <p:ext uri="{BB962C8B-B14F-4D97-AF65-F5344CB8AC3E}">
        <p14:creationId xmlns:p14="http://schemas.microsoft.com/office/powerpoint/2010/main" val="17883773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944"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2"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4" name="Group 23">
            <a:extLst>
              <a:ext uri="{FF2B5EF4-FFF2-40B4-BE49-F238E27FC236}">
                <a16:creationId xmlns:a16="http://schemas.microsoft.com/office/drawing/2014/main" id="{9D9D6BF1-DFF2-4526-9D13-BF339D8C41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25" name="Freeform 6">
              <a:extLst>
                <a:ext uri="{FF2B5EF4-FFF2-40B4-BE49-F238E27FC236}">
                  <a16:creationId xmlns:a16="http://schemas.microsoft.com/office/drawing/2014/main" id="{A54D4DB6-FB18-4CAE-8905-E0053C92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6" name="Freeform 6">
              <a:extLst>
                <a:ext uri="{FF2B5EF4-FFF2-40B4-BE49-F238E27FC236}">
                  <a16:creationId xmlns:a16="http://schemas.microsoft.com/office/drawing/2014/main" id="{1DBD6488-9429-4FFA-8AE8-C4022C39B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pic>
        <p:nvPicPr>
          <p:cNvPr id="4" name="Picture 3" descr="A person and person looking at laptops&#10;&#10;Description automatically generated">
            <a:extLst>
              <a:ext uri="{FF2B5EF4-FFF2-40B4-BE49-F238E27FC236}">
                <a16:creationId xmlns:a16="http://schemas.microsoft.com/office/drawing/2014/main" id="{168D983D-5CB7-F240-CAF5-DF2B9481219B}"/>
              </a:ext>
            </a:extLst>
          </p:cNvPr>
          <p:cNvPicPr>
            <a:picLocks noChangeAspect="1"/>
          </p:cNvPicPr>
          <p:nvPr/>
        </p:nvPicPr>
        <p:blipFill rotWithShape="1">
          <a:blip r:embed="rId5"/>
          <a:srcRect l="463"/>
          <a:stretch/>
        </p:blipFill>
        <p:spPr>
          <a:xfrm>
            <a:off x="124006" y="0"/>
            <a:ext cx="12191980" cy="6859300"/>
          </a:xfrm>
          <a:prstGeom prst="rect">
            <a:avLst/>
          </a:prstGeom>
        </p:spPr>
      </p:pic>
      <p:sp>
        <p:nvSpPr>
          <p:cNvPr id="35" name="Rectangle 27">
            <a:extLst>
              <a:ext uri="{FF2B5EF4-FFF2-40B4-BE49-F238E27FC236}">
                <a16:creationId xmlns:a16="http://schemas.microsoft.com/office/drawing/2014/main" id="{310B1DD0-264A-47E3-A16A-C87AFA51E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8" y="0"/>
            <a:ext cx="12192000" cy="6858000"/>
          </a:xfrm>
          <a:prstGeom prst="rect">
            <a:avLst/>
          </a:prstGeom>
          <a:gradFill flip="none" rotWithShape="1">
            <a:gsLst>
              <a:gs pos="20000">
                <a:schemeClr val="tx2">
                  <a:alpha val="70000"/>
                </a:schemeClr>
              </a:gs>
              <a:gs pos="100000">
                <a:schemeClr val="tx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6">
            <a:extLst>
              <a:ext uri="{FF2B5EF4-FFF2-40B4-BE49-F238E27FC236}">
                <a16:creationId xmlns:a16="http://schemas.microsoft.com/office/drawing/2014/main" id="{69C1BB7B-F21E-41A2-B30C-D8507B960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bg2"/>
          </a:solidFill>
          <a:ln w="0">
            <a:noFill/>
            <a:prstDash val="solid"/>
            <a:round/>
            <a:headEnd/>
            <a:tailEnd/>
          </a:ln>
        </p:spPr>
      </p:sp>
      <p:sp>
        <p:nvSpPr>
          <p:cNvPr id="37" name="Freeform 6">
            <a:extLst>
              <a:ext uri="{FF2B5EF4-FFF2-40B4-BE49-F238E27FC236}">
                <a16:creationId xmlns:a16="http://schemas.microsoft.com/office/drawing/2014/main" id="{DF6D7DDE-F8A1-4105-9729-F9EB5F81A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31849622-2ABA-AA6E-B12D-77712A70555C}"/>
              </a:ext>
            </a:extLst>
          </p:cNvPr>
          <p:cNvSpPr>
            <a:spLocks noGrp="1"/>
          </p:cNvSpPr>
          <p:nvPr>
            <p:ph type="title"/>
          </p:nvPr>
        </p:nvSpPr>
        <p:spPr>
          <a:xfrm>
            <a:off x="1915127" y="2102243"/>
            <a:ext cx="8361229" cy="3425125"/>
          </a:xfrm>
        </p:spPr>
        <p:txBody>
          <a:bodyPr vert="horz" lIns="91440" tIns="45720" rIns="91440" bIns="45720" rtlCol="0" anchor="b">
            <a:normAutofit/>
          </a:bodyPr>
          <a:lstStyle/>
          <a:p>
            <a:pPr algn="ctr"/>
            <a:r>
              <a:rPr lang="en-US" sz="6000" cap="all">
                <a:solidFill>
                  <a:schemeClr val="bg2"/>
                </a:solidFill>
              </a:rPr>
              <a:t>Consequences </a:t>
            </a:r>
            <a:br>
              <a:rPr lang="en-US" sz="6000" cap="all">
                <a:solidFill>
                  <a:schemeClr val="bg2"/>
                </a:solidFill>
              </a:rPr>
            </a:br>
            <a:r>
              <a:rPr lang="en-US" sz="6000" cap="all">
                <a:solidFill>
                  <a:schemeClr val="bg2"/>
                </a:solidFill>
              </a:rPr>
              <a:t>of </a:t>
            </a:r>
            <a:br>
              <a:rPr lang="en-US" sz="6000" cap="all">
                <a:solidFill>
                  <a:schemeClr val="bg2"/>
                </a:solidFill>
              </a:rPr>
            </a:br>
            <a:r>
              <a:rPr lang="en-US" sz="6000" cap="all">
                <a:solidFill>
                  <a:schemeClr val="bg2"/>
                </a:solidFill>
              </a:rPr>
              <a:t>Plagiarism </a:t>
            </a:r>
            <a:br>
              <a:rPr lang="en-US" sz="4500" cap="all">
                <a:solidFill>
                  <a:schemeClr val="bg2"/>
                </a:solidFill>
              </a:rPr>
            </a:br>
            <a:endParaRPr lang="en-US" sz="4500" cap="all">
              <a:solidFill>
                <a:schemeClr val="bg2"/>
              </a:solidFill>
            </a:endParaRPr>
          </a:p>
        </p:txBody>
      </p:sp>
      <p:pic>
        <p:nvPicPr>
          <p:cNvPr id="3" name="Audio Recording 25 Oct 2023 at 16:36:27">
            <a:hlinkClick r:id="" action="ppaction://media"/>
            <a:extLst>
              <a:ext uri="{FF2B5EF4-FFF2-40B4-BE49-F238E27FC236}">
                <a16:creationId xmlns:a16="http://schemas.microsoft.com/office/drawing/2014/main" id="{F56B0306-B867-CD28-5EF1-55FC9E54602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55194" y="91407"/>
            <a:ext cx="812800" cy="812800"/>
          </a:xfrm>
          <a:prstGeom prst="rect">
            <a:avLst/>
          </a:prstGeom>
        </p:spPr>
      </p:pic>
    </p:spTree>
    <p:extLst>
      <p:ext uri="{BB962C8B-B14F-4D97-AF65-F5344CB8AC3E}">
        <p14:creationId xmlns:p14="http://schemas.microsoft.com/office/powerpoint/2010/main" val="24783371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068F50-CCA1-EA7D-7E1D-190B5E25373B}"/>
              </a:ext>
            </a:extLst>
          </p:cNvPr>
          <p:cNvSpPr txBox="1"/>
          <p:nvPr/>
        </p:nvSpPr>
        <p:spPr>
          <a:xfrm>
            <a:off x="1273344" y="389016"/>
            <a:ext cx="3577390" cy="769441"/>
          </a:xfrm>
          <a:prstGeom prst="rect">
            <a:avLst/>
          </a:prstGeom>
          <a:noFill/>
        </p:spPr>
        <p:txBody>
          <a:bodyPr wrap="square" rtlCol="0">
            <a:spAutoFit/>
          </a:bodyPr>
          <a:lstStyle/>
          <a:p>
            <a:pPr algn="ctr"/>
            <a:r>
              <a:rPr lang="en-US" sz="4400" u="sng" dirty="0">
                <a:latin typeface="Century" panose="02040604050505020304" pitchFamily="18" charset="0"/>
              </a:rPr>
              <a:t>Academic</a:t>
            </a:r>
          </a:p>
        </p:txBody>
      </p:sp>
      <p:sp>
        <p:nvSpPr>
          <p:cNvPr id="5" name="TextBox 4">
            <a:extLst>
              <a:ext uri="{FF2B5EF4-FFF2-40B4-BE49-F238E27FC236}">
                <a16:creationId xmlns:a16="http://schemas.microsoft.com/office/drawing/2014/main" id="{34386AA4-0005-E8D8-7268-707252274B2A}"/>
              </a:ext>
            </a:extLst>
          </p:cNvPr>
          <p:cNvSpPr txBox="1"/>
          <p:nvPr/>
        </p:nvSpPr>
        <p:spPr>
          <a:xfrm>
            <a:off x="1633289" y="1857035"/>
            <a:ext cx="2857493" cy="1015663"/>
          </a:xfrm>
          <a:prstGeom prst="rect">
            <a:avLst/>
          </a:prstGeom>
          <a:noFill/>
        </p:spPr>
        <p:txBody>
          <a:bodyPr wrap="square" rtlCol="0">
            <a:spAutoFit/>
          </a:bodyPr>
          <a:lstStyle/>
          <a:p>
            <a:pPr algn="ctr"/>
            <a:r>
              <a:rPr lang="en-US" sz="2000">
                <a:latin typeface="ACADEMY ENGRAVED LET PLAIN:1.0" panose="02000000000000000000" pitchFamily="2" charset="0"/>
              </a:rPr>
              <a:t>Failing your assignment and having to redo your work </a:t>
            </a:r>
          </a:p>
        </p:txBody>
      </p:sp>
      <p:sp>
        <p:nvSpPr>
          <p:cNvPr id="7" name="TextBox 6">
            <a:extLst>
              <a:ext uri="{FF2B5EF4-FFF2-40B4-BE49-F238E27FC236}">
                <a16:creationId xmlns:a16="http://schemas.microsoft.com/office/drawing/2014/main" id="{0987ADB9-DEE0-060D-0FF2-1FB780B29E7C}"/>
              </a:ext>
            </a:extLst>
          </p:cNvPr>
          <p:cNvSpPr txBox="1"/>
          <p:nvPr/>
        </p:nvSpPr>
        <p:spPr>
          <a:xfrm>
            <a:off x="1529016" y="3390707"/>
            <a:ext cx="3066042" cy="1015663"/>
          </a:xfrm>
          <a:prstGeom prst="rect">
            <a:avLst/>
          </a:prstGeom>
          <a:noFill/>
        </p:spPr>
        <p:txBody>
          <a:bodyPr wrap="square" rtlCol="0">
            <a:spAutoFit/>
          </a:bodyPr>
          <a:lstStyle/>
          <a:p>
            <a:pPr algn="ctr"/>
            <a:r>
              <a:rPr lang="en-GB" sz="2000" kern="100">
                <a:effectLst/>
                <a:latin typeface="ACADEMY ENGRAVED LET PLAIN:1.0" panose="02000000000000000000" pitchFamily="2" charset="0"/>
                <a:ea typeface="Calibri" panose="020F0502020204030204" pitchFamily="34" charset="0"/>
                <a:cs typeface="Times New Roman" panose="02020603050405020304" pitchFamily="18" charset="0"/>
              </a:rPr>
              <a:t>If you can not retake your assignment you could face an automatic failure</a:t>
            </a:r>
          </a:p>
        </p:txBody>
      </p:sp>
      <p:sp>
        <p:nvSpPr>
          <p:cNvPr id="8" name="TextBox 7">
            <a:extLst>
              <a:ext uri="{FF2B5EF4-FFF2-40B4-BE49-F238E27FC236}">
                <a16:creationId xmlns:a16="http://schemas.microsoft.com/office/drawing/2014/main" id="{267EBA48-D9E8-E3B4-A91A-0D9ED3F6257E}"/>
              </a:ext>
            </a:extLst>
          </p:cNvPr>
          <p:cNvSpPr txBox="1"/>
          <p:nvPr/>
        </p:nvSpPr>
        <p:spPr>
          <a:xfrm>
            <a:off x="982582" y="4955916"/>
            <a:ext cx="4158909" cy="1015663"/>
          </a:xfrm>
          <a:prstGeom prst="rect">
            <a:avLst/>
          </a:prstGeom>
          <a:noFill/>
        </p:spPr>
        <p:txBody>
          <a:bodyPr wrap="square" rtlCol="0">
            <a:spAutoFit/>
          </a:bodyPr>
          <a:lstStyle/>
          <a:p>
            <a:pPr algn="ctr"/>
            <a:r>
              <a:rPr lang="en-GB" sz="2000" kern="100" dirty="0">
                <a:latin typeface="ACADEMY ENGRAVED LET PLAIN:1.0" panose="02000000000000000000" pitchFamily="2" charset="0"/>
                <a:ea typeface="Calibri" panose="020F0502020204030204" pitchFamily="34" charset="0"/>
                <a:cs typeface="Times New Roman" panose="02020603050405020304" pitchFamily="18" charset="0"/>
              </a:rPr>
              <a:t>Serious offenders face</a:t>
            </a:r>
            <a:r>
              <a:rPr lang="en-GB" sz="2000" kern="100" dirty="0">
                <a:effectLst/>
                <a:latin typeface="ACADEMY ENGRAVED LET PLAIN:1.0" panose="02000000000000000000" pitchFamily="2" charset="0"/>
                <a:ea typeface="Calibri" panose="020F0502020204030204" pitchFamily="34" charset="0"/>
                <a:cs typeface="Times New Roman" panose="02020603050405020304" pitchFamily="18" charset="0"/>
              </a:rPr>
              <a:t> suspension from course</a:t>
            </a:r>
            <a:r>
              <a:rPr lang="en-US" sz="2000" kern="100" dirty="0">
                <a:effectLst/>
                <a:latin typeface="ACADEMY ENGRAVED LET PLAIN:1.0" panose="02000000000000000000" pitchFamily="2" charset="0"/>
                <a:ea typeface="Calibri" panose="020F0502020204030204" pitchFamily="34" charset="0"/>
                <a:cs typeface="Times New Roman" panose="02020603050405020304" pitchFamily="18" charset="0"/>
              </a:rPr>
              <a:t> and dismissal from your academic institution</a:t>
            </a:r>
            <a:endParaRPr lang="en-GB" sz="2000" kern="100" dirty="0">
              <a:effectLst/>
              <a:latin typeface="ACADEMY ENGRAVED LET PLAIN:1.0" panose="02000000000000000000" pitchFamily="2"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478EABA6-F84C-E0CE-D38E-49754A3C9882}"/>
              </a:ext>
            </a:extLst>
          </p:cNvPr>
          <p:cNvSpPr txBox="1"/>
          <p:nvPr/>
        </p:nvSpPr>
        <p:spPr>
          <a:xfrm>
            <a:off x="7457569" y="441158"/>
            <a:ext cx="3721769" cy="769441"/>
          </a:xfrm>
          <a:prstGeom prst="rect">
            <a:avLst/>
          </a:prstGeom>
          <a:noFill/>
        </p:spPr>
        <p:txBody>
          <a:bodyPr wrap="square" rtlCol="0">
            <a:spAutoFit/>
          </a:bodyPr>
          <a:lstStyle/>
          <a:p>
            <a:pPr algn="ctr"/>
            <a:r>
              <a:rPr lang="en-US" sz="4400" u="sng" dirty="0">
                <a:latin typeface="Century" panose="02040604050505020304" pitchFamily="18" charset="0"/>
              </a:rPr>
              <a:t>Professional</a:t>
            </a:r>
          </a:p>
        </p:txBody>
      </p:sp>
      <p:sp>
        <p:nvSpPr>
          <p:cNvPr id="11" name="TextBox 10">
            <a:extLst>
              <a:ext uri="{FF2B5EF4-FFF2-40B4-BE49-F238E27FC236}">
                <a16:creationId xmlns:a16="http://schemas.microsoft.com/office/drawing/2014/main" id="{390FD005-FC57-91A5-45B3-017F888AB1AC}"/>
              </a:ext>
            </a:extLst>
          </p:cNvPr>
          <p:cNvSpPr txBox="1"/>
          <p:nvPr/>
        </p:nvSpPr>
        <p:spPr>
          <a:xfrm>
            <a:off x="7672134" y="1857035"/>
            <a:ext cx="3148261" cy="1015663"/>
          </a:xfrm>
          <a:prstGeom prst="rect">
            <a:avLst/>
          </a:prstGeom>
          <a:noFill/>
        </p:spPr>
        <p:txBody>
          <a:bodyPr wrap="square" rtlCol="0">
            <a:spAutoFit/>
          </a:bodyPr>
          <a:lstStyle/>
          <a:p>
            <a:pPr algn="ctr"/>
            <a:r>
              <a:rPr lang="en-GB" sz="2000">
                <a:latin typeface="ACADEMY ENGRAVED LET PLAIN:1.0" panose="02000000000000000000" pitchFamily="2" charset="0"/>
              </a:rPr>
              <a:t>Being</a:t>
            </a:r>
            <a:r>
              <a:rPr lang="en-GB" sz="2000">
                <a:effectLst/>
                <a:latin typeface="ACADEMY ENGRAVED LET PLAIN:1.0" panose="02000000000000000000" pitchFamily="2" charset="0"/>
              </a:rPr>
              <a:t> asked to leave your job for plagiarizing which can be career ending </a:t>
            </a:r>
            <a:endParaRPr lang="en-US" sz="2000">
              <a:latin typeface="ACADEMY ENGRAVED LET PLAIN:1.0" panose="02000000000000000000" pitchFamily="2" charset="0"/>
            </a:endParaRPr>
          </a:p>
        </p:txBody>
      </p:sp>
      <p:sp>
        <p:nvSpPr>
          <p:cNvPr id="12" name="TextBox 11">
            <a:extLst>
              <a:ext uri="{FF2B5EF4-FFF2-40B4-BE49-F238E27FC236}">
                <a16:creationId xmlns:a16="http://schemas.microsoft.com/office/drawing/2014/main" id="{089ECFA8-6189-4124-2A80-99083654F428}"/>
              </a:ext>
            </a:extLst>
          </p:cNvPr>
          <p:cNvSpPr txBox="1"/>
          <p:nvPr/>
        </p:nvSpPr>
        <p:spPr>
          <a:xfrm>
            <a:off x="7898729" y="3552918"/>
            <a:ext cx="2695073" cy="1015663"/>
          </a:xfrm>
          <a:prstGeom prst="rect">
            <a:avLst/>
          </a:prstGeom>
          <a:noFill/>
        </p:spPr>
        <p:txBody>
          <a:bodyPr wrap="square" rtlCol="0">
            <a:spAutoFit/>
          </a:bodyPr>
          <a:lstStyle/>
          <a:p>
            <a:pPr algn="ctr"/>
            <a:r>
              <a:rPr lang="en-US" sz="2000">
                <a:latin typeface="ACADEMY ENGRAVED LET PLAIN:1.0" panose="02000000000000000000" pitchFamily="2" charset="0"/>
              </a:rPr>
              <a:t>Dismissal from your job resulting in a loss of income</a:t>
            </a:r>
          </a:p>
        </p:txBody>
      </p:sp>
      <p:sp>
        <p:nvSpPr>
          <p:cNvPr id="13" name="TextBox 12">
            <a:extLst>
              <a:ext uri="{FF2B5EF4-FFF2-40B4-BE49-F238E27FC236}">
                <a16:creationId xmlns:a16="http://schemas.microsoft.com/office/drawing/2014/main" id="{4A832BB4-D4C9-BFBF-3378-D2E6E8E82671}"/>
              </a:ext>
            </a:extLst>
          </p:cNvPr>
          <p:cNvSpPr txBox="1"/>
          <p:nvPr/>
        </p:nvSpPr>
        <p:spPr>
          <a:xfrm>
            <a:off x="7565857" y="5021810"/>
            <a:ext cx="3505194" cy="1292662"/>
          </a:xfrm>
          <a:prstGeom prst="rect">
            <a:avLst/>
          </a:prstGeom>
          <a:noFill/>
        </p:spPr>
        <p:txBody>
          <a:bodyPr wrap="square" rtlCol="0">
            <a:spAutoFit/>
          </a:bodyPr>
          <a:lstStyle/>
          <a:p>
            <a:pPr algn="ctr"/>
            <a:r>
              <a:rPr lang="en-US" sz="2000">
                <a:latin typeface="ACADEMY ENGRAVED LET PLAIN:1.0" panose="02000000000000000000" pitchFamily="2" charset="0"/>
              </a:rPr>
              <a:t>Reputation ruined leading to </a:t>
            </a:r>
            <a:r>
              <a:rPr lang="en-GB" sz="2000" kern="100">
                <a:solidFill>
                  <a:srgbClr val="333333"/>
                </a:solidFill>
                <a:effectLst/>
                <a:latin typeface="ACADEMY ENGRAVED LET PLAIN:1.0" panose="02000000000000000000" pitchFamily="2" charset="0"/>
                <a:ea typeface="Calibri" panose="020F0502020204030204" pitchFamily="34" charset="0"/>
                <a:cs typeface="Times New Roman" panose="02020603050405020304" pitchFamily="18" charset="0"/>
              </a:rPr>
              <a:t>difficulty finding employment in the same area</a:t>
            </a:r>
            <a:endParaRPr lang="en-GB" sz="2000" kern="100">
              <a:effectLst/>
              <a:latin typeface="ACADEMY ENGRAVED LET PLAIN:1.0" panose="02000000000000000000" pitchFamily="2" charset="0"/>
              <a:ea typeface="Calibri" panose="020F0502020204030204" pitchFamily="34" charset="0"/>
              <a:cs typeface="Times New Roman" panose="02020603050405020304" pitchFamily="18" charset="0"/>
            </a:endParaRPr>
          </a:p>
          <a:p>
            <a:endParaRPr lang="en-US"/>
          </a:p>
        </p:txBody>
      </p:sp>
      <p:cxnSp>
        <p:nvCxnSpPr>
          <p:cNvPr id="16" name="Straight Connector 15">
            <a:extLst>
              <a:ext uri="{FF2B5EF4-FFF2-40B4-BE49-F238E27FC236}">
                <a16:creationId xmlns:a16="http://schemas.microsoft.com/office/drawing/2014/main" id="{7A4B6402-708D-8BC6-2301-BBEE04B89A03}"/>
              </a:ext>
            </a:extLst>
          </p:cNvPr>
          <p:cNvCxnSpPr>
            <a:cxnSpLocks/>
          </p:cNvCxnSpPr>
          <p:nvPr/>
        </p:nvCxnSpPr>
        <p:spPr>
          <a:xfrm>
            <a:off x="6208295" y="240632"/>
            <a:ext cx="0" cy="6433325"/>
          </a:xfrm>
          <a:prstGeom prst="line">
            <a:avLst/>
          </a:prstGeom>
          <a:ln w="15875"/>
        </p:spPr>
        <p:style>
          <a:lnRef idx="1">
            <a:schemeClr val="accent1"/>
          </a:lnRef>
          <a:fillRef idx="0">
            <a:schemeClr val="accent1"/>
          </a:fillRef>
          <a:effectRef idx="0">
            <a:schemeClr val="accent1"/>
          </a:effectRef>
          <a:fontRef idx="minor">
            <a:schemeClr val="tx1"/>
          </a:fontRef>
        </p:style>
      </p:cxnSp>
      <p:pic>
        <p:nvPicPr>
          <p:cNvPr id="20" name="Graphic 19" descr="Graduation cap with solid fill">
            <a:extLst>
              <a:ext uri="{FF2B5EF4-FFF2-40B4-BE49-F238E27FC236}">
                <a16:creationId xmlns:a16="http://schemas.microsoft.com/office/drawing/2014/main" id="{21E49366-3920-03F8-BC81-0DF470A3EC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6142" y="-140663"/>
            <a:ext cx="914400" cy="914400"/>
          </a:xfrm>
          <a:prstGeom prst="rect">
            <a:avLst/>
          </a:prstGeom>
        </p:spPr>
      </p:pic>
      <p:pic>
        <p:nvPicPr>
          <p:cNvPr id="22" name="Graphic 21" descr="Briefcase with solid fill">
            <a:extLst>
              <a:ext uri="{FF2B5EF4-FFF2-40B4-BE49-F238E27FC236}">
                <a16:creationId xmlns:a16="http://schemas.microsoft.com/office/drawing/2014/main" id="{154FFE97-12C6-1B1F-F802-31097F18A7C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287626" y="0"/>
            <a:ext cx="882316" cy="882316"/>
          </a:xfrm>
          <a:prstGeom prst="rect">
            <a:avLst/>
          </a:prstGeom>
        </p:spPr>
      </p:pic>
      <p:pic>
        <p:nvPicPr>
          <p:cNvPr id="6" name="Audio Recording 25 Oct 2023 at 17:09:59">
            <a:hlinkClick r:id="" action="ppaction://media"/>
            <a:extLst>
              <a:ext uri="{FF2B5EF4-FFF2-40B4-BE49-F238E27FC236}">
                <a16:creationId xmlns:a16="http://schemas.microsoft.com/office/drawing/2014/main" id="{22D73C15-74F7-41B0-C5C2-6CE1E253A2D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57142" y="5861157"/>
            <a:ext cx="812800" cy="812800"/>
          </a:xfrm>
          <a:prstGeom prst="rect">
            <a:avLst/>
          </a:prstGeom>
        </p:spPr>
      </p:pic>
    </p:spTree>
    <p:extLst>
      <p:ext uri="{BB962C8B-B14F-4D97-AF65-F5344CB8AC3E}">
        <p14:creationId xmlns:p14="http://schemas.microsoft.com/office/powerpoint/2010/main" val="37869492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968"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1968" fill="hold"/>
                                        <p:tgtEl>
                                          <p:spTgt spid="6"/>
                                        </p:tgtEl>
                                      </p:cBhvr>
                                    </p:cmd>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ssolve">
                                      <p:cBhvr>
                                        <p:cTn id="19" dur="500"/>
                                        <p:tgtEl>
                                          <p:spTgt spid="5"/>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ssolv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ssolve">
                                      <p:cBhvr>
                                        <p:cTn id="40" dur="500"/>
                                        <p:tgtEl>
                                          <p:spTgt spid="11"/>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ssolve">
                                      <p:cBhvr>
                                        <p:cTn id="43" dur="500"/>
                                        <p:tgtEl>
                                          <p:spTgt spid="12"/>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dissolv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53" fill="hold" display="0">
                  <p:stCondLst>
                    <p:cond delay="indefinite"/>
                  </p:stCondLst>
                  <p:endCondLst>
                    <p:cond evt="onStopAudio" delay="0">
                      <p:tgtEl>
                        <p:sldTgt/>
                      </p:tgtEl>
                    </p:cond>
                  </p:endCondLst>
                </p:cTn>
                <p:tgtEl>
                  <p:spTgt spid="6"/>
                </p:tgtEl>
              </p:cMediaNode>
            </p:audio>
          </p:childTnLst>
        </p:cTn>
      </p:par>
    </p:tnLst>
    <p:bldLst>
      <p:bldP spid="4" grpId="0"/>
      <p:bldP spid="5" grpId="0"/>
      <p:bldP spid="7" grpId="0"/>
      <p:bldP spid="8"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1" name="Group 10">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2"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3"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22" name="Rectangle 14">
            <a:extLst>
              <a:ext uri="{FF2B5EF4-FFF2-40B4-BE49-F238E27FC236}">
                <a16:creationId xmlns:a16="http://schemas.microsoft.com/office/drawing/2014/main" id="{1E954AF0-B5CC-4A16-ACDA-675B5694F2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Video 5" title="Spinning wooden top">
            <a:hlinkClick r:id="" action="ppaction://media"/>
            <a:extLst>
              <a:ext uri="{FF2B5EF4-FFF2-40B4-BE49-F238E27FC236}">
                <a16:creationId xmlns:a16="http://schemas.microsoft.com/office/drawing/2014/main" id="{E8D1FFC3-0B87-0F08-A384-929483CC820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34275" y="1488269"/>
            <a:ext cx="6900380" cy="3881461"/>
          </a:xfrm>
          <a:prstGeom prst="rect">
            <a:avLst/>
          </a:prstGeom>
        </p:spPr>
      </p:pic>
      <p:sp>
        <p:nvSpPr>
          <p:cNvPr id="23" name="Freeform 6">
            <a:extLst>
              <a:ext uri="{FF2B5EF4-FFF2-40B4-BE49-F238E27FC236}">
                <a16:creationId xmlns:a16="http://schemas.microsoft.com/office/drawing/2014/main" id="{325322DD-3792-4947-A96A-1B6D9D786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983434" y="640080"/>
            <a:ext cx="2296028" cy="3674981"/>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4" name="Title 3">
            <a:extLst>
              <a:ext uri="{FF2B5EF4-FFF2-40B4-BE49-F238E27FC236}">
                <a16:creationId xmlns:a16="http://schemas.microsoft.com/office/drawing/2014/main" id="{6EED0766-E4CF-8779-FD16-BED322AD5C4C}"/>
              </a:ext>
            </a:extLst>
          </p:cNvPr>
          <p:cNvSpPr txBox="1">
            <a:spLocks noGrp="1"/>
          </p:cNvSpPr>
          <p:nvPr>
            <p:ph type="title"/>
          </p:nvPr>
        </p:nvSpPr>
        <p:spPr>
          <a:xfrm>
            <a:off x="8569666" y="1314922"/>
            <a:ext cx="3176246" cy="3000139"/>
          </a:xfrm>
          <a:prstGeom prst="rect">
            <a:avLst/>
          </a:prstGeom>
        </p:spPr>
        <p:txBody>
          <a:bodyPr vert="horz" lIns="91440" tIns="45720" rIns="91440" bIns="45720" rtlCol="0" anchor="b">
            <a:normAutofit/>
          </a:bodyPr>
          <a:lstStyle/>
          <a:p>
            <a:pPr algn="ctr"/>
            <a:r>
              <a:rPr lang="en-US" sz="3000" cap="all" dirty="0"/>
              <a:t>Overall Consequences</a:t>
            </a:r>
          </a:p>
        </p:txBody>
      </p:sp>
    </p:spTree>
    <p:extLst>
      <p:ext uri="{BB962C8B-B14F-4D97-AF65-F5344CB8AC3E}">
        <p14:creationId xmlns:p14="http://schemas.microsoft.com/office/powerpoint/2010/main" val="320152936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0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artoon of two men sitting on a bench with numbers on their shirts&#10;&#10;Description automatically generated">
            <a:extLst>
              <a:ext uri="{FF2B5EF4-FFF2-40B4-BE49-F238E27FC236}">
                <a16:creationId xmlns:a16="http://schemas.microsoft.com/office/drawing/2014/main" id="{CBA9CC40-E5BA-C5B5-F67C-21585471498E}"/>
              </a:ext>
            </a:extLst>
          </p:cNvPr>
          <p:cNvPicPr>
            <a:picLocks noChangeAspect="1"/>
          </p:cNvPicPr>
          <p:nvPr/>
        </p:nvPicPr>
        <p:blipFill rotWithShape="1">
          <a:blip r:embed="rId5"/>
          <a:srcRect t="1568" r="4" b="1573"/>
          <a:stretch/>
        </p:blipFill>
        <p:spPr>
          <a:xfrm>
            <a:off x="863403" y="814441"/>
            <a:ext cx="4056851" cy="5011219"/>
          </a:xfrm>
          <a:prstGeom prst="rect">
            <a:avLst/>
          </a:prstGeom>
          <a:effectLst>
            <a:softEdge rad="463714"/>
          </a:effectLst>
        </p:spPr>
      </p:pic>
      <p:sp>
        <p:nvSpPr>
          <p:cNvPr id="6" name="TextBox 5">
            <a:extLst>
              <a:ext uri="{FF2B5EF4-FFF2-40B4-BE49-F238E27FC236}">
                <a16:creationId xmlns:a16="http://schemas.microsoft.com/office/drawing/2014/main" id="{56254F5A-B37E-9110-6130-DDFAA1C28E27}"/>
              </a:ext>
            </a:extLst>
          </p:cNvPr>
          <p:cNvSpPr txBox="1"/>
          <p:nvPr/>
        </p:nvSpPr>
        <p:spPr>
          <a:xfrm>
            <a:off x="6504393" y="1071801"/>
            <a:ext cx="4263224" cy="5293757"/>
          </a:xfrm>
          <a:prstGeom prst="rect">
            <a:avLst/>
          </a:prstGeom>
          <a:noFill/>
        </p:spPr>
        <p:txBody>
          <a:bodyPr wrap="square" rtlCol="0">
            <a:spAutoFit/>
          </a:bodyPr>
          <a:lstStyle/>
          <a:p>
            <a:pPr algn="ctr"/>
            <a:r>
              <a:rPr lang="en-GB" sz="3200" kern="100" dirty="0">
                <a:solidFill>
                  <a:srgbClr val="333333"/>
                </a:solidFill>
                <a:effectLst/>
                <a:latin typeface="ACADEMY ENGRAVED LET PLAIN:1.0" panose="02000000000000000000" pitchFamily="2" charset="0"/>
                <a:ea typeface="Calibri" panose="020F0502020204030204" pitchFamily="34" charset="0"/>
                <a:cs typeface="Times New Roman" panose="02020603050405020304" pitchFamily="18" charset="0"/>
              </a:rPr>
              <a:t>Damage to reputation</a:t>
            </a:r>
          </a:p>
          <a:p>
            <a:pPr algn="ctr"/>
            <a:endParaRPr lang="en-GB" sz="3200" kern="100" dirty="0">
              <a:solidFill>
                <a:srgbClr val="333333"/>
              </a:solidFill>
              <a:latin typeface="ACADEMY ENGRAVED LET PLAIN:1.0" panose="02000000000000000000" pitchFamily="2" charset="0"/>
              <a:ea typeface="Calibri" panose="020F0502020204030204" pitchFamily="34" charset="0"/>
              <a:cs typeface="Times New Roman" panose="02020603050405020304" pitchFamily="18" charset="0"/>
            </a:endParaRPr>
          </a:p>
          <a:p>
            <a:pPr algn="ctr"/>
            <a:endParaRPr lang="en-GB" sz="3200" kern="100" dirty="0">
              <a:effectLst/>
              <a:latin typeface="ACADEMY ENGRAVED LET PLAIN:1.0" panose="02000000000000000000" pitchFamily="2" charset="0"/>
              <a:ea typeface="Calibri" panose="020F0502020204030204" pitchFamily="34" charset="0"/>
              <a:cs typeface="Times New Roman" panose="02020603050405020304" pitchFamily="18" charset="0"/>
            </a:endParaRPr>
          </a:p>
          <a:p>
            <a:pPr algn="ctr"/>
            <a:r>
              <a:rPr lang="en-GB" sz="3200" kern="100" dirty="0">
                <a:solidFill>
                  <a:srgbClr val="333333"/>
                </a:solidFill>
                <a:effectLst/>
                <a:latin typeface="ACADEMY ENGRAVED LET PLAIN:1.0" panose="02000000000000000000" pitchFamily="2" charset="0"/>
                <a:ea typeface="Calibri" panose="020F0502020204030204" pitchFamily="34" charset="0"/>
                <a:cs typeface="Times New Roman" panose="02020603050405020304" pitchFamily="18" charset="0"/>
              </a:rPr>
              <a:t>Loss of money </a:t>
            </a:r>
          </a:p>
          <a:p>
            <a:pPr algn="ctr"/>
            <a:r>
              <a:rPr lang="en-GB" sz="3200" kern="100" dirty="0">
                <a:solidFill>
                  <a:srgbClr val="333333"/>
                </a:solidFill>
                <a:effectLst/>
                <a:latin typeface="ACADEMY ENGRAVED LET PLAIN:1.0" panose="02000000000000000000" pitchFamily="2" charset="0"/>
                <a:ea typeface="Calibri" panose="020F0502020204030204" pitchFamily="34" charset="0"/>
                <a:cs typeface="Times New Roman" panose="02020603050405020304" pitchFamily="18" charset="0"/>
              </a:rPr>
              <a:t>and time</a:t>
            </a:r>
          </a:p>
          <a:p>
            <a:pPr algn="ctr"/>
            <a:endParaRPr lang="en-GB" sz="3200" kern="100" dirty="0">
              <a:solidFill>
                <a:srgbClr val="333333"/>
              </a:solidFill>
              <a:latin typeface="ACADEMY ENGRAVED LET PLAIN:1.0" panose="02000000000000000000" pitchFamily="2" charset="0"/>
              <a:ea typeface="Calibri" panose="020F0502020204030204" pitchFamily="34" charset="0"/>
              <a:cs typeface="Times New Roman" panose="02020603050405020304" pitchFamily="18" charset="0"/>
            </a:endParaRPr>
          </a:p>
          <a:p>
            <a:pPr algn="ctr"/>
            <a:endParaRPr lang="en-GB" sz="3200" kern="100" dirty="0">
              <a:effectLst/>
              <a:latin typeface="ACADEMY ENGRAVED LET PLAIN:1.0" panose="02000000000000000000" pitchFamily="2" charset="0"/>
              <a:ea typeface="Calibri" panose="020F0502020204030204" pitchFamily="34" charset="0"/>
              <a:cs typeface="Times New Roman" panose="02020603050405020304" pitchFamily="18" charset="0"/>
            </a:endParaRPr>
          </a:p>
          <a:p>
            <a:pPr algn="ctr"/>
            <a:r>
              <a:rPr lang="en-GB" sz="3200" kern="100" dirty="0">
                <a:solidFill>
                  <a:srgbClr val="333333"/>
                </a:solidFill>
                <a:effectLst/>
                <a:latin typeface="ACADEMY ENGRAVED LET PLAIN:1.0" panose="02000000000000000000" pitchFamily="2" charset="0"/>
                <a:ea typeface="Calibri" panose="020F0502020204030204" pitchFamily="34" charset="0"/>
                <a:cs typeface="Times New Roman" panose="02020603050405020304" pitchFamily="18" charset="0"/>
              </a:rPr>
              <a:t>Legal action that may result in a fine or jail time</a:t>
            </a:r>
            <a:endParaRPr lang="en-GB" sz="3200" kern="100" dirty="0">
              <a:effectLst/>
              <a:latin typeface="ACADEMY ENGRAVED LET PLAIN:1.0" panose="02000000000000000000" pitchFamily="2" charset="0"/>
              <a:ea typeface="Calibri" panose="020F0502020204030204" pitchFamily="34" charset="0"/>
              <a:cs typeface="Times New Roman" panose="02020603050405020304" pitchFamily="18" charset="0"/>
            </a:endParaRPr>
          </a:p>
          <a:p>
            <a:endParaRPr lang="en-US" dirty="0"/>
          </a:p>
        </p:txBody>
      </p:sp>
      <p:cxnSp>
        <p:nvCxnSpPr>
          <p:cNvPr id="8" name="Curved Connector 7">
            <a:extLst>
              <a:ext uri="{FF2B5EF4-FFF2-40B4-BE49-F238E27FC236}">
                <a16:creationId xmlns:a16="http://schemas.microsoft.com/office/drawing/2014/main" id="{76CC47E4-0C1A-8A40-C736-DCE2051BA133}"/>
              </a:ext>
            </a:extLst>
          </p:cNvPr>
          <p:cNvCxnSpPr/>
          <p:nvPr/>
        </p:nvCxnSpPr>
        <p:spPr>
          <a:xfrm>
            <a:off x="7175714" y="2185261"/>
            <a:ext cx="3146156" cy="12700"/>
          </a:xfrm>
          <a:prstGeom prst="curvedConnector3">
            <a:avLst>
              <a:gd name="adj1" fmla="val 49507"/>
            </a:avLst>
          </a:prstGeom>
        </p:spPr>
        <p:style>
          <a:lnRef idx="1">
            <a:schemeClr val="accent1"/>
          </a:lnRef>
          <a:fillRef idx="0">
            <a:schemeClr val="accent1"/>
          </a:fillRef>
          <a:effectRef idx="0">
            <a:schemeClr val="accent1"/>
          </a:effectRef>
          <a:fontRef idx="minor">
            <a:schemeClr val="tx1"/>
          </a:fontRef>
        </p:style>
      </p:cxnSp>
      <p:cxnSp>
        <p:nvCxnSpPr>
          <p:cNvPr id="10" name="Curved Connector 9">
            <a:extLst>
              <a:ext uri="{FF2B5EF4-FFF2-40B4-BE49-F238E27FC236}">
                <a16:creationId xmlns:a16="http://schemas.microsoft.com/office/drawing/2014/main" id="{A04FAF0D-B092-EB6E-BFA0-8339006B3291}"/>
              </a:ext>
            </a:extLst>
          </p:cNvPr>
          <p:cNvCxnSpPr/>
          <p:nvPr/>
        </p:nvCxnSpPr>
        <p:spPr>
          <a:xfrm>
            <a:off x="7062927" y="4152116"/>
            <a:ext cx="3146156" cy="12700"/>
          </a:xfrm>
          <a:prstGeom prst="curvedConnector3">
            <a:avLst>
              <a:gd name="adj1" fmla="val 49507"/>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26B44BA4-3FCA-AD81-1D8A-1ED55BE06538}"/>
              </a:ext>
            </a:extLst>
          </p:cNvPr>
          <p:cNvSpPr txBox="1"/>
          <p:nvPr/>
        </p:nvSpPr>
        <p:spPr>
          <a:xfrm>
            <a:off x="1249007" y="5825660"/>
            <a:ext cx="3285641" cy="276999"/>
          </a:xfrm>
          <a:prstGeom prst="rect">
            <a:avLst/>
          </a:prstGeom>
          <a:noFill/>
        </p:spPr>
        <p:txBody>
          <a:bodyPr wrap="square" rtlCol="0">
            <a:spAutoFit/>
          </a:bodyPr>
          <a:lstStyle/>
          <a:p>
            <a:pPr algn="ctr"/>
            <a:r>
              <a:rPr lang="en-US" sz="1200"/>
              <a:t>(Plagiarism checker 2021)</a:t>
            </a:r>
          </a:p>
        </p:txBody>
      </p:sp>
      <p:pic>
        <p:nvPicPr>
          <p:cNvPr id="2" name="Audio Recording 25 Oct 2023 at 16:43:16">
            <a:hlinkClick r:id="" action="ppaction://media"/>
            <a:extLst>
              <a:ext uri="{FF2B5EF4-FFF2-40B4-BE49-F238E27FC236}">
                <a16:creationId xmlns:a16="http://schemas.microsoft.com/office/drawing/2014/main" id="{81E5B67F-368F-A94F-AA6D-B78520284CE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4965" y="29073"/>
            <a:ext cx="812800" cy="812800"/>
          </a:xfrm>
          <a:prstGeom prst="rect">
            <a:avLst/>
          </a:prstGeom>
        </p:spPr>
      </p:pic>
    </p:spTree>
    <p:extLst>
      <p:ext uri="{BB962C8B-B14F-4D97-AF65-F5344CB8AC3E}">
        <p14:creationId xmlns:p14="http://schemas.microsoft.com/office/powerpoint/2010/main" val="2339768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72"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9D9D6BF1-DFF2-4526-9D13-BF339D8C41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24" name="Freeform 6">
              <a:extLst>
                <a:ext uri="{FF2B5EF4-FFF2-40B4-BE49-F238E27FC236}">
                  <a16:creationId xmlns:a16="http://schemas.microsoft.com/office/drawing/2014/main" id="{A54D4DB6-FB18-4CAE-8905-E0053C92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5" name="Freeform 6">
              <a:extLst>
                <a:ext uri="{FF2B5EF4-FFF2-40B4-BE49-F238E27FC236}">
                  <a16:creationId xmlns:a16="http://schemas.microsoft.com/office/drawing/2014/main" id="{1DBD6488-9429-4FFA-8AE8-C4022C39B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pic>
        <p:nvPicPr>
          <p:cNvPr id="5" name="Picture 4" descr="A person running towards a person in a net&#10;&#10;Description automatically generated">
            <a:extLst>
              <a:ext uri="{FF2B5EF4-FFF2-40B4-BE49-F238E27FC236}">
                <a16:creationId xmlns:a16="http://schemas.microsoft.com/office/drawing/2014/main" id="{01784F64-A4EF-E5CF-63D3-EEC84C0CF06E}"/>
              </a:ext>
            </a:extLst>
          </p:cNvPr>
          <p:cNvPicPr>
            <a:picLocks noChangeAspect="1"/>
          </p:cNvPicPr>
          <p:nvPr/>
        </p:nvPicPr>
        <p:blipFill rotWithShape="1">
          <a:blip r:embed="rId5">
            <a:alphaModFix amt="78000"/>
          </a:blip>
          <a:srcRect l="802" r="5440" b="1"/>
          <a:stretch/>
        </p:blipFill>
        <p:spPr>
          <a:xfrm>
            <a:off x="18994" y="-6695"/>
            <a:ext cx="12191980" cy="6857990"/>
          </a:xfrm>
          <a:prstGeom prst="rect">
            <a:avLst/>
          </a:prstGeom>
        </p:spPr>
      </p:pic>
      <p:sp>
        <p:nvSpPr>
          <p:cNvPr id="27" name="Rectangle 26">
            <a:extLst>
              <a:ext uri="{FF2B5EF4-FFF2-40B4-BE49-F238E27FC236}">
                <a16:creationId xmlns:a16="http://schemas.microsoft.com/office/drawing/2014/main" id="{EF1A96B9-F717-4812-9DB0-C99D994623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560" y="1137137"/>
            <a:ext cx="9867482" cy="4570327"/>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6">
            <a:extLst>
              <a:ext uri="{FF2B5EF4-FFF2-40B4-BE49-F238E27FC236}">
                <a16:creationId xmlns:a16="http://schemas.microsoft.com/office/drawing/2014/main" id="{226038F9-8CE0-4A41-9EF0-3A27023DEF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31" name="Freeform 6">
            <a:extLst>
              <a:ext uri="{FF2B5EF4-FFF2-40B4-BE49-F238E27FC236}">
                <a16:creationId xmlns:a16="http://schemas.microsoft.com/office/drawing/2014/main" id="{BB5C5996-5C1E-4768-90AE-87BED835C6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 name="Title 1">
            <a:extLst>
              <a:ext uri="{FF2B5EF4-FFF2-40B4-BE49-F238E27FC236}">
                <a16:creationId xmlns:a16="http://schemas.microsoft.com/office/drawing/2014/main" id="{31849622-2ABA-AA6E-B12D-77712A70555C}"/>
              </a:ext>
            </a:extLst>
          </p:cNvPr>
          <p:cNvSpPr>
            <a:spLocks noGrp="1"/>
          </p:cNvSpPr>
          <p:nvPr>
            <p:ph type="title"/>
          </p:nvPr>
        </p:nvSpPr>
        <p:spPr>
          <a:xfrm>
            <a:off x="2226106" y="2294798"/>
            <a:ext cx="7777755" cy="2255003"/>
          </a:xfrm>
        </p:spPr>
        <p:txBody>
          <a:bodyPr vert="horz" lIns="91440" tIns="45720" rIns="91440" bIns="45720" rtlCol="0" anchor="b">
            <a:normAutofit fontScale="90000"/>
          </a:bodyPr>
          <a:lstStyle/>
          <a:p>
            <a:pPr algn="ctr"/>
            <a:r>
              <a:rPr lang="en-US" sz="6000" cap="all" dirty="0"/>
              <a:t>How To Avoid </a:t>
            </a:r>
            <a:br>
              <a:rPr lang="en-US" sz="6000" cap="all" dirty="0"/>
            </a:br>
            <a:r>
              <a:rPr lang="en-US" sz="6000" cap="all" dirty="0"/>
              <a:t>Plagiarizing </a:t>
            </a:r>
            <a:br>
              <a:rPr lang="en-US" sz="4500" cap="all" dirty="0"/>
            </a:br>
            <a:endParaRPr lang="en-US" sz="4500" cap="all" dirty="0"/>
          </a:p>
        </p:txBody>
      </p:sp>
      <p:sp>
        <p:nvSpPr>
          <p:cNvPr id="6" name="TextBox 5">
            <a:extLst>
              <a:ext uri="{FF2B5EF4-FFF2-40B4-BE49-F238E27FC236}">
                <a16:creationId xmlns:a16="http://schemas.microsoft.com/office/drawing/2014/main" id="{03CDE3CB-978E-F115-2A9A-B0537D72EEDC}"/>
              </a:ext>
            </a:extLst>
          </p:cNvPr>
          <p:cNvSpPr txBox="1"/>
          <p:nvPr/>
        </p:nvSpPr>
        <p:spPr>
          <a:xfrm>
            <a:off x="9980909" y="6504155"/>
            <a:ext cx="2510725" cy="276999"/>
          </a:xfrm>
          <a:prstGeom prst="rect">
            <a:avLst/>
          </a:prstGeom>
          <a:noFill/>
        </p:spPr>
        <p:txBody>
          <a:bodyPr wrap="square" rtlCol="0">
            <a:spAutoFit/>
          </a:bodyPr>
          <a:lstStyle/>
          <a:p>
            <a:r>
              <a:rPr lang="en-US" sz="1200"/>
              <a:t>(Search Engine Journal 2023)</a:t>
            </a:r>
          </a:p>
        </p:txBody>
      </p:sp>
      <p:pic>
        <p:nvPicPr>
          <p:cNvPr id="3" name="Audio Recording 25 Oct 2023 at 16:43:37">
            <a:hlinkClick r:id="" action="ppaction://media"/>
            <a:extLst>
              <a:ext uri="{FF2B5EF4-FFF2-40B4-BE49-F238E27FC236}">
                <a16:creationId xmlns:a16="http://schemas.microsoft.com/office/drawing/2014/main" id="{33CD5C2C-E726-8F15-D018-34E7842025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20575" y="128003"/>
            <a:ext cx="812800" cy="812800"/>
          </a:xfrm>
          <a:prstGeom prst="rect">
            <a:avLst/>
          </a:prstGeom>
        </p:spPr>
      </p:pic>
    </p:spTree>
    <p:extLst>
      <p:ext uri="{BB962C8B-B14F-4D97-AF65-F5344CB8AC3E}">
        <p14:creationId xmlns:p14="http://schemas.microsoft.com/office/powerpoint/2010/main" val="610502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amond 2">
            <a:extLst>
              <a:ext uri="{FF2B5EF4-FFF2-40B4-BE49-F238E27FC236}">
                <a16:creationId xmlns:a16="http://schemas.microsoft.com/office/drawing/2014/main" id="{62BF040F-D08F-FFAE-56E4-439A27CA594E}"/>
              </a:ext>
            </a:extLst>
          </p:cNvPr>
          <p:cNvSpPr/>
          <p:nvPr/>
        </p:nvSpPr>
        <p:spPr>
          <a:xfrm>
            <a:off x="1382864" y="4184415"/>
            <a:ext cx="2750949" cy="2400446"/>
          </a:xfrm>
          <a:prstGeom prst="diamond">
            <a:avLst/>
          </a:prstGeom>
          <a:solidFill>
            <a:srgbClr val="A05AE1">
              <a:alpha val="8527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AFC3DA1-6CE1-B4DA-E41C-807B10709DB8}"/>
              </a:ext>
            </a:extLst>
          </p:cNvPr>
          <p:cNvSpPr txBox="1"/>
          <p:nvPr/>
        </p:nvSpPr>
        <p:spPr>
          <a:xfrm>
            <a:off x="1634200" y="5048112"/>
            <a:ext cx="2238862" cy="1015663"/>
          </a:xfrm>
          <a:prstGeom prst="rect">
            <a:avLst/>
          </a:prstGeom>
          <a:noFill/>
        </p:spPr>
        <p:txBody>
          <a:bodyPr wrap="square" rtlCol="0">
            <a:spAutoFit/>
          </a:bodyPr>
          <a:lstStyle/>
          <a:p>
            <a:pPr algn="ctr"/>
            <a:r>
              <a:rPr lang="en-US" sz="2000" dirty="0">
                <a:latin typeface="Century" panose="02040604050505020304" pitchFamily="18" charset="0"/>
              </a:rPr>
              <a:t>Use the correct referencing &amp; citing </a:t>
            </a:r>
          </a:p>
        </p:txBody>
      </p:sp>
      <p:sp>
        <p:nvSpPr>
          <p:cNvPr id="7" name="Diamond 6">
            <a:extLst>
              <a:ext uri="{FF2B5EF4-FFF2-40B4-BE49-F238E27FC236}">
                <a16:creationId xmlns:a16="http://schemas.microsoft.com/office/drawing/2014/main" id="{9520DEBC-E467-03AB-E6A2-155A3689E354}"/>
              </a:ext>
            </a:extLst>
          </p:cNvPr>
          <p:cNvSpPr/>
          <p:nvPr/>
        </p:nvSpPr>
        <p:spPr>
          <a:xfrm>
            <a:off x="771400" y="980268"/>
            <a:ext cx="2750949" cy="2448732"/>
          </a:xfrm>
          <a:prstGeom prst="diamond">
            <a:avLst/>
          </a:prstGeom>
          <a:solidFill>
            <a:srgbClr val="A05AE1">
              <a:alpha val="84809"/>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3101500B-D2FB-48FB-3B88-1BCAFF746469}"/>
              </a:ext>
            </a:extLst>
          </p:cNvPr>
          <p:cNvSpPr txBox="1"/>
          <p:nvPr/>
        </p:nvSpPr>
        <p:spPr>
          <a:xfrm>
            <a:off x="1089127" y="1718313"/>
            <a:ext cx="2107767" cy="923330"/>
          </a:xfrm>
          <a:prstGeom prst="rect">
            <a:avLst/>
          </a:prstGeom>
          <a:noFill/>
        </p:spPr>
        <p:txBody>
          <a:bodyPr wrap="square" rtlCol="0">
            <a:spAutoFit/>
          </a:bodyPr>
          <a:lstStyle/>
          <a:p>
            <a:pPr algn="ctr"/>
            <a:r>
              <a:rPr lang="en-GB" dirty="0">
                <a:latin typeface="Century" panose="02040604050505020304" pitchFamily="18" charset="0"/>
              </a:rPr>
              <a:t>Familiarise</a:t>
            </a:r>
            <a:r>
              <a:rPr lang="en-US" dirty="0">
                <a:latin typeface="Century" panose="02040604050505020304" pitchFamily="18" charset="0"/>
              </a:rPr>
              <a:t> yourself with the do’s &amp; don'ts</a:t>
            </a:r>
          </a:p>
        </p:txBody>
      </p:sp>
      <p:sp>
        <p:nvSpPr>
          <p:cNvPr id="13" name="Diamond 12">
            <a:extLst>
              <a:ext uri="{FF2B5EF4-FFF2-40B4-BE49-F238E27FC236}">
                <a16:creationId xmlns:a16="http://schemas.microsoft.com/office/drawing/2014/main" id="{CEA478AD-85A9-7CC2-53AE-14D242047651}"/>
              </a:ext>
            </a:extLst>
          </p:cNvPr>
          <p:cNvSpPr/>
          <p:nvPr/>
        </p:nvSpPr>
        <p:spPr>
          <a:xfrm>
            <a:off x="9323167" y="1354401"/>
            <a:ext cx="2750949" cy="2574484"/>
          </a:xfrm>
          <a:prstGeom prst="diamond">
            <a:avLst/>
          </a:prstGeom>
          <a:solidFill>
            <a:srgbClr val="A05AE1">
              <a:alpha val="85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A42B094-5AD9-B661-A179-C60D2B9F12A8}"/>
              </a:ext>
            </a:extLst>
          </p:cNvPr>
          <p:cNvSpPr txBox="1"/>
          <p:nvPr/>
        </p:nvSpPr>
        <p:spPr>
          <a:xfrm>
            <a:off x="9775833" y="2172230"/>
            <a:ext cx="1919634" cy="1015663"/>
          </a:xfrm>
          <a:prstGeom prst="rect">
            <a:avLst/>
          </a:prstGeom>
          <a:noFill/>
        </p:spPr>
        <p:txBody>
          <a:bodyPr wrap="square" rtlCol="0">
            <a:spAutoFit/>
          </a:bodyPr>
          <a:lstStyle/>
          <a:p>
            <a:pPr algn="ctr"/>
            <a:r>
              <a:rPr lang="en-US" sz="2000" dirty="0">
                <a:latin typeface="Century" panose="02040604050505020304" pitchFamily="18" charset="0"/>
              </a:rPr>
              <a:t>Ask for help as much as you can</a:t>
            </a:r>
            <a:endParaRPr lang="en-GB" sz="2000" dirty="0">
              <a:latin typeface="Century" panose="02040604050505020304" pitchFamily="18" charset="0"/>
            </a:endParaRPr>
          </a:p>
        </p:txBody>
      </p:sp>
      <p:sp>
        <p:nvSpPr>
          <p:cNvPr id="15" name="Diamond 14">
            <a:extLst>
              <a:ext uri="{FF2B5EF4-FFF2-40B4-BE49-F238E27FC236}">
                <a16:creationId xmlns:a16="http://schemas.microsoft.com/office/drawing/2014/main" id="{88F53931-BE9F-DAF6-95F1-B5F99000D91F}"/>
              </a:ext>
            </a:extLst>
          </p:cNvPr>
          <p:cNvSpPr/>
          <p:nvPr/>
        </p:nvSpPr>
        <p:spPr>
          <a:xfrm>
            <a:off x="8754640" y="4234890"/>
            <a:ext cx="2750949" cy="2448732"/>
          </a:xfrm>
          <a:prstGeom prst="diamond">
            <a:avLst/>
          </a:prstGeom>
          <a:solidFill>
            <a:srgbClr val="A05AE1">
              <a:alpha val="85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2A847A1-2F3D-08E4-DD03-2D2AA347ABEA}"/>
              </a:ext>
            </a:extLst>
          </p:cNvPr>
          <p:cNvSpPr txBox="1"/>
          <p:nvPr/>
        </p:nvSpPr>
        <p:spPr>
          <a:xfrm>
            <a:off x="9290300" y="4975752"/>
            <a:ext cx="1679628" cy="1015663"/>
          </a:xfrm>
          <a:prstGeom prst="rect">
            <a:avLst/>
          </a:prstGeom>
          <a:noFill/>
        </p:spPr>
        <p:txBody>
          <a:bodyPr wrap="square" rtlCol="0">
            <a:spAutoFit/>
          </a:bodyPr>
          <a:lstStyle/>
          <a:p>
            <a:pPr algn="ctr"/>
            <a:r>
              <a:rPr lang="en-US" sz="2000" dirty="0">
                <a:latin typeface="Century" panose="02040604050505020304" pitchFamily="18" charset="0"/>
              </a:rPr>
              <a:t>Immerse yourself into your studies </a:t>
            </a:r>
          </a:p>
        </p:txBody>
      </p:sp>
      <p:pic>
        <p:nvPicPr>
          <p:cNvPr id="20" name="Picture 19" descr="A close-up of wooden letters&#10;&#10;Description automatically generated">
            <a:extLst>
              <a:ext uri="{FF2B5EF4-FFF2-40B4-BE49-F238E27FC236}">
                <a16:creationId xmlns:a16="http://schemas.microsoft.com/office/drawing/2014/main" id="{FAEBD1A5-BC04-1E77-3408-65A99C9DC4D3}"/>
              </a:ext>
            </a:extLst>
          </p:cNvPr>
          <p:cNvPicPr>
            <a:picLocks noChangeAspect="1"/>
          </p:cNvPicPr>
          <p:nvPr/>
        </p:nvPicPr>
        <p:blipFill>
          <a:blip r:embed="rId5"/>
          <a:stretch>
            <a:fillRect/>
          </a:stretch>
        </p:blipFill>
        <p:spPr>
          <a:xfrm>
            <a:off x="4036331" y="192290"/>
            <a:ext cx="4633322" cy="2461452"/>
          </a:xfrm>
          <a:prstGeom prst="rect">
            <a:avLst/>
          </a:prstGeom>
          <a:effectLst>
            <a:softEdge rad="218653"/>
          </a:effectLst>
        </p:spPr>
      </p:pic>
      <p:sp>
        <p:nvSpPr>
          <p:cNvPr id="21" name="TextBox 20">
            <a:extLst>
              <a:ext uri="{FF2B5EF4-FFF2-40B4-BE49-F238E27FC236}">
                <a16:creationId xmlns:a16="http://schemas.microsoft.com/office/drawing/2014/main" id="{0C9FB0CD-5997-ACE6-886E-81C7753C7F62}"/>
              </a:ext>
            </a:extLst>
          </p:cNvPr>
          <p:cNvSpPr txBox="1"/>
          <p:nvPr/>
        </p:nvSpPr>
        <p:spPr>
          <a:xfrm rot="5400000">
            <a:off x="7490995" y="1468308"/>
            <a:ext cx="2630047" cy="276999"/>
          </a:xfrm>
          <a:prstGeom prst="rect">
            <a:avLst/>
          </a:prstGeom>
          <a:noFill/>
        </p:spPr>
        <p:txBody>
          <a:bodyPr wrap="square" rtlCol="0">
            <a:spAutoFit/>
          </a:bodyPr>
          <a:lstStyle/>
          <a:p>
            <a:r>
              <a:rPr lang="en-GB" sz="1200" dirty="0"/>
              <a:t>Faculty Focus (2021)</a:t>
            </a:r>
          </a:p>
        </p:txBody>
      </p:sp>
      <p:sp>
        <p:nvSpPr>
          <p:cNvPr id="22" name="TextBox 21">
            <a:extLst>
              <a:ext uri="{FF2B5EF4-FFF2-40B4-BE49-F238E27FC236}">
                <a16:creationId xmlns:a16="http://schemas.microsoft.com/office/drawing/2014/main" id="{A82F257B-F94E-EA9E-DA02-F241F68F42D2}"/>
              </a:ext>
            </a:extLst>
          </p:cNvPr>
          <p:cNvSpPr txBox="1"/>
          <p:nvPr/>
        </p:nvSpPr>
        <p:spPr>
          <a:xfrm>
            <a:off x="3565286" y="3507918"/>
            <a:ext cx="5757881" cy="954107"/>
          </a:xfrm>
          <a:prstGeom prst="rect">
            <a:avLst/>
          </a:prstGeom>
          <a:noFill/>
        </p:spPr>
        <p:txBody>
          <a:bodyPr wrap="square" rtlCol="0">
            <a:spAutoFit/>
          </a:bodyPr>
          <a:lstStyle/>
          <a:p>
            <a:pPr algn="ctr"/>
            <a:r>
              <a:rPr lang="en-GB" sz="2000" dirty="0">
                <a:latin typeface="Century" panose="02040604050505020304" pitchFamily="18" charset="0"/>
              </a:rPr>
              <a:t>“Your aim should always be to reference reliable sources” </a:t>
            </a:r>
          </a:p>
          <a:p>
            <a:pPr algn="ctr"/>
            <a:r>
              <a:rPr lang="en-GB" sz="1600" dirty="0">
                <a:latin typeface="Century" panose="02040604050505020304" pitchFamily="18" charset="0"/>
              </a:rPr>
              <a:t>(Peters and Shields, 2019, p. 2)</a:t>
            </a:r>
          </a:p>
        </p:txBody>
      </p:sp>
      <p:pic>
        <p:nvPicPr>
          <p:cNvPr id="30" name="Graphic 29" descr="Aspiration with solid fill">
            <a:extLst>
              <a:ext uri="{FF2B5EF4-FFF2-40B4-BE49-F238E27FC236}">
                <a16:creationId xmlns:a16="http://schemas.microsoft.com/office/drawing/2014/main" id="{AFA40478-CBF2-CCFE-3C94-E0C2D20AE56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385149" y="5362328"/>
            <a:ext cx="1321294" cy="1321294"/>
          </a:xfrm>
          <a:prstGeom prst="rect">
            <a:avLst/>
          </a:prstGeom>
        </p:spPr>
      </p:pic>
      <p:pic>
        <p:nvPicPr>
          <p:cNvPr id="40" name="Graphic 39" descr="Books with solid fill">
            <a:extLst>
              <a:ext uri="{FF2B5EF4-FFF2-40B4-BE49-F238E27FC236}">
                <a16:creationId xmlns:a16="http://schemas.microsoft.com/office/drawing/2014/main" id="{D4D5296D-EC95-C00F-B716-0855EF3A43E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777118" y="5706972"/>
            <a:ext cx="914400" cy="914400"/>
          </a:xfrm>
          <a:prstGeom prst="rect">
            <a:avLst/>
          </a:prstGeom>
        </p:spPr>
      </p:pic>
      <p:pic>
        <p:nvPicPr>
          <p:cNvPr id="42" name="Graphic 41" descr="Bar graph with upward trend with solid fill">
            <a:extLst>
              <a:ext uri="{FF2B5EF4-FFF2-40B4-BE49-F238E27FC236}">
                <a16:creationId xmlns:a16="http://schemas.microsoft.com/office/drawing/2014/main" id="{260F866D-841B-6592-385D-B2677843708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062409" y="5670461"/>
            <a:ext cx="914400" cy="914400"/>
          </a:xfrm>
          <a:prstGeom prst="rect">
            <a:avLst/>
          </a:prstGeom>
        </p:spPr>
      </p:pic>
      <p:pic>
        <p:nvPicPr>
          <p:cNvPr id="4" name="Audio Recording 25 Oct 2023 at 16:45:04">
            <a:hlinkClick r:id="" action="ppaction://media"/>
            <a:extLst>
              <a:ext uri="{FF2B5EF4-FFF2-40B4-BE49-F238E27FC236}">
                <a16:creationId xmlns:a16="http://schemas.microsoft.com/office/drawing/2014/main" id="{63043343-6CFB-5C89-6B0D-1BFD47E676C8}"/>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099189" y="232244"/>
            <a:ext cx="812800" cy="812800"/>
          </a:xfrm>
          <a:prstGeom prst="rect">
            <a:avLst/>
          </a:prstGeom>
        </p:spPr>
      </p:pic>
    </p:spTree>
    <p:extLst>
      <p:ext uri="{BB962C8B-B14F-4D97-AF65-F5344CB8AC3E}">
        <p14:creationId xmlns:p14="http://schemas.microsoft.com/office/powerpoint/2010/main" val="40997523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656"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dissolve">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52" fill="hold" display="0">
                  <p:stCondLst>
                    <p:cond delay="indefinite"/>
                  </p:stCondLst>
                  <p:endCondLst>
                    <p:cond evt="onStopAudio" delay="0">
                      <p:tgtEl>
                        <p:sldTgt/>
                      </p:tgtEl>
                    </p:cond>
                  </p:endCondLst>
                </p:cTn>
                <p:tgtEl>
                  <p:spTgt spid="4"/>
                </p:tgtEl>
              </p:cMediaNode>
            </p:audio>
          </p:childTnLst>
        </p:cTn>
      </p:par>
    </p:tnLst>
    <p:bldLst>
      <p:bldP spid="3" grpId="0" animBg="1"/>
      <p:bldP spid="2" grpId="0"/>
      <p:bldP spid="7" grpId="0" animBg="1"/>
      <p:bldP spid="12" grpId="0"/>
      <p:bldP spid="13" grpId="0" animBg="1"/>
      <p:bldP spid="14" grpId="0"/>
      <p:bldP spid="15" grpId="0" animBg="1"/>
      <p:bldP spid="16"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24">
            <a:extLst>
              <a:ext uri="{FF2B5EF4-FFF2-40B4-BE49-F238E27FC236}">
                <a16:creationId xmlns:a16="http://schemas.microsoft.com/office/drawing/2014/main" id="{5D213B41-AC9B-4E61-BEED-FF4C168A8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6B8C9215-3446-FA65-DBD1-AD2AF12594A3}"/>
              </a:ext>
            </a:extLst>
          </p:cNvPr>
          <p:cNvSpPr txBox="1"/>
          <p:nvPr/>
        </p:nvSpPr>
        <p:spPr>
          <a:xfrm>
            <a:off x="646573" y="5060603"/>
            <a:ext cx="10869750" cy="1558830"/>
          </a:xfrm>
          <a:prstGeom prst="rect">
            <a:avLst/>
          </a:prstGeom>
        </p:spPr>
        <p:txBody>
          <a:bodyPr vert="horz" lIns="91440" tIns="45720" rIns="91440" bIns="45720" rtlCol="0" anchor="b">
            <a:normAutofit fontScale="40000" lnSpcReduction="20000"/>
          </a:bodyPr>
          <a:lstStyle/>
          <a:p>
            <a:pPr algn="ctr" defTabSz="914400">
              <a:lnSpc>
                <a:spcPct val="89000"/>
              </a:lnSpc>
              <a:spcBef>
                <a:spcPct val="0"/>
              </a:spcBef>
              <a:spcAft>
                <a:spcPts val="600"/>
              </a:spcAft>
            </a:pPr>
            <a:r>
              <a:rPr lang="en-US" sz="9800" cap="all" dirty="0">
                <a:solidFill>
                  <a:schemeClr val="tx2"/>
                </a:solidFill>
                <a:latin typeface="+mj-lt"/>
                <a:ea typeface="+mj-ea"/>
                <a:cs typeface="+mj-cs"/>
              </a:rPr>
              <a:t>Thankyou</a:t>
            </a:r>
          </a:p>
          <a:p>
            <a:pPr algn="ctr" defTabSz="914400">
              <a:lnSpc>
                <a:spcPct val="89000"/>
              </a:lnSpc>
              <a:spcBef>
                <a:spcPct val="0"/>
              </a:spcBef>
              <a:spcAft>
                <a:spcPts val="600"/>
              </a:spcAft>
            </a:pPr>
            <a:r>
              <a:rPr lang="en-US" sz="9800" cap="all" dirty="0">
                <a:solidFill>
                  <a:schemeClr val="tx2"/>
                </a:solidFill>
                <a:latin typeface="+mj-lt"/>
                <a:ea typeface="+mj-ea"/>
                <a:cs typeface="+mj-cs"/>
              </a:rPr>
              <a:t>For watching </a:t>
            </a:r>
          </a:p>
          <a:p>
            <a:pPr algn="ctr" defTabSz="914400">
              <a:lnSpc>
                <a:spcPct val="89000"/>
              </a:lnSpc>
              <a:spcBef>
                <a:spcPct val="0"/>
              </a:spcBef>
              <a:spcAft>
                <a:spcPts val="600"/>
              </a:spcAft>
            </a:pPr>
            <a:r>
              <a:rPr lang="en-US" sz="7200" cap="all" dirty="0">
                <a:solidFill>
                  <a:schemeClr val="tx2"/>
                </a:solidFill>
                <a:latin typeface="+mj-lt"/>
                <a:ea typeface="+mj-ea"/>
                <a:cs typeface="+mj-cs"/>
              </a:rPr>
              <a:t> </a:t>
            </a:r>
          </a:p>
        </p:txBody>
      </p:sp>
      <p:sp>
        <p:nvSpPr>
          <p:cNvPr id="32" name="Freeform 6">
            <a:extLst>
              <a:ext uri="{FF2B5EF4-FFF2-40B4-BE49-F238E27FC236}">
                <a16:creationId xmlns:a16="http://schemas.microsoft.com/office/drawing/2014/main" id="{D8BB75D5-93A7-4EC9-A2FB-DCBDE6DE3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flipH="1">
            <a:off x="1046527" y="-133294"/>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33" name="Freeform 6">
            <a:extLst>
              <a:ext uri="{FF2B5EF4-FFF2-40B4-BE49-F238E27FC236}">
                <a16:creationId xmlns:a16="http://schemas.microsoft.com/office/drawing/2014/main" id="{628FBD9F-3B86-4C98-8F77-3833207377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flipV="1">
            <a:off x="7838485" y="614084"/>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pic>
        <p:nvPicPr>
          <p:cNvPr id="20" name="Video 19" title="Rotating transparent discs animation">
            <a:hlinkClick r:id="" action="ppaction://media"/>
            <a:extLst>
              <a:ext uri="{FF2B5EF4-FFF2-40B4-BE49-F238E27FC236}">
                <a16:creationId xmlns:a16="http://schemas.microsoft.com/office/drawing/2014/main" id="{5AAF6464-2B85-8B84-08F0-A01D75A2B9BF}"/>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783391" y="1150341"/>
            <a:ext cx="4596115" cy="2585314"/>
          </a:xfrm>
          <a:prstGeom prst="rect">
            <a:avLst/>
          </a:prstGeom>
        </p:spPr>
      </p:pic>
      <p:pic>
        <p:nvPicPr>
          <p:cNvPr id="23" name="Graphic 22">
            <a:extLst>
              <a:ext uri="{FF2B5EF4-FFF2-40B4-BE49-F238E27FC236}">
                <a16:creationId xmlns:a16="http://schemas.microsoft.com/office/drawing/2014/main" id="{B1956F3F-025F-7BD9-9330-BED8D21DCBD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018791" y="5219979"/>
            <a:ext cx="914400" cy="914400"/>
          </a:xfrm>
          <a:prstGeom prst="rect">
            <a:avLst/>
          </a:prstGeom>
        </p:spPr>
      </p:pic>
      <p:pic>
        <p:nvPicPr>
          <p:cNvPr id="24" name="Graphic 23">
            <a:extLst>
              <a:ext uri="{FF2B5EF4-FFF2-40B4-BE49-F238E27FC236}">
                <a16:creationId xmlns:a16="http://schemas.microsoft.com/office/drawing/2014/main" id="{828E1308-D8E5-52FC-0FE7-53AB3A4AD25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087309" y="5266378"/>
            <a:ext cx="914400" cy="914400"/>
          </a:xfrm>
          <a:prstGeom prst="rect">
            <a:avLst/>
          </a:prstGeom>
        </p:spPr>
      </p:pic>
      <p:pic>
        <p:nvPicPr>
          <p:cNvPr id="2" name="Audio Recording 25 Oct 2023 at 16:49:36">
            <a:hlinkClick r:id="" action="ppaction://media"/>
            <a:extLst>
              <a:ext uri="{FF2B5EF4-FFF2-40B4-BE49-F238E27FC236}">
                <a16:creationId xmlns:a16="http://schemas.microsoft.com/office/drawing/2014/main" id="{1E9378F2-DB73-FF4A-FACE-76F6EFD665F5}"/>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0899083" y="26716"/>
            <a:ext cx="812800" cy="812800"/>
          </a:xfrm>
          <a:prstGeom prst="rect">
            <a:avLst/>
          </a:prstGeom>
        </p:spPr>
      </p:pic>
    </p:spTree>
    <p:extLst>
      <p:ext uri="{BB962C8B-B14F-4D97-AF65-F5344CB8AC3E}">
        <p14:creationId xmlns:p14="http://schemas.microsoft.com/office/powerpoint/2010/main" val="179912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667" fill="hold"/>
                                        <p:tgtEl>
                                          <p:spTgt spid="2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0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1" repeatCount="indefinite" fill="hold" display="0">
                  <p:stCondLst>
                    <p:cond delay="indefinite"/>
                  </p:stCondLst>
                </p:cTn>
                <p:tgtEl>
                  <p:spTgt spid="20"/>
                </p:tgtEl>
              </p:cMediaNode>
            </p:video>
            <p:seq concurrent="1" nextAc="seek">
              <p:cTn id="12" restart="whenNotActive" fill="hold" evtFilter="cancelBubble" nodeType="interactiveSeq">
                <p:stCondLst>
                  <p:cond evt="onClick" delay="0">
                    <p:tgtEl>
                      <p:spTgt spid="20"/>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0"/>
                                        </p:tgtEl>
                                      </p:cBhvr>
                                    </p:cmd>
                                  </p:childTnLst>
                                </p:cTn>
                              </p:par>
                            </p:childTnLst>
                          </p:cTn>
                        </p:par>
                      </p:childTnLst>
                    </p:cTn>
                  </p:par>
                </p:childTnLst>
              </p:cTn>
              <p:nextCondLst>
                <p:cond evt="onClick" delay="0">
                  <p:tgtEl>
                    <p:spTgt spid="20"/>
                  </p:tgtEl>
                </p:cond>
              </p:nextCondLst>
            </p:seq>
            <p:audio>
              <p:cMediaNode vol="80000">
                <p:cTn id="1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54C0D-EF5C-5376-6ED3-0438520A6728}"/>
              </a:ext>
            </a:extLst>
          </p:cNvPr>
          <p:cNvSpPr>
            <a:spLocks noGrp="1"/>
          </p:cNvSpPr>
          <p:nvPr>
            <p:ph type="title"/>
          </p:nvPr>
        </p:nvSpPr>
        <p:spPr>
          <a:xfrm>
            <a:off x="1139126" y="0"/>
            <a:ext cx="2414337" cy="613611"/>
          </a:xfrm>
        </p:spPr>
        <p:txBody>
          <a:bodyPr>
            <a:normAutofit/>
          </a:bodyPr>
          <a:lstStyle/>
          <a:p>
            <a:r>
              <a:rPr lang="en-US" sz="3200" dirty="0"/>
              <a:t>References</a:t>
            </a:r>
          </a:p>
        </p:txBody>
      </p:sp>
      <p:sp>
        <p:nvSpPr>
          <p:cNvPr id="5" name="TextBox 4">
            <a:extLst>
              <a:ext uri="{FF2B5EF4-FFF2-40B4-BE49-F238E27FC236}">
                <a16:creationId xmlns:a16="http://schemas.microsoft.com/office/drawing/2014/main" id="{5BBD2C1E-A7A9-E2D7-64C2-6F9FC7BD8F51}"/>
              </a:ext>
            </a:extLst>
          </p:cNvPr>
          <p:cNvSpPr txBox="1"/>
          <p:nvPr/>
        </p:nvSpPr>
        <p:spPr>
          <a:xfrm>
            <a:off x="999641" y="728516"/>
            <a:ext cx="11052874" cy="8125301"/>
          </a:xfrm>
          <a:prstGeom prst="rect">
            <a:avLst/>
          </a:prstGeom>
          <a:noFill/>
        </p:spPr>
        <p:txBody>
          <a:bodyPr wrap="square" rtlCol="0">
            <a:spAutoFit/>
          </a:bodyPr>
          <a:lstStyle/>
          <a:p>
            <a:r>
              <a:rPr lang="en-GB" sz="1200" kern="100" dirty="0" err="1">
                <a:effectLst/>
                <a:latin typeface="Calibri" panose="020F0502020204030204" pitchFamily="34" charset="0"/>
                <a:ea typeface="Calibri" panose="020F0502020204030204" pitchFamily="34" charset="0"/>
                <a:cs typeface="Calibri" panose="020F0502020204030204" pitchFamily="34" charset="0"/>
              </a:rPr>
              <a:t>Compiliato</a:t>
            </a:r>
            <a:r>
              <a:rPr lang="en-GB" sz="1200" kern="100" dirty="0">
                <a:effectLst/>
                <a:latin typeface="Calibri" panose="020F0502020204030204" pitchFamily="34" charset="0"/>
                <a:ea typeface="Calibri" panose="020F0502020204030204" pitchFamily="34" charset="0"/>
                <a:cs typeface="Calibri" panose="020F0502020204030204" pitchFamily="34" charset="0"/>
              </a:rPr>
              <a:t> (2023). Beware of Self Plagiarism. [image]. Available at: </a:t>
            </a:r>
            <a:r>
              <a:rPr lang="en-GB" sz="1200" u="sng" kern="100" dirty="0">
                <a:solidFill>
                  <a:schemeClr val="accent5"/>
                </a:solidFill>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https://www.compilatio.net/en/blog/beware-of-self-plagiarism</a:t>
            </a:r>
            <a:r>
              <a:rPr lang="en-GB" sz="1200" kern="100" dirty="0">
                <a:solidFill>
                  <a:schemeClr val="accent5"/>
                </a:solidFill>
                <a:effectLst/>
                <a:latin typeface="Calibri" panose="020F0502020204030204" pitchFamily="34" charset="0"/>
                <a:ea typeface="Calibri" panose="020F0502020204030204" pitchFamily="34" charset="0"/>
                <a:cs typeface="Calibri" panose="020F0502020204030204" pitchFamily="34" charset="0"/>
              </a:rPr>
              <a:t>  </a:t>
            </a:r>
            <a:r>
              <a:rPr lang="en-GB" sz="1200" kern="100" dirty="0">
                <a:effectLst/>
                <a:latin typeface="Calibri" panose="020F0502020204030204" pitchFamily="34" charset="0"/>
                <a:ea typeface="Calibri" panose="020F0502020204030204" pitchFamily="34" charset="0"/>
                <a:cs typeface="Calibri" panose="020F0502020204030204" pitchFamily="34" charset="0"/>
              </a:rPr>
              <a:t>(accessed 16 October 2023).</a:t>
            </a:r>
          </a:p>
          <a:p>
            <a:endParaRPr lang="en-GB" sz="1200" kern="1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Faculty Focus (2020). Transitioning To Distance Learning: Three Tips for Teachers. [image]. Available at:</a:t>
            </a:r>
          </a:p>
          <a:p>
            <a:r>
              <a:rPr lang="en-GB" sz="1200" dirty="0">
                <a:latin typeface="Calibri" panose="020F0502020204030204" pitchFamily="34" charset="0"/>
                <a:cs typeface="Calibri" panose="020F0502020204030204" pitchFamily="34" charset="0"/>
                <a:hlinkClick r:id="rId3"/>
              </a:rPr>
              <a:t>https://www.facultyfocus.com/articles/online-education/online-course-delivery-and-instruction/transitioning-to-distance-learning-three-tips-for-teachers/</a:t>
            </a:r>
            <a:r>
              <a:rPr lang="en-GB" sz="1200" dirty="0">
                <a:latin typeface="Calibri" panose="020F0502020204030204" pitchFamily="34" charset="0"/>
                <a:cs typeface="Calibri" panose="020F0502020204030204" pitchFamily="34" charset="0"/>
              </a:rPr>
              <a:t>  (accessed 19 October 2023).</a:t>
            </a:r>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p>
            <a:endParaRPr lang="en-GB" sz="1200" kern="100" dirty="0">
              <a:latin typeface="Calibri" panose="020F0502020204030204" pitchFamily="34" charset="0"/>
              <a:cs typeface="Calibri" panose="020F0502020204030204" pitchFamily="34" charset="0"/>
            </a:endParaRPr>
          </a:p>
          <a:p>
            <a:r>
              <a:rPr lang="en-GB" sz="1200" kern="1800" dirty="0" err="1">
                <a:effectLst/>
                <a:latin typeface="Calibri" panose="020F0502020204030204" pitchFamily="34" charset="0"/>
                <a:ea typeface="Times New Roman" panose="02020603050405020304" pitchFamily="18" charset="0"/>
                <a:cs typeface="Calibri" panose="020F0502020204030204" pitchFamily="34" charset="0"/>
              </a:rPr>
              <a:t>Geraldi</a:t>
            </a:r>
            <a:r>
              <a:rPr lang="en-GB" sz="1200" kern="1800" dirty="0">
                <a:effectLst/>
                <a:latin typeface="Calibri" panose="020F0502020204030204" pitchFamily="34" charset="0"/>
                <a:ea typeface="Times New Roman" panose="02020603050405020304" pitchFamily="18" charset="0"/>
                <a:cs typeface="Calibri" panose="020F0502020204030204" pitchFamily="34" charset="0"/>
              </a:rPr>
              <a:t>, J. (2021). Self-Plagiarism in Project Studies: A Call for Action and Reflection. Project Management Journal, 52(2), p. 119-126. Available at: </a:t>
            </a:r>
            <a:r>
              <a:rPr lang="en-GB" sz="1200" kern="1800" dirty="0">
                <a:effectLst/>
                <a:latin typeface="Calibri" panose="020F0502020204030204" pitchFamily="34" charset="0"/>
                <a:ea typeface="Times New Roman" panose="02020603050405020304" pitchFamily="18" charset="0"/>
                <a:cs typeface="Calibri" panose="020F0502020204030204" pitchFamily="34" charset="0"/>
                <a:hlinkClick r:id="rId4"/>
              </a:rPr>
              <a:t>https://doi-org.ezproxy.uwtsd.ac.uk/10.1177/8756972820982445</a:t>
            </a:r>
            <a:r>
              <a:rPr lang="en-GB" sz="1200" kern="1800" dirty="0">
                <a:effectLst/>
                <a:latin typeface="Calibri" panose="020F0502020204030204" pitchFamily="34" charset="0"/>
                <a:ea typeface="Times New Roman" panose="02020603050405020304" pitchFamily="18" charset="0"/>
                <a:cs typeface="Calibri" panose="020F0502020204030204" pitchFamily="34" charset="0"/>
              </a:rPr>
              <a:t> (accessed 10 October 2023)</a:t>
            </a:r>
            <a:endParaRPr lang="en-US" sz="1200" dirty="0">
              <a:latin typeface="Calibri" panose="020F0502020204030204" pitchFamily="34" charset="0"/>
              <a:cs typeface="Calibri" panose="020F0502020204030204" pitchFamily="34" charset="0"/>
            </a:endParaRPr>
          </a:p>
          <a:p>
            <a:endParaRPr lang="en-GB" sz="1200" i="1" kern="100" dirty="0">
              <a:latin typeface="Calibri" panose="020F0502020204030204" pitchFamily="34" charset="0"/>
              <a:ea typeface="Calibri" panose="020F0502020204030204" pitchFamily="34" charset="0"/>
              <a:cs typeface="Calibri" panose="020F0502020204030204" pitchFamily="34" charset="0"/>
            </a:endParaRPr>
          </a:p>
          <a:p>
            <a:r>
              <a:rPr lang="en-GB" sz="1200" kern="100" dirty="0">
                <a:effectLst/>
                <a:latin typeface="Calibri" panose="020F0502020204030204" pitchFamily="34" charset="0"/>
                <a:ea typeface="Calibri" panose="020F0502020204030204" pitchFamily="34" charset="0"/>
                <a:cs typeface="Calibri" panose="020F0502020204030204" pitchFamily="34" charset="0"/>
              </a:rPr>
              <a:t>J. </a:t>
            </a:r>
            <a:r>
              <a:rPr lang="en-GB" sz="1200" kern="100" dirty="0" err="1">
                <a:effectLst/>
                <a:latin typeface="Calibri" panose="020F0502020204030204" pitchFamily="34" charset="0"/>
                <a:ea typeface="Calibri" panose="020F0502020204030204" pitchFamily="34" charset="0"/>
                <a:cs typeface="Calibri" panose="020F0502020204030204" pitchFamily="34" charset="0"/>
              </a:rPr>
              <a:t>Drisco</a:t>
            </a:r>
            <a:r>
              <a:rPr lang="en-GB" sz="1200" kern="100" dirty="0">
                <a:effectLst/>
                <a:latin typeface="Calibri" panose="020F0502020204030204" pitchFamily="34" charset="0"/>
                <a:ea typeface="Calibri" panose="020F0502020204030204" pitchFamily="34" charset="0"/>
                <a:cs typeface="Calibri" panose="020F0502020204030204" pitchFamily="34" charset="0"/>
              </a:rPr>
              <a:t> (2023). ‘</a:t>
            </a:r>
            <a:r>
              <a:rPr lang="en-GB" sz="1200" dirty="0">
                <a:effectLst/>
                <a:latin typeface="Calibri" panose="020F0502020204030204" pitchFamily="34" charset="0"/>
                <a:ea typeface="Times New Roman" panose="02020603050405020304" pitchFamily="18" charset="0"/>
                <a:cs typeface="Calibri" panose="020F0502020204030204" pitchFamily="34" charset="0"/>
              </a:rPr>
              <a:t>What Is Plagiarism, How to Identify It, and How to Educate to Avoid It’, </a:t>
            </a:r>
            <a:r>
              <a:rPr lang="en-GB" sz="1200" i="1" dirty="0">
                <a:effectLst/>
                <a:latin typeface="Calibri" panose="020F0502020204030204" pitchFamily="34" charset="0"/>
                <a:ea typeface="Times New Roman" panose="02020603050405020304" pitchFamily="18" charset="0"/>
                <a:cs typeface="Calibri" panose="020F0502020204030204" pitchFamily="34" charset="0"/>
              </a:rPr>
              <a:t>Journal of Social Work Education</a:t>
            </a:r>
            <a:r>
              <a:rPr lang="en-GB" sz="1200" dirty="0">
                <a:effectLst/>
                <a:latin typeface="Calibri" panose="020F0502020204030204" pitchFamily="34" charset="0"/>
                <a:ea typeface="Times New Roman" panose="02020603050405020304" pitchFamily="18" charset="0"/>
                <a:cs typeface="Calibri" panose="020F0502020204030204" pitchFamily="34" charset="0"/>
              </a:rPr>
              <a:t>, 59(3). DOI: 10.1080/10437797.2022.2119358 </a:t>
            </a:r>
          </a:p>
          <a:p>
            <a:endParaRPr lang="en-US" sz="1200" dirty="0">
              <a:latin typeface="Calibri" panose="020F0502020204030204" pitchFamily="34" charset="0"/>
              <a:cs typeface="Calibri" panose="020F0502020204030204" pitchFamily="34" charset="0"/>
            </a:endParaRPr>
          </a:p>
          <a:p>
            <a:r>
              <a:rPr lang="en-US" sz="1200" dirty="0" err="1">
                <a:latin typeface="Calibri" panose="020F0502020204030204" pitchFamily="34" charset="0"/>
                <a:cs typeface="Calibri" panose="020F0502020204030204" pitchFamily="34" charset="0"/>
              </a:rPr>
              <a:t>Jodat</a:t>
            </a:r>
            <a:r>
              <a:rPr lang="en-US" sz="1200" dirty="0">
                <a:latin typeface="Calibri" panose="020F0502020204030204" pitchFamily="34" charset="0"/>
                <a:cs typeface="Calibri" panose="020F0502020204030204" pitchFamily="34" charset="0"/>
              </a:rPr>
              <a:t> Law Group (2016). </a:t>
            </a:r>
            <a:r>
              <a:rPr lang="en-US" sz="1200" i="1" dirty="0">
                <a:latin typeface="Calibri" panose="020F0502020204030204" pitchFamily="34" charset="0"/>
                <a:cs typeface="Calibri" panose="020F0502020204030204" pitchFamily="34" charset="0"/>
              </a:rPr>
              <a:t>What is considered Plagiarism?.</a:t>
            </a:r>
            <a:r>
              <a:rPr lang="en-US" sz="1200" dirty="0">
                <a:latin typeface="Calibri" panose="020F0502020204030204" pitchFamily="34" charset="0"/>
                <a:cs typeface="Calibri" panose="020F0502020204030204" pitchFamily="34" charset="0"/>
              </a:rPr>
              <a:t> [image]. Available at: </a:t>
            </a:r>
            <a:r>
              <a:rPr lang="en-GB" sz="1200" u="sng"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hlinkClick r:id="rId5"/>
              </a:rPr>
              <a:t>https://jodatlawgroup.com/what-is-plagiarism-copyright-law/</a:t>
            </a:r>
            <a:r>
              <a:rPr lang="en-GB" sz="12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(accessed 14 October 2023).</a:t>
            </a:r>
            <a:endParaRPr lang="en-GB" sz="1200" kern="1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Times New Roman" panose="02020603050405020304" pitchFamily="18" charset="0"/>
              <a:cs typeface="Calibri" panose="020F0502020204030204" pitchFamily="34" charset="0"/>
            </a:endParaRPr>
          </a:p>
          <a:p>
            <a:r>
              <a:rPr lang="en-GB" sz="1200" dirty="0">
                <a:effectLst/>
                <a:latin typeface="Calibri" panose="020F0502020204030204" pitchFamily="34" charset="0"/>
                <a:ea typeface="Times New Roman" panose="02020603050405020304" pitchFamily="18" charset="0"/>
                <a:cs typeface="Calibri" panose="020F0502020204030204" pitchFamily="34" charset="0"/>
              </a:rPr>
              <a:t>The Law Dictionary (no date). </a:t>
            </a:r>
            <a:r>
              <a:rPr lang="en-GB" sz="1200" i="1" dirty="0">
                <a:effectLst/>
                <a:latin typeface="Calibri" panose="020F0502020204030204" pitchFamily="34" charset="0"/>
                <a:ea typeface="Times New Roman" panose="02020603050405020304" pitchFamily="18" charset="0"/>
                <a:cs typeface="Calibri" panose="020F0502020204030204" pitchFamily="34" charset="0"/>
              </a:rPr>
              <a:t>What Are Some Consequences Of Plagiarism? </a:t>
            </a:r>
            <a:r>
              <a:rPr lang="en-GB" sz="1200" dirty="0">
                <a:effectLst/>
                <a:latin typeface="Calibri" panose="020F0502020204030204" pitchFamily="34" charset="0"/>
                <a:ea typeface="Times New Roman" panose="02020603050405020304" pitchFamily="18" charset="0"/>
                <a:cs typeface="Calibri" panose="020F0502020204030204" pitchFamily="34" charset="0"/>
              </a:rPr>
              <a:t>Available at: </a:t>
            </a:r>
            <a:r>
              <a:rPr lang="en-GB" sz="1200" u="sng" dirty="0">
                <a:solidFill>
                  <a:schemeClr val="accent5"/>
                </a:solidFill>
                <a:effectLst/>
                <a:latin typeface="Calibri" panose="020F0502020204030204" pitchFamily="34" charset="0"/>
                <a:ea typeface="Times New Roman" panose="02020603050405020304" pitchFamily="18" charset="0"/>
                <a:cs typeface="Calibri" panose="020F0502020204030204" pitchFamily="34" charset="0"/>
                <a:hlinkClick r:id="rId6">
                  <a:extLst>
                    <a:ext uri="{A12FA001-AC4F-418D-AE19-62706E023703}">
                      <ahyp:hlinkClr xmlns:ahyp="http://schemas.microsoft.com/office/drawing/2018/hyperlinkcolor" val="tx"/>
                    </a:ext>
                  </a:extLst>
                </a:hlinkClick>
              </a:rPr>
              <a:t>https://thelawdictionary.org/article/what-are-some-consequences-of-plagiarism/</a:t>
            </a:r>
            <a:r>
              <a:rPr lang="en-GB" sz="1200" dirty="0">
                <a:solidFill>
                  <a:schemeClr val="accent5"/>
                </a:solidFill>
                <a:effectLst/>
                <a:latin typeface="Calibri" panose="020F0502020204030204" pitchFamily="34" charset="0"/>
                <a:ea typeface="Times New Roman" panose="02020603050405020304" pitchFamily="18" charset="0"/>
                <a:cs typeface="Calibri" panose="020F0502020204030204" pitchFamily="34" charset="0"/>
              </a:rPr>
              <a:t> </a:t>
            </a:r>
            <a:r>
              <a:rPr lang="en-GB" sz="1200" dirty="0">
                <a:effectLst/>
                <a:latin typeface="Calibri" panose="020F0502020204030204" pitchFamily="34" charset="0"/>
                <a:ea typeface="Times New Roman" panose="02020603050405020304" pitchFamily="18" charset="0"/>
                <a:cs typeface="Calibri" panose="020F0502020204030204" pitchFamily="34" charset="0"/>
              </a:rPr>
              <a:t>(accessed 17 </a:t>
            </a:r>
            <a:r>
              <a:rPr lang="en-GB" sz="1200" dirty="0">
                <a:latin typeface="Calibri" panose="020F0502020204030204" pitchFamily="34" charset="0"/>
                <a:ea typeface="Times New Roman" panose="02020603050405020304" pitchFamily="18" charset="0"/>
                <a:cs typeface="Calibri" panose="020F0502020204030204" pitchFamily="34" charset="0"/>
              </a:rPr>
              <a:t>O</a:t>
            </a:r>
            <a:r>
              <a:rPr lang="en-GB" sz="1200" dirty="0">
                <a:effectLst/>
                <a:latin typeface="Calibri" panose="020F0502020204030204" pitchFamily="34" charset="0"/>
                <a:ea typeface="Times New Roman" panose="02020603050405020304" pitchFamily="18" charset="0"/>
                <a:cs typeface="Calibri" panose="020F0502020204030204" pitchFamily="34" charset="0"/>
              </a:rPr>
              <a:t>ctober 2023)</a:t>
            </a:r>
          </a:p>
          <a:p>
            <a:endParaRPr lang="en-GB" sz="1200" kern="100" dirty="0">
              <a:latin typeface="Calibri" panose="020F0502020204030204" pitchFamily="34" charset="0"/>
              <a:ea typeface="Calibri" panose="020F0502020204030204" pitchFamily="34" charset="0"/>
              <a:cs typeface="Calibri" panose="020F0502020204030204" pitchFamily="34" charset="0"/>
            </a:endParaRPr>
          </a:p>
          <a:p>
            <a:r>
              <a:rPr lang="en-GB" sz="1200" dirty="0">
                <a:effectLst/>
                <a:latin typeface="Calibri" panose="020F0502020204030204" pitchFamily="34" charset="0"/>
                <a:ea typeface="Calibri" panose="020F0502020204030204" pitchFamily="34" charset="0"/>
                <a:cs typeface="Calibri" panose="020F0502020204030204" pitchFamily="34" charset="0"/>
              </a:rPr>
              <a:t>M. </a:t>
            </a:r>
            <a:r>
              <a:rPr lang="en-GB" sz="1200" dirty="0" err="1">
                <a:effectLst/>
                <a:latin typeface="Calibri" panose="020F0502020204030204" pitchFamily="34" charset="0"/>
                <a:ea typeface="Calibri" panose="020F0502020204030204" pitchFamily="34" charset="0"/>
                <a:cs typeface="Calibri" panose="020F0502020204030204" pitchFamily="34" charset="0"/>
              </a:rPr>
              <a:t>Velliaris</a:t>
            </a:r>
            <a:r>
              <a:rPr lang="en-GB" sz="1200" dirty="0">
                <a:effectLst/>
                <a:latin typeface="Calibri" panose="020F0502020204030204" pitchFamily="34" charset="0"/>
                <a:cs typeface="Calibri" panose="020F0502020204030204" pitchFamily="34" charset="0"/>
              </a:rPr>
              <a:t> (2017). </a:t>
            </a:r>
            <a:r>
              <a:rPr lang="en-GB" sz="1200" b="0" strike="noStrike" dirty="0">
                <a:effectLst/>
                <a:latin typeface="Calibri" panose="020F0502020204030204" pitchFamily="34" charset="0"/>
                <a:cs typeface="Calibri" panose="020F0502020204030204" pitchFamily="34" charset="0"/>
              </a:rPr>
              <a:t> ’</a:t>
            </a:r>
            <a:r>
              <a:rPr lang="en-GB" sz="1200" u="none" strike="noStrike" dirty="0">
                <a:solidFill>
                  <a:srgbClr val="333333"/>
                </a:solidFill>
                <a:effectLst/>
                <a:latin typeface="Calibri" panose="020F0502020204030204" pitchFamily="34" charset="0"/>
                <a:cs typeface="Calibri" panose="020F0502020204030204" pitchFamily="34" charset="0"/>
              </a:rPr>
              <a:t>Ignorance or Intent? A Case Study of Plagiarism in Higher Education among LIS Students in the Caribbean’, </a:t>
            </a:r>
            <a:r>
              <a:rPr lang="en-GB" sz="1200" i="1" u="none" strike="noStrike" dirty="0">
                <a:solidFill>
                  <a:srgbClr val="333333"/>
                </a:solidFill>
                <a:effectLst/>
                <a:latin typeface="Calibri" panose="020F0502020204030204" pitchFamily="34" charset="0"/>
                <a:cs typeface="Calibri" panose="020F0502020204030204" pitchFamily="34" charset="0"/>
              </a:rPr>
              <a:t>Handbook of Research on Academic Misconduct in Higher Education</a:t>
            </a:r>
            <a:r>
              <a:rPr lang="en-GB" sz="1200" u="none" strike="noStrike" dirty="0">
                <a:solidFill>
                  <a:srgbClr val="333333"/>
                </a:solidFill>
                <a:effectLst/>
                <a:latin typeface="Calibri" panose="020F0502020204030204" pitchFamily="34" charset="0"/>
                <a:cs typeface="Calibri" panose="020F0502020204030204" pitchFamily="34" charset="0"/>
              </a:rPr>
              <a:t>, IGI Global, </a:t>
            </a:r>
            <a:r>
              <a:rPr lang="en-GB" sz="1200" dirty="0">
                <a:solidFill>
                  <a:srgbClr val="333333"/>
                </a:solidFill>
                <a:latin typeface="Calibri" panose="020F0502020204030204" pitchFamily="34" charset="0"/>
                <a:cs typeface="Calibri" panose="020F0502020204030204" pitchFamily="34" charset="0"/>
              </a:rPr>
              <a:t>pp. 182-205. Available at:</a:t>
            </a:r>
            <a:r>
              <a:rPr lang="en-GB" sz="1200" i="1" dirty="0">
                <a:solidFill>
                  <a:srgbClr val="333333"/>
                </a:solidFill>
                <a:latin typeface="Calibri" panose="020F0502020204030204" pitchFamily="34" charset="0"/>
                <a:cs typeface="Calibri" panose="020F0502020204030204" pitchFamily="34" charset="0"/>
              </a:rPr>
              <a:t> </a:t>
            </a:r>
            <a:r>
              <a:rPr lang="en-GB" sz="1200" u="sng"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hlinkClick r:id="rId7"/>
              </a:rPr>
              <a:t>https://www-igi-global-com.ezproxy.uwtsd.ac.uk/gateway/chapter/full-text-html/170095#plagiarism-and-academic-integrity</a:t>
            </a:r>
            <a:r>
              <a:rPr lang="en-GB" sz="1200" u="sng"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r>
              <a:rPr lang="en-GB" sz="1200" kern="100" dirty="0">
                <a:effectLst/>
                <a:latin typeface="Calibri" panose="020F0502020204030204" pitchFamily="34" charset="0"/>
                <a:ea typeface="Calibri" panose="020F0502020204030204" pitchFamily="34" charset="0"/>
                <a:cs typeface="Calibri" panose="020F0502020204030204" pitchFamily="34" charset="0"/>
              </a:rPr>
              <a:t>(accessed 12</a:t>
            </a:r>
            <a:r>
              <a:rPr lang="en-GB" sz="1200" kern="1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200" kern="100" dirty="0">
                <a:effectLst/>
                <a:latin typeface="Calibri" panose="020F0502020204030204" pitchFamily="34" charset="0"/>
                <a:ea typeface="Calibri" panose="020F0502020204030204" pitchFamily="34" charset="0"/>
                <a:cs typeface="Calibri" panose="020F0502020204030204" pitchFamily="34" charset="0"/>
              </a:rPr>
              <a:t> October 2023).</a:t>
            </a:r>
          </a:p>
          <a:p>
            <a:endParaRPr lang="en-GB" sz="1200" i="0" u="none" strike="noStrike" dirty="0">
              <a:effectLst/>
              <a:latin typeface="Calibri" panose="020F0502020204030204" pitchFamily="34" charset="0"/>
              <a:cs typeface="Calibri" panose="020F0502020204030204" pitchFamily="34" charset="0"/>
            </a:endParaRPr>
          </a:p>
          <a:p>
            <a:r>
              <a:rPr lang="en-GB" sz="1200" i="0" u="none" strike="noStrike" dirty="0">
                <a:effectLst/>
                <a:latin typeface="Calibri" panose="020F0502020204030204" pitchFamily="34" charset="0"/>
                <a:cs typeface="Calibri" panose="020F0502020204030204" pitchFamily="34" charset="0"/>
              </a:rPr>
              <a:t>Oxbridge Essays (2021). How to really avoid Plagiarism in Essay Writing?. Available at: </a:t>
            </a:r>
            <a:r>
              <a:rPr lang="en-GB" sz="1200" i="0" u="none" strike="noStrike" dirty="0">
                <a:effectLst/>
                <a:latin typeface="Calibri" panose="020F0502020204030204" pitchFamily="34" charset="0"/>
                <a:cs typeface="Calibri" panose="020F0502020204030204" pitchFamily="34" charset="0"/>
                <a:hlinkClick r:id="rId8"/>
              </a:rPr>
              <a:t>https://www.oxbridgeessays.com/blog/avoiding-plagiarism-essay-writing/</a:t>
            </a:r>
            <a:r>
              <a:rPr lang="en-GB" sz="1200" dirty="0">
                <a:latin typeface="Calibri" panose="020F0502020204030204" pitchFamily="34" charset="0"/>
                <a:cs typeface="Calibri" panose="020F0502020204030204" pitchFamily="34" charset="0"/>
              </a:rPr>
              <a:t>  (accessed 19 October 2021).</a:t>
            </a:r>
          </a:p>
          <a:p>
            <a:endParaRPr lang="en-GB" sz="1200" dirty="0">
              <a:latin typeface="Calibri" panose="020F0502020204030204" pitchFamily="34" charset="0"/>
              <a:ea typeface="Times New Roman" panose="02020603050405020304" pitchFamily="18" charset="0"/>
              <a:cs typeface="Calibri" panose="020F0502020204030204" pitchFamily="34" charset="0"/>
            </a:endParaRPr>
          </a:p>
          <a:p>
            <a:r>
              <a:rPr lang="en-GB" sz="1200" dirty="0">
                <a:latin typeface="Calibri" panose="020F0502020204030204" pitchFamily="34" charset="0"/>
                <a:ea typeface="Times New Roman" panose="02020603050405020304" pitchFamily="18" charset="0"/>
                <a:cs typeface="Calibri" panose="020F0502020204030204" pitchFamily="34" charset="0"/>
              </a:rPr>
              <a:t>Pears, R. and Shields, G. (2019). Cite Them Right. London: Bloomsbury Publishing. </a:t>
            </a:r>
            <a:endParaRPr lang="en-GB" sz="1200" dirty="0">
              <a:effectLst/>
              <a:latin typeface="Calibri" panose="020F0502020204030204" pitchFamily="34" charset="0"/>
              <a:ea typeface="Times New Roman" panose="02020603050405020304" pitchFamily="18" charset="0"/>
              <a:cs typeface="Calibri" panose="020F0502020204030204" pitchFamily="34" charset="0"/>
            </a:endParaRPr>
          </a:p>
          <a:p>
            <a:endParaRPr lang="en-GB" sz="1200" dirty="0">
              <a:latin typeface="Calibri" panose="020F0502020204030204" pitchFamily="34" charset="0"/>
              <a:ea typeface="Times New Roman" panose="02020603050405020304" pitchFamily="18" charset="0"/>
              <a:cs typeface="Calibri" panose="020F0502020204030204" pitchFamily="34" charset="0"/>
            </a:endParaRPr>
          </a:p>
          <a:p>
            <a:r>
              <a:rPr lang="en-GB" sz="1200" i="0" u="none" strike="noStrike" dirty="0">
                <a:effectLst/>
                <a:latin typeface="Calibri" panose="020F0502020204030204" pitchFamily="34" charset="0"/>
                <a:cs typeface="Calibri" panose="020F0502020204030204" pitchFamily="34" charset="0"/>
              </a:rPr>
              <a:t>Plagiarism Checker (2021). The Consequences of Plagiarism – An Awakening. [image] Available at: </a:t>
            </a:r>
            <a:r>
              <a:rPr lang="en-GB" sz="1200" i="0" u="none" strike="noStrike" dirty="0">
                <a:effectLst/>
                <a:latin typeface="Calibri" panose="020F0502020204030204" pitchFamily="34" charset="0"/>
                <a:cs typeface="Calibri" panose="020F0502020204030204" pitchFamily="34" charset="0"/>
                <a:hlinkClick r:id="rId9"/>
              </a:rPr>
              <a:t>https://www.plagiarismchecker.net/dev/the-consequences-of-plagiarism-an-awakening/</a:t>
            </a:r>
            <a:r>
              <a:rPr lang="en-GB" sz="1200" i="0" u="none" strike="noStrike" dirty="0">
                <a:effectLst/>
                <a:latin typeface="Calibri" panose="020F0502020204030204" pitchFamily="34" charset="0"/>
                <a:cs typeface="Calibri" panose="020F0502020204030204" pitchFamily="34" charset="0"/>
              </a:rPr>
              <a:t> (accessed 18 October 2023).</a:t>
            </a:r>
          </a:p>
          <a:p>
            <a:endParaRPr lang="en-GB" sz="1200" dirty="0">
              <a:latin typeface="Calibri" panose="020F0502020204030204" pitchFamily="34" charset="0"/>
              <a:cs typeface="Calibri" panose="020F0502020204030204" pitchFamily="34" charset="0"/>
            </a:endParaRPr>
          </a:p>
          <a:p>
            <a:r>
              <a:rPr lang="en-GB" sz="1200" i="0" u="none" strike="noStrike" dirty="0">
                <a:effectLst/>
                <a:latin typeface="Calibri" panose="020F0502020204030204" pitchFamily="34" charset="0"/>
                <a:cs typeface="Calibri" panose="020F0502020204030204" pitchFamily="34" charset="0"/>
              </a:rPr>
              <a:t>Search Engine Journal (2023). </a:t>
            </a:r>
            <a:r>
              <a:rPr lang="en-GB" sz="1200" i="0" u="none" strike="noStrike" dirty="0">
                <a:solidFill>
                  <a:srgbClr val="252525"/>
                </a:solidFill>
                <a:effectLst/>
                <a:latin typeface="Calibri" panose="020F0502020204030204" pitchFamily="34" charset="0"/>
                <a:cs typeface="Calibri" panose="020F0502020204030204" pitchFamily="34" charset="0"/>
              </a:rPr>
              <a:t>How To Avoid Plagiarism: Don’t Devastate Your Writing Career. [image]. Available at: </a:t>
            </a:r>
            <a:r>
              <a:rPr lang="en-GB" sz="1200" i="0" u="none" strike="noStrike" dirty="0">
                <a:solidFill>
                  <a:srgbClr val="252525"/>
                </a:solidFill>
                <a:effectLst/>
                <a:latin typeface="Calibri" panose="020F0502020204030204" pitchFamily="34" charset="0"/>
                <a:cs typeface="Calibri" panose="020F0502020204030204" pitchFamily="34" charset="0"/>
                <a:hlinkClick r:id="rId10"/>
              </a:rPr>
              <a:t>https://www.searchenginejournal.com/how-to-avoid-plagiarism/476806/#close</a:t>
            </a:r>
            <a:r>
              <a:rPr lang="en-GB" sz="1200" i="0" u="none" strike="noStrike" dirty="0">
                <a:solidFill>
                  <a:srgbClr val="252525"/>
                </a:solidFill>
                <a:effectLst/>
                <a:latin typeface="Calibri" panose="020F0502020204030204" pitchFamily="34" charset="0"/>
                <a:cs typeface="Calibri" panose="020F0502020204030204" pitchFamily="34" charset="0"/>
              </a:rPr>
              <a:t> (accessed 19 October 2023).</a:t>
            </a:r>
          </a:p>
          <a:p>
            <a:endParaRPr lang="en-GB" sz="1400" dirty="0">
              <a:latin typeface="-apple-system"/>
            </a:endParaRPr>
          </a:p>
          <a:p>
            <a:endParaRPr lang="en-GB" sz="1400" i="0" u="none" strike="noStrike" dirty="0">
              <a:effectLst/>
              <a:latin typeface="-apple-system"/>
            </a:endParaRPr>
          </a:p>
          <a:p>
            <a:endParaRPr lang="en-GB" sz="1400" dirty="0">
              <a:effectLst/>
              <a:latin typeface="Calibri" panose="020F0502020204030204" pitchFamily="34" charset="0"/>
              <a:ea typeface="Times New Roman" panose="02020603050405020304" pitchFamily="18" charset="0"/>
              <a:cs typeface="Calibri" panose="020F0502020204030204" pitchFamily="34" charset="0"/>
            </a:endParaRPr>
          </a:p>
          <a:p>
            <a:endParaRPr lang="en-GB" sz="1200" dirty="0">
              <a:effectLst/>
              <a:latin typeface="Calibri" panose="020F0502020204030204" pitchFamily="34" charset="0"/>
              <a:ea typeface="Times New Roman" panose="02020603050405020304" pitchFamily="18" charset="0"/>
              <a:cs typeface="Calibri" panose="020F0502020204030204" pitchFamily="34" charset="0"/>
            </a:endParaRPr>
          </a:p>
          <a:p>
            <a:endParaRPr lang="en-GB" sz="1200" dirty="0">
              <a:latin typeface="OpenSans"/>
              <a:ea typeface="Times New Roman" panose="02020603050405020304" pitchFamily="18" charset="0"/>
            </a:endParaRPr>
          </a:p>
          <a:p>
            <a:endParaRPr lang="en-GB" sz="1200" dirty="0">
              <a:effectLst/>
              <a:latin typeface="OpenSans"/>
              <a:ea typeface="Times New Roman" panose="02020603050405020304" pitchFamily="18" charset="0"/>
            </a:endParaRPr>
          </a:p>
          <a:p>
            <a:endParaRPr lang="en-GB" dirty="0">
              <a:latin typeface="OpenSans"/>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3816474"/>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082C27-02EB-4B4A-A84F-7021AA79D4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155078-021E-49AB-8F30-C53CA1A5999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D26757D5-6F93-45B0-82A2-39BC87D70F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Crop</Template>
  <TotalTime>11866</TotalTime>
  <Words>1392</Words>
  <Application>Microsoft Macintosh PowerPoint</Application>
  <PresentationFormat>Widescreen</PresentationFormat>
  <Paragraphs>116</Paragraphs>
  <Slides>12</Slides>
  <Notes>11</Notes>
  <HiddenSlides>0</HiddenSlides>
  <MMClips>14</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-apple-system</vt:lpstr>
      <vt:lpstr>ACADEMY ENGRAVED LET PLAIN:1.0</vt:lpstr>
      <vt:lpstr>Arial</vt:lpstr>
      <vt:lpstr>Calibri</vt:lpstr>
      <vt:lpstr>Century</vt:lpstr>
      <vt:lpstr>Franklin Gothic Book</vt:lpstr>
      <vt:lpstr>Lato</vt:lpstr>
      <vt:lpstr>MinionPro</vt:lpstr>
      <vt:lpstr>OpenSans</vt:lpstr>
      <vt:lpstr>Times New Roman</vt:lpstr>
      <vt:lpstr>Crop</vt:lpstr>
      <vt:lpstr>What is plagiarism and how to avoid it</vt:lpstr>
      <vt:lpstr>Definition:  “Plagiarism is an offence against the author of a work where ideas and thoughts are used but credit is not given.” (Valliris, 2017, p. 24)   “Using extracts or ideas from others or your own work, without the proper acknowledgement of where it came from and the correct citing.” (Drisco, 2013, pp. 755)         </vt:lpstr>
      <vt:lpstr>Self Plagiarism</vt:lpstr>
      <vt:lpstr>‘the re-use of work you have previously submitted or  published’</vt:lpstr>
      <vt:lpstr>Consequences  of  Plagiarism  </vt:lpstr>
      <vt:lpstr>PowerPoint Presentation</vt:lpstr>
      <vt:lpstr>Overall Consequences</vt:lpstr>
      <vt:lpstr>PowerPoint Presentation</vt:lpstr>
      <vt:lpstr>How To Avoid  Plagiarizing  </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plagiarism and how to avoid it</dc:title>
  <dc:creator>E Combe (Pontarddulais Comprehensive School)</dc:creator>
  <cp:lastModifiedBy>E Combe (Pontarddulais Comprehensive School)</cp:lastModifiedBy>
  <cp:revision>20</cp:revision>
  <dcterms:created xsi:type="dcterms:W3CDTF">2023-10-16T15:52:30Z</dcterms:created>
  <dcterms:modified xsi:type="dcterms:W3CDTF">2023-10-25T18:27:05Z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