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sldIdLst>
    <p:sldId id="256" r:id="rId2"/>
    <p:sldId id="259" r:id="rId3"/>
    <p:sldId id="258" r:id="rId4"/>
    <p:sldId id="257"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660"/>
  </p:normalViewPr>
  <p:slideViewPr>
    <p:cSldViewPr snapToGrid="0">
      <p:cViewPr varScale="1">
        <p:scale>
          <a:sx n="48" d="100"/>
          <a:sy n="48" d="100"/>
        </p:scale>
        <p:origin x="1046" y="5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94FBC5-365B-42A6-9A8F-E86AF6E93225}" type="datetimeFigureOut">
              <a:rPr lang="en-GB" smtClean="0"/>
              <a:t>04/04/2022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9B1E11-434A-4EA4-95B8-B037FC1FCC24}" type="slidenum">
              <a:rPr lang="en-GB" smtClean="0"/>
              <a:t>‹#›</a:t>
            </a:fld>
            <a:endParaRPr lang="en-GB"/>
          </a:p>
        </p:txBody>
      </p:sp>
    </p:spTree>
    <p:extLst>
      <p:ext uri="{BB962C8B-B14F-4D97-AF65-F5344CB8AC3E}">
        <p14:creationId xmlns:p14="http://schemas.microsoft.com/office/powerpoint/2010/main" val="1680861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dirty="0"/>
              <a:t>The purpose of this assignment aims to identify the correlation between academic levels and grit scores in regards to the findings and research conducted by Angela Duckworth and Carol Dweck using the DIKW approach.  Throughout this presentation we will identify each part of the DIKW, with data that has been collected and made into a graph for the data aspect of the DIKW. We will also then compare and discuss the differences between the primary and secondary data and ultimately come to a conclusion on what the best action would be. </a:t>
            </a:r>
          </a:p>
        </p:txBody>
      </p:sp>
      <p:sp>
        <p:nvSpPr>
          <p:cNvPr id="4" name="Slide Number Placeholder 3"/>
          <p:cNvSpPr>
            <a:spLocks noGrp="1"/>
          </p:cNvSpPr>
          <p:nvPr>
            <p:ph type="sldNum" sz="quarter" idx="5"/>
          </p:nvPr>
        </p:nvSpPr>
        <p:spPr/>
        <p:txBody>
          <a:bodyPr/>
          <a:lstStyle/>
          <a:p>
            <a:fld id="{F39B1E11-434A-4EA4-95B8-B037FC1FCC24}" type="slidenum">
              <a:rPr lang="en-GB" smtClean="0"/>
              <a:t>2</a:t>
            </a:fld>
            <a:endParaRPr lang="en-GB"/>
          </a:p>
        </p:txBody>
      </p:sp>
    </p:spTree>
    <p:extLst>
      <p:ext uri="{BB962C8B-B14F-4D97-AF65-F5344CB8AC3E}">
        <p14:creationId xmlns:p14="http://schemas.microsoft.com/office/powerpoint/2010/main" val="1631583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dirty="0"/>
              <a:t>Angela Duckworth is the world leading expert on </a:t>
            </a:r>
            <a:r>
              <a:rPr lang="en-GB" sz="1100" b="1" dirty="0"/>
              <a:t>grit . </a:t>
            </a:r>
            <a:r>
              <a:rPr lang="en-GB" sz="1100" b="0" dirty="0"/>
              <a:t>As Duckworth defines it, grit is passion, perseverance and sustained persistence applied toward long-term achievement, with no particular worries to be rewarded along the way. Angela believes that the difference between the best students and the worse students is not the IQ, it combines resilience, ambition, passion and hard work. To achieve your goal this effort should be continued not only for weeks or months but, for years maybe for decades. Angela emphasises that , grit is having stamina, sticking with your future day in day out for years. Working hard to make that happen,  to build and  develop your future you need to have patience and passion for it, as  grit is a long process .  According to her studies, even though the talent does improve your grit ,but gritter students are more likely to succeed. It can be noted that Duckworth’s findings can be deemed credible and current because the research was carried out in 2017, meaning it is likely still relevant today. She has also conducted the most research on this topic and is accredited for creating the grit scale; she has a entire TED Talk presentation about the topic as well as a book she wrote entitled ‘Grit The Power of Passion and Perseverance’ .She said talent and luck matter to success. But talent and luck are no guarantee of grit. And in the very long turn, I think grit may matter as least as much, if not more. The positive correlation found in this research provides the foundation that will hopefully allow pharmacy programs to further evaluate and define the potential application of grit in pharmacy education. Our findings provide an initial interest in the ability to utilise grit in admissions as part of achieving standard 16.7, helping schools get more holistic view of a candidate. (</a:t>
            </a:r>
            <a:r>
              <a:rPr lang="en-GB" sz="1100" b="0" i="1" dirty="0"/>
              <a:t>ncbi.nlm.nih.gov, American Association of Colleges of Pharmacy)</a:t>
            </a:r>
          </a:p>
        </p:txBody>
      </p:sp>
      <p:sp>
        <p:nvSpPr>
          <p:cNvPr id="4" name="Slide Number Placeholder 3"/>
          <p:cNvSpPr>
            <a:spLocks noGrp="1"/>
          </p:cNvSpPr>
          <p:nvPr>
            <p:ph type="sldNum" sz="quarter" idx="5"/>
          </p:nvPr>
        </p:nvSpPr>
        <p:spPr/>
        <p:txBody>
          <a:bodyPr/>
          <a:lstStyle/>
          <a:p>
            <a:fld id="{F39B1E11-434A-4EA4-95B8-B037FC1FCC24}" type="slidenum">
              <a:rPr lang="en-GB" smtClean="0"/>
              <a:t>3</a:t>
            </a:fld>
            <a:endParaRPr lang="en-GB"/>
          </a:p>
        </p:txBody>
      </p:sp>
    </p:spTree>
    <p:extLst>
      <p:ext uri="{BB962C8B-B14F-4D97-AF65-F5344CB8AC3E}">
        <p14:creationId xmlns:p14="http://schemas.microsoft.com/office/powerpoint/2010/main" val="34927452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dirty="0"/>
              <a:t>Carol Dweck explains the power of “not yet” and the impacts it can have on someone. She explains how experiencing poor grades may make someone feel like they are nothing or worthless, however adopting the mindset of “not yet” is an optimistic method of perceiving this. She explains how “not yet” creates the idea that you are on a learning curve and will eventually achieve what you are working towards and what you intend to achieve. This is a mindset that should be adopted for growth. Dweck came to this conclusion after conducting a experiment amongst children to see how they would respond to challenge. She found children either had a fixed or growth mindset meaning some children accepted their flaws and aimed to improve, whilst others are thrown off because they think their intelligence has been challenged and feel as if they have some how failed. Dweck goes on to mention that fortunately the human brain is biddable and is made for learning, meaning even fixed mind setters can experience growth. ”The  power of Yet: simple way to start changing to growth mindset, is by the use of little word ,yet. In essence the word means realization that something are worth waiting for, and those things take work. It is not always easy, but the power of  this small word allows for success” </a:t>
            </a:r>
            <a:r>
              <a:rPr lang="en-GB" sz="1100" i="1" dirty="0"/>
              <a:t>–http//www.havannah.cheeshire.sch.uk} </a:t>
            </a:r>
            <a:r>
              <a:rPr lang="en-GB" sz="1100" i="1" dirty="0" err="1"/>
              <a:t>Havannah</a:t>
            </a:r>
            <a:r>
              <a:rPr lang="en-GB" sz="1100" i="1" dirty="0"/>
              <a:t>-heroes. </a:t>
            </a:r>
          </a:p>
        </p:txBody>
      </p:sp>
      <p:sp>
        <p:nvSpPr>
          <p:cNvPr id="4" name="Slide Number Placeholder 3"/>
          <p:cNvSpPr>
            <a:spLocks noGrp="1"/>
          </p:cNvSpPr>
          <p:nvPr>
            <p:ph type="sldNum" sz="quarter" idx="5"/>
          </p:nvPr>
        </p:nvSpPr>
        <p:spPr/>
        <p:txBody>
          <a:bodyPr/>
          <a:lstStyle/>
          <a:p>
            <a:fld id="{F39B1E11-434A-4EA4-95B8-B037FC1FCC24}" type="slidenum">
              <a:rPr lang="en-GB" smtClean="0"/>
              <a:t>4</a:t>
            </a:fld>
            <a:endParaRPr lang="en-GB"/>
          </a:p>
        </p:txBody>
      </p:sp>
    </p:spTree>
    <p:extLst>
      <p:ext uri="{BB962C8B-B14F-4D97-AF65-F5344CB8AC3E}">
        <p14:creationId xmlns:p14="http://schemas.microsoft.com/office/powerpoint/2010/main" val="4230851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b="0" dirty="0"/>
              <a:t>Russel </a:t>
            </a:r>
            <a:r>
              <a:rPr lang="en-GB" sz="1100" b="0" dirty="0" err="1"/>
              <a:t>Ackoff</a:t>
            </a:r>
            <a:r>
              <a:rPr lang="en-GB" sz="1100" b="0" dirty="0"/>
              <a:t> was a professor and organisational theorist who came up with the DIKW hierarchy. DIKW is an abbreviation for the words data, information, knowledge and wisdom. The theory is that one must experience each of these stages before data can be turned into information, which then becomes knowledge and eventually wisdom which is why it is often illustrated in a pyramid formation. The purpose of utilising this abbreviation is to gradually make better, more informed decisions based off the lessons that this process causes you to learn. </a:t>
            </a:r>
          </a:p>
        </p:txBody>
      </p:sp>
      <p:sp>
        <p:nvSpPr>
          <p:cNvPr id="4" name="Slide Number Placeholder 3"/>
          <p:cNvSpPr>
            <a:spLocks noGrp="1"/>
          </p:cNvSpPr>
          <p:nvPr>
            <p:ph type="sldNum" sz="quarter" idx="5"/>
          </p:nvPr>
        </p:nvSpPr>
        <p:spPr/>
        <p:txBody>
          <a:bodyPr/>
          <a:lstStyle/>
          <a:p>
            <a:fld id="{F39B1E11-434A-4EA4-95B8-B037FC1FCC24}" type="slidenum">
              <a:rPr lang="en-GB" smtClean="0"/>
              <a:t>5</a:t>
            </a:fld>
            <a:endParaRPr lang="en-GB"/>
          </a:p>
        </p:txBody>
      </p:sp>
    </p:spTree>
    <p:extLst>
      <p:ext uri="{BB962C8B-B14F-4D97-AF65-F5344CB8AC3E}">
        <p14:creationId xmlns:p14="http://schemas.microsoft.com/office/powerpoint/2010/main" val="2020860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dirty="0"/>
              <a:t>Data is at the bottom of the hierarchy and is the first stage of </a:t>
            </a:r>
            <a:r>
              <a:rPr lang="en-GB" sz="1100" dirty="0" err="1"/>
              <a:t>Ackoff’s</a:t>
            </a:r>
            <a:r>
              <a:rPr lang="en-GB" sz="1100" dirty="0"/>
              <a:t> theory. The idea is that initially raw data is all one has and it has not yet been processed or interpreted in any way so that ultimately a meaningful result is acquired. The data in this scenario is the results of the survey that I created, this was then put alongside other raw data, being the UK qualification comparison chart.  The students also found their grit scores by completing Angela Duckworth’s survey.  The grit score offered quantitative/ordinal data which opposed the academic level data which was qualitative data. The difference between them is that quantitative data is information that is not subjective and is based on numbers and exact figures. However quantitative data refers to data that is more subjective, unattainable to mathematically measure and more abstract. </a:t>
            </a:r>
          </a:p>
        </p:txBody>
      </p:sp>
      <p:sp>
        <p:nvSpPr>
          <p:cNvPr id="4" name="Slide Number Placeholder 3"/>
          <p:cNvSpPr>
            <a:spLocks noGrp="1"/>
          </p:cNvSpPr>
          <p:nvPr>
            <p:ph type="sldNum" sz="quarter" idx="5"/>
          </p:nvPr>
        </p:nvSpPr>
        <p:spPr/>
        <p:txBody>
          <a:bodyPr/>
          <a:lstStyle/>
          <a:p>
            <a:fld id="{F39B1E11-434A-4EA4-95B8-B037FC1FCC24}" type="slidenum">
              <a:rPr lang="en-GB" smtClean="0"/>
              <a:t>6</a:t>
            </a:fld>
            <a:endParaRPr lang="en-GB"/>
          </a:p>
        </p:txBody>
      </p:sp>
    </p:spTree>
    <p:extLst>
      <p:ext uri="{BB962C8B-B14F-4D97-AF65-F5344CB8AC3E}">
        <p14:creationId xmlns:p14="http://schemas.microsoft.com/office/powerpoint/2010/main" val="39177605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dirty="0"/>
              <a:t>In </a:t>
            </a:r>
            <a:r>
              <a:rPr lang="en-GB" sz="1100" dirty="0" err="1"/>
              <a:t>Ackoffs</a:t>
            </a:r>
            <a:r>
              <a:rPr lang="en-GB" sz="1100" dirty="0"/>
              <a:t> theory, the process of developing data into information is as important as the other steps. The difference between raw data and information is that raw data is unguided and potentially useless because it has not been given meaning. However information is where the data acquired becomes significant and now has meaning through relational connection.  In application, the raw data collected from the survey was then made into a line graph I created by separating the academic levels and finding the average of the grade for each level. I opted to use a line graph because this was what was recommended and also made sense for the data provided. After plotting the graph, it is evident that the data showed a positive correlation, more useful information. Although the quality of the data would always be limited due to the limited sample size, making the data less reliable because of the fact that anomalies would have more significant impacts in unfairly skewing the data. Additionally the fact that the data is primary research is a weakness because of the fact that some students could easily be dishonest about their level, again unfairly skewing the data, making less reliable and accurate information. In the graph this could potentially be the reason some of the students have a low academic level but higher grit score than others with higher academic levels.</a:t>
            </a:r>
          </a:p>
        </p:txBody>
      </p:sp>
      <p:sp>
        <p:nvSpPr>
          <p:cNvPr id="4" name="Slide Number Placeholder 3"/>
          <p:cNvSpPr>
            <a:spLocks noGrp="1"/>
          </p:cNvSpPr>
          <p:nvPr>
            <p:ph type="sldNum" sz="quarter" idx="5"/>
          </p:nvPr>
        </p:nvSpPr>
        <p:spPr/>
        <p:txBody>
          <a:bodyPr/>
          <a:lstStyle/>
          <a:p>
            <a:fld id="{F39B1E11-434A-4EA4-95B8-B037FC1FCC24}" type="slidenum">
              <a:rPr lang="en-GB" smtClean="0"/>
              <a:t>7</a:t>
            </a:fld>
            <a:endParaRPr lang="en-GB"/>
          </a:p>
        </p:txBody>
      </p:sp>
    </p:spTree>
    <p:extLst>
      <p:ext uri="{BB962C8B-B14F-4D97-AF65-F5344CB8AC3E}">
        <p14:creationId xmlns:p14="http://schemas.microsoft.com/office/powerpoint/2010/main" val="32843925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dirty="0"/>
              <a:t>In </a:t>
            </a:r>
            <a:r>
              <a:rPr lang="en-GB" sz="1100" dirty="0" err="1"/>
              <a:t>Ackoff's</a:t>
            </a:r>
            <a:r>
              <a:rPr lang="en-GB" sz="1100" dirty="0"/>
              <a:t> theory, the transition from transforming information into knowledge is amassing the appropriate collection of information with the intent of finding use of it upon review. To develop the information into knowledge I compared the information I had researched (primary data) and a similar study attained by university lecturers in order to compare primary and secondary information. Primary data is research/work that has been conducted by yourself and have personally acquired. Where as secondary information is a study or piece of research that has been conducted by others and is acknowledged as is. Both methods of collecting information have pros and cons. Primary data can be trusted more so than secondary because you are fully aware of all aspects of all variables involved in collecting the data, where as secondary data can be more ambiguous. However secondary data is </a:t>
            </a:r>
            <a:r>
              <a:rPr lang="en-GB" sz="1100" dirty="0" err="1"/>
              <a:t>alot</a:t>
            </a:r>
            <a:r>
              <a:rPr lang="en-GB" sz="1100" dirty="0"/>
              <a:t> easier to acquire in terms of costs, speed and accessibility to the information and time involved. This is not the case for primary data which can often be expensive, time consuming and can have long waiting times for results. When comparing this data, it can be deduced that both line graphs show positive correlation between academic levels and students grit scores. However one clear difference is that the secondary data shows a continuous positive trend where as the primary data fluctuates more. Although both sets of information used a similar sample size and both were conducted on university students. Although I conducted the primary research, a university student, whilst the secondary data was conducted by university lecturers adding some reliability to the secondary data. </a:t>
            </a:r>
          </a:p>
        </p:txBody>
      </p:sp>
      <p:sp>
        <p:nvSpPr>
          <p:cNvPr id="4" name="Slide Number Placeholder 3"/>
          <p:cNvSpPr>
            <a:spLocks noGrp="1"/>
          </p:cNvSpPr>
          <p:nvPr>
            <p:ph type="sldNum" sz="quarter" idx="5"/>
          </p:nvPr>
        </p:nvSpPr>
        <p:spPr/>
        <p:txBody>
          <a:bodyPr/>
          <a:lstStyle/>
          <a:p>
            <a:fld id="{F39B1E11-434A-4EA4-95B8-B037FC1FCC24}" type="slidenum">
              <a:rPr lang="en-GB" smtClean="0"/>
              <a:t>8</a:t>
            </a:fld>
            <a:endParaRPr lang="en-GB"/>
          </a:p>
        </p:txBody>
      </p:sp>
    </p:spTree>
    <p:extLst>
      <p:ext uri="{BB962C8B-B14F-4D97-AF65-F5344CB8AC3E}">
        <p14:creationId xmlns:p14="http://schemas.microsoft.com/office/powerpoint/2010/main" val="18027543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dirty="0"/>
              <a:t>Wisdom lies at the top of </a:t>
            </a:r>
            <a:r>
              <a:rPr lang="en-GB" sz="1100" dirty="0" err="1"/>
              <a:t>Ackoff's</a:t>
            </a:r>
            <a:r>
              <a:rPr lang="en-GB" sz="1100" dirty="0"/>
              <a:t> DIKW hierarchy. Transforming knowledge into wisdom takes place when the knowledge that has been gathered/gained has been acknowledged and understood and can now be used to make better informed decisions and judgements for the future. When the knowledge is enlightening, this means perspective on the given situation has changed and going forward decision making will be better, thus making you wiser. For instance, all medical doctors are highly trained and usually proficient in their work, however what separates the best doctors from the rest is their medical wisdom, usually gained through experience, giving them excellent decision making skills. The knowledge gained from the research shows us that grit scores and academic levels clearly  correlate. Thus the wisdom that can be taken away from these studies is that improving your 'grit' or grit score should positively impact ones academic grades, supporting Duckworth's idea. Aside from that the research could have been more reliable with larger sample sizes because the results could then be more generalisable. </a:t>
            </a:r>
          </a:p>
        </p:txBody>
      </p:sp>
      <p:sp>
        <p:nvSpPr>
          <p:cNvPr id="4" name="Slide Number Placeholder 3"/>
          <p:cNvSpPr>
            <a:spLocks noGrp="1"/>
          </p:cNvSpPr>
          <p:nvPr>
            <p:ph type="sldNum" sz="quarter" idx="5"/>
          </p:nvPr>
        </p:nvSpPr>
        <p:spPr/>
        <p:txBody>
          <a:bodyPr/>
          <a:lstStyle/>
          <a:p>
            <a:fld id="{F39B1E11-434A-4EA4-95B8-B037FC1FCC24}" type="slidenum">
              <a:rPr lang="en-GB" smtClean="0"/>
              <a:t>9</a:t>
            </a:fld>
            <a:endParaRPr lang="en-GB"/>
          </a:p>
        </p:txBody>
      </p:sp>
    </p:spTree>
    <p:extLst>
      <p:ext uri="{BB962C8B-B14F-4D97-AF65-F5344CB8AC3E}">
        <p14:creationId xmlns:p14="http://schemas.microsoft.com/office/powerpoint/2010/main" val="31370686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Overall we have reviewed Duckworth’s ideas about grit and the useful implications it can have on people trying to learn or improve at anything. We have also taken a look into Dweck’s “not yet” theory and how a change in perspective can really positively impact ones ability to learn and improve. As well as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Ackoff’s</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DIKW 4 step hierarchy to learning and growing from a situation in order to make better informed decisions in the future. All have been interesting and to read into and offered unique perspectives on methods to learn. Dweck’s studies on children’s behaviour shows the concept of fixed and growth mindsets which mainly illustrates that learning can often be more about your mindset and perseverance rather that actual ability. This also fits in well Duckworth’s ideas about grit which essentially suggest hard working values will take you further than you may expect. Finally this data was analysed using </a:t>
            </a:r>
            <a:r>
              <a:rPr lang="en-GB" sz="1100" dirty="0" err="1">
                <a:effectLst/>
                <a:latin typeface="Calibri" panose="020F0502020204030204" pitchFamily="34" charset="0"/>
                <a:ea typeface="Times New Roman" panose="02020603050405020304" pitchFamily="18" charset="0"/>
                <a:cs typeface="Times New Roman" panose="02020603050405020304" pitchFamily="18" charset="0"/>
              </a:rPr>
              <a:t>Ackoff’s</a:t>
            </a:r>
            <a:r>
              <a:rPr lang="en-GB" sz="1100" dirty="0">
                <a:effectLst/>
                <a:latin typeface="Calibri" panose="020F0502020204030204" pitchFamily="34" charset="0"/>
                <a:ea typeface="Times New Roman" panose="02020603050405020304" pitchFamily="18" charset="0"/>
                <a:cs typeface="Times New Roman" panose="02020603050405020304" pitchFamily="18" charset="0"/>
              </a:rPr>
              <a:t> DIKW hierarchy by which we firstly identified the strong correlation between grit and academic levels. Additionally the idea that there is two pieces of evidence that indicate improving your grit score should simultaneously elevate your academic level. Ultimately the research conducted has conclusively indicated that hard work, perseverance and self belief amongst other attributes can significantly benefit an individual throughout a learning process.</a:t>
            </a:r>
          </a:p>
          <a:p>
            <a:pPr>
              <a:lnSpc>
                <a:spcPct val="150000"/>
              </a:lnSpc>
            </a:pPr>
            <a:r>
              <a:rPr lang="en-GB" sz="1100" dirty="0">
                <a:effectLst/>
                <a:latin typeface="Calibri" panose="020F0502020204030204" pitchFamily="34" charset="0"/>
                <a:cs typeface="Times New Roman" panose="02020603050405020304" pitchFamily="18" charset="0"/>
              </a:rPr>
              <a:t>What are some other ways you can improve the grit? All the studies have been conducted with limitations such as only one university. We need to improve representation and collect more data as we need a bigger sample, by doing more research and ask for funds to carry this out. </a:t>
            </a:r>
            <a:endParaRPr lang="en-GB" sz="1100" dirty="0"/>
          </a:p>
        </p:txBody>
      </p:sp>
      <p:sp>
        <p:nvSpPr>
          <p:cNvPr id="4" name="Slide Number Placeholder 3"/>
          <p:cNvSpPr>
            <a:spLocks noGrp="1"/>
          </p:cNvSpPr>
          <p:nvPr>
            <p:ph type="sldNum" sz="quarter" idx="5"/>
          </p:nvPr>
        </p:nvSpPr>
        <p:spPr/>
        <p:txBody>
          <a:bodyPr/>
          <a:lstStyle/>
          <a:p>
            <a:fld id="{F39B1E11-434A-4EA4-95B8-B037FC1FCC24}" type="slidenum">
              <a:rPr lang="en-GB" smtClean="0"/>
              <a:t>10</a:t>
            </a:fld>
            <a:endParaRPr lang="en-GB"/>
          </a:p>
        </p:txBody>
      </p:sp>
    </p:spTree>
    <p:extLst>
      <p:ext uri="{BB962C8B-B14F-4D97-AF65-F5344CB8AC3E}">
        <p14:creationId xmlns:p14="http://schemas.microsoft.com/office/powerpoint/2010/main" val="37627949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Angela Duckworth: Grit 2017 </a:t>
            </a:r>
            <a:r>
              <a:rPr lang="en-GB" i="1"/>
              <a:t>ebook</a:t>
            </a:r>
            <a:endParaRPr lang="en-GB" i="1" dirty="0"/>
          </a:p>
          <a:p>
            <a:r>
              <a:rPr lang="en-GB" i="1" dirty="0"/>
              <a:t>Carol Dweck: Ted Talk</a:t>
            </a:r>
          </a:p>
          <a:p>
            <a:r>
              <a:rPr lang="en-GB" i="1" dirty="0"/>
              <a:t>https://www.thgaccelerator.com/a-growthmindset</a:t>
            </a:r>
          </a:p>
          <a:p>
            <a:r>
              <a:rPr lang="en-GB" i="1" dirty="0"/>
              <a:t>Journal of Applied Systems Analysis 16: 3-9. Russel L. </a:t>
            </a:r>
            <a:r>
              <a:rPr lang="en-GB" i="1" dirty="0" err="1"/>
              <a:t>Ackoff</a:t>
            </a:r>
            <a:r>
              <a:rPr lang="en-GB" i="1" dirty="0"/>
              <a:t> 1989</a:t>
            </a:r>
          </a:p>
          <a:p>
            <a:r>
              <a:rPr lang="en-GB" i="1" dirty="0"/>
              <a:t>Linda Kaplan Thaler and Robin </a:t>
            </a:r>
            <a:r>
              <a:rPr lang="en-GB" i="1" dirty="0" err="1"/>
              <a:t>Koval</a:t>
            </a:r>
            <a:r>
              <a:rPr lang="en-GB" i="1" dirty="0"/>
              <a:t>: Grit to Great. 2015. Crown Publishing. </a:t>
            </a:r>
          </a:p>
          <a:p>
            <a:r>
              <a:rPr lang="en-GB" dirty="0"/>
              <a:t>ncbi.nlm.nih.gov</a:t>
            </a:r>
          </a:p>
          <a:p>
            <a:r>
              <a:rPr lang="en-GB" dirty="0" err="1"/>
              <a:t>W.William</a:t>
            </a:r>
            <a:r>
              <a:rPr lang="en-GB" dirty="0"/>
              <a:t>, James: Self Discipline Mastery. 2020</a:t>
            </a:r>
          </a:p>
        </p:txBody>
      </p:sp>
      <p:sp>
        <p:nvSpPr>
          <p:cNvPr id="4" name="Slide Number Placeholder 3"/>
          <p:cNvSpPr>
            <a:spLocks noGrp="1"/>
          </p:cNvSpPr>
          <p:nvPr>
            <p:ph type="sldNum" sz="quarter" idx="5"/>
          </p:nvPr>
        </p:nvSpPr>
        <p:spPr/>
        <p:txBody>
          <a:bodyPr/>
          <a:lstStyle/>
          <a:p>
            <a:fld id="{F39B1E11-434A-4EA4-95B8-B037FC1FCC24}" type="slidenum">
              <a:rPr lang="en-GB" smtClean="0"/>
              <a:t>11</a:t>
            </a:fld>
            <a:endParaRPr lang="en-GB"/>
          </a:p>
        </p:txBody>
      </p:sp>
    </p:spTree>
    <p:extLst>
      <p:ext uri="{BB962C8B-B14F-4D97-AF65-F5344CB8AC3E}">
        <p14:creationId xmlns:p14="http://schemas.microsoft.com/office/powerpoint/2010/main" val="9529436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18239-2BAD-4268-AD54-625CB9091E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E40D43-957F-4E57-B48D-1C1F83BBDE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A3A9C9-7058-4832-BEEF-F18D4C99E268}"/>
              </a:ext>
            </a:extLst>
          </p:cNvPr>
          <p:cNvSpPr>
            <a:spLocks noGrp="1"/>
          </p:cNvSpPr>
          <p:nvPr>
            <p:ph type="dt" sz="half" idx="10"/>
          </p:nvPr>
        </p:nvSpPr>
        <p:spPr/>
        <p:txBody>
          <a:bodyPr/>
          <a:lstStyle/>
          <a:p>
            <a:fld id="{EE7E0607-6724-477A-9561-B1C7E7A04EE4}" type="datetimeFigureOut">
              <a:rPr lang="en-GB" smtClean="0"/>
              <a:t>04/04/2022</a:t>
            </a:fld>
            <a:endParaRPr lang="en-GB"/>
          </a:p>
        </p:txBody>
      </p:sp>
      <p:sp>
        <p:nvSpPr>
          <p:cNvPr id="5" name="Footer Placeholder 4">
            <a:extLst>
              <a:ext uri="{FF2B5EF4-FFF2-40B4-BE49-F238E27FC236}">
                <a16:creationId xmlns:a16="http://schemas.microsoft.com/office/drawing/2014/main" id="{68CEC82F-FD50-4682-88EA-EDF504DD9A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79F814-2A88-41A8-9B9B-ACFE9472B4FB}"/>
              </a:ext>
            </a:extLst>
          </p:cNvPr>
          <p:cNvSpPr>
            <a:spLocks noGrp="1"/>
          </p:cNvSpPr>
          <p:nvPr>
            <p:ph type="sldNum" sz="quarter" idx="12"/>
          </p:nvPr>
        </p:nvSpPr>
        <p:spPr/>
        <p:txBody>
          <a:bodyPr/>
          <a:lstStyle/>
          <a:p>
            <a:fld id="{43947A18-27F2-4E85-9829-834B2B3F3952}" type="slidenum">
              <a:rPr lang="en-GB" smtClean="0"/>
              <a:t>‹#›</a:t>
            </a:fld>
            <a:endParaRPr lang="en-GB"/>
          </a:p>
        </p:txBody>
      </p:sp>
    </p:spTree>
    <p:extLst>
      <p:ext uri="{BB962C8B-B14F-4D97-AF65-F5344CB8AC3E}">
        <p14:creationId xmlns:p14="http://schemas.microsoft.com/office/powerpoint/2010/main" val="1257753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CC4D8-CB1F-4B15-897A-9EBB0A23B1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F3C069-F9F3-45DB-ACEC-DF41FA58A2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A8792D-D41F-4A50-AFC2-945E88804D95}"/>
              </a:ext>
            </a:extLst>
          </p:cNvPr>
          <p:cNvSpPr>
            <a:spLocks noGrp="1"/>
          </p:cNvSpPr>
          <p:nvPr>
            <p:ph type="dt" sz="half" idx="10"/>
          </p:nvPr>
        </p:nvSpPr>
        <p:spPr/>
        <p:txBody>
          <a:bodyPr/>
          <a:lstStyle/>
          <a:p>
            <a:fld id="{EE7E0607-6724-477A-9561-B1C7E7A04EE4}" type="datetimeFigureOut">
              <a:rPr lang="en-GB" smtClean="0"/>
              <a:t>04/04/2022</a:t>
            </a:fld>
            <a:endParaRPr lang="en-GB"/>
          </a:p>
        </p:txBody>
      </p:sp>
      <p:sp>
        <p:nvSpPr>
          <p:cNvPr id="5" name="Footer Placeholder 4">
            <a:extLst>
              <a:ext uri="{FF2B5EF4-FFF2-40B4-BE49-F238E27FC236}">
                <a16:creationId xmlns:a16="http://schemas.microsoft.com/office/drawing/2014/main" id="{67D36FD6-5A98-4C1E-BD2F-2BC4002160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A91FD0-2E63-4B45-89F6-BFD5D693E42E}"/>
              </a:ext>
            </a:extLst>
          </p:cNvPr>
          <p:cNvSpPr>
            <a:spLocks noGrp="1"/>
          </p:cNvSpPr>
          <p:nvPr>
            <p:ph type="sldNum" sz="quarter" idx="12"/>
          </p:nvPr>
        </p:nvSpPr>
        <p:spPr/>
        <p:txBody>
          <a:bodyPr/>
          <a:lstStyle/>
          <a:p>
            <a:fld id="{43947A18-27F2-4E85-9829-834B2B3F3952}" type="slidenum">
              <a:rPr lang="en-GB" smtClean="0"/>
              <a:t>‹#›</a:t>
            </a:fld>
            <a:endParaRPr lang="en-GB"/>
          </a:p>
        </p:txBody>
      </p:sp>
    </p:spTree>
    <p:extLst>
      <p:ext uri="{BB962C8B-B14F-4D97-AF65-F5344CB8AC3E}">
        <p14:creationId xmlns:p14="http://schemas.microsoft.com/office/powerpoint/2010/main" val="1271213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EF9E1-23F0-4AF3-96A1-65D9F90A0AD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F936F3-81B1-431C-BAC7-B659313BC9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B7A3B36-56B7-4034-9F5B-8AF803ECE0E8}"/>
              </a:ext>
            </a:extLst>
          </p:cNvPr>
          <p:cNvSpPr>
            <a:spLocks noGrp="1"/>
          </p:cNvSpPr>
          <p:nvPr>
            <p:ph type="dt" sz="half" idx="10"/>
          </p:nvPr>
        </p:nvSpPr>
        <p:spPr/>
        <p:txBody>
          <a:bodyPr/>
          <a:lstStyle/>
          <a:p>
            <a:fld id="{EE7E0607-6724-477A-9561-B1C7E7A04EE4}" type="datetimeFigureOut">
              <a:rPr lang="en-GB" smtClean="0"/>
              <a:t>04/04/2022</a:t>
            </a:fld>
            <a:endParaRPr lang="en-GB"/>
          </a:p>
        </p:txBody>
      </p:sp>
      <p:sp>
        <p:nvSpPr>
          <p:cNvPr id="5" name="Footer Placeholder 4">
            <a:extLst>
              <a:ext uri="{FF2B5EF4-FFF2-40B4-BE49-F238E27FC236}">
                <a16:creationId xmlns:a16="http://schemas.microsoft.com/office/drawing/2014/main" id="{CB9AF68A-805E-4D86-9311-CA73B4CBEA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08630B-3924-481D-BC85-B1807AF9C3CA}"/>
              </a:ext>
            </a:extLst>
          </p:cNvPr>
          <p:cNvSpPr>
            <a:spLocks noGrp="1"/>
          </p:cNvSpPr>
          <p:nvPr>
            <p:ph type="sldNum" sz="quarter" idx="12"/>
          </p:nvPr>
        </p:nvSpPr>
        <p:spPr/>
        <p:txBody>
          <a:bodyPr/>
          <a:lstStyle/>
          <a:p>
            <a:fld id="{43947A18-27F2-4E85-9829-834B2B3F3952}" type="slidenum">
              <a:rPr lang="en-GB" smtClean="0"/>
              <a:t>‹#›</a:t>
            </a:fld>
            <a:endParaRPr lang="en-GB"/>
          </a:p>
        </p:txBody>
      </p:sp>
    </p:spTree>
    <p:extLst>
      <p:ext uri="{BB962C8B-B14F-4D97-AF65-F5344CB8AC3E}">
        <p14:creationId xmlns:p14="http://schemas.microsoft.com/office/powerpoint/2010/main" val="438818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0FF66-8668-4A91-BCD6-ABBD5DF469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BA5220-9DA9-469A-94CF-90F83C0FE3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32C84B-B0B2-46B1-879D-9F9560AD41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BF068D-5060-4912-A825-F2DD73D11561}"/>
              </a:ext>
            </a:extLst>
          </p:cNvPr>
          <p:cNvSpPr>
            <a:spLocks noGrp="1"/>
          </p:cNvSpPr>
          <p:nvPr>
            <p:ph type="dt" sz="half" idx="10"/>
          </p:nvPr>
        </p:nvSpPr>
        <p:spPr/>
        <p:txBody>
          <a:bodyPr/>
          <a:lstStyle/>
          <a:p>
            <a:fld id="{EE7E0607-6724-477A-9561-B1C7E7A04EE4}" type="datetimeFigureOut">
              <a:rPr lang="en-GB" smtClean="0"/>
              <a:t>04/04/2022</a:t>
            </a:fld>
            <a:endParaRPr lang="en-GB"/>
          </a:p>
        </p:txBody>
      </p:sp>
      <p:sp>
        <p:nvSpPr>
          <p:cNvPr id="6" name="Footer Placeholder 5">
            <a:extLst>
              <a:ext uri="{FF2B5EF4-FFF2-40B4-BE49-F238E27FC236}">
                <a16:creationId xmlns:a16="http://schemas.microsoft.com/office/drawing/2014/main" id="{792145D2-DFB1-4D7E-88D5-C4D31DD10F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CF9627-8B1C-44E3-8999-8179947F4B34}"/>
              </a:ext>
            </a:extLst>
          </p:cNvPr>
          <p:cNvSpPr>
            <a:spLocks noGrp="1"/>
          </p:cNvSpPr>
          <p:nvPr>
            <p:ph type="sldNum" sz="quarter" idx="12"/>
          </p:nvPr>
        </p:nvSpPr>
        <p:spPr/>
        <p:txBody>
          <a:bodyPr/>
          <a:lstStyle/>
          <a:p>
            <a:fld id="{43947A18-27F2-4E85-9829-834B2B3F3952}" type="slidenum">
              <a:rPr lang="en-GB" smtClean="0"/>
              <a:t>‹#›</a:t>
            </a:fld>
            <a:endParaRPr lang="en-GB"/>
          </a:p>
        </p:txBody>
      </p:sp>
    </p:spTree>
    <p:extLst>
      <p:ext uri="{BB962C8B-B14F-4D97-AF65-F5344CB8AC3E}">
        <p14:creationId xmlns:p14="http://schemas.microsoft.com/office/powerpoint/2010/main" val="2822516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FD70E-ABF2-4ED1-9C80-BCDEFF49986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7966B2-8DBD-4812-AE05-88DF7E6B862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287405-50E9-4183-8570-801FCDC597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4F3674-4EBC-47B3-AB57-E8EA62D0B3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1189A2-E390-47C6-B24C-2142755EA0C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CC3189-8C7A-4AA4-93A1-F7D2B87F6DB4}"/>
              </a:ext>
            </a:extLst>
          </p:cNvPr>
          <p:cNvSpPr>
            <a:spLocks noGrp="1"/>
          </p:cNvSpPr>
          <p:nvPr>
            <p:ph type="dt" sz="half" idx="10"/>
          </p:nvPr>
        </p:nvSpPr>
        <p:spPr/>
        <p:txBody>
          <a:bodyPr/>
          <a:lstStyle/>
          <a:p>
            <a:fld id="{EE7E0607-6724-477A-9561-B1C7E7A04EE4}" type="datetimeFigureOut">
              <a:rPr lang="en-GB" smtClean="0"/>
              <a:t>04/04/2022</a:t>
            </a:fld>
            <a:endParaRPr lang="en-GB"/>
          </a:p>
        </p:txBody>
      </p:sp>
      <p:sp>
        <p:nvSpPr>
          <p:cNvPr id="8" name="Footer Placeholder 7">
            <a:extLst>
              <a:ext uri="{FF2B5EF4-FFF2-40B4-BE49-F238E27FC236}">
                <a16:creationId xmlns:a16="http://schemas.microsoft.com/office/drawing/2014/main" id="{11029BF1-2DF4-4BB2-9D02-46750B145E9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6A1205-166D-4B94-9144-D85CAEAB5D09}"/>
              </a:ext>
            </a:extLst>
          </p:cNvPr>
          <p:cNvSpPr>
            <a:spLocks noGrp="1"/>
          </p:cNvSpPr>
          <p:nvPr>
            <p:ph type="sldNum" sz="quarter" idx="12"/>
          </p:nvPr>
        </p:nvSpPr>
        <p:spPr/>
        <p:txBody>
          <a:bodyPr/>
          <a:lstStyle/>
          <a:p>
            <a:fld id="{43947A18-27F2-4E85-9829-834B2B3F3952}" type="slidenum">
              <a:rPr lang="en-GB" smtClean="0"/>
              <a:t>‹#›</a:t>
            </a:fld>
            <a:endParaRPr lang="en-GB"/>
          </a:p>
        </p:txBody>
      </p:sp>
    </p:spTree>
    <p:extLst>
      <p:ext uri="{BB962C8B-B14F-4D97-AF65-F5344CB8AC3E}">
        <p14:creationId xmlns:p14="http://schemas.microsoft.com/office/powerpoint/2010/main" val="1066186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134C2-A220-4B81-9B4A-82CB89CBB61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0C511D-AFF7-40B9-AF04-FE626E108A1B}"/>
              </a:ext>
            </a:extLst>
          </p:cNvPr>
          <p:cNvSpPr>
            <a:spLocks noGrp="1"/>
          </p:cNvSpPr>
          <p:nvPr>
            <p:ph type="dt" sz="half" idx="10"/>
          </p:nvPr>
        </p:nvSpPr>
        <p:spPr/>
        <p:txBody>
          <a:bodyPr/>
          <a:lstStyle/>
          <a:p>
            <a:fld id="{EE7E0607-6724-477A-9561-B1C7E7A04EE4}" type="datetimeFigureOut">
              <a:rPr lang="en-GB" smtClean="0"/>
              <a:t>04/04/2022</a:t>
            </a:fld>
            <a:endParaRPr lang="en-GB"/>
          </a:p>
        </p:txBody>
      </p:sp>
      <p:sp>
        <p:nvSpPr>
          <p:cNvPr id="4" name="Footer Placeholder 3">
            <a:extLst>
              <a:ext uri="{FF2B5EF4-FFF2-40B4-BE49-F238E27FC236}">
                <a16:creationId xmlns:a16="http://schemas.microsoft.com/office/drawing/2014/main" id="{BD3E77A2-53B5-4DEE-BF77-00AC98468C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7E7B6A3-8432-416B-8D1B-402A03411349}"/>
              </a:ext>
            </a:extLst>
          </p:cNvPr>
          <p:cNvSpPr>
            <a:spLocks noGrp="1"/>
          </p:cNvSpPr>
          <p:nvPr>
            <p:ph type="sldNum" sz="quarter" idx="12"/>
          </p:nvPr>
        </p:nvSpPr>
        <p:spPr/>
        <p:txBody>
          <a:bodyPr/>
          <a:lstStyle/>
          <a:p>
            <a:fld id="{43947A18-27F2-4E85-9829-834B2B3F3952}" type="slidenum">
              <a:rPr lang="en-GB" smtClean="0"/>
              <a:t>‹#›</a:t>
            </a:fld>
            <a:endParaRPr lang="en-GB"/>
          </a:p>
        </p:txBody>
      </p:sp>
    </p:spTree>
    <p:extLst>
      <p:ext uri="{BB962C8B-B14F-4D97-AF65-F5344CB8AC3E}">
        <p14:creationId xmlns:p14="http://schemas.microsoft.com/office/powerpoint/2010/main" val="813630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92BB48-DCE3-46C1-9475-54490D70F4FF}"/>
              </a:ext>
            </a:extLst>
          </p:cNvPr>
          <p:cNvSpPr>
            <a:spLocks noGrp="1"/>
          </p:cNvSpPr>
          <p:nvPr>
            <p:ph type="dt" sz="half" idx="10"/>
          </p:nvPr>
        </p:nvSpPr>
        <p:spPr/>
        <p:txBody>
          <a:bodyPr/>
          <a:lstStyle/>
          <a:p>
            <a:fld id="{EE7E0607-6724-477A-9561-B1C7E7A04EE4}" type="datetimeFigureOut">
              <a:rPr lang="en-GB" smtClean="0"/>
              <a:t>04/04/2022</a:t>
            </a:fld>
            <a:endParaRPr lang="en-GB"/>
          </a:p>
        </p:txBody>
      </p:sp>
      <p:sp>
        <p:nvSpPr>
          <p:cNvPr id="3" name="Footer Placeholder 2">
            <a:extLst>
              <a:ext uri="{FF2B5EF4-FFF2-40B4-BE49-F238E27FC236}">
                <a16:creationId xmlns:a16="http://schemas.microsoft.com/office/drawing/2014/main" id="{73265AFE-34A0-4365-9BD8-3DE7F60548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6DA3ECA-3E18-4BFA-A26D-E108BDE70465}"/>
              </a:ext>
            </a:extLst>
          </p:cNvPr>
          <p:cNvSpPr>
            <a:spLocks noGrp="1"/>
          </p:cNvSpPr>
          <p:nvPr>
            <p:ph type="sldNum" sz="quarter" idx="12"/>
          </p:nvPr>
        </p:nvSpPr>
        <p:spPr/>
        <p:txBody>
          <a:bodyPr/>
          <a:lstStyle/>
          <a:p>
            <a:fld id="{43947A18-27F2-4E85-9829-834B2B3F3952}" type="slidenum">
              <a:rPr lang="en-GB" smtClean="0"/>
              <a:t>‹#›</a:t>
            </a:fld>
            <a:endParaRPr lang="en-GB"/>
          </a:p>
        </p:txBody>
      </p:sp>
    </p:spTree>
    <p:extLst>
      <p:ext uri="{BB962C8B-B14F-4D97-AF65-F5344CB8AC3E}">
        <p14:creationId xmlns:p14="http://schemas.microsoft.com/office/powerpoint/2010/main" val="1655059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73037-9D18-47F5-8E05-1B03D8BFE4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BF2B0B-102B-477C-B307-3488007F4FD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F33205B-0691-4E14-AF29-8881D3A619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FD6937-9A22-4E24-9B3B-8CEBDF42F22A}"/>
              </a:ext>
            </a:extLst>
          </p:cNvPr>
          <p:cNvSpPr>
            <a:spLocks noGrp="1"/>
          </p:cNvSpPr>
          <p:nvPr>
            <p:ph type="dt" sz="half" idx="10"/>
          </p:nvPr>
        </p:nvSpPr>
        <p:spPr/>
        <p:txBody>
          <a:bodyPr/>
          <a:lstStyle/>
          <a:p>
            <a:fld id="{EE7E0607-6724-477A-9561-B1C7E7A04EE4}" type="datetimeFigureOut">
              <a:rPr lang="en-GB" smtClean="0"/>
              <a:t>04/04/2022</a:t>
            </a:fld>
            <a:endParaRPr lang="en-GB"/>
          </a:p>
        </p:txBody>
      </p:sp>
      <p:sp>
        <p:nvSpPr>
          <p:cNvPr id="6" name="Footer Placeholder 5">
            <a:extLst>
              <a:ext uri="{FF2B5EF4-FFF2-40B4-BE49-F238E27FC236}">
                <a16:creationId xmlns:a16="http://schemas.microsoft.com/office/drawing/2014/main" id="{4B464096-8E5D-40C1-9C02-DBB2096453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FF3476-65D7-4E45-81A9-009F0D84CB1C}"/>
              </a:ext>
            </a:extLst>
          </p:cNvPr>
          <p:cNvSpPr>
            <a:spLocks noGrp="1"/>
          </p:cNvSpPr>
          <p:nvPr>
            <p:ph type="sldNum" sz="quarter" idx="12"/>
          </p:nvPr>
        </p:nvSpPr>
        <p:spPr/>
        <p:txBody>
          <a:bodyPr/>
          <a:lstStyle/>
          <a:p>
            <a:fld id="{43947A18-27F2-4E85-9829-834B2B3F3952}" type="slidenum">
              <a:rPr lang="en-GB" smtClean="0"/>
              <a:t>‹#›</a:t>
            </a:fld>
            <a:endParaRPr lang="en-GB"/>
          </a:p>
        </p:txBody>
      </p:sp>
    </p:spTree>
    <p:extLst>
      <p:ext uri="{BB962C8B-B14F-4D97-AF65-F5344CB8AC3E}">
        <p14:creationId xmlns:p14="http://schemas.microsoft.com/office/powerpoint/2010/main" val="2044240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C1698-70FC-4B02-9222-E128ACDF6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7D2DB7-8D38-4443-8737-2C99B98F2D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B1F277A-515E-4C92-AED7-E7E4C92D5D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539725-D376-4A8E-90ED-3B36D7FA671E}"/>
              </a:ext>
            </a:extLst>
          </p:cNvPr>
          <p:cNvSpPr>
            <a:spLocks noGrp="1"/>
          </p:cNvSpPr>
          <p:nvPr>
            <p:ph type="dt" sz="half" idx="10"/>
          </p:nvPr>
        </p:nvSpPr>
        <p:spPr/>
        <p:txBody>
          <a:bodyPr/>
          <a:lstStyle/>
          <a:p>
            <a:fld id="{EE7E0607-6724-477A-9561-B1C7E7A04EE4}" type="datetimeFigureOut">
              <a:rPr lang="en-GB" smtClean="0"/>
              <a:t>04/04/2022</a:t>
            </a:fld>
            <a:endParaRPr lang="en-GB"/>
          </a:p>
        </p:txBody>
      </p:sp>
      <p:sp>
        <p:nvSpPr>
          <p:cNvPr id="6" name="Footer Placeholder 5">
            <a:extLst>
              <a:ext uri="{FF2B5EF4-FFF2-40B4-BE49-F238E27FC236}">
                <a16:creationId xmlns:a16="http://schemas.microsoft.com/office/drawing/2014/main" id="{A24B67E4-B68F-4FE8-95DC-8947ECFDF4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AF6E5D-ECA8-4837-8013-11220A322430}"/>
              </a:ext>
            </a:extLst>
          </p:cNvPr>
          <p:cNvSpPr>
            <a:spLocks noGrp="1"/>
          </p:cNvSpPr>
          <p:nvPr>
            <p:ph type="sldNum" sz="quarter" idx="12"/>
          </p:nvPr>
        </p:nvSpPr>
        <p:spPr/>
        <p:txBody>
          <a:bodyPr/>
          <a:lstStyle/>
          <a:p>
            <a:fld id="{43947A18-27F2-4E85-9829-834B2B3F3952}" type="slidenum">
              <a:rPr lang="en-GB" smtClean="0"/>
              <a:t>‹#›</a:t>
            </a:fld>
            <a:endParaRPr lang="en-GB"/>
          </a:p>
        </p:txBody>
      </p:sp>
    </p:spTree>
    <p:extLst>
      <p:ext uri="{BB962C8B-B14F-4D97-AF65-F5344CB8AC3E}">
        <p14:creationId xmlns:p14="http://schemas.microsoft.com/office/powerpoint/2010/main" val="4088423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76FCD-381B-4379-A640-384FE901A79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D4D841-75B5-4335-A86A-F907D3FDE2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D8F17F-A364-46B1-8434-7B2D2A87E99F}"/>
              </a:ext>
            </a:extLst>
          </p:cNvPr>
          <p:cNvSpPr>
            <a:spLocks noGrp="1"/>
          </p:cNvSpPr>
          <p:nvPr>
            <p:ph type="dt" sz="half" idx="10"/>
          </p:nvPr>
        </p:nvSpPr>
        <p:spPr/>
        <p:txBody>
          <a:bodyPr/>
          <a:lstStyle/>
          <a:p>
            <a:fld id="{EE7E0607-6724-477A-9561-B1C7E7A04EE4}" type="datetimeFigureOut">
              <a:rPr lang="en-GB" smtClean="0"/>
              <a:t>04/04/2022</a:t>
            </a:fld>
            <a:endParaRPr lang="en-GB"/>
          </a:p>
        </p:txBody>
      </p:sp>
      <p:sp>
        <p:nvSpPr>
          <p:cNvPr id="5" name="Footer Placeholder 4">
            <a:extLst>
              <a:ext uri="{FF2B5EF4-FFF2-40B4-BE49-F238E27FC236}">
                <a16:creationId xmlns:a16="http://schemas.microsoft.com/office/drawing/2014/main" id="{BE782603-AD11-4147-9AF1-C79A818EB0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B1EDC2-40C6-44E3-940A-0803E848CA65}"/>
              </a:ext>
            </a:extLst>
          </p:cNvPr>
          <p:cNvSpPr>
            <a:spLocks noGrp="1"/>
          </p:cNvSpPr>
          <p:nvPr>
            <p:ph type="sldNum" sz="quarter" idx="12"/>
          </p:nvPr>
        </p:nvSpPr>
        <p:spPr/>
        <p:txBody>
          <a:bodyPr/>
          <a:lstStyle/>
          <a:p>
            <a:fld id="{43947A18-27F2-4E85-9829-834B2B3F3952}" type="slidenum">
              <a:rPr lang="en-GB" smtClean="0"/>
              <a:t>‹#›</a:t>
            </a:fld>
            <a:endParaRPr lang="en-GB"/>
          </a:p>
        </p:txBody>
      </p:sp>
    </p:spTree>
    <p:extLst>
      <p:ext uri="{BB962C8B-B14F-4D97-AF65-F5344CB8AC3E}">
        <p14:creationId xmlns:p14="http://schemas.microsoft.com/office/powerpoint/2010/main" val="268395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5FE741-EB2A-4F41-80A4-A70DBE389AB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77D2E3-7624-422C-981F-39790D4553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B98EC1-E079-418A-8263-D7E666E9D565}"/>
              </a:ext>
            </a:extLst>
          </p:cNvPr>
          <p:cNvSpPr>
            <a:spLocks noGrp="1"/>
          </p:cNvSpPr>
          <p:nvPr>
            <p:ph type="dt" sz="half" idx="10"/>
          </p:nvPr>
        </p:nvSpPr>
        <p:spPr/>
        <p:txBody>
          <a:bodyPr/>
          <a:lstStyle/>
          <a:p>
            <a:fld id="{EE7E0607-6724-477A-9561-B1C7E7A04EE4}" type="datetimeFigureOut">
              <a:rPr lang="en-GB" smtClean="0"/>
              <a:t>04/04/2022</a:t>
            </a:fld>
            <a:endParaRPr lang="en-GB"/>
          </a:p>
        </p:txBody>
      </p:sp>
      <p:sp>
        <p:nvSpPr>
          <p:cNvPr id="5" name="Footer Placeholder 4">
            <a:extLst>
              <a:ext uri="{FF2B5EF4-FFF2-40B4-BE49-F238E27FC236}">
                <a16:creationId xmlns:a16="http://schemas.microsoft.com/office/drawing/2014/main" id="{1CF10655-E2FF-4D9C-8146-A16C748BB0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93FB9F-AAE1-4965-9E9B-DDAB3211332B}"/>
              </a:ext>
            </a:extLst>
          </p:cNvPr>
          <p:cNvSpPr>
            <a:spLocks noGrp="1"/>
          </p:cNvSpPr>
          <p:nvPr>
            <p:ph type="sldNum" sz="quarter" idx="12"/>
          </p:nvPr>
        </p:nvSpPr>
        <p:spPr/>
        <p:txBody>
          <a:bodyPr/>
          <a:lstStyle/>
          <a:p>
            <a:fld id="{43947A18-27F2-4E85-9829-834B2B3F3952}" type="slidenum">
              <a:rPr lang="en-GB" smtClean="0"/>
              <a:t>‹#›</a:t>
            </a:fld>
            <a:endParaRPr lang="en-GB"/>
          </a:p>
        </p:txBody>
      </p:sp>
    </p:spTree>
    <p:extLst>
      <p:ext uri="{BB962C8B-B14F-4D97-AF65-F5344CB8AC3E}">
        <p14:creationId xmlns:p14="http://schemas.microsoft.com/office/powerpoint/2010/main" val="15428915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348767-7848-4D25-B67F-ED003CCC07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B14023-62FF-46E9-B5DD-247B5451D7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03F7D7-99AD-446B-B36F-AD825B2994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7E0607-6724-477A-9561-B1C7E7A04EE4}" type="datetimeFigureOut">
              <a:rPr lang="en-GB" smtClean="0"/>
              <a:t>04/04/2022</a:t>
            </a:fld>
            <a:endParaRPr lang="en-GB"/>
          </a:p>
        </p:txBody>
      </p:sp>
      <p:sp>
        <p:nvSpPr>
          <p:cNvPr id="5" name="Footer Placeholder 4">
            <a:extLst>
              <a:ext uri="{FF2B5EF4-FFF2-40B4-BE49-F238E27FC236}">
                <a16:creationId xmlns:a16="http://schemas.microsoft.com/office/drawing/2014/main" id="{08FC5E09-1C11-4F7B-A72E-32A29A971F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77A5B59-91AF-4A8F-8192-24BDB2C45F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947A18-27F2-4E85-9829-834B2B3F3952}" type="slidenum">
              <a:rPr lang="en-GB" smtClean="0"/>
              <a:t>‹#›</a:t>
            </a:fld>
            <a:endParaRPr lang="en-GB"/>
          </a:p>
        </p:txBody>
      </p:sp>
    </p:spTree>
    <p:extLst>
      <p:ext uri="{BB962C8B-B14F-4D97-AF65-F5344CB8AC3E}">
        <p14:creationId xmlns:p14="http://schemas.microsoft.com/office/powerpoint/2010/main" val="263687496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hyperlink" Target="https://creativecommons.org/licenses/by-nc-sa/3.0/" TargetMode="External"/><Relationship Id="rId5" Type="http://schemas.openxmlformats.org/officeDocument/2006/relationships/hyperlink" Target="https://socialsci.libretexts.org/Courses/Lumen_Learning/Book:_Lifespan_Development_(Lumen)/04:_Module_1:_Lifespan_Development/04.10:_Correlational_and_Experimental_Research" TargetMode="Externa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www.pakiki.net/?p=613" TargetMode="External"/><Relationship Id="rId5" Type="http://schemas.openxmlformats.org/officeDocument/2006/relationships/image" Target="../media/image6.png"/><Relationship Id="rId4" Type="http://schemas.openxmlformats.org/officeDocument/2006/relationships/hyperlink" Target="https://www.teachingchannel.org/envision-education-video-library-e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hyperlink" Target="https://pixabay.com/de/info-symbol-information-symbol-1343394/"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hyperlink" Target="https://wkarch.com/100003555/an-ounce-of-wisdom-or-two-tons-of-data/"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8766B-E8E6-4F19-BF03-CB934434BB51}"/>
              </a:ext>
            </a:extLst>
          </p:cNvPr>
          <p:cNvSpPr>
            <a:spLocks noGrp="1"/>
          </p:cNvSpPr>
          <p:nvPr>
            <p:ph type="ctrTitle"/>
          </p:nvPr>
        </p:nvSpPr>
        <p:spPr>
          <a:xfrm>
            <a:off x="3204839" y="1402672"/>
            <a:ext cx="2435361" cy="1296140"/>
          </a:xfrm>
        </p:spPr>
        <p:txBody>
          <a:bodyPr>
            <a:normAutofit fontScale="90000"/>
          </a:bodyPr>
          <a:lstStyle/>
          <a:p>
            <a:r>
              <a:rPr lang="en-GB" dirty="0"/>
              <a:t> Sawsan </a:t>
            </a:r>
            <a:r>
              <a:rPr lang="en-GB" dirty="0" err="1"/>
              <a:t>Elhuda</a:t>
            </a:r>
            <a:r>
              <a:rPr lang="en-GB" dirty="0"/>
              <a:t>     </a:t>
            </a:r>
          </a:p>
        </p:txBody>
      </p:sp>
      <p:sp>
        <p:nvSpPr>
          <p:cNvPr id="3" name="Subtitle 2">
            <a:extLst>
              <a:ext uri="{FF2B5EF4-FFF2-40B4-BE49-F238E27FC236}">
                <a16:creationId xmlns:a16="http://schemas.microsoft.com/office/drawing/2014/main" id="{B4C5F629-7B80-4869-966D-D6BCA592F3DD}"/>
              </a:ext>
            </a:extLst>
          </p:cNvPr>
          <p:cNvSpPr>
            <a:spLocks noGrp="1"/>
          </p:cNvSpPr>
          <p:nvPr>
            <p:ph type="subTitle" idx="1"/>
          </p:nvPr>
        </p:nvSpPr>
        <p:spPr>
          <a:xfrm>
            <a:off x="1507067" y="2698812"/>
            <a:ext cx="3002789" cy="3542190"/>
          </a:xfrm>
        </p:spPr>
        <p:txBody>
          <a:bodyPr>
            <a:normAutofit/>
          </a:bodyPr>
          <a:lstStyle/>
          <a:p>
            <a:r>
              <a:rPr lang="en-GB" dirty="0"/>
              <a:t>2017353</a:t>
            </a:r>
          </a:p>
        </p:txBody>
      </p:sp>
      <p:pic>
        <p:nvPicPr>
          <p:cNvPr id="5" name="Picture 4" descr="A picture containing text, agave, vegetable&#10;&#10;Description automatically generated">
            <a:extLst>
              <a:ext uri="{FF2B5EF4-FFF2-40B4-BE49-F238E27FC236}">
                <a16:creationId xmlns:a16="http://schemas.microsoft.com/office/drawing/2014/main" id="{ABC10A0A-73CF-4A2E-8894-0F51299C45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5998" y="1651456"/>
            <a:ext cx="3280613" cy="3825787"/>
          </a:xfrm>
          <a:prstGeom prst="rect">
            <a:avLst/>
          </a:prstGeom>
        </p:spPr>
      </p:pic>
      <p:sp>
        <p:nvSpPr>
          <p:cNvPr id="9" name="TextBox 8">
            <a:extLst>
              <a:ext uri="{FF2B5EF4-FFF2-40B4-BE49-F238E27FC236}">
                <a16:creationId xmlns:a16="http://schemas.microsoft.com/office/drawing/2014/main" id="{3FAEFE5D-2668-4BD3-853C-4CFCDCE712EB}"/>
              </a:ext>
            </a:extLst>
          </p:cNvPr>
          <p:cNvSpPr txBox="1"/>
          <p:nvPr/>
        </p:nvSpPr>
        <p:spPr>
          <a:xfrm>
            <a:off x="958787" y="3258104"/>
            <a:ext cx="4998129" cy="2308324"/>
          </a:xfrm>
          <a:prstGeom prst="rect">
            <a:avLst/>
          </a:prstGeom>
          <a:noFill/>
        </p:spPr>
        <p:txBody>
          <a:bodyPr wrap="square" rtlCol="0">
            <a:spAutoFit/>
          </a:bodyPr>
          <a:lstStyle/>
          <a:p>
            <a:r>
              <a:rPr lang="en-GB" dirty="0"/>
              <a:t>Programme: certificate of higher education in skills in work place</a:t>
            </a:r>
          </a:p>
          <a:p>
            <a:r>
              <a:rPr lang="en-GB" dirty="0"/>
              <a:t>Model: digital skills and research method</a:t>
            </a:r>
          </a:p>
          <a:p>
            <a:r>
              <a:rPr lang="en-GB" dirty="0"/>
              <a:t>Module code: BMSW4003</a:t>
            </a:r>
          </a:p>
          <a:p>
            <a:r>
              <a:rPr lang="en-GB" dirty="0"/>
              <a:t>Assignment title: component2 research method</a:t>
            </a:r>
          </a:p>
          <a:p>
            <a:r>
              <a:rPr lang="en-GB" dirty="0"/>
              <a:t>Module leader: Paul </a:t>
            </a:r>
            <a:r>
              <a:rPr lang="en-GB" dirty="0" err="1"/>
              <a:t>Ranson</a:t>
            </a:r>
            <a:endParaRPr lang="en-GB" dirty="0"/>
          </a:p>
          <a:p>
            <a:r>
              <a:rPr lang="en-GB" dirty="0"/>
              <a:t>Module lecturer: </a:t>
            </a:r>
            <a:r>
              <a:rPr lang="en-GB" dirty="0" err="1"/>
              <a:t>Balendran</a:t>
            </a:r>
            <a:r>
              <a:rPr lang="en-GB" dirty="0"/>
              <a:t> Kandasamy</a:t>
            </a:r>
          </a:p>
        </p:txBody>
      </p:sp>
    </p:spTree>
    <p:extLst>
      <p:ext uri="{BB962C8B-B14F-4D97-AF65-F5344CB8AC3E}">
        <p14:creationId xmlns:p14="http://schemas.microsoft.com/office/powerpoint/2010/main" val="4178268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6D6F5-8DB7-4BC1-B53B-125EA680130A}"/>
              </a:ext>
            </a:extLst>
          </p:cNvPr>
          <p:cNvSpPr>
            <a:spLocks noGrp="1"/>
          </p:cNvSpPr>
          <p:nvPr>
            <p:ph type="title"/>
          </p:nvPr>
        </p:nvSpPr>
        <p:spPr/>
        <p:txBody>
          <a:bodyPr/>
          <a:lstStyle/>
          <a:p>
            <a:r>
              <a:rPr lang="en-GB" dirty="0"/>
              <a:t>Introduction</a:t>
            </a:r>
          </a:p>
        </p:txBody>
      </p:sp>
      <p:pic>
        <p:nvPicPr>
          <p:cNvPr id="1026" name="Picture 2" descr="See the source image">
            <a:extLst>
              <a:ext uri="{FF2B5EF4-FFF2-40B4-BE49-F238E27FC236}">
                <a16:creationId xmlns:a16="http://schemas.microsoft.com/office/drawing/2014/main" id="{CA9F81B3-693C-489A-8391-7AA4BF70267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180822" y="1488281"/>
            <a:ext cx="6900332" cy="3881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3956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Stack of magazines on table">
            <a:extLst>
              <a:ext uri="{FF2B5EF4-FFF2-40B4-BE49-F238E27FC236}">
                <a16:creationId xmlns:a16="http://schemas.microsoft.com/office/drawing/2014/main" id="{7E1C3DEB-95AD-4E9A-B571-C561B8CE0051}"/>
              </a:ext>
            </a:extLst>
          </p:cNvPr>
          <p:cNvPicPr>
            <a:picLocks noChangeAspect="1"/>
          </p:cNvPicPr>
          <p:nvPr/>
        </p:nvPicPr>
        <p:blipFill rotWithShape="1">
          <a:blip r:embed="rId3"/>
          <a:srcRect l="22893" r="-2" b="-2"/>
          <a:stretch/>
        </p:blipFill>
        <p:spPr>
          <a:xfrm>
            <a:off x="5155660" y="1160788"/>
            <a:ext cx="7033163" cy="5811250"/>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F7C4A9D-12ED-4D4A-AB4F-3C632D8EF094}"/>
              </a:ext>
            </a:extLst>
          </p:cNvPr>
          <p:cNvSpPr>
            <a:spLocks noGrp="1"/>
          </p:cNvSpPr>
          <p:nvPr>
            <p:ph type="title"/>
          </p:nvPr>
        </p:nvSpPr>
        <p:spPr>
          <a:xfrm>
            <a:off x="668866" y="612560"/>
            <a:ext cx="4789253" cy="790112"/>
          </a:xfrm>
        </p:spPr>
        <p:txBody>
          <a:bodyPr vert="horz" lIns="91440" tIns="45720" rIns="91440" bIns="45720" rtlCol="0" anchor="b">
            <a:normAutofit/>
          </a:bodyPr>
          <a:lstStyle/>
          <a:p>
            <a:pPr algn="r"/>
            <a:r>
              <a:rPr lang="en-US" sz="4800" dirty="0"/>
              <a:t>Angela Duckworth</a:t>
            </a:r>
          </a:p>
        </p:txBody>
      </p:sp>
      <p:sp>
        <p:nvSpPr>
          <p:cNvPr id="5" name="TextBox 4">
            <a:extLst>
              <a:ext uri="{FF2B5EF4-FFF2-40B4-BE49-F238E27FC236}">
                <a16:creationId xmlns:a16="http://schemas.microsoft.com/office/drawing/2014/main" id="{B00B19C1-E3A8-48AB-A00E-B2A1D2F4C31A}"/>
              </a:ext>
            </a:extLst>
          </p:cNvPr>
          <p:cNvSpPr txBox="1"/>
          <p:nvPr/>
        </p:nvSpPr>
        <p:spPr>
          <a:xfrm>
            <a:off x="959904" y="1704513"/>
            <a:ext cx="8849922" cy="1015663"/>
          </a:xfrm>
          <a:prstGeom prst="rect">
            <a:avLst/>
          </a:prstGeom>
          <a:noFill/>
        </p:spPr>
        <p:txBody>
          <a:bodyPr wrap="square" rtlCol="0">
            <a:spAutoFit/>
          </a:bodyPr>
          <a:lstStyle/>
          <a:p>
            <a:r>
              <a:rPr lang="en-GB" sz="1100" dirty="0"/>
              <a:t>The purpose of the presentation is to find out the relationship between the academic levels and girt score in light of Angela Duckworth study and other studies.</a:t>
            </a:r>
          </a:p>
          <a:p>
            <a:r>
              <a:rPr lang="en-GB" sz="1600" dirty="0"/>
              <a:t>Grit</a:t>
            </a:r>
            <a:r>
              <a:rPr lang="en-GB" sz="1100" dirty="0"/>
              <a:t>: grit is a character, strength which is mainly related to individual perseverance and interest towards long-term goals (Duckworth, Peterson, Mathews &amp; Kelly, 2007) </a:t>
            </a:r>
          </a:p>
          <a:p>
            <a:endParaRPr lang="en-GB" sz="1100" dirty="0"/>
          </a:p>
        </p:txBody>
      </p:sp>
      <p:pic>
        <p:nvPicPr>
          <p:cNvPr id="7" name="Picture 6" descr="A picture containing person&#10;&#10;Description automatically generated">
            <a:extLst>
              <a:ext uri="{FF2B5EF4-FFF2-40B4-BE49-F238E27FC236}">
                <a16:creationId xmlns:a16="http://schemas.microsoft.com/office/drawing/2014/main" id="{E8D455D3-E452-48E4-93AF-597D979A823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688489" y="2653995"/>
            <a:ext cx="3390279" cy="1905336"/>
          </a:xfrm>
          <a:prstGeom prst="rect">
            <a:avLst/>
          </a:prstGeom>
        </p:spPr>
      </p:pic>
      <p:sp>
        <p:nvSpPr>
          <p:cNvPr id="19" name="TextBox 18">
            <a:extLst>
              <a:ext uri="{FF2B5EF4-FFF2-40B4-BE49-F238E27FC236}">
                <a16:creationId xmlns:a16="http://schemas.microsoft.com/office/drawing/2014/main" id="{615B25FB-6704-4C92-9B17-8E2B0FEC1049}"/>
              </a:ext>
            </a:extLst>
          </p:cNvPr>
          <p:cNvSpPr txBox="1"/>
          <p:nvPr/>
        </p:nvSpPr>
        <p:spPr>
          <a:xfrm>
            <a:off x="2921000" y="5213350"/>
            <a:ext cx="6350000" cy="230832"/>
          </a:xfrm>
          <a:prstGeom prst="rect">
            <a:avLst/>
          </a:prstGeom>
          <a:noFill/>
        </p:spPr>
        <p:txBody>
          <a:bodyPr wrap="square" rtlCol="0">
            <a:spAutoFit/>
          </a:bodyPr>
          <a:lstStyle/>
          <a:p>
            <a:r>
              <a:rPr lang="en-GB" sz="900">
                <a:hlinkClick r:id="rId5" tooltip="https://socialsci.libretexts.org/Courses/Lumen_Learning/Book:_Lifespan_Development_(Lumen)/04:_Module_1:_Lifespan_Development/04.10:_Correlational_and_Experimental_Research"/>
              </a:rPr>
              <a:t>This Photo</a:t>
            </a:r>
            <a:r>
              <a:rPr lang="en-GB" sz="900"/>
              <a:t> by Unknown Author is licensed under </a:t>
            </a:r>
            <a:r>
              <a:rPr lang="en-GB" sz="900">
                <a:hlinkClick r:id="rId6" tooltip="https://creativecommons.org/licenses/by-nc-sa/3.0/"/>
              </a:rPr>
              <a:t>CC BY-SA-NC</a:t>
            </a:r>
            <a:endParaRPr lang="en-GB" sz="900"/>
          </a:p>
        </p:txBody>
      </p:sp>
    </p:spTree>
    <p:extLst>
      <p:ext uri="{BB962C8B-B14F-4D97-AF65-F5344CB8AC3E}">
        <p14:creationId xmlns:p14="http://schemas.microsoft.com/office/powerpoint/2010/main" val="4173381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person, clothing, posing&#10;&#10;Description automatically generated">
            <a:extLst>
              <a:ext uri="{FF2B5EF4-FFF2-40B4-BE49-F238E27FC236}">
                <a16:creationId xmlns:a16="http://schemas.microsoft.com/office/drawing/2014/main" id="{21E5A63D-9B8C-46B7-B7B2-A031939DB2A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64678" y="432679"/>
            <a:ext cx="1658431" cy="1031617"/>
          </a:xfrm>
          <a:prstGeom prst="rect">
            <a:avLst/>
          </a:prstGeom>
        </p:spPr>
      </p:pic>
      <p:sp>
        <p:nvSpPr>
          <p:cNvPr id="6" name="TextBox 5">
            <a:extLst>
              <a:ext uri="{FF2B5EF4-FFF2-40B4-BE49-F238E27FC236}">
                <a16:creationId xmlns:a16="http://schemas.microsoft.com/office/drawing/2014/main" id="{0346EC42-2484-446C-8A73-0F7D86DD1A3A}"/>
              </a:ext>
            </a:extLst>
          </p:cNvPr>
          <p:cNvSpPr txBox="1"/>
          <p:nvPr/>
        </p:nvSpPr>
        <p:spPr>
          <a:xfrm>
            <a:off x="7598005" y="1464293"/>
            <a:ext cx="1922380" cy="2862322"/>
          </a:xfrm>
          <a:prstGeom prst="rect">
            <a:avLst/>
          </a:prstGeom>
          <a:noFill/>
        </p:spPr>
        <p:txBody>
          <a:bodyPr wrap="square" rtlCol="0">
            <a:spAutoFit/>
          </a:bodyPr>
          <a:lstStyle/>
          <a:p>
            <a:r>
              <a:rPr lang="en-GB" dirty="0"/>
              <a:t>Carol </a:t>
            </a:r>
            <a:r>
              <a:rPr lang="en-GB" dirty="0" err="1"/>
              <a:t>Dweck,is</a:t>
            </a:r>
            <a:r>
              <a:rPr lang="en-GB" dirty="0"/>
              <a:t> a prominent psychologist at Stanford university., is famous for pioneering research on motivation and personality.</a:t>
            </a:r>
          </a:p>
        </p:txBody>
      </p:sp>
      <p:sp>
        <p:nvSpPr>
          <p:cNvPr id="7" name="TextBox 6">
            <a:extLst>
              <a:ext uri="{FF2B5EF4-FFF2-40B4-BE49-F238E27FC236}">
                <a16:creationId xmlns:a16="http://schemas.microsoft.com/office/drawing/2014/main" id="{2618335B-8851-475A-BF63-3A19B3AF247A}"/>
              </a:ext>
            </a:extLst>
          </p:cNvPr>
          <p:cNvSpPr txBox="1"/>
          <p:nvPr/>
        </p:nvSpPr>
        <p:spPr>
          <a:xfrm>
            <a:off x="367645" y="4515439"/>
            <a:ext cx="8606673" cy="1763752"/>
          </a:xfrm>
          <a:prstGeom prst="rect">
            <a:avLst/>
          </a:prstGeom>
          <a:noFill/>
        </p:spPr>
        <p:txBody>
          <a:bodyPr wrap="square" rtlCol="0">
            <a:spAutoFit/>
          </a:bodyPr>
          <a:lstStyle/>
          <a:p>
            <a:r>
              <a:rPr lang="en-GB" dirty="0"/>
              <a:t>The power of not yet: the power of yet is the power of believing that you can improve.</a:t>
            </a:r>
          </a:p>
          <a:p>
            <a:r>
              <a:rPr lang="en-GB" dirty="0"/>
              <a:t>Mindset: mindset is the new psychology of success.</a:t>
            </a:r>
          </a:p>
          <a:p>
            <a:r>
              <a:rPr lang="en-GB" dirty="0"/>
              <a:t>Praise wisely.</a:t>
            </a:r>
          </a:p>
          <a:p>
            <a:endParaRPr lang="en-GB" dirty="0"/>
          </a:p>
          <a:p>
            <a:endParaRPr lang="en-GB" dirty="0"/>
          </a:p>
        </p:txBody>
      </p:sp>
      <p:pic>
        <p:nvPicPr>
          <p:cNvPr id="12" name="Picture 11" descr="A picture containing text, indoor, plant&#10;&#10;Description automatically generated">
            <a:extLst>
              <a:ext uri="{FF2B5EF4-FFF2-40B4-BE49-F238E27FC236}">
                <a16:creationId xmlns:a16="http://schemas.microsoft.com/office/drawing/2014/main" id="{315D359C-D487-4D2A-A50E-579BF400DAA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60257" y="238664"/>
            <a:ext cx="2989346" cy="2451264"/>
          </a:xfrm>
          <a:prstGeom prst="rect">
            <a:avLst/>
          </a:prstGeom>
        </p:spPr>
      </p:pic>
    </p:spTree>
    <p:extLst>
      <p:ext uri="{BB962C8B-B14F-4D97-AF65-F5344CB8AC3E}">
        <p14:creationId xmlns:p14="http://schemas.microsoft.com/office/powerpoint/2010/main" val="588112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C4A9D-12ED-4D4A-AB4F-3C632D8EF094}"/>
              </a:ext>
            </a:extLst>
          </p:cNvPr>
          <p:cNvSpPr>
            <a:spLocks noGrp="1"/>
          </p:cNvSpPr>
          <p:nvPr>
            <p:ph type="title"/>
          </p:nvPr>
        </p:nvSpPr>
        <p:spPr>
          <a:xfrm>
            <a:off x="668866" y="612560"/>
            <a:ext cx="4789253" cy="790112"/>
          </a:xfrm>
        </p:spPr>
        <p:txBody>
          <a:bodyPr vert="horz" lIns="91440" tIns="45720" rIns="91440" bIns="45720" rtlCol="0" anchor="b">
            <a:normAutofit/>
          </a:bodyPr>
          <a:lstStyle/>
          <a:p>
            <a:pPr algn="r"/>
            <a:r>
              <a:rPr lang="en-US" sz="4800" dirty="0"/>
              <a:t>D</a:t>
            </a:r>
            <a:r>
              <a:rPr lang="en-US" sz="1200" dirty="0"/>
              <a:t>ata </a:t>
            </a:r>
            <a:r>
              <a:rPr lang="en-US" sz="4800" dirty="0"/>
              <a:t>I</a:t>
            </a:r>
            <a:r>
              <a:rPr lang="en-US" sz="1200" dirty="0"/>
              <a:t>nformation </a:t>
            </a:r>
            <a:r>
              <a:rPr lang="en-US" sz="4800" dirty="0"/>
              <a:t>K</a:t>
            </a:r>
            <a:r>
              <a:rPr lang="en-US" sz="1200" dirty="0"/>
              <a:t>nowledge </a:t>
            </a:r>
            <a:r>
              <a:rPr lang="en-US" sz="4800" dirty="0"/>
              <a:t>W</a:t>
            </a:r>
            <a:r>
              <a:rPr lang="en-US" sz="1200" dirty="0"/>
              <a:t>isdom</a:t>
            </a:r>
            <a:endParaRPr lang="en-US" sz="4800" dirty="0"/>
          </a:p>
        </p:txBody>
      </p:sp>
      <p:pic>
        <p:nvPicPr>
          <p:cNvPr id="1026" name="Picture 2" descr="If Russell Ackoff had given a TED Talk | Sys-Tao">
            <a:extLst>
              <a:ext uri="{FF2B5EF4-FFF2-40B4-BE49-F238E27FC236}">
                <a16:creationId xmlns:a16="http://schemas.microsoft.com/office/drawing/2014/main" id="{BD9015C2-B645-4067-8CC7-739CF049B9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6959" y="2036085"/>
            <a:ext cx="7155051" cy="28169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4313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0A72E-3DFF-4C8D-B3D3-9BB690F628D8}"/>
              </a:ext>
            </a:extLst>
          </p:cNvPr>
          <p:cNvSpPr>
            <a:spLocks noGrp="1"/>
          </p:cNvSpPr>
          <p:nvPr>
            <p:ph type="title"/>
          </p:nvPr>
        </p:nvSpPr>
        <p:spPr/>
        <p:txBody>
          <a:bodyPr/>
          <a:lstStyle/>
          <a:p>
            <a:r>
              <a:rPr lang="en-GB" dirty="0"/>
              <a:t>Data </a:t>
            </a:r>
          </a:p>
        </p:txBody>
      </p:sp>
      <p:pic>
        <p:nvPicPr>
          <p:cNvPr id="3" name="Picture 2">
            <a:extLst>
              <a:ext uri="{FF2B5EF4-FFF2-40B4-BE49-F238E27FC236}">
                <a16:creationId xmlns:a16="http://schemas.microsoft.com/office/drawing/2014/main" id="{E66FAC62-FF8A-44DE-87A8-DD7D1CE7A876}"/>
              </a:ext>
            </a:extLst>
          </p:cNvPr>
          <p:cNvPicPr>
            <a:picLocks noChangeAspect="1"/>
          </p:cNvPicPr>
          <p:nvPr/>
        </p:nvPicPr>
        <p:blipFill>
          <a:blip r:embed="rId3"/>
          <a:stretch>
            <a:fillRect/>
          </a:stretch>
        </p:blipFill>
        <p:spPr>
          <a:xfrm>
            <a:off x="219436" y="1551039"/>
            <a:ext cx="4003390" cy="5020645"/>
          </a:xfrm>
          <a:prstGeom prst="rect">
            <a:avLst/>
          </a:prstGeom>
        </p:spPr>
      </p:pic>
      <p:pic>
        <p:nvPicPr>
          <p:cNvPr id="4" name="Picture 3" descr="Graphical user interface, table&#10;&#10;Description automatically generated with medium confidence">
            <a:extLst>
              <a:ext uri="{FF2B5EF4-FFF2-40B4-BE49-F238E27FC236}">
                <a16:creationId xmlns:a16="http://schemas.microsoft.com/office/drawing/2014/main" id="{0761D172-FB30-4299-ACED-D83EA82DAA82}"/>
              </a:ext>
            </a:extLst>
          </p:cNvPr>
          <p:cNvPicPr>
            <a:picLocks noChangeAspect="1"/>
          </p:cNvPicPr>
          <p:nvPr/>
        </p:nvPicPr>
        <p:blipFill rotWithShape="1">
          <a:blip r:embed="rId4">
            <a:extLst>
              <a:ext uri="{28A0092B-C50C-407E-A947-70E740481C1C}">
                <a14:useLocalDpi xmlns:a14="http://schemas.microsoft.com/office/drawing/2010/main" val="0"/>
              </a:ext>
            </a:extLst>
          </a:blip>
          <a:srcRect t="10802"/>
          <a:stretch/>
        </p:blipFill>
        <p:spPr>
          <a:xfrm>
            <a:off x="4733597" y="1551039"/>
            <a:ext cx="7238967" cy="4842768"/>
          </a:xfrm>
          <a:prstGeom prst="rect">
            <a:avLst/>
          </a:prstGeom>
        </p:spPr>
      </p:pic>
    </p:spTree>
    <p:extLst>
      <p:ext uri="{BB962C8B-B14F-4D97-AF65-F5344CB8AC3E}">
        <p14:creationId xmlns:p14="http://schemas.microsoft.com/office/powerpoint/2010/main" val="2260865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315AB-CE06-4DA5-AC37-A6EBC5D0ABAD}"/>
              </a:ext>
            </a:extLst>
          </p:cNvPr>
          <p:cNvSpPr>
            <a:spLocks noGrp="1"/>
          </p:cNvSpPr>
          <p:nvPr>
            <p:ph type="title"/>
          </p:nvPr>
        </p:nvSpPr>
        <p:spPr>
          <a:xfrm>
            <a:off x="985968" y="4473225"/>
            <a:ext cx="8288035" cy="1095059"/>
          </a:xfrm>
        </p:spPr>
        <p:txBody>
          <a:bodyPr vert="horz" lIns="91440" tIns="45720" rIns="91440" bIns="45720" rtlCol="0" anchor="b">
            <a:normAutofit/>
          </a:bodyPr>
          <a:lstStyle/>
          <a:p>
            <a:pPr algn="ctr"/>
            <a:r>
              <a:rPr lang="en-US" sz="4800"/>
              <a:t>Information</a:t>
            </a:r>
          </a:p>
        </p:txBody>
      </p:sp>
      <p:pic>
        <p:nvPicPr>
          <p:cNvPr id="12" name="Picture 11" descr="Icon&#10;&#10;Description automatically generated">
            <a:extLst>
              <a:ext uri="{FF2B5EF4-FFF2-40B4-BE49-F238E27FC236}">
                <a16:creationId xmlns:a16="http://schemas.microsoft.com/office/drawing/2014/main" id="{DD6A1F3B-1BA0-4BB4-96C8-120D3215509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30599" y="523876"/>
            <a:ext cx="3486150" cy="3486150"/>
          </a:xfrm>
          <a:prstGeom prst="rect">
            <a:avLst/>
          </a:prstGeom>
        </p:spPr>
      </p:pic>
    </p:spTree>
    <p:extLst>
      <p:ext uri="{BB962C8B-B14F-4D97-AF65-F5344CB8AC3E}">
        <p14:creationId xmlns:p14="http://schemas.microsoft.com/office/powerpoint/2010/main" val="2814335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1BED0-DACA-46AC-8EE7-D43CED5AE993}"/>
              </a:ext>
            </a:extLst>
          </p:cNvPr>
          <p:cNvSpPr>
            <a:spLocks noGrp="1"/>
          </p:cNvSpPr>
          <p:nvPr>
            <p:ph type="title"/>
          </p:nvPr>
        </p:nvSpPr>
        <p:spPr/>
        <p:txBody>
          <a:bodyPr/>
          <a:lstStyle/>
          <a:p>
            <a:r>
              <a:rPr lang="en-GB" dirty="0"/>
              <a:t>Knowledge</a:t>
            </a:r>
          </a:p>
        </p:txBody>
      </p:sp>
      <p:pic>
        <p:nvPicPr>
          <p:cNvPr id="3" name="Picture 2">
            <a:extLst>
              <a:ext uri="{FF2B5EF4-FFF2-40B4-BE49-F238E27FC236}">
                <a16:creationId xmlns:a16="http://schemas.microsoft.com/office/drawing/2014/main" id="{7F18282A-D38B-4FE1-8FDF-28CB005F0DC6}"/>
              </a:ext>
            </a:extLst>
          </p:cNvPr>
          <p:cNvPicPr>
            <a:picLocks noChangeAspect="1"/>
          </p:cNvPicPr>
          <p:nvPr/>
        </p:nvPicPr>
        <p:blipFill>
          <a:blip r:embed="rId3"/>
          <a:stretch>
            <a:fillRect/>
          </a:stretch>
        </p:blipFill>
        <p:spPr>
          <a:xfrm>
            <a:off x="8506105" y="2631559"/>
            <a:ext cx="2941575" cy="3756986"/>
          </a:xfrm>
          <a:prstGeom prst="rect">
            <a:avLst/>
          </a:prstGeom>
        </p:spPr>
      </p:pic>
      <p:pic>
        <p:nvPicPr>
          <p:cNvPr id="7" name="Picture 6">
            <a:extLst>
              <a:ext uri="{FF2B5EF4-FFF2-40B4-BE49-F238E27FC236}">
                <a16:creationId xmlns:a16="http://schemas.microsoft.com/office/drawing/2014/main" id="{2F9331D4-8AD4-46EB-8A25-FE777F5ACDC3}"/>
              </a:ext>
            </a:extLst>
          </p:cNvPr>
          <p:cNvPicPr>
            <a:picLocks noChangeAspect="1"/>
          </p:cNvPicPr>
          <p:nvPr/>
        </p:nvPicPr>
        <p:blipFill>
          <a:blip r:embed="rId4"/>
          <a:stretch>
            <a:fillRect/>
          </a:stretch>
        </p:blipFill>
        <p:spPr>
          <a:xfrm>
            <a:off x="296641" y="2631559"/>
            <a:ext cx="5997460" cy="2095682"/>
          </a:xfrm>
          <a:prstGeom prst="rect">
            <a:avLst/>
          </a:prstGeom>
        </p:spPr>
      </p:pic>
      <p:sp>
        <p:nvSpPr>
          <p:cNvPr id="8" name="TextBox 7">
            <a:extLst>
              <a:ext uri="{FF2B5EF4-FFF2-40B4-BE49-F238E27FC236}">
                <a16:creationId xmlns:a16="http://schemas.microsoft.com/office/drawing/2014/main" id="{E6A3C16A-7A77-4DD0-BCD7-05E67D2479CA}"/>
              </a:ext>
            </a:extLst>
          </p:cNvPr>
          <p:cNvSpPr txBox="1"/>
          <p:nvPr/>
        </p:nvSpPr>
        <p:spPr>
          <a:xfrm>
            <a:off x="1876425" y="2085975"/>
            <a:ext cx="2314575" cy="369332"/>
          </a:xfrm>
          <a:prstGeom prst="rect">
            <a:avLst/>
          </a:prstGeom>
          <a:noFill/>
        </p:spPr>
        <p:txBody>
          <a:bodyPr wrap="square" rtlCol="0">
            <a:spAutoFit/>
          </a:bodyPr>
          <a:lstStyle/>
          <a:p>
            <a:r>
              <a:rPr lang="en-GB" dirty="0"/>
              <a:t>Primary data</a:t>
            </a:r>
          </a:p>
        </p:txBody>
      </p:sp>
      <p:sp>
        <p:nvSpPr>
          <p:cNvPr id="9" name="TextBox 8">
            <a:extLst>
              <a:ext uri="{FF2B5EF4-FFF2-40B4-BE49-F238E27FC236}">
                <a16:creationId xmlns:a16="http://schemas.microsoft.com/office/drawing/2014/main" id="{D59F67AE-DF02-44AC-A705-B9587A07B074}"/>
              </a:ext>
            </a:extLst>
          </p:cNvPr>
          <p:cNvSpPr txBox="1"/>
          <p:nvPr/>
        </p:nvSpPr>
        <p:spPr>
          <a:xfrm>
            <a:off x="9073977" y="2085975"/>
            <a:ext cx="1975023" cy="369332"/>
          </a:xfrm>
          <a:prstGeom prst="rect">
            <a:avLst/>
          </a:prstGeom>
          <a:noFill/>
        </p:spPr>
        <p:txBody>
          <a:bodyPr wrap="square" rtlCol="0">
            <a:spAutoFit/>
          </a:bodyPr>
          <a:lstStyle/>
          <a:p>
            <a:r>
              <a:rPr lang="en-GB" dirty="0"/>
              <a:t>Secondary data</a:t>
            </a:r>
          </a:p>
        </p:txBody>
      </p:sp>
    </p:spTree>
    <p:extLst>
      <p:ext uri="{BB962C8B-B14F-4D97-AF65-F5344CB8AC3E}">
        <p14:creationId xmlns:p14="http://schemas.microsoft.com/office/powerpoint/2010/main" val="2464838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1E20E-D49F-4B40-89D4-F2B3284DF4AA}"/>
              </a:ext>
            </a:extLst>
          </p:cNvPr>
          <p:cNvSpPr>
            <a:spLocks noGrp="1"/>
          </p:cNvSpPr>
          <p:nvPr>
            <p:ph type="title"/>
          </p:nvPr>
        </p:nvSpPr>
        <p:spPr/>
        <p:txBody>
          <a:bodyPr/>
          <a:lstStyle/>
          <a:p>
            <a:r>
              <a:rPr lang="en-GB" dirty="0"/>
              <a:t>Wisdom</a:t>
            </a:r>
          </a:p>
        </p:txBody>
      </p:sp>
      <p:pic>
        <p:nvPicPr>
          <p:cNvPr id="4" name="Picture 3">
            <a:extLst>
              <a:ext uri="{FF2B5EF4-FFF2-40B4-BE49-F238E27FC236}">
                <a16:creationId xmlns:a16="http://schemas.microsoft.com/office/drawing/2014/main" id="{40A7EE5A-79D8-4E1B-97EF-0D1B7A65FF82}"/>
              </a:ext>
            </a:extLst>
          </p:cNvPr>
          <p:cNvPicPr>
            <a:picLocks noChangeAspect="1"/>
          </p:cNvPicPr>
          <p:nvPr/>
        </p:nvPicPr>
        <p:blipFill>
          <a:blip r:embed="rId3"/>
          <a:stretch>
            <a:fillRect/>
          </a:stretch>
        </p:blipFill>
        <p:spPr>
          <a:xfrm>
            <a:off x="2375641" y="1270000"/>
            <a:ext cx="5504534" cy="5321431"/>
          </a:xfrm>
          <a:prstGeom prst="rect">
            <a:avLst/>
          </a:prstGeom>
        </p:spPr>
      </p:pic>
      <p:sp>
        <p:nvSpPr>
          <p:cNvPr id="6" name="TextBox 5">
            <a:extLst>
              <a:ext uri="{FF2B5EF4-FFF2-40B4-BE49-F238E27FC236}">
                <a16:creationId xmlns:a16="http://schemas.microsoft.com/office/drawing/2014/main" id="{5A006380-A17D-42C4-8FF9-5AF97212A0E1}"/>
              </a:ext>
            </a:extLst>
          </p:cNvPr>
          <p:cNvSpPr txBox="1"/>
          <p:nvPr/>
        </p:nvSpPr>
        <p:spPr>
          <a:xfrm>
            <a:off x="5675784" y="5786735"/>
            <a:ext cx="3902698" cy="923330"/>
          </a:xfrm>
          <a:prstGeom prst="rect">
            <a:avLst/>
          </a:prstGeom>
          <a:noFill/>
        </p:spPr>
        <p:txBody>
          <a:bodyPr wrap="square">
            <a:spAutoFit/>
          </a:bodyPr>
          <a:lstStyle/>
          <a:p>
            <a:r>
              <a:rPr lang="en-GB" i="1" dirty="0">
                <a:hlinkClick r:id="rId4"/>
              </a:rPr>
              <a:t>An Ounce of Wisdom or Two Tons of Data? - Wheeler Kearns Architects (wkarch.com)</a:t>
            </a:r>
            <a:endParaRPr lang="en-GB" i="1" dirty="0"/>
          </a:p>
        </p:txBody>
      </p:sp>
    </p:spTree>
    <p:extLst>
      <p:ext uri="{BB962C8B-B14F-4D97-AF65-F5344CB8AC3E}">
        <p14:creationId xmlns:p14="http://schemas.microsoft.com/office/powerpoint/2010/main" val="554491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4" name="Rectangle 10">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8C4B70-CCC3-4151-8BEF-680A926E158F}"/>
              </a:ext>
            </a:extLst>
          </p:cNvPr>
          <p:cNvSpPr>
            <a:spLocks noGrp="1"/>
          </p:cNvSpPr>
          <p:nvPr>
            <p:ph type="title"/>
          </p:nvPr>
        </p:nvSpPr>
        <p:spPr>
          <a:xfrm>
            <a:off x="3371787" y="1741337"/>
            <a:ext cx="5448730" cy="2387918"/>
          </a:xfrm>
        </p:spPr>
        <p:txBody>
          <a:bodyPr vert="horz" lIns="91440" tIns="45720" rIns="91440" bIns="45720" rtlCol="0" anchor="b">
            <a:normAutofit/>
          </a:bodyPr>
          <a:lstStyle/>
          <a:p>
            <a:pPr algn="ctr"/>
            <a:r>
              <a:rPr lang="en-US" sz="5200" kern="1200">
                <a:solidFill>
                  <a:schemeClr val="tx2"/>
                </a:solidFill>
                <a:latin typeface="+mj-lt"/>
                <a:ea typeface="+mj-ea"/>
                <a:cs typeface="+mj-cs"/>
              </a:rPr>
              <a:t>Conclusion</a:t>
            </a:r>
          </a:p>
        </p:txBody>
      </p:sp>
      <p:grpSp>
        <p:nvGrpSpPr>
          <p:cNvPr id="5" name="Group 12">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6" name="Freeform: Shape 13">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14">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16">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8">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0" name="Freeform: Shape 19">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0">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2">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521133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A6148-7B07-4CE4-B7F2-2837160C88AF}"/>
              </a:ext>
            </a:extLst>
          </p:cNvPr>
          <p:cNvSpPr>
            <a:spLocks noGrp="1"/>
          </p:cNvSpPr>
          <p:nvPr>
            <p:ph type="title"/>
          </p:nvPr>
        </p:nvSpPr>
        <p:spPr/>
        <p:txBody>
          <a:bodyPr/>
          <a:lstStyle/>
          <a:p>
            <a:r>
              <a:rPr lang="en-GB" dirty="0"/>
              <a:t>References:</a:t>
            </a:r>
          </a:p>
        </p:txBody>
      </p:sp>
      <p:pic>
        <p:nvPicPr>
          <p:cNvPr id="2050" name="Picture 2">
            <a:extLst>
              <a:ext uri="{FF2B5EF4-FFF2-40B4-BE49-F238E27FC236}">
                <a16:creationId xmlns:a16="http://schemas.microsoft.com/office/drawing/2014/main" id="{DD4158C9-48D8-497C-B972-E349AF9FFE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6375" y="1930400"/>
            <a:ext cx="7429500" cy="4181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12306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2660</TotalTime>
  <Words>2250</Words>
  <Application>Microsoft Office PowerPoint</Application>
  <PresentationFormat>Widescreen</PresentationFormat>
  <Paragraphs>54</Paragraphs>
  <Slides>11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 Sawsan Elhuda     </vt:lpstr>
      <vt:lpstr>Introduction</vt:lpstr>
      <vt:lpstr>Angela Duckworth</vt:lpstr>
      <vt:lpstr>PowerPoint Presentation</vt:lpstr>
      <vt:lpstr>Data Information Knowledge Wisdom</vt:lpstr>
      <vt:lpstr>Data </vt:lpstr>
      <vt:lpstr>Information</vt:lpstr>
      <vt:lpstr>Knowledge</vt:lpstr>
      <vt:lpstr>Wisdom</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Sawsan Elhuda</dc:title>
  <dc:creator>Microsoft. Antivirus</dc:creator>
  <cp:lastModifiedBy>Microsoft. Antivirus</cp:lastModifiedBy>
  <cp:revision>70</cp:revision>
  <dcterms:created xsi:type="dcterms:W3CDTF">2021-03-29T10:59:13Z</dcterms:created>
  <dcterms:modified xsi:type="dcterms:W3CDTF">2022-04-04T21:24:48Z</dcterms:modified>
</cp:coreProperties>
</file>