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1"/>
  </p:notesMasterIdLst>
  <p:sldIdLst>
    <p:sldId id="256" r:id="rId2"/>
    <p:sldId id="266" r:id="rId3"/>
    <p:sldId id="258" r:id="rId4"/>
    <p:sldId id="259" r:id="rId5"/>
    <p:sldId id="260" r:id="rId6"/>
    <p:sldId id="261" r:id="rId7"/>
    <p:sldId id="262"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FBD62B4-32E2-48C0-B189-470F2C0A913B}">
          <p14:sldIdLst>
            <p14:sldId id="256"/>
          </p14:sldIdLst>
        </p14:section>
        <p14:section name="Untitled Section" id="{03253FF1-E960-411B-B5F9-2DFCC19962F8}">
          <p14:sldIdLst>
            <p14:sldId id="266"/>
            <p14:sldId id="258"/>
            <p14:sldId id="259"/>
            <p14:sldId id="260"/>
            <p14:sldId id="261"/>
            <p14:sldId id="262"/>
            <p14:sldId id="264"/>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p:scale>
          <a:sx n="71" d="100"/>
          <a:sy n="71" d="100"/>
        </p:scale>
        <p:origin x="29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F97822-BB7C-4439-A0DF-CEEA1BDD7889}"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957806-F1D4-473D-A148-5025E5734339}" type="slidenum">
              <a:rPr lang="en-GB" smtClean="0"/>
              <a:t>‹#›</a:t>
            </a:fld>
            <a:endParaRPr lang="en-GB"/>
          </a:p>
        </p:txBody>
      </p:sp>
    </p:spTree>
    <p:extLst>
      <p:ext uri="{BB962C8B-B14F-4D97-AF65-F5344CB8AC3E}">
        <p14:creationId xmlns:p14="http://schemas.microsoft.com/office/powerpoint/2010/main" val="3160720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70000" dirty="0"/>
              <a:t>1</a:t>
            </a:r>
          </a:p>
          <a:p>
            <a:r>
              <a:rPr lang="en-GB" baseline="70000" dirty="0"/>
              <a:t>    Care Learning(2025). How to Use a SWOT Analysis in Health and Social Care – Care Learning. [online] Care Learning, Available at: https://carelearning.org.uk/blog/feedback-and-improvement/how-to-use-a-swot-analysis-in-health-and-social-care/</a:t>
            </a:r>
          </a:p>
        </p:txBody>
      </p:sp>
      <p:sp>
        <p:nvSpPr>
          <p:cNvPr id="4" name="Slide Number Placeholder 3"/>
          <p:cNvSpPr>
            <a:spLocks noGrp="1"/>
          </p:cNvSpPr>
          <p:nvPr>
            <p:ph type="sldNum" sz="quarter" idx="5"/>
          </p:nvPr>
        </p:nvSpPr>
        <p:spPr/>
        <p:txBody>
          <a:bodyPr/>
          <a:lstStyle/>
          <a:p>
            <a:fld id="{E6957806-F1D4-473D-A148-5025E5734339}" type="slidenum">
              <a:rPr lang="en-GB" smtClean="0"/>
              <a:t>5</a:t>
            </a:fld>
            <a:endParaRPr lang="en-GB"/>
          </a:p>
        </p:txBody>
      </p:sp>
    </p:spTree>
    <p:extLst>
      <p:ext uri="{BB962C8B-B14F-4D97-AF65-F5344CB8AC3E}">
        <p14:creationId xmlns:p14="http://schemas.microsoft.com/office/powerpoint/2010/main" val="36381085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70000" dirty="0"/>
              <a:t>2</a:t>
            </a:r>
            <a:endParaRPr lang="en-GB" dirty="0"/>
          </a:p>
          <a:p>
            <a:r>
              <a:rPr lang="en-GB" dirty="0"/>
              <a:t>  Bitesize (2024). How to do a SWOT Analysis [with Examples &amp; templates].  [online] Bitesize Learning. Available at: https://www.bitesizelearning.co.uk/resources/swot-analysis-explained-examples-templates</a:t>
            </a:r>
          </a:p>
        </p:txBody>
      </p:sp>
      <p:sp>
        <p:nvSpPr>
          <p:cNvPr id="4" name="Slide Number Placeholder 3"/>
          <p:cNvSpPr>
            <a:spLocks noGrp="1"/>
          </p:cNvSpPr>
          <p:nvPr>
            <p:ph type="sldNum" sz="quarter" idx="5"/>
          </p:nvPr>
        </p:nvSpPr>
        <p:spPr/>
        <p:txBody>
          <a:bodyPr/>
          <a:lstStyle/>
          <a:p>
            <a:fld id="{E6957806-F1D4-473D-A148-5025E5734339}" type="slidenum">
              <a:rPr lang="en-GB" smtClean="0"/>
              <a:t>8</a:t>
            </a:fld>
            <a:endParaRPr lang="en-GB"/>
          </a:p>
        </p:txBody>
      </p:sp>
    </p:spTree>
    <p:extLst>
      <p:ext uri="{BB962C8B-B14F-4D97-AF65-F5344CB8AC3E}">
        <p14:creationId xmlns:p14="http://schemas.microsoft.com/office/powerpoint/2010/main" val="30952744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11/9/2025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01376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11/9/2025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80832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11/9/2025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73119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11/9/2025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749912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11/9/2025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26174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11/9/2025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54871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11/9/2025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28818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11/9/2025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99756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11/9/2025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74880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11/9/2025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82354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11/9/2025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41571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11/9/2025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718161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itesizelearning.co.uk/resources/swot-analysis-explained-examples-templates" TargetMode="External"/><Relationship Id="rId2" Type="http://schemas.openxmlformats.org/officeDocument/2006/relationships/hyperlink" Target="https://carelearning.org.uk/blog/feedback-and-improvement/how-to-use-a-swot-analysis-in-health-and-social-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descr="Vector background of vibrant colours splashing">
            <a:extLst>
              <a:ext uri="{FF2B5EF4-FFF2-40B4-BE49-F238E27FC236}">
                <a16:creationId xmlns:a16="http://schemas.microsoft.com/office/drawing/2014/main" id="{FD1BD8D4-8C8C-1ABB-F304-5B38BE97EB0F}"/>
              </a:ext>
            </a:extLst>
          </p:cNvPr>
          <p:cNvPicPr>
            <a:picLocks noChangeAspect="1"/>
          </p:cNvPicPr>
          <p:nvPr/>
        </p:nvPicPr>
        <p:blipFill>
          <a:blip r:embed="rId2"/>
          <a:srcRect t="17279"/>
          <a:stretch>
            <a:fillRect/>
          </a:stretch>
        </p:blipFill>
        <p:spPr>
          <a:xfrm>
            <a:off x="20" y="8975"/>
            <a:ext cx="12191980" cy="6857990"/>
          </a:xfrm>
          <a:prstGeom prst="rect">
            <a:avLst/>
          </a:prstGeom>
        </p:spPr>
      </p:pic>
      <p:sp>
        <p:nvSpPr>
          <p:cNvPr id="11" name="Rectangle 10">
            <a:extLst>
              <a:ext uri="{FF2B5EF4-FFF2-40B4-BE49-F238E27FC236}">
                <a16:creationId xmlns:a16="http://schemas.microsoft.com/office/drawing/2014/main" id="{1103FDB8-D911-F8F8-F9EC-FB7FF5435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4324"/>
            <a:ext cx="12192000" cy="2573677"/>
          </a:xfrm>
          <a:prstGeom prst="rect">
            <a:avLst/>
          </a:prstGeom>
          <a:gradFill>
            <a:gsLst>
              <a:gs pos="0">
                <a:schemeClr val="bg1">
                  <a:alpha val="0"/>
                </a:schemeClr>
              </a:gs>
              <a:gs pos="46000">
                <a:schemeClr val="bg1">
                  <a:alpha val="17000"/>
                </a:schemeClr>
              </a:gs>
              <a:gs pos="65000">
                <a:schemeClr val="bg1">
                  <a:alpha val="29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9F81B3D1-B902-D641-EB09-A0F8A3D0D81E}"/>
              </a:ext>
            </a:extLst>
          </p:cNvPr>
          <p:cNvSpPr>
            <a:spLocks noGrp="1"/>
          </p:cNvSpPr>
          <p:nvPr>
            <p:ph type="ctrTitle"/>
          </p:nvPr>
        </p:nvSpPr>
        <p:spPr>
          <a:xfrm>
            <a:off x="320040" y="5702710"/>
            <a:ext cx="7983068" cy="974347"/>
          </a:xfrm>
          <a:ln>
            <a:noFill/>
          </a:ln>
        </p:spPr>
        <p:txBody>
          <a:bodyPr anchor="ctr">
            <a:normAutofit/>
          </a:bodyPr>
          <a:lstStyle/>
          <a:p>
            <a:r>
              <a:rPr lang="en-GB" sz="3600" dirty="0"/>
              <a:t>MY Presentation</a:t>
            </a:r>
          </a:p>
        </p:txBody>
      </p:sp>
      <p:sp>
        <p:nvSpPr>
          <p:cNvPr id="3" name="Subtitle 2">
            <a:extLst>
              <a:ext uri="{FF2B5EF4-FFF2-40B4-BE49-F238E27FC236}">
                <a16:creationId xmlns:a16="http://schemas.microsoft.com/office/drawing/2014/main" id="{9D8F4B85-6100-C970-B6C6-E7A0AD1C1DE6}"/>
              </a:ext>
            </a:extLst>
          </p:cNvPr>
          <p:cNvSpPr>
            <a:spLocks noGrp="1"/>
          </p:cNvSpPr>
          <p:nvPr>
            <p:ph type="subTitle" idx="1"/>
          </p:nvPr>
        </p:nvSpPr>
        <p:spPr>
          <a:xfrm>
            <a:off x="8303108" y="5702710"/>
            <a:ext cx="3633535" cy="974347"/>
          </a:xfrm>
        </p:spPr>
        <p:txBody>
          <a:bodyPr anchor="ctr">
            <a:normAutofit/>
          </a:bodyPr>
          <a:lstStyle/>
          <a:p>
            <a:pPr algn="r"/>
            <a:r>
              <a:rPr lang="en-GB" sz="1800" dirty="0"/>
              <a:t>By Yama Kanteh</a:t>
            </a:r>
          </a:p>
        </p:txBody>
      </p:sp>
    </p:spTree>
    <p:extLst>
      <p:ext uri="{BB962C8B-B14F-4D97-AF65-F5344CB8AC3E}">
        <p14:creationId xmlns:p14="http://schemas.microsoft.com/office/powerpoint/2010/main" val="95285932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85DC66-2573-A7E8-E5F1-908C275F85D9}"/>
              </a:ext>
            </a:extLst>
          </p:cNvPr>
          <p:cNvSpPr txBox="1"/>
          <p:nvPr/>
        </p:nvSpPr>
        <p:spPr>
          <a:xfrm>
            <a:off x="6768353" y="2501153"/>
            <a:ext cx="184731" cy="369332"/>
          </a:xfrm>
          <a:prstGeom prst="rect">
            <a:avLst/>
          </a:prstGeom>
          <a:noFill/>
        </p:spPr>
        <p:txBody>
          <a:bodyPr wrap="none" rtlCol="0">
            <a:spAutoFit/>
          </a:bodyPr>
          <a:lstStyle/>
          <a:p>
            <a:endParaRPr lang="en-GB" dirty="0"/>
          </a:p>
        </p:txBody>
      </p:sp>
      <p:sp>
        <p:nvSpPr>
          <p:cNvPr id="3" name="TextBox 2">
            <a:extLst>
              <a:ext uri="{FF2B5EF4-FFF2-40B4-BE49-F238E27FC236}">
                <a16:creationId xmlns:a16="http://schemas.microsoft.com/office/drawing/2014/main" id="{175D1619-CB34-DA21-ADC6-469E6193BA4D}"/>
              </a:ext>
            </a:extLst>
          </p:cNvPr>
          <p:cNvSpPr txBox="1"/>
          <p:nvPr/>
        </p:nvSpPr>
        <p:spPr>
          <a:xfrm>
            <a:off x="735106" y="1111624"/>
            <a:ext cx="9224682" cy="646331"/>
          </a:xfrm>
          <a:prstGeom prst="rect">
            <a:avLst/>
          </a:prstGeom>
          <a:noFill/>
        </p:spPr>
        <p:txBody>
          <a:bodyPr wrap="square" rtlCol="0">
            <a:spAutoFit/>
          </a:bodyPr>
          <a:lstStyle/>
          <a:p>
            <a:pPr algn="ctr"/>
            <a:r>
              <a:rPr lang="en-GB" sz="3600" dirty="0">
                <a:latin typeface="Times New Roman" panose="02020603050405020304" pitchFamily="18" charset="0"/>
                <a:cs typeface="Times New Roman" panose="02020603050405020304" pitchFamily="18" charset="0"/>
              </a:rPr>
              <a:t>LEVEL 4 ASSESSMENT SPECIFICATION</a:t>
            </a:r>
            <a:endParaRPr lang="en-GB" sz="3600" kern="1200" dirty="0">
              <a:solidFill>
                <a:schemeClr val="tx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DC03C573-B12B-178F-EB64-DD82C55A9B2C}"/>
              </a:ext>
            </a:extLst>
          </p:cNvPr>
          <p:cNvSpPr txBox="1"/>
          <p:nvPr/>
        </p:nvSpPr>
        <p:spPr>
          <a:xfrm>
            <a:off x="295835" y="1671935"/>
            <a:ext cx="11976847" cy="4893647"/>
          </a:xfrm>
          <a:prstGeom prst="rect">
            <a:avLst/>
          </a:prstGeom>
          <a:noFill/>
        </p:spPr>
        <p:txBody>
          <a:bodyPr wrap="square" rtlCol="0">
            <a:spAutoFit/>
          </a:bodyPr>
          <a:lstStyle/>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Student name:	Yama Kanteh	Student ID: 2428898</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Programme:	Certificate of Higher Education Skills for the work place (Health &amp; Social Care)</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Module:	Professional Development within Health &amp; Social Care</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Module Code:	LCHS4009</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Lecturer:	Christopher</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Assignment Title: Self-Awareness Presentation</a:t>
            </a:r>
          </a:p>
        </p:txBody>
      </p:sp>
    </p:spTree>
    <p:extLst>
      <p:ext uri="{BB962C8B-B14F-4D97-AF65-F5344CB8AC3E}">
        <p14:creationId xmlns:p14="http://schemas.microsoft.com/office/powerpoint/2010/main" val="1704577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61380-B814-DBFA-10C0-5A965EEC922F}"/>
              </a:ext>
            </a:extLst>
          </p:cNvPr>
          <p:cNvSpPr>
            <a:spLocks noGrp="1"/>
          </p:cNvSpPr>
          <p:nvPr>
            <p:ph type="title"/>
          </p:nvPr>
        </p:nvSpPr>
        <p:spPr/>
        <p:txBody>
          <a:bodyPr/>
          <a:lstStyle/>
          <a:p>
            <a:r>
              <a:rPr lang="en-GB" dirty="0"/>
              <a:t>Presentation Objective</a:t>
            </a:r>
          </a:p>
        </p:txBody>
      </p:sp>
      <p:sp>
        <p:nvSpPr>
          <p:cNvPr id="3" name="Content Placeholder 2">
            <a:extLst>
              <a:ext uri="{FF2B5EF4-FFF2-40B4-BE49-F238E27FC236}">
                <a16:creationId xmlns:a16="http://schemas.microsoft.com/office/drawing/2014/main" id="{2754DFC7-B9E0-834F-AA87-F8CFA2907474}"/>
              </a:ext>
            </a:extLst>
          </p:cNvPr>
          <p:cNvSpPr>
            <a:spLocks noGrp="1"/>
          </p:cNvSpPr>
          <p:nvPr>
            <p:ph idx="1"/>
          </p:nvPr>
        </p:nvSpPr>
        <p:spPr/>
        <p:txBody>
          <a:bodyPr>
            <a:normAutofit/>
          </a:bodyPr>
          <a:lstStyle/>
          <a:p>
            <a:pPr marL="0" indent="0">
              <a:buNone/>
            </a:pPr>
            <a:r>
              <a:rPr lang="en-GB" dirty="0"/>
              <a:t>In this presentation I aim to discuss:</a:t>
            </a:r>
          </a:p>
          <a:p>
            <a:pPr marL="0" indent="0">
              <a:buNone/>
            </a:pPr>
            <a:r>
              <a:rPr lang="en-GB" dirty="0"/>
              <a:t> - A bit about myself</a:t>
            </a:r>
          </a:p>
          <a:p>
            <a:pPr marL="0" indent="0">
              <a:buNone/>
            </a:pPr>
            <a:r>
              <a:rPr lang="en-GB" dirty="0"/>
              <a:t> - What is a SWOT analysis and how it helped measure my personal development</a:t>
            </a:r>
          </a:p>
          <a:p>
            <a:pPr marL="0" indent="0">
              <a:buNone/>
            </a:pPr>
            <a:r>
              <a:rPr lang="en-GB" dirty="0"/>
              <a:t> - My strengths and weaknesses and how it shapes my career development</a:t>
            </a:r>
          </a:p>
          <a:p>
            <a:pPr marL="0" indent="0">
              <a:buNone/>
            </a:pPr>
            <a:r>
              <a:rPr lang="en-GB" dirty="0"/>
              <a:t> - The opportunities and threats I have been presented throughout my personal journey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668343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CA4A9-8286-A933-0930-B99D9973D4A5}"/>
              </a:ext>
            </a:extLst>
          </p:cNvPr>
          <p:cNvSpPr>
            <a:spLocks noGrp="1"/>
          </p:cNvSpPr>
          <p:nvPr>
            <p:ph type="title"/>
          </p:nvPr>
        </p:nvSpPr>
        <p:spPr/>
        <p:txBody>
          <a:bodyPr/>
          <a:lstStyle/>
          <a:p>
            <a:r>
              <a:rPr lang="en-GB" dirty="0"/>
              <a:t>about me</a:t>
            </a:r>
          </a:p>
        </p:txBody>
      </p:sp>
      <p:sp>
        <p:nvSpPr>
          <p:cNvPr id="3" name="Content Placeholder 2">
            <a:extLst>
              <a:ext uri="{FF2B5EF4-FFF2-40B4-BE49-F238E27FC236}">
                <a16:creationId xmlns:a16="http://schemas.microsoft.com/office/drawing/2014/main" id="{86A16BF3-6C98-93A7-9F35-BDBA9F4FE421}"/>
              </a:ext>
            </a:extLst>
          </p:cNvPr>
          <p:cNvSpPr>
            <a:spLocks noGrp="1"/>
          </p:cNvSpPr>
          <p:nvPr>
            <p:ph idx="1"/>
          </p:nvPr>
        </p:nvSpPr>
        <p:spPr/>
        <p:txBody>
          <a:bodyPr>
            <a:normAutofit/>
          </a:bodyPr>
          <a:lstStyle/>
          <a:p>
            <a:pPr marL="0" indent="0">
              <a:buNone/>
            </a:pPr>
            <a:r>
              <a:rPr lang="en-GB" sz="2200" dirty="0"/>
              <a:t>My Name is Yama Kanteh, I am married with 3 children and I’m currently working at a nursing home as a senior care assistant. As I have been working in the healthcare sector for over 20 years. I have now decided to further my career to a higher level, and I decided to go for health and social care. To achieve this, I started to attend university part time doing health and social care. I enjoy cooking in my free time and taking walks to take in the nice views and breathe in fresh air. I like learning new things and to experience new challenges, so I believe enrolling into university has provided these things for me. </a:t>
            </a:r>
          </a:p>
          <a:p>
            <a:pPr marL="0" indent="0">
              <a:buNone/>
            </a:pPr>
            <a:endParaRPr lang="en-GB" dirty="0"/>
          </a:p>
        </p:txBody>
      </p:sp>
    </p:spTree>
    <p:extLst>
      <p:ext uri="{BB962C8B-B14F-4D97-AF65-F5344CB8AC3E}">
        <p14:creationId xmlns:p14="http://schemas.microsoft.com/office/powerpoint/2010/main" val="691010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770DA87-087B-FD5A-4E7E-5CE7CD159533}"/>
              </a:ext>
            </a:extLst>
          </p:cNvPr>
          <p:cNvSpPr>
            <a:spLocks noGrp="1"/>
          </p:cNvSpPr>
          <p:nvPr>
            <p:ph type="title"/>
          </p:nvPr>
        </p:nvSpPr>
        <p:spPr>
          <a:xfrm>
            <a:off x="954823" y="2109493"/>
            <a:ext cx="4265763" cy="1441776"/>
          </a:xfrm>
        </p:spPr>
        <p:txBody>
          <a:bodyPr anchor="t">
            <a:normAutofit/>
          </a:bodyPr>
          <a:lstStyle/>
          <a:p>
            <a:r>
              <a:rPr lang="en-GB"/>
              <a:t>SWOT Analysis</a:t>
            </a:r>
            <a:endParaRPr lang="en-GB" dirty="0"/>
          </a:p>
        </p:txBody>
      </p:sp>
      <p:sp>
        <p:nvSpPr>
          <p:cNvPr id="4" name="Text Placeholder 3">
            <a:extLst>
              <a:ext uri="{FF2B5EF4-FFF2-40B4-BE49-F238E27FC236}">
                <a16:creationId xmlns:a16="http://schemas.microsoft.com/office/drawing/2014/main" id="{91A8386D-FAC7-7515-395A-196926DEB126}"/>
              </a:ext>
            </a:extLst>
          </p:cNvPr>
          <p:cNvSpPr>
            <a:spLocks noGrp="1"/>
          </p:cNvSpPr>
          <p:nvPr>
            <p:ph idx="1"/>
          </p:nvPr>
        </p:nvSpPr>
        <p:spPr>
          <a:xfrm>
            <a:off x="5871353" y="2200490"/>
            <a:ext cx="5269831" cy="3445399"/>
          </a:xfrm>
        </p:spPr>
        <p:txBody>
          <a:bodyPr>
            <a:normAutofit/>
          </a:bodyPr>
          <a:lstStyle/>
          <a:p>
            <a:pPr marL="0" indent="0">
              <a:buNone/>
            </a:pPr>
            <a:r>
              <a:rPr lang="en-GB" dirty="0"/>
              <a:t>According to Care Learning, a SWOT analysis is a strategic planning tool used to evaluate an organisation’s strengths, weaknesses, opportunities and threats </a:t>
            </a:r>
            <a:r>
              <a:rPr lang="en-GB" baseline="70000" dirty="0"/>
              <a:t>1</a:t>
            </a:r>
            <a:r>
              <a:rPr lang="en-GB" dirty="0"/>
              <a:t>. I used this to measure my personal progress since starting health and social care as well as what I need to improve on from a more professional aspect.</a:t>
            </a:r>
          </a:p>
        </p:txBody>
      </p:sp>
      <p:cxnSp>
        <p:nvCxnSpPr>
          <p:cNvPr id="14" name="Straight Connector 13">
            <a:extLst>
              <a:ext uri="{FF2B5EF4-FFF2-40B4-BE49-F238E27FC236}">
                <a16:creationId xmlns:a16="http://schemas.microsoft.com/office/drawing/2014/main" id="{78F0A063-5253-8DF5-3B7B-12FE096705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0816" y="3764346"/>
            <a:ext cx="402336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6315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8FD69C42-3100-C693-8EA5-8E86B690DCD6}"/>
              </a:ext>
            </a:extLst>
          </p:cNvPr>
          <p:cNvCxnSpPr/>
          <p:nvPr/>
        </p:nvCxnSpPr>
        <p:spPr>
          <a:xfrm>
            <a:off x="6096000" y="897467"/>
            <a:ext cx="0" cy="5063066"/>
          </a:xfrm>
          <a:prstGeom prst="line">
            <a:avLst/>
          </a:prstGeom>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3B899D3C-23E7-801E-BABF-95CAE16B6D9F}"/>
              </a:ext>
            </a:extLst>
          </p:cNvPr>
          <p:cNvCxnSpPr/>
          <p:nvPr/>
        </p:nvCxnSpPr>
        <p:spPr>
          <a:xfrm>
            <a:off x="812800" y="3302000"/>
            <a:ext cx="10566400"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3662CD2-1A22-22BC-E236-BCD68176C87B}"/>
              </a:ext>
            </a:extLst>
          </p:cNvPr>
          <p:cNvSpPr txBox="1"/>
          <p:nvPr/>
        </p:nvSpPr>
        <p:spPr>
          <a:xfrm>
            <a:off x="812800" y="745067"/>
            <a:ext cx="4758266" cy="3185487"/>
          </a:xfrm>
          <a:prstGeom prst="rect">
            <a:avLst/>
          </a:prstGeom>
          <a:noFill/>
        </p:spPr>
        <p:txBody>
          <a:bodyPr wrap="square" rtlCol="0">
            <a:spAutoFit/>
          </a:bodyPr>
          <a:lstStyle/>
          <a:p>
            <a:r>
              <a:rPr lang="en-GB" sz="1500" b="1" u="sng" dirty="0">
                <a:solidFill>
                  <a:srgbClr val="00B050"/>
                </a:solidFill>
              </a:rPr>
              <a:t>Strengths</a:t>
            </a:r>
          </a:p>
          <a:p>
            <a:r>
              <a:rPr lang="en-GB" sz="1500" b="1" dirty="0">
                <a:solidFill>
                  <a:srgbClr val="00B050"/>
                </a:solidFill>
              </a:rPr>
              <a:t>The core skills I feel strongest in is: </a:t>
            </a:r>
          </a:p>
          <a:p>
            <a:r>
              <a:rPr lang="en-GB" sz="1500" b="1" dirty="0">
                <a:solidFill>
                  <a:srgbClr val="00B050"/>
                </a:solidFill>
              </a:rPr>
              <a:t> -  My organisational skills</a:t>
            </a:r>
          </a:p>
          <a:p>
            <a:r>
              <a:rPr lang="en-GB" sz="1500" b="1" dirty="0">
                <a:solidFill>
                  <a:srgbClr val="00B050"/>
                </a:solidFill>
              </a:rPr>
              <a:t> - Empathy and Compassion</a:t>
            </a:r>
          </a:p>
          <a:p>
            <a:r>
              <a:rPr lang="en-GB" sz="1500" b="1" dirty="0">
                <a:solidFill>
                  <a:srgbClr val="00B050"/>
                </a:solidFill>
              </a:rPr>
              <a:t> - Ability to adapt to situations thrown at me</a:t>
            </a:r>
          </a:p>
          <a:p>
            <a:r>
              <a:rPr lang="en-GB" sz="1500" b="1" dirty="0">
                <a:solidFill>
                  <a:srgbClr val="00B050"/>
                </a:solidFill>
              </a:rPr>
              <a:t> - Ambitious and always ready to learn </a:t>
            </a:r>
          </a:p>
          <a:p>
            <a:r>
              <a:rPr lang="en-GB" sz="1500" b="1" dirty="0">
                <a:solidFill>
                  <a:srgbClr val="00B050"/>
                </a:solidFill>
              </a:rPr>
              <a:t> - My communication skills </a:t>
            </a:r>
          </a:p>
          <a:p>
            <a:r>
              <a:rPr lang="en-GB" sz="1500" b="1" dirty="0">
                <a:solidFill>
                  <a:srgbClr val="00B050"/>
                </a:solidFill>
              </a:rPr>
              <a:t>  These skills have been something I have been able to strengthen as I already work in the healthcare sector as a senior care assistant and working with patients with all kinds of needs.</a:t>
            </a:r>
          </a:p>
          <a:p>
            <a:endParaRPr lang="en-GB" dirty="0"/>
          </a:p>
          <a:p>
            <a:endParaRPr lang="en-GB" dirty="0"/>
          </a:p>
        </p:txBody>
      </p:sp>
      <p:sp>
        <p:nvSpPr>
          <p:cNvPr id="2" name="TextBox 1">
            <a:extLst>
              <a:ext uri="{FF2B5EF4-FFF2-40B4-BE49-F238E27FC236}">
                <a16:creationId xmlns:a16="http://schemas.microsoft.com/office/drawing/2014/main" id="{A4B09DDB-E581-6E5E-EA6B-495F0B9AD14C}"/>
              </a:ext>
            </a:extLst>
          </p:cNvPr>
          <p:cNvSpPr txBox="1"/>
          <p:nvPr/>
        </p:nvSpPr>
        <p:spPr>
          <a:xfrm>
            <a:off x="6307668" y="745067"/>
            <a:ext cx="4859865" cy="2169825"/>
          </a:xfrm>
          <a:prstGeom prst="rect">
            <a:avLst/>
          </a:prstGeom>
          <a:noFill/>
        </p:spPr>
        <p:txBody>
          <a:bodyPr wrap="square" rtlCol="0">
            <a:spAutoFit/>
          </a:bodyPr>
          <a:lstStyle/>
          <a:p>
            <a:r>
              <a:rPr lang="en-GB" sz="1500" b="1" u="sng" dirty="0">
                <a:solidFill>
                  <a:srgbClr val="FF0000"/>
                </a:solidFill>
              </a:rPr>
              <a:t>Weaknesses:</a:t>
            </a:r>
          </a:p>
          <a:p>
            <a:r>
              <a:rPr lang="en-GB" sz="1500" b="1" dirty="0">
                <a:solidFill>
                  <a:srgbClr val="FF0000"/>
                </a:solidFill>
              </a:rPr>
              <a:t>Skills I need to work on is:</a:t>
            </a:r>
          </a:p>
          <a:p>
            <a:r>
              <a:rPr lang="en-GB" sz="1500" b="1" dirty="0">
                <a:solidFill>
                  <a:srgbClr val="FF0000"/>
                </a:solidFill>
              </a:rPr>
              <a:t> - Becoming more familiar and comfortable with using technology as this has also affected my ability to do research and collect data in a more efficient and modern way.</a:t>
            </a:r>
          </a:p>
          <a:p>
            <a:r>
              <a:rPr lang="en-GB" sz="1500" b="1" dirty="0">
                <a:solidFill>
                  <a:srgbClr val="FF0000"/>
                </a:solidFill>
              </a:rPr>
              <a:t> - My presentation skills as I get nervous and shy</a:t>
            </a:r>
          </a:p>
          <a:p>
            <a:r>
              <a:rPr lang="en-GB" sz="1500" b="1" dirty="0">
                <a:solidFill>
                  <a:srgbClr val="FF0000"/>
                </a:solidFill>
              </a:rPr>
              <a:t> - My analysis skills as I feel like I do not give as much detail as I could in my work</a:t>
            </a:r>
          </a:p>
        </p:txBody>
      </p:sp>
      <p:sp>
        <p:nvSpPr>
          <p:cNvPr id="4" name="TextBox 3">
            <a:extLst>
              <a:ext uri="{FF2B5EF4-FFF2-40B4-BE49-F238E27FC236}">
                <a16:creationId xmlns:a16="http://schemas.microsoft.com/office/drawing/2014/main" id="{8E963DA3-945F-F392-04E4-AE286D869FCD}"/>
              </a:ext>
            </a:extLst>
          </p:cNvPr>
          <p:cNvSpPr txBox="1"/>
          <p:nvPr/>
        </p:nvSpPr>
        <p:spPr>
          <a:xfrm>
            <a:off x="812811" y="3288145"/>
            <a:ext cx="4758255" cy="1708160"/>
          </a:xfrm>
          <a:prstGeom prst="rect">
            <a:avLst/>
          </a:prstGeom>
          <a:noFill/>
        </p:spPr>
        <p:txBody>
          <a:bodyPr wrap="square" rtlCol="0">
            <a:spAutoFit/>
          </a:bodyPr>
          <a:lstStyle/>
          <a:p>
            <a:r>
              <a:rPr lang="en-GB" sz="1500" b="1" u="sng" dirty="0">
                <a:solidFill>
                  <a:srgbClr val="0070C0"/>
                </a:solidFill>
              </a:rPr>
              <a:t>Threats:</a:t>
            </a:r>
          </a:p>
          <a:p>
            <a:r>
              <a:rPr lang="en-GB" sz="1500" b="1" dirty="0">
                <a:solidFill>
                  <a:srgbClr val="0070C0"/>
                </a:solidFill>
              </a:rPr>
              <a:t>Things that I feel threaten my progress is:</a:t>
            </a:r>
          </a:p>
          <a:p>
            <a:r>
              <a:rPr lang="en-GB" sz="1500" b="1" dirty="0">
                <a:solidFill>
                  <a:srgbClr val="0070C0"/>
                </a:solidFill>
              </a:rPr>
              <a:t> - My Time management </a:t>
            </a:r>
          </a:p>
          <a:p>
            <a:r>
              <a:rPr lang="en-GB" sz="1500" b="1" dirty="0">
                <a:solidFill>
                  <a:srgbClr val="0070C0"/>
                </a:solidFill>
              </a:rPr>
              <a:t> - My lack of understanding of the computer has been a weakness of mine that has threatened opportunities such as not being able to access websites or community forums where opportunities are normally presented</a:t>
            </a:r>
          </a:p>
        </p:txBody>
      </p:sp>
      <p:sp>
        <p:nvSpPr>
          <p:cNvPr id="7" name="TextBox 6">
            <a:extLst>
              <a:ext uri="{FF2B5EF4-FFF2-40B4-BE49-F238E27FC236}">
                <a16:creationId xmlns:a16="http://schemas.microsoft.com/office/drawing/2014/main" id="{20AF2CD7-8A9E-8A07-AACF-F609A53E0E53}"/>
              </a:ext>
            </a:extLst>
          </p:cNvPr>
          <p:cNvSpPr txBox="1"/>
          <p:nvPr/>
        </p:nvSpPr>
        <p:spPr>
          <a:xfrm>
            <a:off x="6096000" y="3302000"/>
            <a:ext cx="6087532" cy="3693319"/>
          </a:xfrm>
          <a:prstGeom prst="rect">
            <a:avLst/>
          </a:prstGeom>
          <a:noFill/>
        </p:spPr>
        <p:txBody>
          <a:bodyPr wrap="square" rtlCol="0">
            <a:spAutoFit/>
          </a:bodyPr>
          <a:lstStyle/>
          <a:p>
            <a:r>
              <a:rPr lang="en-GB" sz="1500" b="1" u="sng" dirty="0"/>
              <a:t>Opportunities:</a:t>
            </a:r>
          </a:p>
          <a:p>
            <a:endParaRPr lang="en-GB" sz="1500" b="1" dirty="0"/>
          </a:p>
          <a:p>
            <a:r>
              <a:rPr lang="en-GB" sz="1500" b="1" dirty="0"/>
              <a:t> - I aim to turn my strengths into opportunities by using my communication skills to network and have discussions with people to build my career.</a:t>
            </a:r>
          </a:p>
          <a:p>
            <a:r>
              <a:rPr lang="en-GB" sz="1500" b="1" dirty="0"/>
              <a:t> - I aim to turn my weaknesses into opportunities by finding where I can get help for these weaknesses such as joining extra curriculars. In that I would be able to find people in the same situation as me and build connections. Also helps me come out of my comfort zone and that alone is an opportunity. I may even and a new love for one of my weaknesses such as the vast infinite world of technology and it could make opportunities easier to come by.</a:t>
            </a:r>
          </a:p>
          <a:p>
            <a:endParaRPr lang="en-GB" dirty="0"/>
          </a:p>
          <a:p>
            <a:endParaRPr lang="en-GB" dirty="0"/>
          </a:p>
          <a:p>
            <a:endParaRPr lang="en-GB" dirty="0"/>
          </a:p>
        </p:txBody>
      </p:sp>
    </p:spTree>
    <p:extLst>
      <p:ext uri="{BB962C8B-B14F-4D97-AF65-F5344CB8AC3E}">
        <p14:creationId xmlns:p14="http://schemas.microsoft.com/office/powerpoint/2010/main" val="1724119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5A0D33-5F11-E6BA-13FA-8C1C29F9509D}"/>
              </a:ext>
            </a:extLst>
          </p:cNvPr>
          <p:cNvSpPr>
            <a:spLocks noGrp="1"/>
          </p:cNvSpPr>
          <p:nvPr>
            <p:ph idx="1"/>
          </p:nvPr>
        </p:nvSpPr>
        <p:spPr/>
        <p:txBody>
          <a:bodyPr/>
          <a:lstStyle/>
          <a:p>
            <a:pPr marL="0" indent="0">
              <a:buNone/>
            </a:pPr>
            <a:r>
              <a:rPr lang="en-GB" dirty="0"/>
              <a:t>Whilst completing the SWOT analysis I started to evaluate what I could do to work on my weaknesses as doing this will also minimise possible threats drawn up during the analysis. One way I can use a strength of mine to help me work on my weaknesses is to how my weaknesses is affecting my progress. For example, I could ask for more assistance on understanding the importance of technology and how to use it to further myself in my health and social care career as it would also strengthen my ability to conduct research and collect data.</a:t>
            </a:r>
          </a:p>
        </p:txBody>
      </p:sp>
      <p:sp>
        <p:nvSpPr>
          <p:cNvPr id="4" name="TextBox 3">
            <a:extLst>
              <a:ext uri="{FF2B5EF4-FFF2-40B4-BE49-F238E27FC236}">
                <a16:creationId xmlns:a16="http://schemas.microsoft.com/office/drawing/2014/main" id="{565B0C92-C6AB-3ED2-9B2F-EFB7B5FDE984}"/>
              </a:ext>
            </a:extLst>
          </p:cNvPr>
          <p:cNvSpPr txBox="1"/>
          <p:nvPr/>
        </p:nvSpPr>
        <p:spPr>
          <a:xfrm>
            <a:off x="800100" y="896112"/>
            <a:ext cx="8887326" cy="1200329"/>
          </a:xfrm>
          <a:prstGeom prst="rect">
            <a:avLst/>
          </a:prstGeom>
          <a:noFill/>
        </p:spPr>
        <p:txBody>
          <a:bodyPr wrap="square" rtlCol="0">
            <a:spAutoFit/>
          </a:bodyPr>
          <a:lstStyle/>
          <a:p>
            <a:r>
              <a:rPr lang="en-GB" sz="3600" dirty="0">
                <a:latin typeface="+mj-lt"/>
              </a:rPr>
              <a:t>HOW I USED MY STRENGTHS TO OVERCOME MY WEAKNESSES	</a:t>
            </a:r>
          </a:p>
        </p:txBody>
      </p:sp>
    </p:spTree>
    <p:extLst>
      <p:ext uri="{BB962C8B-B14F-4D97-AF65-F5344CB8AC3E}">
        <p14:creationId xmlns:p14="http://schemas.microsoft.com/office/powerpoint/2010/main" val="1301403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C7564-95C4-67D3-EAA6-CA4005D70A20}"/>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03171C89-7761-1BF2-3D9B-9AF6AD6FDF6F}"/>
              </a:ext>
            </a:extLst>
          </p:cNvPr>
          <p:cNvSpPr>
            <a:spLocks noGrp="1"/>
          </p:cNvSpPr>
          <p:nvPr>
            <p:ph idx="1"/>
          </p:nvPr>
        </p:nvSpPr>
        <p:spPr/>
        <p:txBody>
          <a:bodyPr>
            <a:normAutofit/>
          </a:bodyPr>
          <a:lstStyle/>
          <a:p>
            <a:r>
              <a:rPr lang="en-GB" dirty="0"/>
              <a:t>I have been able to use this presentation and the SWOT analysis to understand where I currently am in my personal career journey as well as what progress needs to be made.</a:t>
            </a:r>
          </a:p>
          <a:p>
            <a:pPr marL="0" indent="0">
              <a:buNone/>
            </a:pPr>
            <a:r>
              <a:rPr lang="en-GB" dirty="0"/>
              <a:t> ↳It is said to view a SWOT analysis ‘like any health check-up, it can reveal important factors that inform your decision-making going forward. It’s not a strategy in and of itself, but it provides a shared understanding that can serve as a foundation for your future plans.’</a:t>
            </a:r>
            <a:r>
              <a:rPr lang="en-GB" baseline="70000" dirty="0"/>
              <a:t> 2</a:t>
            </a:r>
            <a:endParaRPr lang="en-GB" dirty="0"/>
          </a:p>
          <a:p>
            <a:r>
              <a:rPr lang="en-GB" dirty="0"/>
              <a:t>This presentation aims to show how my progress since I have started to attend university as well as how I intend to use my findings for this presentation to frame what my next steps are to build myself to become the best version of myself that I can be.</a:t>
            </a:r>
          </a:p>
          <a:p>
            <a:pPr marL="0" indent="0">
              <a:buNone/>
            </a:pPr>
            <a:endParaRPr lang="en-GB" dirty="0"/>
          </a:p>
        </p:txBody>
      </p:sp>
    </p:spTree>
    <p:extLst>
      <p:ext uri="{BB962C8B-B14F-4D97-AF65-F5344CB8AC3E}">
        <p14:creationId xmlns:p14="http://schemas.microsoft.com/office/powerpoint/2010/main" val="1393562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A38D-661A-39B2-5F10-5F9BADFC368A}"/>
              </a:ext>
            </a:extLst>
          </p:cNvPr>
          <p:cNvSpPr>
            <a:spLocks noGrp="1"/>
          </p:cNvSpPr>
          <p:nvPr>
            <p:ph type="title"/>
          </p:nvPr>
        </p:nvSpPr>
        <p:spPr>
          <a:xfrm>
            <a:off x="700635" y="73891"/>
            <a:ext cx="10691265" cy="1307592"/>
          </a:xfrm>
        </p:spPr>
        <p:txBody>
          <a:bodyPr/>
          <a:lstStyle/>
          <a:p>
            <a:r>
              <a:rPr lang="en-GB" dirty="0"/>
              <a:t>references</a:t>
            </a:r>
          </a:p>
        </p:txBody>
      </p:sp>
      <p:sp>
        <p:nvSpPr>
          <p:cNvPr id="4" name="Rectangle 1">
            <a:extLst>
              <a:ext uri="{FF2B5EF4-FFF2-40B4-BE49-F238E27FC236}">
                <a16:creationId xmlns:a16="http://schemas.microsoft.com/office/drawing/2014/main" id="{FE80D6C2-94DB-C29E-A51F-A1AB7D642559}"/>
              </a:ext>
            </a:extLst>
          </p:cNvPr>
          <p:cNvSpPr>
            <a:spLocks noGrp="1" noChangeArrowheads="1"/>
          </p:cNvSpPr>
          <p:nvPr>
            <p:ph idx="1"/>
          </p:nvPr>
        </p:nvSpPr>
        <p:spPr bwMode="auto">
          <a:xfrm>
            <a:off x="700635" y="1915509"/>
            <a:ext cx="11149620" cy="2611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Care Learning (2024).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How to Use a SWOT Analysis in Health and Social Care - Care Learning</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Care Learning. Available at: </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
              </a:rPr>
              <a:t>https://carelearning.org.uk/blog/feedback-and-improvement/how-to-use-a-swot-analysis-in-health-and-social-care/</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(Accessed 24</a:t>
            </a:r>
            <a:r>
              <a:rPr kumimoji="0" lang="en-US" altLang="en-US" sz="1800" b="0" i="0" u="none" strike="noStrike" cap="none" normalizeH="0" baseline="30000" dirty="0">
                <a:ln>
                  <a:noFill/>
                </a:ln>
                <a:solidFill>
                  <a:schemeClr val="tx1"/>
                </a:solidFill>
                <a:effectLst/>
                <a:latin typeface="Times New Roman" panose="02020603050405020304" pitchFamily="18" charset="0"/>
                <a:cs typeface="Times New Roman" panose="02020603050405020304" pitchFamily="18" charset="0"/>
              </a:rPr>
              <a:t>th</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October 2025)</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latin typeface="Times New Roman" panose="02020603050405020304" pitchFamily="18" charset="0"/>
              <a:cs typeface="Times New Roman" panose="02020603050405020304" pitchFamily="18" charset="0"/>
            </a:endParaRPr>
          </a:p>
          <a:p>
            <a:pPr marL="0" lvl="0" indent="0">
              <a:lnSpc>
                <a:spcPct val="100000"/>
              </a:lnSpc>
              <a:spcBef>
                <a:spcPts val="0"/>
              </a:spcBef>
              <a:buNone/>
              <a:defRPr/>
            </a:pPr>
            <a:endParaRPr lang="en-GB" sz="1800" dirty="0">
              <a:latin typeface="Times New Roman" panose="02020603050405020304" pitchFamily="18" charset="0"/>
              <a:cs typeface="Times New Roman" panose="02020603050405020304" pitchFamily="18" charset="0"/>
            </a:endParaRPr>
          </a:p>
          <a:p>
            <a:pPr marL="0" indent="0">
              <a:buNone/>
            </a:pPr>
            <a:r>
              <a:rPr lang="en-GB" sz="1800" dirty="0">
                <a:latin typeface="Times New Roman" panose="02020603050405020304" pitchFamily="18" charset="0"/>
                <a:cs typeface="Times New Roman" panose="02020603050405020304" pitchFamily="18" charset="0"/>
              </a:rPr>
              <a:t>Bitesize (2024). How to do a SWOT Analysis [with Examples &amp; templates].  [online] Bitesize Learning. Available at: </a:t>
            </a:r>
            <a:r>
              <a:rPr lang="en-GB" sz="1800" dirty="0">
                <a:latin typeface="Times New Roman" panose="02020603050405020304" pitchFamily="18" charset="0"/>
                <a:cs typeface="Times New Roman" panose="02020603050405020304" pitchFamily="18" charset="0"/>
                <a:hlinkClick r:id="rId3"/>
              </a:rPr>
              <a:t>https://www.bitesizelearning.co.uk/resources/swot-analysis-explained-examples-templates</a:t>
            </a:r>
            <a:r>
              <a:rPr lang="en-GB" sz="1800" dirty="0">
                <a:latin typeface="Times New Roman" panose="02020603050405020304" pitchFamily="18" charset="0"/>
                <a:cs typeface="Times New Roman" panose="02020603050405020304" pitchFamily="18" charset="0"/>
              </a:rPr>
              <a:t> (Accessed </a:t>
            </a:r>
            <a:r>
              <a:rPr lang="en-US" altLang="en-US" sz="1800" dirty="0">
                <a:latin typeface="Times New Roman" panose="02020603050405020304" pitchFamily="18" charset="0"/>
                <a:cs typeface="Times New Roman" panose="02020603050405020304" pitchFamily="18" charset="0"/>
              </a:rPr>
              <a:t> 26</a:t>
            </a:r>
            <a:r>
              <a:rPr lang="en-US" altLang="en-US" sz="1800" baseline="30000" dirty="0">
                <a:latin typeface="Times New Roman" panose="02020603050405020304" pitchFamily="18" charset="0"/>
                <a:cs typeface="Times New Roman" panose="02020603050405020304" pitchFamily="18" charset="0"/>
              </a:rPr>
              <a:t>th</a:t>
            </a:r>
            <a:r>
              <a:rPr lang="en-US" altLang="en-US" sz="1800" dirty="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October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20556223"/>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2383</TotalTime>
  <Words>1062</Words>
  <Application>Microsoft Office PowerPoint</Application>
  <PresentationFormat>Widescreen</PresentationFormat>
  <Paragraphs>65</Paragraphs>
  <Slides>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Arial</vt:lpstr>
      <vt:lpstr>Bierstadt</vt:lpstr>
      <vt:lpstr>Calisto MT</vt:lpstr>
      <vt:lpstr>Times New Roman</vt:lpstr>
      <vt:lpstr>Univers Condensed</vt:lpstr>
      <vt:lpstr>ChronicleVTI</vt:lpstr>
      <vt:lpstr>MY Presentation</vt:lpstr>
      <vt:lpstr>PowerPoint Presentation</vt:lpstr>
      <vt:lpstr>Presentation Objective</vt:lpstr>
      <vt:lpstr>about me</vt:lpstr>
      <vt:lpstr>SWOT Analysis</vt:lpstr>
      <vt:lpstr>PowerPoint Presentation</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Yama Kanteh</dc:creator>
  <cp:lastModifiedBy>Yama Kanteh</cp:lastModifiedBy>
  <cp:revision>14</cp:revision>
  <dcterms:created xsi:type="dcterms:W3CDTF">2025-11-01T17:31:25Z</dcterms:created>
  <dcterms:modified xsi:type="dcterms:W3CDTF">2025-11-10T05:38:27Z</dcterms:modified>
</cp:coreProperties>
</file>