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1" r:id="rId5"/>
    <p:sldId id="260" r:id="rId6"/>
    <p:sldId id="262" r:id="rId7"/>
    <p:sldId id="263" r:id="rId8"/>
    <p:sldId id="265" r:id="rId9"/>
    <p:sldId id="264" r:id="rId10"/>
    <p:sldId id="266" r:id="rId11"/>
    <p:sldId id="270" r:id="rId12"/>
    <p:sldId id="271" r:id="rId13"/>
    <p:sldId id="272" r:id="rId14"/>
    <p:sldId id="273" r:id="rId15"/>
    <p:sldId id="274" r:id="rId16"/>
    <p:sldId id="267" r:id="rId17"/>
    <p:sldId id="268"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15" d="100"/>
          <a:sy n="115" d="100"/>
        </p:scale>
        <p:origin x="80"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020FF-82E6-03E5-CFF1-1779649A8C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FFED39-E4EF-FC2D-DC5B-88973037DE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B119ED-7DBA-D408-DE3B-9039A7CAA4C8}"/>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5" name="Footer Placeholder 4">
            <a:extLst>
              <a:ext uri="{FF2B5EF4-FFF2-40B4-BE49-F238E27FC236}">
                <a16:creationId xmlns:a16="http://schemas.microsoft.com/office/drawing/2014/main" id="{F5C9CE0C-2C08-7B3A-9A21-AB954A8917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C3EA1-75FB-CAAC-FA56-576CB4C6A9B6}"/>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825062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DF73C-17F1-E164-E826-7B56B06E30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BB8A6A-AC1B-068A-1CB9-7847E7A2C6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C8F232-C22E-5940-B2D3-A3F8365E86D9}"/>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5" name="Footer Placeholder 4">
            <a:extLst>
              <a:ext uri="{FF2B5EF4-FFF2-40B4-BE49-F238E27FC236}">
                <a16:creationId xmlns:a16="http://schemas.microsoft.com/office/drawing/2014/main" id="{2FAED839-DABF-A507-0F8E-CC0BBD2A4C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AAACD1-2CFE-1B31-6D7F-757195011A6D}"/>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3188876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A2414-1877-6097-A2CA-7BEB368FF3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B49181-DE64-53F5-4A26-D91DD11F75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AD5C6B-ACEA-0D26-CA75-8B7CA8824C51}"/>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5" name="Footer Placeholder 4">
            <a:extLst>
              <a:ext uri="{FF2B5EF4-FFF2-40B4-BE49-F238E27FC236}">
                <a16:creationId xmlns:a16="http://schemas.microsoft.com/office/drawing/2014/main" id="{CDF4BC6A-D5A6-4978-E05D-536C5E5EF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23EB4A-5225-B4DF-2E07-8CB0C94E7E05}"/>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4022220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A610E-5815-7694-4ACC-C19E0EB7FB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DF9927-99ED-6EBF-E69B-DB99E1A0BF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0E56EB-D40D-0AA6-D792-B2BB560A0C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F9A99B-30B6-230F-17F4-3DA0D44571F3}"/>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6" name="Footer Placeholder 5">
            <a:extLst>
              <a:ext uri="{FF2B5EF4-FFF2-40B4-BE49-F238E27FC236}">
                <a16:creationId xmlns:a16="http://schemas.microsoft.com/office/drawing/2014/main" id="{96F91153-1F55-955B-A172-D580129D87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ED0956-85A4-1364-06CE-77F8526758E3}"/>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1950340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DF5AB-B960-95DD-0C5D-3DD38681BA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AFD01A-A10C-8952-C3B3-4D219F3D18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DD310A-DE41-12C6-6DF3-FCA52EA480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E88011-E164-4457-0FA4-89F5D262C6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E79AD5-E2DE-8D76-8568-30EEEA9076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888EC4-ABD6-DCE0-EF4E-334D3C3DBDB8}"/>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8" name="Footer Placeholder 7">
            <a:extLst>
              <a:ext uri="{FF2B5EF4-FFF2-40B4-BE49-F238E27FC236}">
                <a16:creationId xmlns:a16="http://schemas.microsoft.com/office/drawing/2014/main" id="{D846B78A-D2E0-2603-5659-EDE4C8EDC2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274E25-0C9F-6502-11A8-6AD3C92444A7}"/>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931729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0C9D-5C1E-1389-3031-39B0C77DBD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0228AD-57CF-1F25-5D29-349F3025BBB0}"/>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4" name="Footer Placeholder 3">
            <a:extLst>
              <a:ext uri="{FF2B5EF4-FFF2-40B4-BE49-F238E27FC236}">
                <a16:creationId xmlns:a16="http://schemas.microsoft.com/office/drawing/2014/main" id="{C2D77A36-B85F-3E5E-C60C-350C667B70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CD6DA9-D913-57F4-CA95-0F8898610CE2}"/>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3841579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E5DA69-B5C9-2033-FC68-5D12A2823853}"/>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3" name="Footer Placeholder 2">
            <a:extLst>
              <a:ext uri="{FF2B5EF4-FFF2-40B4-BE49-F238E27FC236}">
                <a16:creationId xmlns:a16="http://schemas.microsoft.com/office/drawing/2014/main" id="{2254BFC2-0F90-371B-005C-35C1D86F5D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F87AFB-0F35-972B-929A-A045A123FACC}"/>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914502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6E19-D537-BE89-29B4-ACD9439860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2AD30C-7930-6E3A-42FC-128B2BFFB0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47CF92-C5DC-085F-B406-435E163E01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FF45F7-0BF4-B84A-17EA-99818A360C1B}"/>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6" name="Footer Placeholder 5">
            <a:extLst>
              <a:ext uri="{FF2B5EF4-FFF2-40B4-BE49-F238E27FC236}">
                <a16:creationId xmlns:a16="http://schemas.microsoft.com/office/drawing/2014/main" id="{DBB6EB9D-45B0-1307-6AC3-CC1023FF7A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B42150-34A3-57D0-BE9E-53B210D61517}"/>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2296678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BC410-9C34-BA7A-C442-E753DE26F2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AFA458-4824-C0B6-EB50-9E9BAB7414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D9D0D8-91E8-9B94-DA42-41E68489AA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AEF1D0-90A8-C321-071E-6BB0E0C8738A}"/>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6" name="Footer Placeholder 5">
            <a:extLst>
              <a:ext uri="{FF2B5EF4-FFF2-40B4-BE49-F238E27FC236}">
                <a16:creationId xmlns:a16="http://schemas.microsoft.com/office/drawing/2014/main" id="{52B4B80F-7B91-C68A-9050-81D60F65EE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2AB663-03CD-6A1B-4FA0-A89EC80E279B}"/>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1053783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3EF38-B1AF-9F33-4C2C-D3DB27CAF0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390A5E-C12D-9872-FF56-53A24FDFB0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F817AD-D4AC-6927-D3CD-5A244FA63EC3}"/>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5" name="Footer Placeholder 4">
            <a:extLst>
              <a:ext uri="{FF2B5EF4-FFF2-40B4-BE49-F238E27FC236}">
                <a16:creationId xmlns:a16="http://schemas.microsoft.com/office/drawing/2014/main" id="{F86E076C-4D98-B5C0-DC66-2B630EB9BE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41C9DA-29C5-8B6F-DD91-8ACD60638F2F}"/>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4215557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F7EEBD-89CA-C139-45D4-3298685408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80E223-2064-A0B8-38A4-F44A3DAEFD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E5786-01D5-218D-6ACB-32E8BDB41CD7}"/>
              </a:ext>
            </a:extLst>
          </p:cNvPr>
          <p:cNvSpPr>
            <a:spLocks noGrp="1"/>
          </p:cNvSpPr>
          <p:nvPr>
            <p:ph type="dt" sz="half" idx="10"/>
          </p:nvPr>
        </p:nvSpPr>
        <p:spPr/>
        <p:txBody>
          <a:bodyPr/>
          <a:lstStyle/>
          <a:p>
            <a:fld id="{DB988880-E24B-49E6-92D6-6B2C9040F217}" type="datetimeFigureOut">
              <a:rPr lang="en-GB" smtClean="0"/>
              <a:t>01/12/2024</a:t>
            </a:fld>
            <a:endParaRPr lang="en-GB"/>
          </a:p>
        </p:txBody>
      </p:sp>
      <p:sp>
        <p:nvSpPr>
          <p:cNvPr id="5" name="Footer Placeholder 4">
            <a:extLst>
              <a:ext uri="{FF2B5EF4-FFF2-40B4-BE49-F238E27FC236}">
                <a16:creationId xmlns:a16="http://schemas.microsoft.com/office/drawing/2014/main" id="{56BCFA96-75F5-9739-6284-726019BA20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927283-3D73-B89F-1F01-5B8DE05DEB2B}"/>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3593401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393471-2537-4F42-75A6-B2D7CE5D07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0996DE-A998-EEFF-6981-6F98B41AEA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42AC6-3F63-3CB5-B206-B428DA797B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988880-E24B-49E6-92D6-6B2C9040F217}" type="datetimeFigureOut">
              <a:rPr lang="en-GB" smtClean="0"/>
              <a:t>01/12/2024</a:t>
            </a:fld>
            <a:endParaRPr lang="en-GB"/>
          </a:p>
        </p:txBody>
      </p:sp>
      <p:sp>
        <p:nvSpPr>
          <p:cNvPr id="5" name="Footer Placeholder 4">
            <a:extLst>
              <a:ext uri="{FF2B5EF4-FFF2-40B4-BE49-F238E27FC236}">
                <a16:creationId xmlns:a16="http://schemas.microsoft.com/office/drawing/2014/main" id="{DA470DC8-6AB5-E020-4129-4AFA8E96BA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24DEB9-43C7-9A0D-C1D6-993A8CF8FD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314E09-3CAB-43D8-82F5-192F92675D82}" type="slidenum">
              <a:rPr lang="en-GB" smtClean="0"/>
              <a:t>‹#›</a:t>
            </a:fld>
            <a:endParaRPr lang="en-GB"/>
          </a:p>
        </p:txBody>
      </p:sp>
    </p:spTree>
    <p:extLst>
      <p:ext uri="{BB962C8B-B14F-4D97-AF65-F5344CB8AC3E}">
        <p14:creationId xmlns:p14="http://schemas.microsoft.com/office/powerpoint/2010/main" val="2876934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consultations/human-rights-act-reform-a-modern-bill-of-rights/human-rights-act-reform-a-modern-bill-of-rights-consultation" TargetMode="External"/><Relationship Id="rId2" Type="http://schemas.openxmlformats.org/officeDocument/2006/relationships/hyperlink" Target="https://www.legislation.gov.uk/ukpga/1998/42/schedule/1/part/I/chapter/7"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legislation.gov.uk/ukpga/2000/23/contents" TargetMode="External"/><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5a7b91a240f0b62826a046c0/Surveillance_Camera_Code_of_Practice_WEB.pdf"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college.police.uk/app/intelligence-management/intelligence-repor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college.police.uk/app/intelligence-management/intelligence-repor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E8EF1F3-8149-9360-65A9-ABD72EAC9FA5}"/>
              </a:ext>
            </a:extLst>
          </p:cNvPr>
          <p:cNvPicPr>
            <a:picLocks noChangeAspect="1"/>
          </p:cNvPicPr>
          <p:nvPr/>
        </p:nvPicPr>
        <p:blipFill>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6A773786-963F-01F0-353C-06D41543A57B}"/>
              </a:ext>
            </a:extLst>
          </p:cNvPr>
          <p:cNvSpPr>
            <a:spLocks noGrp="1"/>
          </p:cNvSpPr>
          <p:nvPr>
            <p:ph type="ctrTitle"/>
          </p:nvPr>
        </p:nvSpPr>
        <p:spPr>
          <a:xfrm>
            <a:off x="1524000" y="5203528"/>
            <a:ext cx="9144000" cy="1282790"/>
          </a:xfrm>
        </p:spPr>
        <p:txBody>
          <a:bodyPr>
            <a:normAutofit/>
          </a:bodyPr>
          <a:lstStyle/>
          <a:p>
            <a:r>
              <a:rPr lang="en-GB" dirty="0">
                <a:solidFill>
                  <a:srgbClr val="FFFFFF"/>
                </a:solidFill>
              </a:rPr>
              <a:t>Intelligence 3 x 5 x 2</a:t>
            </a:r>
          </a:p>
        </p:txBody>
      </p:sp>
    </p:spTree>
    <p:extLst>
      <p:ext uri="{BB962C8B-B14F-4D97-AF65-F5344CB8AC3E}">
        <p14:creationId xmlns:p14="http://schemas.microsoft.com/office/powerpoint/2010/main" val="932495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08B48-3DAB-8EF7-B853-6D91524A635C}"/>
              </a:ext>
            </a:extLst>
          </p:cNvPr>
          <p:cNvSpPr>
            <a:spLocks noGrp="1"/>
          </p:cNvSpPr>
          <p:nvPr>
            <p:ph type="title"/>
          </p:nvPr>
        </p:nvSpPr>
        <p:spPr>
          <a:xfrm>
            <a:off x="838200" y="365125"/>
            <a:ext cx="10515600" cy="2897770"/>
          </a:xfrm>
        </p:spPr>
        <p:txBody>
          <a:bodyPr>
            <a:normAutofit/>
          </a:bodyPr>
          <a:lstStyle/>
          <a:p>
            <a:r>
              <a:rPr lang="en-GB" dirty="0"/>
              <a:t>Many businesses perform their functions with the assistance of robust intelligence systems.</a:t>
            </a:r>
          </a:p>
        </p:txBody>
      </p:sp>
      <p:sp>
        <p:nvSpPr>
          <p:cNvPr id="3" name="Content Placeholder 2">
            <a:extLst>
              <a:ext uri="{FF2B5EF4-FFF2-40B4-BE49-F238E27FC236}">
                <a16:creationId xmlns:a16="http://schemas.microsoft.com/office/drawing/2014/main" id="{2AF5373A-4690-A2F8-34A3-2C28DC4EC3B7}"/>
              </a:ext>
            </a:extLst>
          </p:cNvPr>
          <p:cNvSpPr>
            <a:spLocks noGrp="1"/>
          </p:cNvSpPr>
          <p:nvPr>
            <p:ph idx="1"/>
          </p:nvPr>
        </p:nvSpPr>
        <p:spPr>
          <a:xfrm>
            <a:off x="838200" y="4197029"/>
            <a:ext cx="10515600" cy="1979933"/>
          </a:xfrm>
        </p:spPr>
        <p:txBody>
          <a:bodyPr/>
          <a:lstStyle/>
          <a:p>
            <a:r>
              <a:rPr lang="en-GB" dirty="0"/>
              <a:t>Take a few moments to consider what intelligence is gained</a:t>
            </a:r>
          </a:p>
        </p:txBody>
      </p:sp>
    </p:spTree>
    <p:extLst>
      <p:ext uri="{BB962C8B-B14F-4D97-AF65-F5344CB8AC3E}">
        <p14:creationId xmlns:p14="http://schemas.microsoft.com/office/powerpoint/2010/main" val="306460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5A2A5-5C53-1CEC-BA1C-2F3BFE72C2D4}"/>
              </a:ext>
            </a:extLst>
          </p:cNvPr>
          <p:cNvSpPr>
            <a:spLocks noGrp="1"/>
          </p:cNvSpPr>
          <p:nvPr>
            <p:ph type="title"/>
          </p:nvPr>
        </p:nvSpPr>
        <p:spPr/>
        <p:txBody>
          <a:bodyPr/>
          <a:lstStyle/>
          <a:p>
            <a:r>
              <a:rPr lang="en-GB" dirty="0"/>
              <a:t>You may have considered the following:</a:t>
            </a:r>
          </a:p>
        </p:txBody>
      </p:sp>
      <p:sp>
        <p:nvSpPr>
          <p:cNvPr id="3" name="Content Placeholder 2">
            <a:extLst>
              <a:ext uri="{FF2B5EF4-FFF2-40B4-BE49-F238E27FC236}">
                <a16:creationId xmlns:a16="http://schemas.microsoft.com/office/drawing/2014/main" id="{90C53F5A-EC22-E387-1F2B-B4B5F24424B3}"/>
              </a:ext>
            </a:extLst>
          </p:cNvPr>
          <p:cNvSpPr>
            <a:spLocks noGrp="1"/>
          </p:cNvSpPr>
          <p:nvPr>
            <p:ph idx="1"/>
          </p:nvPr>
        </p:nvSpPr>
        <p:spPr/>
        <p:txBody>
          <a:bodyPr/>
          <a:lstStyle/>
          <a:p>
            <a:r>
              <a:rPr lang="en-GB" dirty="0"/>
              <a:t>Information of where people live</a:t>
            </a:r>
          </a:p>
          <a:p>
            <a:r>
              <a:rPr lang="en-GB" dirty="0"/>
              <a:t>Information on where they work</a:t>
            </a:r>
          </a:p>
          <a:p>
            <a:r>
              <a:rPr lang="en-GB" dirty="0"/>
              <a:t>What vehicles they own or have access to</a:t>
            </a:r>
          </a:p>
          <a:p>
            <a:r>
              <a:rPr lang="en-GB" dirty="0"/>
              <a:t>Their financial information</a:t>
            </a:r>
          </a:p>
          <a:p>
            <a:r>
              <a:rPr lang="en-GB" dirty="0"/>
              <a:t>Who their friends are</a:t>
            </a:r>
          </a:p>
          <a:p>
            <a:r>
              <a:rPr lang="en-GB" dirty="0"/>
              <a:t>What they eat</a:t>
            </a:r>
          </a:p>
          <a:p>
            <a:r>
              <a:rPr lang="en-GB" dirty="0"/>
              <a:t>Where they socialise</a:t>
            </a:r>
          </a:p>
          <a:p>
            <a:r>
              <a:rPr lang="en-GB" dirty="0"/>
              <a:t>What they watch on television</a:t>
            </a:r>
          </a:p>
        </p:txBody>
      </p:sp>
    </p:spTree>
    <p:extLst>
      <p:ext uri="{BB962C8B-B14F-4D97-AF65-F5344CB8AC3E}">
        <p14:creationId xmlns:p14="http://schemas.microsoft.com/office/powerpoint/2010/main" val="1404990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822FB-D28D-66DD-D632-F9D52AE6EF9A}"/>
              </a:ext>
            </a:extLst>
          </p:cNvPr>
          <p:cNvSpPr>
            <a:spLocks noGrp="1"/>
          </p:cNvSpPr>
          <p:nvPr>
            <p:ph type="title"/>
          </p:nvPr>
        </p:nvSpPr>
        <p:spPr/>
        <p:txBody>
          <a:bodyPr/>
          <a:lstStyle/>
          <a:p>
            <a:r>
              <a:rPr lang="en-GB" dirty="0"/>
              <a:t>Much of this information is available through</a:t>
            </a:r>
          </a:p>
        </p:txBody>
      </p:sp>
      <p:sp>
        <p:nvSpPr>
          <p:cNvPr id="3" name="Content Placeholder 2">
            <a:extLst>
              <a:ext uri="{FF2B5EF4-FFF2-40B4-BE49-F238E27FC236}">
                <a16:creationId xmlns:a16="http://schemas.microsoft.com/office/drawing/2014/main" id="{E8BE633D-C462-7081-4CB9-5596141D9237}"/>
              </a:ext>
            </a:extLst>
          </p:cNvPr>
          <p:cNvSpPr>
            <a:spLocks noGrp="1"/>
          </p:cNvSpPr>
          <p:nvPr>
            <p:ph idx="1"/>
          </p:nvPr>
        </p:nvSpPr>
        <p:spPr/>
        <p:txBody>
          <a:bodyPr>
            <a:normAutofit fontScale="92500" lnSpcReduction="20000"/>
          </a:bodyPr>
          <a:lstStyle/>
          <a:p>
            <a:r>
              <a:rPr lang="en-GB" dirty="0"/>
              <a:t>Algo rhythms</a:t>
            </a:r>
          </a:p>
          <a:p>
            <a:r>
              <a:rPr lang="en-GB" dirty="0"/>
              <a:t>Surveys</a:t>
            </a:r>
          </a:p>
          <a:p>
            <a:r>
              <a:rPr lang="en-GB" dirty="0"/>
              <a:t>Customer loyalty cards</a:t>
            </a:r>
          </a:p>
          <a:p>
            <a:r>
              <a:rPr lang="en-GB" dirty="0"/>
              <a:t>Sharing and sale of information between organisations</a:t>
            </a:r>
          </a:p>
          <a:p>
            <a:r>
              <a:rPr lang="en-GB" dirty="0"/>
              <a:t>Financial management – credit cards, bank cards, sales history</a:t>
            </a:r>
          </a:p>
          <a:p>
            <a:r>
              <a:rPr lang="en-GB" dirty="0"/>
              <a:t>Shopping trends monitored by companies</a:t>
            </a:r>
          </a:p>
          <a:p>
            <a:r>
              <a:rPr lang="en-GB" dirty="0"/>
              <a:t>Public records such as Electoral register or Council Tax</a:t>
            </a:r>
          </a:p>
          <a:p>
            <a:r>
              <a:rPr lang="en-GB" dirty="0"/>
              <a:t>HMRC</a:t>
            </a:r>
          </a:p>
          <a:p>
            <a:r>
              <a:rPr lang="en-GB" dirty="0"/>
              <a:t>DWP</a:t>
            </a:r>
          </a:p>
          <a:p>
            <a:r>
              <a:rPr lang="en-GB" dirty="0"/>
              <a:t>DVLA</a:t>
            </a:r>
          </a:p>
        </p:txBody>
      </p:sp>
    </p:spTree>
    <p:extLst>
      <p:ext uri="{BB962C8B-B14F-4D97-AF65-F5344CB8AC3E}">
        <p14:creationId xmlns:p14="http://schemas.microsoft.com/office/powerpoint/2010/main" val="3305578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08B48-3DAB-8EF7-B853-6D91524A635C}"/>
              </a:ext>
            </a:extLst>
          </p:cNvPr>
          <p:cNvSpPr>
            <a:spLocks noGrp="1"/>
          </p:cNvSpPr>
          <p:nvPr>
            <p:ph type="title"/>
          </p:nvPr>
        </p:nvSpPr>
        <p:spPr>
          <a:xfrm>
            <a:off x="838200" y="365125"/>
            <a:ext cx="10515600" cy="2897770"/>
          </a:xfrm>
        </p:spPr>
        <p:txBody>
          <a:bodyPr>
            <a:normAutofit/>
          </a:bodyPr>
          <a:lstStyle/>
          <a:p>
            <a:r>
              <a:rPr lang="en-GB" dirty="0"/>
              <a:t>Many public organisations perform their statutory functions with the assistance of robust intelligence systems.</a:t>
            </a:r>
          </a:p>
        </p:txBody>
      </p:sp>
      <p:sp>
        <p:nvSpPr>
          <p:cNvPr id="3" name="Content Placeholder 2">
            <a:extLst>
              <a:ext uri="{FF2B5EF4-FFF2-40B4-BE49-F238E27FC236}">
                <a16:creationId xmlns:a16="http://schemas.microsoft.com/office/drawing/2014/main" id="{2AF5373A-4690-A2F8-34A3-2C28DC4EC3B7}"/>
              </a:ext>
            </a:extLst>
          </p:cNvPr>
          <p:cNvSpPr>
            <a:spLocks noGrp="1"/>
          </p:cNvSpPr>
          <p:nvPr>
            <p:ph idx="1"/>
          </p:nvPr>
        </p:nvSpPr>
        <p:spPr>
          <a:xfrm>
            <a:off x="838200" y="3595107"/>
            <a:ext cx="10515600" cy="2581856"/>
          </a:xfrm>
        </p:spPr>
        <p:txBody>
          <a:bodyPr/>
          <a:lstStyle/>
          <a:p>
            <a:r>
              <a:rPr lang="en-GB" dirty="0"/>
              <a:t>Take a few moments to consider what intelligence is to them and whether there are any rules in place to ensure that they do not abuse their position.</a:t>
            </a:r>
          </a:p>
        </p:txBody>
      </p:sp>
    </p:spTree>
    <p:extLst>
      <p:ext uri="{BB962C8B-B14F-4D97-AF65-F5344CB8AC3E}">
        <p14:creationId xmlns:p14="http://schemas.microsoft.com/office/powerpoint/2010/main" val="4244190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3AB5E-FE81-C422-EDAC-635054E5F600}"/>
              </a:ext>
            </a:extLst>
          </p:cNvPr>
          <p:cNvSpPr>
            <a:spLocks noGrp="1"/>
          </p:cNvSpPr>
          <p:nvPr>
            <p:ph type="title"/>
          </p:nvPr>
        </p:nvSpPr>
        <p:spPr/>
        <p:txBody>
          <a:bodyPr/>
          <a:lstStyle/>
          <a:p>
            <a:r>
              <a:rPr lang="en-GB" dirty="0"/>
              <a:t>You may have considered</a:t>
            </a:r>
          </a:p>
        </p:txBody>
      </p:sp>
      <p:sp>
        <p:nvSpPr>
          <p:cNvPr id="3" name="Content Placeholder 2">
            <a:extLst>
              <a:ext uri="{FF2B5EF4-FFF2-40B4-BE49-F238E27FC236}">
                <a16:creationId xmlns:a16="http://schemas.microsoft.com/office/drawing/2014/main" id="{94B0DF85-CD2F-A800-1A32-E90DB9894A0C}"/>
              </a:ext>
            </a:extLst>
          </p:cNvPr>
          <p:cNvSpPr>
            <a:spLocks noGrp="1"/>
          </p:cNvSpPr>
          <p:nvPr>
            <p:ph idx="1"/>
          </p:nvPr>
        </p:nvSpPr>
        <p:spPr/>
        <p:txBody>
          <a:bodyPr/>
          <a:lstStyle/>
          <a:p>
            <a:r>
              <a:rPr lang="en-GB" dirty="0"/>
              <a:t>The Data Protection Act 1998</a:t>
            </a:r>
          </a:p>
          <a:p>
            <a:r>
              <a:rPr lang="en-GB" dirty="0"/>
              <a:t>General Data Protection Regulations 2020</a:t>
            </a:r>
          </a:p>
          <a:p>
            <a:r>
              <a:rPr lang="en-GB" dirty="0"/>
              <a:t>Human Rights Act 1998</a:t>
            </a:r>
          </a:p>
          <a:p>
            <a:r>
              <a:rPr lang="en-GB" dirty="0"/>
              <a:t>Professional codes of conduct</a:t>
            </a:r>
          </a:p>
          <a:p>
            <a:r>
              <a:rPr lang="en-GB" dirty="0"/>
              <a:t>Watchdogs such as Independent Office for Police Complaints</a:t>
            </a:r>
          </a:p>
          <a:p>
            <a:r>
              <a:rPr lang="en-GB" dirty="0"/>
              <a:t>Information Commissioners Office</a:t>
            </a:r>
          </a:p>
          <a:p>
            <a:r>
              <a:rPr lang="en-GB" dirty="0"/>
              <a:t>The </a:t>
            </a:r>
            <a:r>
              <a:rPr lang="en-GB" dirty="0" err="1"/>
              <a:t>Surveilance</a:t>
            </a:r>
            <a:r>
              <a:rPr lang="en-GB" dirty="0"/>
              <a:t> Camera Commissioner</a:t>
            </a:r>
          </a:p>
        </p:txBody>
      </p:sp>
    </p:spTree>
    <p:extLst>
      <p:ext uri="{BB962C8B-B14F-4D97-AF65-F5344CB8AC3E}">
        <p14:creationId xmlns:p14="http://schemas.microsoft.com/office/powerpoint/2010/main" val="1796782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BDE7B-8A34-A307-E5A5-625888B27BC9}"/>
              </a:ext>
            </a:extLst>
          </p:cNvPr>
          <p:cNvSpPr>
            <a:spLocks noGrp="1"/>
          </p:cNvSpPr>
          <p:nvPr>
            <p:ph type="title"/>
          </p:nvPr>
        </p:nvSpPr>
        <p:spPr/>
        <p:txBody>
          <a:bodyPr/>
          <a:lstStyle/>
          <a:p>
            <a:r>
              <a:rPr lang="en-GB" dirty="0"/>
              <a:t>The Data Protection Act and GDPR</a:t>
            </a:r>
          </a:p>
        </p:txBody>
      </p:sp>
      <p:pic>
        <p:nvPicPr>
          <p:cNvPr id="5" name="Content Placeholder 4">
            <a:extLst>
              <a:ext uri="{FF2B5EF4-FFF2-40B4-BE49-F238E27FC236}">
                <a16:creationId xmlns:a16="http://schemas.microsoft.com/office/drawing/2014/main" id="{5B4526A8-B156-9E7E-2C52-E2FEFED63F0B}"/>
              </a:ext>
            </a:extLst>
          </p:cNvPr>
          <p:cNvPicPr>
            <a:picLocks noGrp="1" noChangeAspect="1"/>
          </p:cNvPicPr>
          <p:nvPr>
            <p:ph idx="1"/>
          </p:nvPr>
        </p:nvPicPr>
        <p:blipFill>
          <a:blip r:embed="rId2"/>
          <a:stretch>
            <a:fillRect/>
          </a:stretch>
        </p:blipFill>
        <p:spPr>
          <a:xfrm>
            <a:off x="4133576" y="2157949"/>
            <a:ext cx="3924848" cy="3686689"/>
          </a:xfrm>
        </p:spPr>
      </p:pic>
    </p:spTree>
    <p:extLst>
      <p:ext uri="{BB962C8B-B14F-4D97-AF65-F5344CB8AC3E}">
        <p14:creationId xmlns:p14="http://schemas.microsoft.com/office/powerpoint/2010/main" val="886848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4820F-C148-FE98-2955-3DE8F5725217}"/>
              </a:ext>
            </a:extLst>
          </p:cNvPr>
          <p:cNvSpPr>
            <a:spLocks noGrp="1"/>
          </p:cNvSpPr>
          <p:nvPr>
            <p:ph type="title"/>
          </p:nvPr>
        </p:nvSpPr>
        <p:spPr/>
        <p:txBody>
          <a:bodyPr/>
          <a:lstStyle/>
          <a:p>
            <a:r>
              <a:rPr lang="en-GB" dirty="0"/>
              <a:t>Human Rights Act 1998</a:t>
            </a:r>
            <a:br>
              <a:rPr lang="en-GB" dirty="0"/>
            </a:br>
            <a:endParaRPr lang="en-GB" dirty="0"/>
          </a:p>
        </p:txBody>
      </p:sp>
      <p:sp>
        <p:nvSpPr>
          <p:cNvPr id="3" name="Content Placeholder 2">
            <a:extLst>
              <a:ext uri="{FF2B5EF4-FFF2-40B4-BE49-F238E27FC236}">
                <a16:creationId xmlns:a16="http://schemas.microsoft.com/office/drawing/2014/main" id="{A4730C47-F16F-C32B-02BC-E68E704DDB35}"/>
              </a:ext>
            </a:extLst>
          </p:cNvPr>
          <p:cNvSpPr>
            <a:spLocks noGrp="1"/>
          </p:cNvSpPr>
          <p:nvPr>
            <p:ph idx="1"/>
          </p:nvPr>
        </p:nvSpPr>
        <p:spPr/>
        <p:txBody>
          <a:bodyPr>
            <a:normAutofit fontScale="25000" lnSpcReduction="20000"/>
          </a:bodyPr>
          <a:lstStyle/>
          <a:p>
            <a:pPr algn="l"/>
            <a:r>
              <a:rPr lang="en-GB" sz="7400" b="0" i="1" cap="small" dirty="0">
                <a:solidFill>
                  <a:srgbClr val="000000"/>
                </a:solidFill>
                <a:effectLst/>
                <a:latin typeface="arial" panose="020B0604020202020204" pitchFamily="34" charset="0"/>
              </a:rPr>
              <a:t>Article 8</a:t>
            </a:r>
          </a:p>
          <a:p>
            <a:pPr algn="l"/>
            <a:endParaRPr lang="en-GB" sz="7400" b="0" i="0" dirty="0">
              <a:solidFill>
                <a:srgbClr val="000000"/>
              </a:solidFill>
              <a:effectLst/>
              <a:latin typeface="arial" panose="020B0604020202020204" pitchFamily="34" charset="0"/>
            </a:endParaRPr>
          </a:p>
          <a:p>
            <a:pPr algn="l"/>
            <a:endParaRPr lang="en-GB" sz="7400" dirty="0">
              <a:solidFill>
                <a:srgbClr val="000000"/>
              </a:solidFill>
              <a:latin typeface="arial" panose="020B0604020202020204" pitchFamily="34" charset="0"/>
            </a:endParaRPr>
          </a:p>
          <a:p>
            <a:pPr algn="l"/>
            <a:r>
              <a:rPr lang="en-GB" sz="7400" b="0" i="0" dirty="0">
                <a:solidFill>
                  <a:srgbClr val="000000"/>
                </a:solidFill>
                <a:effectLst/>
                <a:latin typeface="arial" panose="020B0604020202020204" pitchFamily="34" charset="0"/>
              </a:rPr>
              <a:t>Right to respect for private and family life</a:t>
            </a:r>
          </a:p>
          <a:p>
            <a:pPr algn="l"/>
            <a:r>
              <a:rPr lang="en-GB" sz="7400" b="0" i="0" dirty="0">
                <a:solidFill>
                  <a:srgbClr val="1E1E1E"/>
                </a:solidFill>
                <a:effectLst/>
                <a:latin typeface="arial" panose="020B0604020202020204" pitchFamily="34" charset="0"/>
              </a:rPr>
              <a:t>1Everyone has the right to respect for his private and family life, his home and his correspondence.</a:t>
            </a:r>
          </a:p>
          <a:p>
            <a:pPr algn="l"/>
            <a:r>
              <a:rPr lang="en-GB" sz="7400" b="0" i="0" dirty="0">
                <a:solidFill>
                  <a:srgbClr val="1E1E1E"/>
                </a:solidFill>
                <a:effectLst/>
                <a:latin typeface="arial" panose="020B0604020202020204" pitchFamily="34" charset="0"/>
              </a:rPr>
              <a:t>2There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freedoms of others.</a:t>
            </a: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Human Rights Act 1998</a:t>
            </a:r>
            <a:endParaRPr lang="en-GB" dirty="0"/>
          </a:p>
          <a:p>
            <a:r>
              <a:rPr lang="en-GB" dirty="0">
                <a:hlinkClick r:id="rId3"/>
              </a:rPr>
              <a:t>Human Rights Act Reform: A Modern Bill of Rights - consultation - GOV.UK</a:t>
            </a:r>
            <a:endParaRPr lang="en-GB" dirty="0"/>
          </a:p>
        </p:txBody>
      </p:sp>
    </p:spTree>
    <p:extLst>
      <p:ext uri="{BB962C8B-B14F-4D97-AF65-F5344CB8AC3E}">
        <p14:creationId xmlns:p14="http://schemas.microsoft.com/office/powerpoint/2010/main" val="3637716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6C62F-FC38-5B08-1F64-32D57BCEA128}"/>
              </a:ext>
            </a:extLst>
          </p:cNvPr>
          <p:cNvSpPr>
            <a:spLocks noGrp="1"/>
          </p:cNvSpPr>
          <p:nvPr>
            <p:ph type="title"/>
          </p:nvPr>
        </p:nvSpPr>
        <p:spPr/>
        <p:txBody>
          <a:bodyPr/>
          <a:lstStyle/>
          <a:p>
            <a:r>
              <a:rPr lang="en-GB" dirty="0"/>
              <a:t>Codes of Practice</a:t>
            </a:r>
          </a:p>
        </p:txBody>
      </p:sp>
      <p:sp>
        <p:nvSpPr>
          <p:cNvPr id="3" name="Content Placeholder 2">
            <a:extLst>
              <a:ext uri="{FF2B5EF4-FFF2-40B4-BE49-F238E27FC236}">
                <a16:creationId xmlns:a16="http://schemas.microsoft.com/office/drawing/2014/main" id="{18E4A40A-C48C-E97A-E3CE-BD9536E97F93}"/>
              </a:ext>
            </a:extLst>
          </p:cNvPr>
          <p:cNvSpPr>
            <a:spLocks noGrp="1"/>
          </p:cNvSpPr>
          <p:nvPr>
            <p:ph idx="1"/>
          </p:nvPr>
        </p:nvSpPr>
        <p:spPr/>
        <p:txBody>
          <a:bodyPr/>
          <a:lstStyle/>
          <a:p>
            <a:r>
              <a:rPr lang="en-GB" dirty="0">
                <a:hlinkClick r:id="rId2"/>
              </a:rPr>
              <a:t>Police and Criminal Evidence Act 1984 (PACE) codes of practice - GOV.UK</a:t>
            </a:r>
            <a:endParaRPr lang="en-GB" dirty="0"/>
          </a:p>
          <a:p>
            <a:r>
              <a:rPr lang="en-GB" dirty="0">
                <a:hlinkClick r:id="rId3"/>
              </a:rPr>
              <a:t>Regulation of Investigatory Powers Act 2000</a:t>
            </a:r>
            <a:endParaRPr lang="en-GB" dirty="0"/>
          </a:p>
          <a:p>
            <a:r>
              <a:rPr lang="en-GB" dirty="0">
                <a:hlinkClick r:id="rId4"/>
              </a:rPr>
              <a:t>Surveillance Camera Code of Practice</a:t>
            </a:r>
            <a:endParaRPr lang="en-GB" dirty="0"/>
          </a:p>
          <a:p>
            <a:endParaRPr lang="en-GB" dirty="0"/>
          </a:p>
        </p:txBody>
      </p:sp>
    </p:spTree>
    <p:extLst>
      <p:ext uri="{BB962C8B-B14F-4D97-AF65-F5344CB8AC3E}">
        <p14:creationId xmlns:p14="http://schemas.microsoft.com/office/powerpoint/2010/main" val="4013404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4517F-8749-3546-20F1-62474BC81864}"/>
              </a:ext>
            </a:extLst>
          </p:cNvPr>
          <p:cNvSpPr>
            <a:spLocks noGrp="1"/>
          </p:cNvSpPr>
          <p:nvPr>
            <p:ph type="title"/>
          </p:nvPr>
        </p:nvSpPr>
        <p:spPr/>
        <p:txBody>
          <a:bodyPr/>
          <a:lstStyle/>
          <a:p>
            <a:r>
              <a:rPr lang="en-GB" dirty="0"/>
              <a:t>What is intelligence in the police service?</a:t>
            </a:r>
          </a:p>
        </p:txBody>
      </p:sp>
      <p:sp>
        <p:nvSpPr>
          <p:cNvPr id="3" name="Content Placeholder 2">
            <a:extLst>
              <a:ext uri="{FF2B5EF4-FFF2-40B4-BE49-F238E27FC236}">
                <a16:creationId xmlns:a16="http://schemas.microsoft.com/office/drawing/2014/main" id="{5F4C10DC-9176-680B-6D15-A7DBB95CA9C1}"/>
              </a:ext>
            </a:extLst>
          </p:cNvPr>
          <p:cNvSpPr>
            <a:spLocks noGrp="1"/>
          </p:cNvSpPr>
          <p:nvPr>
            <p:ph idx="1"/>
          </p:nvPr>
        </p:nvSpPr>
        <p:spPr/>
        <p:txBody>
          <a:bodyPr>
            <a:normAutofit fontScale="92500"/>
          </a:bodyPr>
          <a:lstStyle/>
          <a:p>
            <a:r>
              <a:rPr lang="en-GB" dirty="0"/>
              <a:t>It is information which has been evaluated</a:t>
            </a:r>
          </a:p>
          <a:p>
            <a:r>
              <a:rPr lang="en-GB" dirty="0"/>
              <a:t>That information may have come to the Police from members of the public other agencies and even criminals</a:t>
            </a:r>
          </a:p>
          <a:p>
            <a:r>
              <a:rPr lang="en-GB" dirty="0"/>
              <a:t>It is evaluated using the 3 x 5 x 2 National Intelligence Model</a:t>
            </a:r>
          </a:p>
          <a:p>
            <a:r>
              <a:rPr lang="en-GB" dirty="0"/>
              <a:t>The Police if the originating owner will be responsible for that information and how it is handled by any organisations that they may share it with.</a:t>
            </a:r>
          </a:p>
          <a:p>
            <a:r>
              <a:rPr lang="en-GB" dirty="0"/>
              <a:t>Much of the information obtained is likely to hold personal information, sensitive data and needs to be handled appropriately.  To facilitate this it is given government security classifications.</a:t>
            </a:r>
          </a:p>
          <a:p>
            <a:endParaRPr lang="en-GB" dirty="0"/>
          </a:p>
        </p:txBody>
      </p:sp>
    </p:spTree>
    <p:extLst>
      <p:ext uri="{BB962C8B-B14F-4D97-AF65-F5344CB8AC3E}">
        <p14:creationId xmlns:p14="http://schemas.microsoft.com/office/powerpoint/2010/main" val="4293211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F2DB9-12DC-3508-CCA7-ADF8A53D5C67}"/>
              </a:ext>
            </a:extLst>
          </p:cNvPr>
          <p:cNvSpPr>
            <a:spLocks noGrp="1"/>
          </p:cNvSpPr>
          <p:nvPr>
            <p:ph type="title"/>
          </p:nvPr>
        </p:nvSpPr>
        <p:spPr/>
        <p:txBody>
          <a:bodyPr/>
          <a:lstStyle/>
          <a:p>
            <a:r>
              <a:rPr lang="en-GB" dirty="0"/>
              <a:t>What is recorded</a:t>
            </a:r>
          </a:p>
        </p:txBody>
      </p:sp>
      <p:sp>
        <p:nvSpPr>
          <p:cNvPr id="3" name="Content Placeholder 2">
            <a:extLst>
              <a:ext uri="{FF2B5EF4-FFF2-40B4-BE49-F238E27FC236}">
                <a16:creationId xmlns:a16="http://schemas.microsoft.com/office/drawing/2014/main" id="{F41303CB-9A4B-F10A-4E54-E0732DED1E14}"/>
              </a:ext>
            </a:extLst>
          </p:cNvPr>
          <p:cNvSpPr>
            <a:spLocks noGrp="1"/>
          </p:cNvSpPr>
          <p:nvPr>
            <p:ph idx="1"/>
          </p:nvPr>
        </p:nvSpPr>
        <p:spPr/>
        <p:txBody>
          <a:bodyPr/>
          <a:lstStyle/>
          <a:p>
            <a:r>
              <a:rPr lang="en-GB" dirty="0"/>
              <a:t>Details of person reporting (This is not contained in the body of the report and is usually redacted).</a:t>
            </a:r>
          </a:p>
          <a:p>
            <a:r>
              <a:rPr lang="en-GB" dirty="0"/>
              <a:t>Details of person recording and evaluating </a:t>
            </a:r>
          </a:p>
          <a:p>
            <a:r>
              <a:rPr lang="en-GB" dirty="0"/>
              <a:t>Credibility of source</a:t>
            </a:r>
          </a:p>
          <a:p>
            <a:r>
              <a:rPr lang="en-GB" dirty="0"/>
              <a:t>Grading of the information</a:t>
            </a:r>
          </a:p>
          <a:p>
            <a:r>
              <a:rPr lang="en-GB" dirty="0"/>
              <a:t>The information will usually contain, why, what when where and how</a:t>
            </a:r>
          </a:p>
          <a:p>
            <a:r>
              <a:rPr lang="en-GB" dirty="0"/>
              <a:t>Information may be recorded for information, for action or dissemination to others</a:t>
            </a:r>
          </a:p>
        </p:txBody>
      </p:sp>
    </p:spTree>
    <p:extLst>
      <p:ext uri="{BB962C8B-B14F-4D97-AF65-F5344CB8AC3E}">
        <p14:creationId xmlns:p14="http://schemas.microsoft.com/office/powerpoint/2010/main" val="81078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A74AD-ED12-A2E3-B73C-CFC0E37AA453}"/>
              </a:ext>
            </a:extLst>
          </p:cNvPr>
          <p:cNvSpPr>
            <a:spLocks noGrp="1"/>
          </p:cNvSpPr>
          <p:nvPr>
            <p:ph type="title"/>
          </p:nvPr>
        </p:nvSpPr>
        <p:spPr/>
        <p:txBody>
          <a:bodyPr/>
          <a:lstStyle/>
          <a:p>
            <a:r>
              <a:rPr lang="en-GB" dirty="0"/>
              <a:t>Examples of lawful sharing would be:</a:t>
            </a:r>
          </a:p>
        </p:txBody>
      </p:sp>
      <p:sp>
        <p:nvSpPr>
          <p:cNvPr id="3" name="Content Placeholder 2">
            <a:extLst>
              <a:ext uri="{FF2B5EF4-FFF2-40B4-BE49-F238E27FC236}">
                <a16:creationId xmlns:a16="http://schemas.microsoft.com/office/drawing/2014/main" id="{8BCAF9DC-EF30-DE74-113C-03F2374597C2}"/>
              </a:ext>
            </a:extLst>
          </p:cNvPr>
          <p:cNvSpPr>
            <a:spLocks noGrp="1"/>
          </p:cNvSpPr>
          <p:nvPr>
            <p:ph idx="1"/>
          </p:nvPr>
        </p:nvSpPr>
        <p:spPr/>
        <p:txBody>
          <a:bodyPr/>
          <a:lstStyle/>
          <a:p>
            <a:r>
              <a:rPr lang="en-GB" dirty="0"/>
              <a:t>Policing purpose</a:t>
            </a:r>
          </a:p>
          <a:p>
            <a:r>
              <a:rPr lang="en-GB" dirty="0"/>
              <a:t>For example, to protect life or property, preserve public order, prevent the commission of offences, assist other to bring offenders to justice or linked to any duty or responsibility arising from common or statute law.</a:t>
            </a:r>
          </a:p>
          <a:p>
            <a:r>
              <a:rPr lang="en-GB" dirty="0"/>
              <a:t>Local protocols </a:t>
            </a:r>
          </a:p>
          <a:p>
            <a:r>
              <a:rPr lang="en-GB" dirty="0"/>
              <a:t>Legitimate need to receive it</a:t>
            </a:r>
          </a:p>
        </p:txBody>
      </p:sp>
      <p:sp>
        <p:nvSpPr>
          <p:cNvPr id="5" name="TextBox 4">
            <a:extLst>
              <a:ext uri="{FF2B5EF4-FFF2-40B4-BE49-F238E27FC236}">
                <a16:creationId xmlns:a16="http://schemas.microsoft.com/office/drawing/2014/main" id="{6F47498B-BA13-9B43-CFDD-D40803207DED}"/>
              </a:ext>
            </a:extLst>
          </p:cNvPr>
          <p:cNvSpPr txBox="1"/>
          <p:nvPr/>
        </p:nvSpPr>
        <p:spPr>
          <a:xfrm>
            <a:off x="6910647" y="5717370"/>
            <a:ext cx="6096000" cy="369332"/>
          </a:xfrm>
          <a:prstGeom prst="rect">
            <a:avLst/>
          </a:prstGeom>
          <a:noFill/>
        </p:spPr>
        <p:txBody>
          <a:bodyPr wrap="square">
            <a:spAutoFit/>
          </a:bodyPr>
          <a:lstStyle/>
          <a:p>
            <a:r>
              <a:rPr lang="en-GB" dirty="0">
                <a:hlinkClick r:id="rId2"/>
              </a:rPr>
              <a:t>Intelligence report | College of Policing</a:t>
            </a:r>
            <a:endParaRPr lang="en-GB" dirty="0"/>
          </a:p>
        </p:txBody>
      </p:sp>
    </p:spTree>
    <p:extLst>
      <p:ext uri="{BB962C8B-B14F-4D97-AF65-F5344CB8AC3E}">
        <p14:creationId xmlns:p14="http://schemas.microsoft.com/office/powerpoint/2010/main" val="2937603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CFD22-5A15-EAC3-2320-1A7E6FAD0A8B}"/>
              </a:ext>
            </a:extLst>
          </p:cNvPr>
          <p:cNvSpPr>
            <a:spLocks noGrp="1"/>
          </p:cNvSpPr>
          <p:nvPr>
            <p:ph type="title"/>
          </p:nvPr>
        </p:nvSpPr>
        <p:spPr/>
        <p:txBody>
          <a:bodyPr/>
          <a:lstStyle/>
          <a:p>
            <a:r>
              <a:rPr lang="en-GB" dirty="0"/>
              <a:t>Evaluation 3 </a:t>
            </a:r>
          </a:p>
        </p:txBody>
      </p:sp>
      <p:sp>
        <p:nvSpPr>
          <p:cNvPr id="3" name="Content Placeholder 2">
            <a:extLst>
              <a:ext uri="{FF2B5EF4-FFF2-40B4-BE49-F238E27FC236}">
                <a16:creationId xmlns:a16="http://schemas.microsoft.com/office/drawing/2014/main" id="{2F2CB68E-938B-9C43-1B99-3124F2B54A4B}"/>
              </a:ext>
            </a:extLst>
          </p:cNvPr>
          <p:cNvSpPr>
            <a:spLocks noGrp="1"/>
          </p:cNvSpPr>
          <p:nvPr>
            <p:ph idx="1"/>
          </p:nvPr>
        </p:nvSpPr>
        <p:spPr/>
        <p:txBody>
          <a:bodyPr/>
          <a:lstStyle/>
          <a:p>
            <a:r>
              <a:rPr lang="en-GB" dirty="0"/>
              <a:t>1. Reliable – Source is believed to be competent and generally reliable. For example, known source, CCTV, Forensic evidence.</a:t>
            </a:r>
          </a:p>
          <a:p>
            <a:r>
              <a:rPr lang="en-GB" dirty="0"/>
              <a:t>2.Untested – not previously given information and information not substantiated.</a:t>
            </a:r>
          </a:p>
          <a:p>
            <a:r>
              <a:rPr lang="en-GB" dirty="0"/>
              <a:t>3. Not reliable – possibly those with malicious motives?</a:t>
            </a:r>
          </a:p>
          <a:p>
            <a:endParaRPr lang="en-GB" dirty="0"/>
          </a:p>
          <a:p>
            <a:endParaRPr lang="en-GB" dirty="0"/>
          </a:p>
          <a:p>
            <a:endParaRPr lang="en-GB" dirty="0"/>
          </a:p>
        </p:txBody>
      </p:sp>
    </p:spTree>
    <p:extLst>
      <p:ext uri="{BB962C8B-B14F-4D97-AF65-F5344CB8AC3E}">
        <p14:creationId xmlns:p14="http://schemas.microsoft.com/office/powerpoint/2010/main" val="4085886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76C1-7E0D-CFF7-AB39-1B450122881F}"/>
              </a:ext>
            </a:extLst>
          </p:cNvPr>
          <p:cNvSpPr>
            <a:spLocks noGrp="1"/>
          </p:cNvSpPr>
          <p:nvPr>
            <p:ph type="title"/>
          </p:nvPr>
        </p:nvSpPr>
        <p:spPr/>
        <p:txBody>
          <a:bodyPr/>
          <a:lstStyle/>
          <a:p>
            <a:r>
              <a:rPr lang="en-GB" dirty="0"/>
              <a:t>Evaluation 5</a:t>
            </a:r>
          </a:p>
        </p:txBody>
      </p:sp>
      <p:sp>
        <p:nvSpPr>
          <p:cNvPr id="3" name="Content Placeholder 2">
            <a:extLst>
              <a:ext uri="{FF2B5EF4-FFF2-40B4-BE49-F238E27FC236}">
                <a16:creationId xmlns:a16="http://schemas.microsoft.com/office/drawing/2014/main" id="{D680D47D-BF37-9327-F87E-18D318C312EA}"/>
              </a:ext>
            </a:extLst>
          </p:cNvPr>
          <p:cNvSpPr>
            <a:spLocks noGrp="1"/>
          </p:cNvSpPr>
          <p:nvPr>
            <p:ph idx="1"/>
          </p:nvPr>
        </p:nvSpPr>
        <p:spPr/>
        <p:txBody>
          <a:bodyPr/>
          <a:lstStyle/>
          <a:p>
            <a:r>
              <a:rPr lang="en-GB" dirty="0"/>
              <a:t>Known directly to the source</a:t>
            </a:r>
          </a:p>
          <a:p>
            <a:r>
              <a:rPr lang="en-GB" dirty="0"/>
              <a:t>Known Indirectly to the Source but corroborated</a:t>
            </a:r>
          </a:p>
          <a:p>
            <a:r>
              <a:rPr lang="en-GB" dirty="0"/>
              <a:t>Known Indirectly to the Source</a:t>
            </a:r>
          </a:p>
          <a:p>
            <a:r>
              <a:rPr lang="en-GB" dirty="0"/>
              <a:t>Not known – possibly anonymous source</a:t>
            </a:r>
          </a:p>
          <a:p>
            <a:r>
              <a:rPr lang="en-GB" dirty="0"/>
              <a:t>Suspect to be false</a:t>
            </a:r>
          </a:p>
          <a:p>
            <a:endParaRPr lang="en-GB" dirty="0"/>
          </a:p>
          <a:p>
            <a:endParaRPr lang="en-GB" dirty="0"/>
          </a:p>
          <a:p>
            <a:endParaRPr lang="en-GB" dirty="0"/>
          </a:p>
        </p:txBody>
      </p:sp>
    </p:spTree>
    <p:extLst>
      <p:ext uri="{BB962C8B-B14F-4D97-AF65-F5344CB8AC3E}">
        <p14:creationId xmlns:p14="http://schemas.microsoft.com/office/powerpoint/2010/main" val="2536408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AA8B1-B122-230B-124F-AF7F7E475962}"/>
              </a:ext>
            </a:extLst>
          </p:cNvPr>
          <p:cNvSpPr>
            <a:spLocks noGrp="1"/>
          </p:cNvSpPr>
          <p:nvPr>
            <p:ph type="title"/>
          </p:nvPr>
        </p:nvSpPr>
        <p:spPr/>
        <p:txBody>
          <a:bodyPr/>
          <a:lstStyle/>
          <a:p>
            <a:r>
              <a:rPr lang="en-GB" dirty="0"/>
              <a:t>Evaluation 2</a:t>
            </a:r>
          </a:p>
        </p:txBody>
      </p:sp>
      <p:sp>
        <p:nvSpPr>
          <p:cNvPr id="3" name="Content Placeholder 2">
            <a:extLst>
              <a:ext uri="{FF2B5EF4-FFF2-40B4-BE49-F238E27FC236}">
                <a16:creationId xmlns:a16="http://schemas.microsoft.com/office/drawing/2014/main" id="{D6ADD00C-44A7-3247-28C7-2B19FF08ED7F}"/>
              </a:ext>
            </a:extLst>
          </p:cNvPr>
          <p:cNvSpPr>
            <a:spLocks noGrp="1"/>
          </p:cNvSpPr>
          <p:nvPr>
            <p:ph idx="1"/>
          </p:nvPr>
        </p:nvSpPr>
        <p:spPr/>
        <p:txBody>
          <a:bodyPr/>
          <a:lstStyle/>
          <a:p>
            <a:r>
              <a:rPr lang="en-GB" dirty="0"/>
              <a:t>Lawful Sharing permitted</a:t>
            </a:r>
          </a:p>
          <a:p>
            <a:endParaRPr lang="en-GB" dirty="0"/>
          </a:p>
          <a:p>
            <a:r>
              <a:rPr lang="en-GB" dirty="0"/>
              <a:t>Lawful Sharing permitted with conditions</a:t>
            </a:r>
          </a:p>
        </p:txBody>
      </p:sp>
    </p:spTree>
    <p:extLst>
      <p:ext uri="{BB962C8B-B14F-4D97-AF65-F5344CB8AC3E}">
        <p14:creationId xmlns:p14="http://schemas.microsoft.com/office/powerpoint/2010/main" val="2562252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E5E0B-088E-2489-E8C8-5C1650DAC27F}"/>
              </a:ext>
            </a:extLst>
          </p:cNvPr>
          <p:cNvSpPr>
            <a:spLocks noGrp="1"/>
          </p:cNvSpPr>
          <p:nvPr>
            <p:ph type="title"/>
          </p:nvPr>
        </p:nvSpPr>
        <p:spPr/>
        <p:txBody>
          <a:bodyPr/>
          <a:lstStyle/>
          <a:p>
            <a:r>
              <a:rPr lang="en-GB" dirty="0"/>
              <a:t>Classifications of intelligence</a:t>
            </a:r>
          </a:p>
        </p:txBody>
      </p:sp>
      <p:sp>
        <p:nvSpPr>
          <p:cNvPr id="3" name="Content Placeholder 2">
            <a:extLst>
              <a:ext uri="{FF2B5EF4-FFF2-40B4-BE49-F238E27FC236}">
                <a16:creationId xmlns:a16="http://schemas.microsoft.com/office/drawing/2014/main" id="{05EFD804-2E63-83F2-3D47-1233A2A85BC4}"/>
              </a:ext>
            </a:extLst>
          </p:cNvPr>
          <p:cNvSpPr>
            <a:spLocks noGrp="1"/>
          </p:cNvSpPr>
          <p:nvPr>
            <p:ph idx="1"/>
          </p:nvPr>
        </p:nvSpPr>
        <p:spPr>
          <a:xfrm>
            <a:off x="838200" y="1825624"/>
            <a:ext cx="10515600" cy="5032375"/>
          </a:xfrm>
        </p:spPr>
        <p:txBody>
          <a:bodyPr>
            <a:normAutofit/>
          </a:bodyPr>
          <a:lstStyle/>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Intelligence report | College of Policing</a:t>
            </a:r>
            <a:r>
              <a:rPr lang="en-GB" dirty="0"/>
              <a:t> – updated 26.1.22</a:t>
            </a:r>
          </a:p>
        </p:txBody>
      </p:sp>
      <p:pic>
        <p:nvPicPr>
          <p:cNvPr id="5" name="Picture 4">
            <a:extLst>
              <a:ext uri="{FF2B5EF4-FFF2-40B4-BE49-F238E27FC236}">
                <a16:creationId xmlns:a16="http://schemas.microsoft.com/office/drawing/2014/main" id="{FCDE7D8D-9984-3F62-656B-420F973999F3}"/>
              </a:ext>
            </a:extLst>
          </p:cNvPr>
          <p:cNvPicPr>
            <a:picLocks noChangeAspect="1"/>
          </p:cNvPicPr>
          <p:nvPr/>
        </p:nvPicPr>
        <p:blipFill>
          <a:blip r:embed="rId3"/>
          <a:stretch>
            <a:fillRect/>
          </a:stretch>
        </p:blipFill>
        <p:spPr>
          <a:xfrm>
            <a:off x="1578819" y="1934055"/>
            <a:ext cx="8940069" cy="3819369"/>
          </a:xfrm>
          <a:prstGeom prst="rect">
            <a:avLst/>
          </a:prstGeom>
        </p:spPr>
      </p:pic>
    </p:spTree>
    <p:extLst>
      <p:ext uri="{BB962C8B-B14F-4D97-AF65-F5344CB8AC3E}">
        <p14:creationId xmlns:p14="http://schemas.microsoft.com/office/powerpoint/2010/main" val="4124212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95A4E-2D55-7914-6D4B-23E45A629A4F}"/>
              </a:ext>
            </a:extLst>
          </p:cNvPr>
          <p:cNvSpPr>
            <a:spLocks noGrp="1"/>
          </p:cNvSpPr>
          <p:nvPr>
            <p:ph type="title"/>
          </p:nvPr>
        </p:nvSpPr>
        <p:spPr/>
        <p:txBody>
          <a:bodyPr/>
          <a:lstStyle/>
          <a:p>
            <a:r>
              <a:rPr lang="en-GB" dirty="0"/>
              <a:t>Grading</a:t>
            </a:r>
          </a:p>
        </p:txBody>
      </p:sp>
      <p:pic>
        <p:nvPicPr>
          <p:cNvPr id="5" name="Content Placeholder 4">
            <a:extLst>
              <a:ext uri="{FF2B5EF4-FFF2-40B4-BE49-F238E27FC236}">
                <a16:creationId xmlns:a16="http://schemas.microsoft.com/office/drawing/2014/main" id="{D744289E-549D-986F-FE3A-F576372C914E}"/>
              </a:ext>
            </a:extLst>
          </p:cNvPr>
          <p:cNvPicPr>
            <a:picLocks noGrp="1" noChangeAspect="1"/>
          </p:cNvPicPr>
          <p:nvPr>
            <p:ph idx="1"/>
          </p:nvPr>
        </p:nvPicPr>
        <p:blipFill>
          <a:blip r:embed="rId2"/>
          <a:stretch>
            <a:fillRect/>
          </a:stretch>
        </p:blipFill>
        <p:spPr>
          <a:xfrm>
            <a:off x="3557719" y="1825625"/>
            <a:ext cx="5076561" cy="4351338"/>
          </a:xfrm>
        </p:spPr>
      </p:pic>
    </p:spTree>
    <p:extLst>
      <p:ext uri="{BB962C8B-B14F-4D97-AF65-F5344CB8AC3E}">
        <p14:creationId xmlns:p14="http://schemas.microsoft.com/office/powerpoint/2010/main" val="123712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0D5EB-6341-1A7B-D8FC-EBC8A032EC4A}"/>
              </a:ext>
            </a:extLst>
          </p:cNvPr>
          <p:cNvSpPr>
            <a:spLocks noGrp="1"/>
          </p:cNvSpPr>
          <p:nvPr>
            <p:ph type="title"/>
          </p:nvPr>
        </p:nvSpPr>
        <p:spPr/>
        <p:txBody>
          <a:bodyPr/>
          <a:lstStyle/>
          <a:p>
            <a:r>
              <a:rPr lang="en-GB"/>
              <a:t>Case Exercises.</a:t>
            </a:r>
          </a:p>
        </p:txBody>
      </p:sp>
      <p:sp>
        <p:nvSpPr>
          <p:cNvPr id="3" name="Content Placeholder 2">
            <a:extLst>
              <a:ext uri="{FF2B5EF4-FFF2-40B4-BE49-F238E27FC236}">
                <a16:creationId xmlns:a16="http://schemas.microsoft.com/office/drawing/2014/main" id="{B47587A9-E1C0-D39F-C460-DA0CED6E564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063725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701</Words>
  <Application>Microsoft Office PowerPoint</Application>
  <PresentationFormat>Widescreen</PresentationFormat>
  <Paragraphs>101</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arial</vt:lpstr>
      <vt:lpstr>Office Theme</vt:lpstr>
      <vt:lpstr>Intelligence 3 x 5 x 2</vt:lpstr>
      <vt:lpstr>Many businesses perform their functions with the assistance of robust intelligence systems.</vt:lpstr>
      <vt:lpstr>You may have considered the following:</vt:lpstr>
      <vt:lpstr>Much of this information is available through</vt:lpstr>
      <vt:lpstr>Many public organisations perform their statutory functions with the assistance of robust intelligence systems.</vt:lpstr>
      <vt:lpstr>You may have considered</vt:lpstr>
      <vt:lpstr>The Data Protection Act and GDPR</vt:lpstr>
      <vt:lpstr>Human Rights Act 1998 </vt:lpstr>
      <vt:lpstr>Codes of Practice</vt:lpstr>
      <vt:lpstr>What is intelligence in the police service?</vt:lpstr>
      <vt:lpstr>What is recorded</vt:lpstr>
      <vt:lpstr>Examples of lawful sharing would be:</vt:lpstr>
      <vt:lpstr>Evaluation 3 </vt:lpstr>
      <vt:lpstr>Evaluation 5</vt:lpstr>
      <vt:lpstr>Evaluation 2</vt:lpstr>
      <vt:lpstr>Classifications of intelligence</vt:lpstr>
      <vt:lpstr>Grading</vt:lpstr>
      <vt:lpstr>Case Exercises.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2024-11-26T11:53:29Z</dcterms:created>
  <dcterms:modified xsi:type="dcterms:W3CDTF">2024-12-01T22:18:48Z</dcterms:modified>
</cp:coreProperties>
</file>