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Default Extension="svg" ContentType="image/sv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Poppins" charset="0"/>
      <p:regular r:id="rId24"/>
    </p:embeddedFont>
    <p:embeddedFont>
      <p:font typeface="Poppins Bold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42" d="100"/>
          <a:sy n="42" d="100"/>
        </p:scale>
        <p:origin x="-126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pPr/>
              <a:t>20.1.2026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openxmlformats.org/officeDocument/2006/relationships/image" Target="../media/image16.svg"/><Relationship Id="rId4" Type="http://schemas.openxmlformats.org/officeDocument/2006/relationships/image" Target="../media/image4.sv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504/IJPQM.2023.10058701" TargetMode="External"/><Relationship Id="rId3" Type="http://schemas.openxmlformats.org/officeDocument/2006/relationships/hyperlink" Target="https://doi.org/10.1016/j.matpr.2021.09.248" TargetMode="External"/><Relationship Id="rId7" Type="http://schemas.openxmlformats.org/officeDocument/2006/relationships/hyperlink" Target="https://www.researchgate.net/publication/368425991_Environmental_Social_and_Governance_ESG_Risks_in_Engineering_and_Construction_Key_Points" TargetMode="External"/><Relationship Id="rId12" Type="http://schemas.openxmlformats.org/officeDocument/2006/relationships/hyperlink" Target="https://www.spaceforce.mil/About-Us/Fact-Sheets/Tag/273046/software-engineering-squadron/" TargetMode="External"/><Relationship Id="rId2" Type="http://schemas.openxmlformats.org/officeDocument/2006/relationships/hyperlink" Target="https://doi.org/10.1016/j.jss.2016.03.069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doi.org/10.7205/milmed.170.5.387" TargetMode="External"/><Relationship Id="rId11" Type="http://schemas.openxmlformats.org/officeDocument/2006/relationships/hyperlink" Target="https://simplerqms.com/complaint-management/" TargetMode="External"/><Relationship Id="rId5" Type="http://schemas.openxmlformats.org/officeDocument/2006/relationships/hyperlink" Target="https://doi.org/10.1016/j.ref.2024.100577" TargetMode="External"/><Relationship Id="rId10" Type="http://schemas.openxmlformats.org/officeDocument/2006/relationships/hyperlink" Target="https://doi.org/10.5937/GRMK1802073S" TargetMode="External"/><Relationship Id="rId4" Type="http://schemas.openxmlformats.org/officeDocument/2006/relationships/hyperlink" Target="https://doi.org/10.1108/jaoc-07-2018-0058" TargetMode="External"/><Relationship Id="rId9" Type="http://schemas.openxmlformats.org/officeDocument/2006/relationships/hyperlink" Target="https://doi.org/10.3390/app15137128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924022" y="5188961"/>
            <a:ext cx="4716981" cy="6251420"/>
          </a:xfrm>
          <a:custGeom>
            <a:avLst/>
            <a:gdLst/>
            <a:ahLst/>
            <a:cxnLst/>
            <a:rect l="l" t="t" r="r" b="b"/>
            <a:pathLst>
              <a:path w="4716981" h="6251420">
                <a:moveTo>
                  <a:pt x="0" y="0"/>
                </a:moveTo>
                <a:lnTo>
                  <a:pt x="4716981" y="0"/>
                </a:lnTo>
                <a:lnTo>
                  <a:pt x="4716981" y="6251421"/>
                </a:lnTo>
                <a:lnTo>
                  <a:pt x="0" y="62514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861571" y="1636282"/>
            <a:ext cx="13017405" cy="5061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39"/>
              </a:lnSpc>
            </a:pPr>
            <a:r>
              <a:rPr lang="en-US" sz="9600" b="1" spc="-451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Procurement and Supply Chain Management</a:t>
            </a:r>
          </a:p>
        </p:txBody>
      </p:sp>
      <p:sp>
        <p:nvSpPr>
          <p:cNvPr id="4" name="AutoShape 4"/>
          <p:cNvSpPr/>
          <p:nvPr/>
        </p:nvSpPr>
        <p:spPr>
          <a:xfrm>
            <a:off x="1045163" y="1480091"/>
            <a:ext cx="16214137" cy="0"/>
          </a:xfrm>
          <a:prstGeom prst="line">
            <a:avLst/>
          </a:prstGeom>
          <a:ln w="19050" cap="flat">
            <a:solidFill>
              <a:srgbClr val="42424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953566" y="647822"/>
            <a:ext cx="644940" cy="644940"/>
          </a:xfrm>
          <a:custGeom>
            <a:avLst/>
            <a:gdLst/>
            <a:ahLst/>
            <a:cxnLst/>
            <a:rect l="l" t="t" r="r" b="b"/>
            <a:pathLst>
              <a:path w="644940" h="644940">
                <a:moveTo>
                  <a:pt x="0" y="0"/>
                </a:moveTo>
                <a:lnTo>
                  <a:pt x="644939" y="0"/>
                </a:lnTo>
                <a:lnTo>
                  <a:pt x="644939" y="644940"/>
                </a:lnTo>
                <a:lnTo>
                  <a:pt x="0" y="64494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3809146" y="622579"/>
            <a:ext cx="3450154" cy="281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268"/>
              </a:lnSpc>
            </a:pPr>
            <a:r>
              <a:rPr lang="en-US" sz="1800" b="1" spc="-100">
                <a:solidFill>
                  <a:srgbClr val="424242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Presented by :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829402" y="7514986"/>
            <a:ext cx="7866698" cy="2693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 b="1" spc="-117" dirty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Module Code: ACHA7024</a:t>
            </a:r>
          </a:p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 b="1" spc="-117" dirty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Module: Procurement and Supply Chain Management</a:t>
            </a:r>
          </a:p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 b="1" spc="-117" dirty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Course: </a:t>
            </a:r>
            <a:r>
              <a:rPr lang="en-US" sz="2500" b="1" spc="-117" dirty="0" err="1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MSc</a:t>
            </a:r>
            <a:r>
              <a:rPr lang="en-US" sz="2500" b="1" spc="-117" dirty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 Engineering Project Management</a:t>
            </a:r>
          </a:p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 b="1" spc="-117" dirty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University: University of Wales Trinity Saint David</a:t>
            </a:r>
          </a:p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 b="1" spc="-117" dirty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Student Name</a:t>
            </a:r>
            <a:r>
              <a:rPr lang="en-US" sz="2500" b="1" spc="-117" dirty="0" smtClean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: </a:t>
            </a:r>
            <a:r>
              <a:rPr lang="en-US" sz="2500" b="1" spc="-117" dirty="0" err="1" smtClean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Md</a:t>
            </a:r>
            <a:r>
              <a:rPr lang="en-US" sz="2500" b="1" spc="-117" dirty="0" smtClean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 </a:t>
            </a:r>
            <a:r>
              <a:rPr lang="en-US" sz="2500" b="1" spc="-117" dirty="0" err="1" smtClean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Saiful</a:t>
            </a:r>
            <a:r>
              <a:rPr lang="en-US" sz="2500" b="1" spc="-117" dirty="0" smtClean="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 Islam (2418665)</a:t>
            </a:r>
            <a:endParaRPr lang="en-US" sz="2500" b="1" spc="-117" dirty="0">
              <a:solidFill>
                <a:srgbClr val="424242"/>
              </a:solidFill>
              <a:latin typeface="Open Sauce Heavy"/>
              <a:ea typeface="Open Sauce Heavy"/>
              <a:cs typeface="Open Sauce Heavy"/>
              <a:sym typeface="Open Sauce Heavy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924022" y="5188961"/>
            <a:ext cx="4716981" cy="6251420"/>
          </a:xfrm>
          <a:custGeom>
            <a:avLst/>
            <a:gdLst/>
            <a:ahLst/>
            <a:cxnLst/>
            <a:rect l="l" t="t" r="r" b="b"/>
            <a:pathLst>
              <a:path w="4716981" h="6251420">
                <a:moveTo>
                  <a:pt x="0" y="0"/>
                </a:moveTo>
                <a:lnTo>
                  <a:pt x="4716981" y="0"/>
                </a:lnTo>
                <a:lnTo>
                  <a:pt x="4716981" y="6251421"/>
                </a:lnTo>
                <a:lnTo>
                  <a:pt x="0" y="62514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953566" y="647822"/>
            <a:ext cx="644940" cy="644940"/>
          </a:xfrm>
          <a:custGeom>
            <a:avLst/>
            <a:gdLst/>
            <a:ahLst/>
            <a:cxnLst/>
            <a:rect l="l" t="t" r="r" b="b"/>
            <a:pathLst>
              <a:path w="644940" h="644940">
                <a:moveTo>
                  <a:pt x="0" y="0"/>
                </a:moveTo>
                <a:lnTo>
                  <a:pt x="644939" y="0"/>
                </a:lnTo>
                <a:lnTo>
                  <a:pt x="644939" y="644940"/>
                </a:lnTo>
                <a:lnTo>
                  <a:pt x="0" y="644940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2053964" y="5188961"/>
            <a:ext cx="7090036" cy="4236297"/>
          </a:xfrm>
          <a:custGeom>
            <a:avLst/>
            <a:gdLst/>
            <a:ahLst/>
            <a:cxnLst/>
            <a:rect l="l" t="t" r="r" b="b"/>
            <a:pathLst>
              <a:path w="7090036" h="4236297">
                <a:moveTo>
                  <a:pt x="0" y="0"/>
                </a:moveTo>
                <a:lnTo>
                  <a:pt x="7090036" y="0"/>
                </a:lnTo>
                <a:lnTo>
                  <a:pt x="7090036" y="4236297"/>
                </a:lnTo>
                <a:lnTo>
                  <a:pt x="0" y="423629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598505" y="848208"/>
            <a:ext cx="7628749" cy="3654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397"/>
              </a:lnSpc>
            </a:pPr>
            <a:r>
              <a:rPr lang="en-US" sz="9997" b="1" spc="-469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Introduction of the Organisation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991080" y="2219718"/>
            <a:ext cx="6592485" cy="4584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53" lvl="1" indent="-269876" algn="just">
              <a:lnSpc>
                <a:spcPts val="2825"/>
              </a:lnSpc>
              <a:buFont typeface="Arial"/>
              <a:buChar char="•"/>
            </a:pPr>
            <a:r>
              <a:rPr lang="en-US" sz="2500" spc="-117">
                <a:solidFill>
                  <a:srgbClr val="424242"/>
                </a:solidFill>
                <a:latin typeface="Open Sauce"/>
                <a:ea typeface="Open Sauce"/>
                <a:cs typeface="Open Sauce"/>
                <a:sym typeface="Open Sauce"/>
              </a:rPr>
              <a:t>SQDN Engineering is a company which is mostly known as “Squadron Engineering”. </a:t>
            </a:r>
          </a:p>
          <a:p>
            <a:pPr marL="539753" lvl="1" indent="-269876" algn="just">
              <a:lnSpc>
                <a:spcPts val="2825"/>
              </a:lnSpc>
              <a:buFont typeface="Arial"/>
              <a:buChar char="•"/>
            </a:pPr>
            <a:r>
              <a:rPr lang="en-US" sz="2500" spc="-117">
                <a:solidFill>
                  <a:srgbClr val="424242"/>
                </a:solidFill>
                <a:latin typeface="Open Sauce"/>
                <a:ea typeface="Open Sauce"/>
                <a:cs typeface="Open Sauce"/>
                <a:sym typeface="Open Sauce"/>
              </a:rPr>
              <a:t>This company offers military products such as US Air Force Civil Engineering Squadrons (CES) or Software Engineering Squadrons (SWES) (United States Space Force, 2024).</a:t>
            </a:r>
          </a:p>
          <a:p>
            <a:pPr marL="539753" lvl="1" indent="-269876" algn="just">
              <a:lnSpc>
                <a:spcPts val="2825"/>
              </a:lnSpc>
              <a:buFont typeface="Arial"/>
              <a:buChar char="•"/>
            </a:pPr>
            <a:r>
              <a:rPr lang="en-US" sz="2500" spc="-117">
                <a:solidFill>
                  <a:srgbClr val="424242"/>
                </a:solidFill>
                <a:latin typeface="Open Sauce"/>
                <a:ea typeface="Open Sauce"/>
                <a:cs typeface="Open Sauce"/>
                <a:sym typeface="Open Sauce"/>
              </a:rPr>
              <a:t>SQDN Engineering also focuses on the commercial context by involving its role in data platform and data science services. </a:t>
            </a:r>
          </a:p>
          <a:p>
            <a:pPr marL="539753" lvl="1" indent="-269876" algn="just">
              <a:lnSpc>
                <a:spcPts val="2825"/>
              </a:lnSpc>
              <a:buFont typeface="Arial"/>
              <a:buChar char="•"/>
            </a:pPr>
            <a:r>
              <a:rPr lang="en-US" sz="2500" spc="-117">
                <a:solidFill>
                  <a:srgbClr val="424242"/>
                </a:solidFill>
                <a:latin typeface="Open Sauce"/>
                <a:ea typeface="Open Sauce"/>
                <a:cs typeface="Open Sauce"/>
                <a:sym typeface="Open Sauce"/>
              </a:rPr>
              <a:t>This company highlights its service in migrating data workflows from Databricks, Informatica and DataStage platforms.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94040" y="2728442"/>
            <a:ext cx="16495548" cy="6691928"/>
            <a:chOff x="0" y="0"/>
            <a:chExt cx="4344507" cy="176248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344507" cy="1762483"/>
            </a:xfrm>
            <a:custGeom>
              <a:avLst/>
              <a:gdLst/>
              <a:ahLst/>
              <a:cxnLst/>
              <a:rect l="l" t="t" r="r" b="b"/>
              <a:pathLst>
                <a:path w="4344507" h="1762483">
                  <a:moveTo>
                    <a:pt x="43648" y="0"/>
                  </a:moveTo>
                  <a:lnTo>
                    <a:pt x="4300858" y="0"/>
                  </a:lnTo>
                  <a:cubicBezTo>
                    <a:pt x="4312435" y="0"/>
                    <a:pt x="4323537" y="4599"/>
                    <a:pt x="4331722" y="12784"/>
                  </a:cubicBezTo>
                  <a:cubicBezTo>
                    <a:pt x="4339908" y="20970"/>
                    <a:pt x="4344507" y="32072"/>
                    <a:pt x="4344507" y="43648"/>
                  </a:cubicBezTo>
                  <a:lnTo>
                    <a:pt x="4344507" y="1718835"/>
                  </a:lnTo>
                  <a:cubicBezTo>
                    <a:pt x="4344507" y="1742941"/>
                    <a:pt x="4324965" y="1762483"/>
                    <a:pt x="4300858" y="1762483"/>
                  </a:cubicBezTo>
                  <a:lnTo>
                    <a:pt x="43648" y="1762483"/>
                  </a:lnTo>
                  <a:cubicBezTo>
                    <a:pt x="32072" y="1762483"/>
                    <a:pt x="20970" y="1757885"/>
                    <a:pt x="12784" y="1749699"/>
                  </a:cubicBezTo>
                  <a:cubicBezTo>
                    <a:pt x="4599" y="1741513"/>
                    <a:pt x="0" y="1730411"/>
                    <a:pt x="0" y="1718835"/>
                  </a:cubicBezTo>
                  <a:lnTo>
                    <a:pt x="0" y="43648"/>
                  </a:lnTo>
                  <a:cubicBezTo>
                    <a:pt x="0" y="19542"/>
                    <a:pt x="19542" y="0"/>
                    <a:pt x="43648" y="0"/>
                  </a:cubicBezTo>
                  <a:close/>
                </a:path>
              </a:pathLst>
            </a:custGeom>
            <a:solidFill>
              <a:srgbClr val="424242"/>
            </a:solidFill>
            <a:ln w="19050" cap="rnd">
              <a:solidFill>
                <a:srgbClr val="D0D7DD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344507" cy="17910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486613" y="3122398"/>
            <a:ext cx="480334" cy="48033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0CEFD">
                    <a:alpha val="100000"/>
                  </a:srgbClr>
                </a:gs>
                <a:gs pos="100000">
                  <a:srgbClr val="E4F2FF">
                    <a:alpha val="100000"/>
                  </a:srgbClr>
                </a:gs>
              </a:gsLst>
              <a:lin ang="0"/>
            </a:gradFill>
            <a:ln w="9525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76200" y="142875"/>
              <a:ext cx="660400" cy="5937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35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1578967" y="5853670"/>
            <a:ext cx="4658842" cy="3109777"/>
          </a:xfrm>
          <a:custGeom>
            <a:avLst/>
            <a:gdLst/>
            <a:ahLst/>
            <a:cxnLst/>
            <a:rect l="l" t="t" r="r" b="b"/>
            <a:pathLst>
              <a:path w="4658842" h="3109777">
                <a:moveTo>
                  <a:pt x="0" y="0"/>
                </a:moveTo>
                <a:lnTo>
                  <a:pt x="4658842" y="0"/>
                </a:lnTo>
                <a:lnTo>
                  <a:pt x="4658842" y="3109777"/>
                </a:lnTo>
                <a:lnTo>
                  <a:pt x="0" y="31097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601969" y="3583063"/>
            <a:ext cx="14635840" cy="24860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491"/>
              </a:lnSpc>
            </a:pPr>
            <a:r>
              <a:rPr lang="en-US" sz="10097" b="1" spc="-474">
                <a:solidFill>
                  <a:srgbClr val="FFFFFF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Key Supplier Problems Identified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601969" y="6368837"/>
            <a:ext cx="6549654" cy="2594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53388" lvl="1" indent="-226694" algn="l">
              <a:lnSpc>
                <a:spcPts val="2939"/>
              </a:lnSpc>
              <a:buFont typeface="Arial"/>
              <a:buChar char="•"/>
            </a:pPr>
            <a:r>
              <a:rPr lang="en-US" sz="2099" spc="-98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may involve some limitations such as poor complaint handling, weak buyer-supplier relationship, product quality failures and also environmental non-compliance (Rocha et al., 2023). </a:t>
            </a:r>
          </a:p>
          <a:p>
            <a:pPr marL="453388" lvl="1" indent="-226694" algn="l">
              <a:lnSpc>
                <a:spcPts val="2939"/>
              </a:lnSpc>
              <a:buFont typeface="Arial"/>
              <a:buChar char="•"/>
            </a:pPr>
            <a:r>
              <a:rPr lang="en-US" sz="2099" spc="-98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On the other hand, these problems of this company are considered operational, relational, and reputational.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3566" y="647822"/>
            <a:ext cx="644940" cy="644940"/>
          </a:xfrm>
          <a:custGeom>
            <a:avLst/>
            <a:gdLst/>
            <a:ahLst/>
            <a:cxnLst/>
            <a:rect l="l" t="t" r="r" b="b"/>
            <a:pathLst>
              <a:path w="644940" h="644940">
                <a:moveTo>
                  <a:pt x="0" y="0"/>
                </a:moveTo>
                <a:lnTo>
                  <a:pt x="644939" y="0"/>
                </a:lnTo>
                <a:lnTo>
                  <a:pt x="644939" y="644940"/>
                </a:lnTo>
                <a:lnTo>
                  <a:pt x="0" y="64494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6307466" y="4936579"/>
            <a:ext cx="0" cy="3930176"/>
          </a:xfrm>
          <a:prstGeom prst="line">
            <a:avLst/>
          </a:prstGeom>
          <a:ln w="19050" cap="flat">
            <a:solidFill>
              <a:srgbClr val="D0D7D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4" name="AutoShape 4"/>
          <p:cNvSpPr/>
          <p:nvPr/>
        </p:nvSpPr>
        <p:spPr>
          <a:xfrm>
            <a:off x="11822589" y="4936579"/>
            <a:ext cx="0" cy="3930176"/>
          </a:xfrm>
          <a:prstGeom prst="line">
            <a:avLst/>
          </a:prstGeom>
          <a:ln w="19050" cap="flat">
            <a:solidFill>
              <a:srgbClr val="D0D7D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12190014" y="4936579"/>
            <a:ext cx="5749512" cy="3722809"/>
          </a:xfrm>
          <a:custGeom>
            <a:avLst/>
            <a:gdLst/>
            <a:ahLst/>
            <a:cxnLst/>
            <a:rect l="l" t="t" r="r" b="b"/>
            <a:pathLst>
              <a:path w="5749512" h="3722809">
                <a:moveTo>
                  <a:pt x="0" y="0"/>
                </a:moveTo>
                <a:lnTo>
                  <a:pt x="5749512" y="0"/>
                </a:lnTo>
                <a:lnTo>
                  <a:pt x="5749512" y="3722809"/>
                </a:lnTo>
                <a:lnTo>
                  <a:pt x="0" y="372280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12654" y="4781335"/>
            <a:ext cx="5123338" cy="4085420"/>
          </a:xfrm>
          <a:custGeom>
            <a:avLst/>
            <a:gdLst/>
            <a:ahLst/>
            <a:cxnLst/>
            <a:rect l="l" t="t" r="r" b="b"/>
            <a:pathLst>
              <a:path w="5123338" h="4085420">
                <a:moveTo>
                  <a:pt x="0" y="0"/>
                </a:moveTo>
                <a:lnTo>
                  <a:pt x="5123337" y="0"/>
                </a:lnTo>
                <a:lnTo>
                  <a:pt x="5123337" y="4085420"/>
                </a:lnTo>
                <a:lnTo>
                  <a:pt x="0" y="408542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866919" y="2076708"/>
            <a:ext cx="13389009" cy="14098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07"/>
              </a:lnSpc>
            </a:pPr>
            <a:r>
              <a:rPr lang="en-US" sz="10965" b="1" spc="-515">
                <a:solidFill>
                  <a:srgbClr val="FFFFFF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Strategic Approach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497357" y="4898479"/>
            <a:ext cx="5135340" cy="3887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74976" lvl="1" indent="-237488" algn="just">
              <a:lnSpc>
                <a:spcPts val="3079"/>
              </a:lnSpc>
              <a:buFont typeface="Arial"/>
              <a:buChar char="•"/>
            </a:pPr>
            <a:r>
              <a:rPr lang="en-US" sz="2199" spc="-103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The strategic approach of the engineering squadron may involve system thinking by implementing collaboration among the stakeholders and users (Mazumdar et al., 2024). </a:t>
            </a:r>
          </a:p>
          <a:p>
            <a:pPr marL="474976" lvl="1" indent="-237488" algn="just">
              <a:lnSpc>
                <a:spcPts val="3079"/>
              </a:lnSpc>
              <a:buFont typeface="Arial"/>
              <a:buChar char="•"/>
            </a:pPr>
            <a:r>
              <a:rPr lang="en-US" sz="2199" spc="-103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approach may involve integrated planning, user involvement, Innovation and technology adoption, systems analysis, readiness and flexibility, collaboration and partnerships.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3566" y="647822"/>
            <a:ext cx="644940" cy="644940"/>
          </a:xfrm>
          <a:custGeom>
            <a:avLst/>
            <a:gdLst/>
            <a:ahLst/>
            <a:cxnLst/>
            <a:rect l="l" t="t" r="r" b="b"/>
            <a:pathLst>
              <a:path w="644940" h="644940">
                <a:moveTo>
                  <a:pt x="0" y="0"/>
                </a:moveTo>
                <a:lnTo>
                  <a:pt x="644939" y="0"/>
                </a:lnTo>
                <a:lnTo>
                  <a:pt x="644939" y="644940"/>
                </a:lnTo>
                <a:lnTo>
                  <a:pt x="0" y="64494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8592054" y="970292"/>
            <a:ext cx="8797534" cy="8385207"/>
            <a:chOff x="0" y="0"/>
            <a:chExt cx="2317046" cy="220845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317046" cy="2208450"/>
            </a:xfrm>
            <a:custGeom>
              <a:avLst/>
              <a:gdLst/>
              <a:ahLst/>
              <a:cxnLst/>
              <a:rect l="l" t="t" r="r" b="b"/>
              <a:pathLst>
                <a:path w="2317046" h="2208450">
                  <a:moveTo>
                    <a:pt x="81841" y="0"/>
                  </a:moveTo>
                  <a:lnTo>
                    <a:pt x="2235205" y="0"/>
                  </a:lnTo>
                  <a:cubicBezTo>
                    <a:pt x="2280405" y="0"/>
                    <a:pt x="2317046" y="36641"/>
                    <a:pt x="2317046" y="81841"/>
                  </a:cubicBezTo>
                  <a:lnTo>
                    <a:pt x="2317046" y="2126609"/>
                  </a:lnTo>
                  <a:cubicBezTo>
                    <a:pt x="2317046" y="2171808"/>
                    <a:pt x="2280405" y="2208450"/>
                    <a:pt x="2235205" y="2208450"/>
                  </a:cubicBezTo>
                  <a:lnTo>
                    <a:pt x="81841" y="2208450"/>
                  </a:lnTo>
                  <a:cubicBezTo>
                    <a:pt x="36641" y="2208450"/>
                    <a:pt x="0" y="2171808"/>
                    <a:pt x="0" y="2126609"/>
                  </a:cubicBezTo>
                  <a:lnTo>
                    <a:pt x="0" y="81841"/>
                  </a:lnTo>
                  <a:cubicBezTo>
                    <a:pt x="0" y="36641"/>
                    <a:pt x="36641" y="0"/>
                    <a:pt x="81841" y="0"/>
                  </a:cubicBezTo>
                  <a:close/>
                </a:path>
              </a:pathLst>
            </a:custGeom>
            <a:solidFill>
              <a:srgbClr val="D0D7DD"/>
            </a:solidFill>
            <a:ln w="19050" cap="rnd">
              <a:solidFill>
                <a:srgbClr val="424242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317046" cy="2237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9390363" y="4298319"/>
            <a:ext cx="1655355" cy="1607199"/>
          </a:xfrm>
          <a:custGeom>
            <a:avLst/>
            <a:gdLst/>
            <a:ahLst/>
            <a:cxnLst/>
            <a:rect l="l" t="t" r="r" b="b"/>
            <a:pathLst>
              <a:path w="1655355" h="1607199">
                <a:moveTo>
                  <a:pt x="0" y="0"/>
                </a:moveTo>
                <a:lnTo>
                  <a:pt x="1655355" y="0"/>
                </a:lnTo>
                <a:lnTo>
                  <a:pt x="1655355" y="1607199"/>
                </a:lnTo>
                <a:lnTo>
                  <a:pt x="0" y="16071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464081" y="1556512"/>
            <a:ext cx="1583013" cy="1722632"/>
          </a:xfrm>
          <a:custGeom>
            <a:avLst/>
            <a:gdLst/>
            <a:ahLst/>
            <a:cxnLst/>
            <a:rect l="l" t="t" r="r" b="b"/>
            <a:pathLst>
              <a:path w="1583013" h="1722632">
                <a:moveTo>
                  <a:pt x="0" y="0"/>
                </a:moveTo>
                <a:lnTo>
                  <a:pt x="1583012" y="0"/>
                </a:lnTo>
                <a:lnTo>
                  <a:pt x="1583012" y="1722632"/>
                </a:lnTo>
                <a:lnTo>
                  <a:pt x="0" y="1722632"/>
                </a:lnTo>
                <a:lnTo>
                  <a:pt x="0" y="0"/>
                </a:lnTo>
                <a:close/>
              </a:path>
            </a:pathLst>
          </a:custGeom>
          <a:blipFill>
            <a:blip r:embed="rId7" cstate="print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464081" y="6924693"/>
            <a:ext cx="1583013" cy="1583013"/>
          </a:xfrm>
          <a:custGeom>
            <a:avLst/>
            <a:gdLst/>
            <a:ahLst/>
            <a:cxnLst/>
            <a:rect l="l" t="t" r="r" b="b"/>
            <a:pathLst>
              <a:path w="1583013" h="1583013">
                <a:moveTo>
                  <a:pt x="0" y="0"/>
                </a:moveTo>
                <a:lnTo>
                  <a:pt x="1583012" y="0"/>
                </a:lnTo>
                <a:lnTo>
                  <a:pt x="1583012" y="1583012"/>
                </a:lnTo>
                <a:lnTo>
                  <a:pt x="0" y="15830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918549" y="1337640"/>
            <a:ext cx="5624853" cy="3264876"/>
          </a:xfrm>
          <a:custGeom>
            <a:avLst/>
            <a:gdLst/>
            <a:ahLst/>
            <a:cxnLst/>
            <a:rect l="l" t="t" r="r" b="b"/>
            <a:pathLst>
              <a:path w="5624853" h="3264876">
                <a:moveTo>
                  <a:pt x="0" y="0"/>
                </a:moveTo>
                <a:lnTo>
                  <a:pt x="5624853" y="0"/>
                </a:lnTo>
                <a:lnTo>
                  <a:pt x="5624853" y="3264876"/>
                </a:lnTo>
                <a:lnTo>
                  <a:pt x="0" y="326487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028700" y="5202852"/>
            <a:ext cx="6880469" cy="4724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212"/>
              </a:lnSpc>
            </a:pPr>
            <a:r>
              <a:rPr lang="en-US" sz="9800" b="1" spc="-46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Problem: Weak Complaint Response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1045718" y="3553884"/>
            <a:ext cx="6010992" cy="42108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55" lvl="1" indent="-259078" algn="just">
              <a:lnSpc>
                <a:spcPts val="3023"/>
              </a:lnSpc>
              <a:buFont typeface="Arial"/>
              <a:buChar char="•"/>
            </a:pPr>
            <a:r>
              <a:rPr lang="en-US" sz="2399" spc="-134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This company needs to identify its broken feedback loop diagram.</a:t>
            </a:r>
          </a:p>
          <a:p>
            <a:pPr marL="518155" lvl="1" indent="-259078" algn="just">
              <a:lnSpc>
                <a:spcPts val="3023"/>
              </a:lnSpc>
              <a:buFont typeface="Arial"/>
              <a:buChar char="•"/>
            </a:pPr>
            <a:r>
              <a:rPr lang="en-US" sz="2399" spc="-134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The highlighted issues may involve delayed replies, zero corrective actions, repeated failures with zero accountability (Parrish, Olsen and Thomas, 2005).  </a:t>
            </a:r>
          </a:p>
          <a:p>
            <a:pPr marL="518155" lvl="1" indent="-259078" algn="just">
              <a:lnSpc>
                <a:spcPts val="3023"/>
              </a:lnSpc>
              <a:buFont typeface="Arial"/>
              <a:buChar char="•"/>
            </a:pPr>
            <a:r>
              <a:rPr lang="en-US" sz="2399" spc="-134">
                <a:solidFill>
                  <a:srgbClr val="424242"/>
                </a:solidFill>
                <a:latin typeface="Poppins"/>
                <a:ea typeface="Poppins"/>
                <a:cs typeface="Poppins"/>
                <a:sym typeface="Poppins"/>
              </a:rPr>
              <a:t>This can affect the production by creating disruptions with increased internal rework and increased customer dissatisfaction.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010145"/>
            <a:ext cx="16230600" cy="20893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58"/>
              </a:lnSpc>
            </a:pPr>
            <a:r>
              <a:rPr lang="en-US" sz="8466" b="1" spc="-397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Solution: Formal Complaint Management Process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4214006" y="3912890"/>
            <a:ext cx="10220149" cy="4934196"/>
            <a:chOff x="0" y="0"/>
            <a:chExt cx="2691726" cy="129954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691726" cy="1299542"/>
            </a:xfrm>
            <a:custGeom>
              <a:avLst/>
              <a:gdLst/>
              <a:ahLst/>
              <a:cxnLst/>
              <a:rect l="l" t="t" r="r" b="b"/>
              <a:pathLst>
                <a:path w="2691726" h="1299542">
                  <a:moveTo>
                    <a:pt x="49996" y="0"/>
                  </a:moveTo>
                  <a:lnTo>
                    <a:pt x="2641730" y="0"/>
                  </a:lnTo>
                  <a:cubicBezTo>
                    <a:pt x="2654990" y="0"/>
                    <a:pt x="2667707" y="5267"/>
                    <a:pt x="2677083" y="14643"/>
                  </a:cubicBezTo>
                  <a:cubicBezTo>
                    <a:pt x="2686459" y="24020"/>
                    <a:pt x="2691726" y="36736"/>
                    <a:pt x="2691726" y="49996"/>
                  </a:cubicBezTo>
                  <a:lnTo>
                    <a:pt x="2691726" y="1249546"/>
                  </a:lnTo>
                  <a:cubicBezTo>
                    <a:pt x="2691726" y="1277158"/>
                    <a:pt x="2669342" y="1299542"/>
                    <a:pt x="2641730" y="1299542"/>
                  </a:cubicBezTo>
                  <a:lnTo>
                    <a:pt x="49996" y="1299542"/>
                  </a:lnTo>
                  <a:cubicBezTo>
                    <a:pt x="36736" y="1299542"/>
                    <a:pt x="24020" y="1294274"/>
                    <a:pt x="14643" y="1284898"/>
                  </a:cubicBezTo>
                  <a:cubicBezTo>
                    <a:pt x="5267" y="1275522"/>
                    <a:pt x="0" y="1262805"/>
                    <a:pt x="0" y="1249546"/>
                  </a:cubicBezTo>
                  <a:lnTo>
                    <a:pt x="0" y="49996"/>
                  </a:lnTo>
                  <a:cubicBezTo>
                    <a:pt x="0" y="36736"/>
                    <a:pt x="5267" y="24020"/>
                    <a:pt x="14643" y="14643"/>
                  </a:cubicBezTo>
                  <a:cubicBezTo>
                    <a:pt x="24020" y="5267"/>
                    <a:pt x="36736" y="0"/>
                    <a:pt x="4999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A0CEFD">
                    <a:alpha val="100000"/>
                  </a:srgbClr>
                </a:gs>
                <a:gs pos="100000">
                  <a:srgbClr val="E4F2FF">
                    <a:alpha val="100000"/>
                  </a:srgbClr>
                </a:gs>
              </a:gsLst>
              <a:lin ang="0"/>
            </a:gradFill>
            <a:ln w="19050" cap="rnd">
              <a:solidFill>
                <a:srgbClr val="424242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691726" cy="13281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644827" y="5095875"/>
            <a:ext cx="9272331" cy="30511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5" lvl="1" indent="-269872" algn="just">
              <a:lnSpc>
                <a:spcPts val="3499"/>
              </a:lnSpc>
              <a:buFont typeface="Arial"/>
              <a:buChar char="•"/>
            </a:pPr>
            <a:r>
              <a:rPr lang="en-US" sz="2499" spc="-117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Squadron Energy is aligned with the formal complaint management process with the ISO 10002:2014 guidelines (Tarranco, 2026).</a:t>
            </a:r>
          </a:p>
          <a:p>
            <a:pPr marL="539745" lvl="1" indent="-269872" algn="just">
              <a:lnSpc>
                <a:spcPts val="3499"/>
              </a:lnSpc>
              <a:buFont typeface="Arial"/>
              <a:buChar char="•"/>
            </a:pPr>
            <a:r>
              <a:rPr lang="en-US" sz="2499" spc="-117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can design to ensure the complaints from stakeholders. </a:t>
            </a:r>
          </a:p>
          <a:p>
            <a:pPr marL="539745" lvl="1" indent="-269872" algn="just">
              <a:lnSpc>
                <a:spcPts val="3499"/>
              </a:lnSpc>
              <a:buFont typeface="Arial"/>
              <a:buChar char="•"/>
            </a:pPr>
            <a:r>
              <a:rPr lang="en-US" sz="2499" spc="-117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also needs to focus on its visibility by focusing on the customers.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53566" y="647822"/>
            <a:ext cx="644940" cy="644940"/>
          </a:xfrm>
          <a:custGeom>
            <a:avLst/>
            <a:gdLst/>
            <a:ahLst/>
            <a:cxnLst/>
            <a:rect l="l" t="t" r="r" b="b"/>
            <a:pathLst>
              <a:path w="644940" h="644940">
                <a:moveTo>
                  <a:pt x="0" y="0"/>
                </a:moveTo>
                <a:lnTo>
                  <a:pt x="644939" y="0"/>
                </a:lnTo>
                <a:lnTo>
                  <a:pt x="644939" y="644940"/>
                </a:lnTo>
                <a:lnTo>
                  <a:pt x="0" y="644940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1283305" y="2901342"/>
            <a:ext cx="5085567" cy="6356958"/>
          </a:xfrm>
          <a:custGeom>
            <a:avLst/>
            <a:gdLst/>
            <a:ahLst/>
            <a:cxnLst/>
            <a:rect l="l" t="t" r="r" b="b"/>
            <a:pathLst>
              <a:path w="5085567" h="6356958">
                <a:moveTo>
                  <a:pt x="0" y="0"/>
                </a:moveTo>
                <a:lnTo>
                  <a:pt x="5085566" y="0"/>
                </a:lnTo>
                <a:lnTo>
                  <a:pt x="5085566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906592" y="895472"/>
            <a:ext cx="13388789" cy="2400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212"/>
              </a:lnSpc>
            </a:pPr>
            <a:r>
              <a:rPr lang="en-US" sz="9800" b="1" spc="-460">
                <a:solidFill>
                  <a:srgbClr val="FFFFFF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Problem: Transactional Relationship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598505" y="4387954"/>
            <a:ext cx="8319793" cy="3927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17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SQDN Engineering manages its manpower by managing levels for engineering tasks.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17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also focuses on the coordination of the monthly checkups.</a:t>
            </a:r>
          </a:p>
          <a:p>
            <a:pPr marL="539746" lvl="1" indent="-269873" algn="l">
              <a:lnSpc>
                <a:spcPts val="3499"/>
              </a:lnSpc>
              <a:buFont typeface="Arial"/>
              <a:buChar char="•"/>
            </a:pPr>
            <a:r>
              <a:rPr lang="en-US" sz="2499" spc="-117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highlights its transactional relationships including procurement and acquisition, maintenance contracts, internal service level agreements and lastly logistic and supply chain (de Waard, de Bock and Beeres, 2019).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94040" y="869138"/>
            <a:ext cx="16495548" cy="8551233"/>
            <a:chOff x="0" y="0"/>
            <a:chExt cx="4344507" cy="225217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344507" cy="2252176"/>
            </a:xfrm>
            <a:custGeom>
              <a:avLst/>
              <a:gdLst/>
              <a:ahLst/>
              <a:cxnLst/>
              <a:rect l="l" t="t" r="r" b="b"/>
              <a:pathLst>
                <a:path w="4344507" h="2252176">
                  <a:moveTo>
                    <a:pt x="43648" y="0"/>
                  </a:moveTo>
                  <a:lnTo>
                    <a:pt x="4300858" y="0"/>
                  </a:lnTo>
                  <a:cubicBezTo>
                    <a:pt x="4312435" y="0"/>
                    <a:pt x="4323537" y="4599"/>
                    <a:pt x="4331722" y="12784"/>
                  </a:cubicBezTo>
                  <a:cubicBezTo>
                    <a:pt x="4339908" y="20970"/>
                    <a:pt x="4344507" y="32072"/>
                    <a:pt x="4344507" y="43648"/>
                  </a:cubicBezTo>
                  <a:lnTo>
                    <a:pt x="4344507" y="2208528"/>
                  </a:lnTo>
                  <a:cubicBezTo>
                    <a:pt x="4344507" y="2232635"/>
                    <a:pt x="4324965" y="2252176"/>
                    <a:pt x="4300858" y="2252176"/>
                  </a:cubicBezTo>
                  <a:lnTo>
                    <a:pt x="43648" y="2252176"/>
                  </a:lnTo>
                  <a:cubicBezTo>
                    <a:pt x="19542" y="2252176"/>
                    <a:pt x="0" y="2232635"/>
                    <a:pt x="0" y="2208528"/>
                  </a:cubicBezTo>
                  <a:lnTo>
                    <a:pt x="0" y="43648"/>
                  </a:lnTo>
                  <a:cubicBezTo>
                    <a:pt x="0" y="19542"/>
                    <a:pt x="19542" y="0"/>
                    <a:pt x="43648" y="0"/>
                  </a:cubicBezTo>
                  <a:close/>
                </a:path>
              </a:pathLst>
            </a:custGeom>
            <a:solidFill>
              <a:srgbClr val="424242"/>
            </a:solidFill>
            <a:ln w="19050" cap="rnd">
              <a:solidFill>
                <a:srgbClr val="D0D7DD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4344507" cy="22807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11584609" y="1294654"/>
            <a:ext cx="0" cy="7700200"/>
          </a:xfrm>
          <a:prstGeom prst="line">
            <a:avLst/>
          </a:prstGeom>
          <a:ln w="19050" cap="flat">
            <a:solidFill>
              <a:srgbClr val="D0D7D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>
            <a:off x="1453325" y="4388336"/>
            <a:ext cx="6839327" cy="0"/>
          </a:xfrm>
          <a:prstGeom prst="line">
            <a:avLst/>
          </a:prstGeom>
          <a:ln w="19050" cap="flat">
            <a:solidFill>
              <a:srgbClr val="D0D7DD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Freeform 7"/>
          <p:cNvSpPr/>
          <p:nvPr/>
        </p:nvSpPr>
        <p:spPr>
          <a:xfrm>
            <a:off x="11716018" y="3566194"/>
            <a:ext cx="5543282" cy="4157461"/>
          </a:xfrm>
          <a:custGeom>
            <a:avLst/>
            <a:gdLst/>
            <a:ahLst/>
            <a:cxnLst/>
            <a:rect l="l" t="t" r="r" b="b"/>
            <a:pathLst>
              <a:path w="5543282" h="4157461">
                <a:moveTo>
                  <a:pt x="0" y="0"/>
                </a:moveTo>
                <a:lnTo>
                  <a:pt x="5543282" y="0"/>
                </a:lnTo>
                <a:lnTo>
                  <a:pt x="5543282" y="4157461"/>
                </a:lnTo>
                <a:lnTo>
                  <a:pt x="0" y="41574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265733" y="1759669"/>
            <a:ext cx="9936205" cy="2211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460"/>
              </a:lnSpc>
            </a:pPr>
            <a:r>
              <a:rPr lang="en-US" sz="9000" b="1" spc="-422">
                <a:solidFill>
                  <a:srgbClr val="FFFFFF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Solution: Supplier Partnership Model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53325" y="5097129"/>
            <a:ext cx="9553535" cy="3189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SRM pyramid can be implemented to the supplier partnership model by incorporating multiple actions. 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These actions may involve quarterly performance review meetings, joint improvement targets, executive level engagement with shared KPIs (Ali and Khan, 2016). 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These actions may help the company to build the level of trust. These actions also help to maintain the commitment of the company to a long term relationship.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331907" y="174291"/>
            <a:ext cx="7597011" cy="9784252"/>
            <a:chOff x="0" y="0"/>
            <a:chExt cx="1220594" cy="15720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20594" cy="1572013"/>
            </a:xfrm>
            <a:custGeom>
              <a:avLst/>
              <a:gdLst/>
              <a:ahLst/>
              <a:cxnLst/>
              <a:rect l="l" t="t" r="r" b="b"/>
              <a:pathLst>
                <a:path w="1220594" h="1572013">
                  <a:moveTo>
                    <a:pt x="0" y="0"/>
                  </a:moveTo>
                  <a:lnTo>
                    <a:pt x="1220594" y="0"/>
                  </a:lnTo>
                  <a:lnTo>
                    <a:pt x="1220594" y="1572013"/>
                  </a:lnTo>
                  <a:lnTo>
                    <a:pt x="0" y="1572013"/>
                  </a:lnTo>
                  <a:close/>
                </a:path>
              </a:pathLst>
            </a:custGeom>
            <a:blipFill>
              <a:blip r:embed="rId3"/>
              <a:stretch>
                <a:fillRect l="-12303" r="-12303"/>
              </a:stretch>
            </a:blipFill>
            <a:ln w="19050" cap="sq">
              <a:solidFill>
                <a:srgbClr val="424242"/>
              </a:solidFill>
              <a:prstDash val="solid"/>
              <a:miter/>
            </a:ln>
          </p:spPr>
        </p:sp>
      </p:grpSp>
      <p:grpSp>
        <p:nvGrpSpPr>
          <p:cNvPr id="4" name="Group 4"/>
          <p:cNvGrpSpPr/>
          <p:nvPr/>
        </p:nvGrpSpPr>
        <p:grpSpPr>
          <a:xfrm>
            <a:off x="909014" y="5439742"/>
            <a:ext cx="9039097" cy="4066328"/>
            <a:chOff x="0" y="0"/>
            <a:chExt cx="2380668" cy="10709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0668" cy="1070967"/>
            </a:xfrm>
            <a:custGeom>
              <a:avLst/>
              <a:gdLst/>
              <a:ahLst/>
              <a:cxnLst/>
              <a:rect l="l" t="t" r="r" b="b"/>
              <a:pathLst>
                <a:path w="2380668" h="1070967">
                  <a:moveTo>
                    <a:pt x="56529" y="0"/>
                  </a:moveTo>
                  <a:lnTo>
                    <a:pt x="2324139" y="0"/>
                  </a:lnTo>
                  <a:cubicBezTo>
                    <a:pt x="2339131" y="0"/>
                    <a:pt x="2353510" y="5956"/>
                    <a:pt x="2364111" y="16557"/>
                  </a:cubicBezTo>
                  <a:cubicBezTo>
                    <a:pt x="2374712" y="27158"/>
                    <a:pt x="2380668" y="41536"/>
                    <a:pt x="2380668" y="56529"/>
                  </a:cubicBezTo>
                  <a:lnTo>
                    <a:pt x="2380668" y="1014438"/>
                  </a:lnTo>
                  <a:cubicBezTo>
                    <a:pt x="2380668" y="1045658"/>
                    <a:pt x="2355359" y="1070967"/>
                    <a:pt x="2324139" y="1070967"/>
                  </a:cubicBezTo>
                  <a:lnTo>
                    <a:pt x="56529" y="1070967"/>
                  </a:lnTo>
                  <a:cubicBezTo>
                    <a:pt x="41536" y="1070967"/>
                    <a:pt x="27158" y="1065011"/>
                    <a:pt x="16557" y="1054410"/>
                  </a:cubicBezTo>
                  <a:cubicBezTo>
                    <a:pt x="5956" y="1043809"/>
                    <a:pt x="0" y="1029431"/>
                    <a:pt x="0" y="1014438"/>
                  </a:cubicBezTo>
                  <a:lnTo>
                    <a:pt x="0" y="56529"/>
                  </a:lnTo>
                  <a:cubicBezTo>
                    <a:pt x="0" y="41536"/>
                    <a:pt x="5956" y="27158"/>
                    <a:pt x="16557" y="16557"/>
                  </a:cubicBezTo>
                  <a:cubicBezTo>
                    <a:pt x="27158" y="5956"/>
                    <a:pt x="41536" y="0"/>
                    <a:pt x="56529" y="0"/>
                  </a:cubicBezTo>
                  <a:close/>
                </a:path>
              </a:pathLst>
            </a:custGeom>
            <a:solidFill>
              <a:srgbClr val="D0D7DD"/>
            </a:solidFill>
            <a:ln w="19050" cap="rnd">
              <a:solidFill>
                <a:srgbClr val="424242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2380668" cy="109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028700" y="411788"/>
            <a:ext cx="7419057" cy="4724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12"/>
              </a:lnSpc>
            </a:pPr>
            <a:r>
              <a:rPr lang="en-US" sz="9800" b="1" spc="-46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Problem: Inconsistent Timber Quality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90921" y="6086383"/>
            <a:ext cx="7653079" cy="3189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inherent Timber quality naturally by incorporating multiple factors such as natural growth variations, anisotropy, defects, moisture content and lastly, processing issues. </a:t>
            </a:r>
          </a:p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also highlights defect categories chart by involving multiple failures in wrong sizing, incomplete treatment and poor material grading (Šuhajdová et al., 2018).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09014" y="5439742"/>
            <a:ext cx="9039097" cy="4066328"/>
            <a:chOff x="0" y="0"/>
            <a:chExt cx="2380668" cy="107096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80668" cy="1070967"/>
            </a:xfrm>
            <a:custGeom>
              <a:avLst/>
              <a:gdLst/>
              <a:ahLst/>
              <a:cxnLst/>
              <a:rect l="l" t="t" r="r" b="b"/>
              <a:pathLst>
                <a:path w="2380668" h="1070967">
                  <a:moveTo>
                    <a:pt x="56529" y="0"/>
                  </a:moveTo>
                  <a:lnTo>
                    <a:pt x="2324139" y="0"/>
                  </a:lnTo>
                  <a:cubicBezTo>
                    <a:pt x="2339131" y="0"/>
                    <a:pt x="2353510" y="5956"/>
                    <a:pt x="2364111" y="16557"/>
                  </a:cubicBezTo>
                  <a:cubicBezTo>
                    <a:pt x="2374712" y="27158"/>
                    <a:pt x="2380668" y="41536"/>
                    <a:pt x="2380668" y="56529"/>
                  </a:cubicBezTo>
                  <a:lnTo>
                    <a:pt x="2380668" y="1014438"/>
                  </a:lnTo>
                  <a:cubicBezTo>
                    <a:pt x="2380668" y="1045658"/>
                    <a:pt x="2355359" y="1070967"/>
                    <a:pt x="2324139" y="1070967"/>
                  </a:cubicBezTo>
                  <a:lnTo>
                    <a:pt x="56529" y="1070967"/>
                  </a:lnTo>
                  <a:cubicBezTo>
                    <a:pt x="41536" y="1070967"/>
                    <a:pt x="27158" y="1065011"/>
                    <a:pt x="16557" y="1054410"/>
                  </a:cubicBezTo>
                  <a:cubicBezTo>
                    <a:pt x="5956" y="1043809"/>
                    <a:pt x="0" y="1029431"/>
                    <a:pt x="0" y="1014438"/>
                  </a:cubicBezTo>
                  <a:lnTo>
                    <a:pt x="0" y="56529"/>
                  </a:lnTo>
                  <a:cubicBezTo>
                    <a:pt x="0" y="41536"/>
                    <a:pt x="5956" y="27158"/>
                    <a:pt x="16557" y="16557"/>
                  </a:cubicBezTo>
                  <a:cubicBezTo>
                    <a:pt x="27158" y="5956"/>
                    <a:pt x="41536" y="0"/>
                    <a:pt x="56529" y="0"/>
                  </a:cubicBezTo>
                  <a:close/>
                </a:path>
              </a:pathLst>
            </a:custGeom>
            <a:solidFill>
              <a:srgbClr val="D0D7DD"/>
            </a:solidFill>
            <a:ln w="19050" cap="rnd">
              <a:solidFill>
                <a:srgbClr val="424242"/>
              </a:solidFill>
              <a:prstDash val="solid"/>
              <a:round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2380668" cy="109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0263252" y="1907205"/>
            <a:ext cx="7539435" cy="5254166"/>
          </a:xfrm>
          <a:custGeom>
            <a:avLst/>
            <a:gdLst/>
            <a:ahLst/>
            <a:cxnLst/>
            <a:rect l="l" t="t" r="r" b="b"/>
            <a:pathLst>
              <a:path w="7539435" h="5254166">
                <a:moveTo>
                  <a:pt x="0" y="0"/>
                </a:moveTo>
                <a:lnTo>
                  <a:pt x="7539435" y="0"/>
                </a:lnTo>
                <a:lnTo>
                  <a:pt x="7539435" y="5254166"/>
                </a:lnTo>
                <a:lnTo>
                  <a:pt x="0" y="525416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28700" y="411788"/>
            <a:ext cx="7419057" cy="4724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12"/>
              </a:lnSpc>
            </a:pPr>
            <a:r>
              <a:rPr lang="en-US" sz="9800" b="1" spc="-46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Solution: Quality Assurance Controls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90921" y="6086383"/>
            <a:ext cx="7653079" cy="27895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needs to adopt a dual inspection system. </a:t>
            </a:r>
          </a:p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system can involve multiple activities by including supplier pre-dispatch inspection, SQDN incoming good inspection, quality specifications document and lastly penalty clauses for defects (Ammar et al., 2021). </a:t>
            </a:r>
          </a:p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can help the company to reduce the level of rework and production delays.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331907" y="174291"/>
            <a:ext cx="7597011" cy="9784252"/>
            <a:chOff x="0" y="0"/>
            <a:chExt cx="1220594" cy="15720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20594" cy="1572013"/>
            </a:xfrm>
            <a:custGeom>
              <a:avLst/>
              <a:gdLst/>
              <a:ahLst/>
              <a:cxnLst/>
              <a:rect l="l" t="t" r="r" b="b"/>
              <a:pathLst>
                <a:path w="1220594" h="1572013">
                  <a:moveTo>
                    <a:pt x="0" y="0"/>
                  </a:moveTo>
                  <a:lnTo>
                    <a:pt x="1220594" y="0"/>
                  </a:lnTo>
                  <a:lnTo>
                    <a:pt x="1220594" y="1572013"/>
                  </a:lnTo>
                  <a:lnTo>
                    <a:pt x="0" y="1572013"/>
                  </a:lnTo>
                  <a:close/>
                </a:path>
              </a:pathLst>
            </a:custGeom>
            <a:blipFill>
              <a:blip r:embed="rId3"/>
              <a:stretch>
                <a:fillRect l="-7551" r="-7551"/>
              </a:stretch>
            </a:blipFill>
            <a:ln w="19050" cap="sq">
              <a:solidFill>
                <a:srgbClr val="424242"/>
              </a:solidFill>
              <a:prstDash val="solid"/>
              <a:miter/>
            </a:ln>
          </p:spPr>
        </p:sp>
      </p:grpSp>
      <p:grpSp>
        <p:nvGrpSpPr>
          <p:cNvPr id="4" name="Group 4"/>
          <p:cNvGrpSpPr/>
          <p:nvPr/>
        </p:nvGrpSpPr>
        <p:grpSpPr>
          <a:xfrm>
            <a:off x="909014" y="5439742"/>
            <a:ext cx="9039097" cy="4066328"/>
            <a:chOff x="0" y="0"/>
            <a:chExt cx="2380668" cy="10709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0668" cy="1070967"/>
            </a:xfrm>
            <a:custGeom>
              <a:avLst/>
              <a:gdLst/>
              <a:ahLst/>
              <a:cxnLst/>
              <a:rect l="l" t="t" r="r" b="b"/>
              <a:pathLst>
                <a:path w="2380668" h="1070967">
                  <a:moveTo>
                    <a:pt x="56529" y="0"/>
                  </a:moveTo>
                  <a:lnTo>
                    <a:pt x="2324139" y="0"/>
                  </a:lnTo>
                  <a:cubicBezTo>
                    <a:pt x="2339131" y="0"/>
                    <a:pt x="2353510" y="5956"/>
                    <a:pt x="2364111" y="16557"/>
                  </a:cubicBezTo>
                  <a:cubicBezTo>
                    <a:pt x="2374712" y="27158"/>
                    <a:pt x="2380668" y="41536"/>
                    <a:pt x="2380668" y="56529"/>
                  </a:cubicBezTo>
                  <a:lnTo>
                    <a:pt x="2380668" y="1014438"/>
                  </a:lnTo>
                  <a:cubicBezTo>
                    <a:pt x="2380668" y="1045658"/>
                    <a:pt x="2355359" y="1070967"/>
                    <a:pt x="2324139" y="1070967"/>
                  </a:cubicBezTo>
                  <a:lnTo>
                    <a:pt x="56529" y="1070967"/>
                  </a:lnTo>
                  <a:cubicBezTo>
                    <a:pt x="41536" y="1070967"/>
                    <a:pt x="27158" y="1065011"/>
                    <a:pt x="16557" y="1054410"/>
                  </a:cubicBezTo>
                  <a:cubicBezTo>
                    <a:pt x="5956" y="1043809"/>
                    <a:pt x="0" y="1029431"/>
                    <a:pt x="0" y="1014438"/>
                  </a:cubicBezTo>
                  <a:lnTo>
                    <a:pt x="0" y="56529"/>
                  </a:lnTo>
                  <a:cubicBezTo>
                    <a:pt x="0" y="41536"/>
                    <a:pt x="5956" y="27158"/>
                    <a:pt x="16557" y="16557"/>
                  </a:cubicBezTo>
                  <a:cubicBezTo>
                    <a:pt x="27158" y="5956"/>
                    <a:pt x="41536" y="0"/>
                    <a:pt x="56529" y="0"/>
                  </a:cubicBezTo>
                  <a:close/>
                </a:path>
              </a:pathLst>
            </a:custGeom>
            <a:solidFill>
              <a:srgbClr val="D0D7DD"/>
            </a:solidFill>
            <a:ln w="19050" cap="rnd">
              <a:solidFill>
                <a:srgbClr val="424242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2380668" cy="109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028700" y="992813"/>
            <a:ext cx="8319459" cy="35620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12"/>
              </a:lnSpc>
            </a:pPr>
            <a:r>
              <a:rPr lang="en-US" sz="9800" b="1" spc="-46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Problem: Sustainability Risks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90921" y="5854291"/>
            <a:ext cx="7653079" cy="3189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also highlights its ESG risks triangle for audit failures. </a:t>
            </a:r>
          </a:p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These audit failures may involve un-sustainable timber sourcing, zero treatment transparency and also non recycled packaging (Prieto, 2023). </a:t>
            </a:r>
          </a:p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The risk of which company also may invoice regulated penalties with damage of brand image and contractual non compliance.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331907" y="174291"/>
            <a:ext cx="7597011" cy="9784252"/>
            <a:chOff x="0" y="0"/>
            <a:chExt cx="1220594" cy="15720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20594" cy="1572013"/>
            </a:xfrm>
            <a:custGeom>
              <a:avLst/>
              <a:gdLst/>
              <a:ahLst/>
              <a:cxnLst/>
              <a:rect l="l" t="t" r="r" b="b"/>
              <a:pathLst>
                <a:path w="1220594" h="1572013">
                  <a:moveTo>
                    <a:pt x="0" y="0"/>
                  </a:moveTo>
                  <a:lnTo>
                    <a:pt x="1220594" y="0"/>
                  </a:lnTo>
                  <a:lnTo>
                    <a:pt x="1220594" y="1572013"/>
                  </a:lnTo>
                  <a:lnTo>
                    <a:pt x="0" y="1572013"/>
                  </a:lnTo>
                  <a:close/>
                </a:path>
              </a:pathLst>
            </a:custGeom>
            <a:blipFill>
              <a:blip r:embed="rId3"/>
              <a:stretch>
                <a:fillRect l="-14395" r="-14395"/>
              </a:stretch>
            </a:blipFill>
            <a:ln w="19050" cap="sq">
              <a:solidFill>
                <a:srgbClr val="424242"/>
              </a:solidFill>
              <a:prstDash val="solid"/>
              <a:miter/>
            </a:ln>
          </p:spPr>
        </p:sp>
      </p:grpSp>
      <p:grpSp>
        <p:nvGrpSpPr>
          <p:cNvPr id="4" name="Group 4"/>
          <p:cNvGrpSpPr/>
          <p:nvPr/>
        </p:nvGrpSpPr>
        <p:grpSpPr>
          <a:xfrm>
            <a:off x="909014" y="5439742"/>
            <a:ext cx="9039097" cy="4066328"/>
            <a:chOff x="0" y="0"/>
            <a:chExt cx="2380668" cy="1070967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380668" cy="1070967"/>
            </a:xfrm>
            <a:custGeom>
              <a:avLst/>
              <a:gdLst/>
              <a:ahLst/>
              <a:cxnLst/>
              <a:rect l="l" t="t" r="r" b="b"/>
              <a:pathLst>
                <a:path w="2380668" h="1070967">
                  <a:moveTo>
                    <a:pt x="56529" y="0"/>
                  </a:moveTo>
                  <a:lnTo>
                    <a:pt x="2324139" y="0"/>
                  </a:lnTo>
                  <a:cubicBezTo>
                    <a:pt x="2339131" y="0"/>
                    <a:pt x="2353510" y="5956"/>
                    <a:pt x="2364111" y="16557"/>
                  </a:cubicBezTo>
                  <a:cubicBezTo>
                    <a:pt x="2374712" y="27158"/>
                    <a:pt x="2380668" y="41536"/>
                    <a:pt x="2380668" y="56529"/>
                  </a:cubicBezTo>
                  <a:lnTo>
                    <a:pt x="2380668" y="1014438"/>
                  </a:lnTo>
                  <a:cubicBezTo>
                    <a:pt x="2380668" y="1045658"/>
                    <a:pt x="2355359" y="1070967"/>
                    <a:pt x="2324139" y="1070967"/>
                  </a:cubicBezTo>
                  <a:lnTo>
                    <a:pt x="56529" y="1070967"/>
                  </a:lnTo>
                  <a:cubicBezTo>
                    <a:pt x="41536" y="1070967"/>
                    <a:pt x="27158" y="1065011"/>
                    <a:pt x="16557" y="1054410"/>
                  </a:cubicBezTo>
                  <a:cubicBezTo>
                    <a:pt x="5956" y="1043809"/>
                    <a:pt x="0" y="1029431"/>
                    <a:pt x="0" y="1014438"/>
                  </a:cubicBezTo>
                  <a:lnTo>
                    <a:pt x="0" y="56529"/>
                  </a:lnTo>
                  <a:cubicBezTo>
                    <a:pt x="0" y="41536"/>
                    <a:pt x="5956" y="27158"/>
                    <a:pt x="16557" y="16557"/>
                  </a:cubicBezTo>
                  <a:cubicBezTo>
                    <a:pt x="27158" y="5956"/>
                    <a:pt x="41536" y="0"/>
                    <a:pt x="56529" y="0"/>
                  </a:cubicBezTo>
                  <a:close/>
                </a:path>
              </a:pathLst>
            </a:custGeom>
            <a:solidFill>
              <a:srgbClr val="D0D7DD"/>
            </a:solidFill>
            <a:ln w="19050" cap="rnd">
              <a:solidFill>
                <a:srgbClr val="424242"/>
              </a:solidFill>
              <a:prstDash val="solid"/>
              <a:round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0" y="-28575"/>
              <a:ext cx="2380668" cy="109954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028700" y="411788"/>
            <a:ext cx="8679620" cy="47241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212"/>
              </a:lnSpc>
            </a:pPr>
            <a:r>
              <a:rPr lang="en-US" sz="9800" b="1" spc="-460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 Solution: Green Procurement Enforcement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541970" y="5668644"/>
            <a:ext cx="7653079" cy="35896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SQDN Engineering should focus on green procurement enforcement by implementing compliance checklists. </a:t>
            </a:r>
          </a:p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needs to take actions such as requiring FSC and PEFC certification, mandatory frequent disclosure, reusable or recyclable packaging and glassly annual environmental audits. </a:t>
            </a:r>
          </a:p>
          <a:p>
            <a:pPr marL="496566" lvl="1" indent="-248283" algn="just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can align the action with easy standards for better efficient operations of the company (Prieto, 2023).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977201">
            <a:off x="8302125" y="-801031"/>
            <a:ext cx="12791303" cy="9442307"/>
          </a:xfrm>
          <a:custGeom>
            <a:avLst/>
            <a:gdLst/>
            <a:ahLst/>
            <a:cxnLst/>
            <a:rect l="l" t="t" r="r" b="b"/>
            <a:pathLst>
              <a:path w="12791303" h="9442307">
                <a:moveTo>
                  <a:pt x="0" y="0"/>
                </a:moveTo>
                <a:lnTo>
                  <a:pt x="12791302" y="0"/>
                </a:lnTo>
                <a:lnTo>
                  <a:pt x="12791302" y="9442307"/>
                </a:lnTo>
                <a:lnTo>
                  <a:pt x="0" y="944230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28000"/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9018458" y="970292"/>
            <a:ext cx="8371131" cy="8407649"/>
            <a:chOff x="0" y="0"/>
            <a:chExt cx="2204742" cy="221436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204742" cy="2214360"/>
            </a:xfrm>
            <a:custGeom>
              <a:avLst/>
              <a:gdLst/>
              <a:ahLst/>
              <a:cxnLst/>
              <a:rect l="l" t="t" r="r" b="b"/>
              <a:pathLst>
                <a:path w="2204742" h="2214360">
                  <a:moveTo>
                    <a:pt x="86010" y="0"/>
                  </a:moveTo>
                  <a:lnTo>
                    <a:pt x="2118732" y="0"/>
                  </a:lnTo>
                  <a:cubicBezTo>
                    <a:pt x="2141544" y="0"/>
                    <a:pt x="2163421" y="9062"/>
                    <a:pt x="2179550" y="25192"/>
                  </a:cubicBezTo>
                  <a:cubicBezTo>
                    <a:pt x="2195681" y="41322"/>
                    <a:pt x="2204742" y="63199"/>
                    <a:pt x="2204742" y="86010"/>
                  </a:cubicBezTo>
                  <a:lnTo>
                    <a:pt x="2204742" y="2128351"/>
                  </a:lnTo>
                  <a:cubicBezTo>
                    <a:pt x="2204742" y="2175852"/>
                    <a:pt x="2166234" y="2214360"/>
                    <a:pt x="2118732" y="2214360"/>
                  </a:cubicBezTo>
                  <a:lnTo>
                    <a:pt x="86010" y="2214360"/>
                  </a:lnTo>
                  <a:cubicBezTo>
                    <a:pt x="38508" y="2214360"/>
                    <a:pt x="0" y="2175852"/>
                    <a:pt x="0" y="2128351"/>
                  </a:cubicBezTo>
                  <a:lnTo>
                    <a:pt x="0" y="86010"/>
                  </a:lnTo>
                  <a:cubicBezTo>
                    <a:pt x="0" y="38508"/>
                    <a:pt x="38508" y="0"/>
                    <a:pt x="86010" y="0"/>
                  </a:cubicBezTo>
                  <a:close/>
                </a:path>
              </a:pathLst>
            </a:custGeom>
            <a:solidFill>
              <a:srgbClr val="D0D7DD"/>
            </a:solidFill>
            <a:ln w="19050" cap="rnd">
              <a:solidFill>
                <a:srgbClr val="424242"/>
              </a:solidFill>
              <a:prstDash val="solid"/>
              <a:round/>
            </a:ln>
          </p:spPr>
        </p:sp>
        <p:sp>
          <p:nvSpPr>
            <p:cNvPr id="5" name="TextBox 5"/>
            <p:cNvSpPr txBox="1"/>
            <p:nvPr/>
          </p:nvSpPr>
          <p:spPr>
            <a:xfrm>
              <a:off x="0" y="-28575"/>
              <a:ext cx="2204742" cy="224293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15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9999607" y="2038278"/>
            <a:ext cx="6408833" cy="6210443"/>
          </a:xfrm>
          <a:custGeom>
            <a:avLst/>
            <a:gdLst/>
            <a:ahLst/>
            <a:cxnLst/>
            <a:rect l="l" t="t" r="r" b="b"/>
            <a:pathLst>
              <a:path w="6408833" h="6210443">
                <a:moveTo>
                  <a:pt x="0" y="0"/>
                </a:moveTo>
                <a:lnTo>
                  <a:pt x="6408832" y="0"/>
                </a:lnTo>
                <a:lnTo>
                  <a:pt x="6408832" y="6210444"/>
                </a:lnTo>
                <a:lnTo>
                  <a:pt x="0" y="62104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028700" y="909540"/>
            <a:ext cx="7400664" cy="3214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272"/>
              </a:lnSpc>
            </a:pPr>
            <a:r>
              <a:rPr lang="en-US" sz="8800" b="1" spc="-413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Supplier Dependency Risk Plan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95170" y="4613980"/>
            <a:ext cx="6867724" cy="4389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This company needs to implement some supplier dependency risk plan by incorporating a risk mitigation matrix. 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On the other hand, stabilizing the current supplier is referred to as short term planning. 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Identification of backup suppliers and trial orders with alternates may be included in the planning as a medium term planning (Santos, de and Aprigliano, 2025). </a:t>
            </a:r>
          </a:p>
          <a:p>
            <a:pPr marL="496567" lvl="1" indent="-248284" algn="l">
              <a:lnSpc>
                <a:spcPts val="3219"/>
              </a:lnSpc>
              <a:buFont typeface="Arial"/>
              <a:buChar char="•"/>
            </a:pPr>
            <a:r>
              <a:rPr lang="en-US" sz="2299" spc="-108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On the other hand, long term planning involves dual sourcing strategy.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017210"/>
            <a:ext cx="16230600" cy="13149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776"/>
              </a:lnSpc>
            </a:pPr>
            <a:r>
              <a:rPr lang="en-US" sz="10400" b="1" spc="-488">
                <a:solidFill>
                  <a:srgbClr val="FFFFFF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Implementation Roadmap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4177129" y="3169141"/>
            <a:ext cx="8798445" cy="4177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 spc="-11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For this company, a roadmap can be implemented for smooth operations. 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 spc="-11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The roadmap for this company highlights its timeline from 0-12 months. 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 spc="-11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Within 0-3 months, this company needs to focus on its SLA, inspections, and complaint process. 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 spc="-11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After that within 3-6 months, this company should focus on its relationship reviews, sustainability audit. </a:t>
            </a:r>
          </a:p>
          <a:p>
            <a:pPr marL="518157" lvl="1" indent="-259078" algn="l">
              <a:lnSpc>
                <a:spcPts val="3359"/>
              </a:lnSpc>
              <a:buFont typeface="Arial"/>
              <a:buChar char="•"/>
            </a:pPr>
            <a:r>
              <a:rPr lang="en-US" sz="2399" spc="-112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In the last phase, this company needs to prioritise on its backup supplier qualification within 6-12 months.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131484" y="5857014"/>
            <a:ext cx="5580233" cy="4185175"/>
          </a:xfrm>
          <a:custGeom>
            <a:avLst/>
            <a:gdLst/>
            <a:ahLst/>
            <a:cxnLst/>
            <a:rect l="l" t="t" r="r" b="b"/>
            <a:pathLst>
              <a:path w="5580233" h="4185175">
                <a:moveTo>
                  <a:pt x="0" y="0"/>
                </a:moveTo>
                <a:lnTo>
                  <a:pt x="5580233" y="0"/>
                </a:lnTo>
                <a:lnTo>
                  <a:pt x="5580233" y="4185175"/>
                </a:lnTo>
                <a:lnTo>
                  <a:pt x="0" y="418517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567880" y="670059"/>
            <a:ext cx="13152239" cy="13662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331"/>
              </a:lnSpc>
              <a:spcBef>
                <a:spcPct val="0"/>
              </a:spcBef>
            </a:pPr>
            <a:r>
              <a:rPr lang="en-US" sz="8199" b="1" spc="-459">
                <a:solidFill>
                  <a:srgbClr val="000000"/>
                </a:solidFill>
                <a:latin typeface="Poppins Bold"/>
                <a:ea typeface="Poppins Bold"/>
                <a:cs typeface="Poppins Bold"/>
                <a:sym typeface="Poppins Bold"/>
              </a:rPr>
              <a:t> Expected Business Benefits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3087692" y="3067812"/>
            <a:ext cx="10765830" cy="2598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82924" lvl="1" indent="-291462" algn="just">
              <a:lnSpc>
                <a:spcPts val="3401"/>
              </a:lnSpc>
              <a:buFont typeface="Arial"/>
              <a:buChar char="•"/>
            </a:pPr>
            <a:r>
              <a:rPr lang="en-US" sz="2699" spc="-15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This roadmap can help the company to improve its KPI dashboard.</a:t>
            </a:r>
          </a:p>
          <a:p>
            <a:pPr marL="582924" lvl="1" indent="-291462" algn="just">
              <a:lnSpc>
                <a:spcPts val="3401"/>
              </a:lnSpc>
              <a:buFont typeface="Arial"/>
              <a:buChar char="•"/>
            </a:pPr>
            <a:r>
              <a:rPr lang="en-US" sz="2699" spc="-15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On the other hand, this company also can improve its delivery accuracy by lowering its defect rates. </a:t>
            </a:r>
          </a:p>
          <a:p>
            <a:pPr marL="582924" lvl="1" indent="-291462" algn="just">
              <a:lnSpc>
                <a:spcPts val="3401"/>
              </a:lnSpc>
              <a:buFont typeface="Arial"/>
              <a:buChar char="•"/>
            </a:pPr>
            <a:r>
              <a:rPr lang="en-US" sz="2699" spc="-15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This also can strengthen supplier accountability, ESG compliance which reduces operational risks.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2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045785"/>
            <a:ext cx="16230600" cy="1555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68"/>
              </a:lnSpc>
            </a:pPr>
            <a:r>
              <a:rPr lang="en-US" sz="12200" b="1" spc="-573">
                <a:solidFill>
                  <a:srgbClr val="FFFFFF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References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028700" y="2910231"/>
            <a:ext cx="16230600" cy="677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Ali, S. and Khan, S.U. (2016). Software outsourcing partnership model: An evaluation framework for vendor organizations. Journal of Systems and Software, 117, pp.402–425.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2" tooltip="https://doi.org/10.1016/j.jss.2016.03.069"/>
              </a:rPr>
              <a:t>https://doi.org/10.1016/j.jss.2016.03.069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Ammar, M., Haleem, A., Javaid, M., Bahl, S. and Verma, A.S. (2021). Implementing Industry 4.0 Technologies in Self-Healing Materials and Digitally Managing the Quality of Manufacturing. Materials Today: Proceedings, 52.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3" tooltip="https://doi.org/10.1016/j.matpr.2021.09.248"/>
              </a:rPr>
              <a:t>https://doi.org/10.1016/j.matpr.2021.09.248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de Waard, E., de Bock, P. and Beeres, R. (2019). The transaction costs of intra-organizational captive buying and selling relationships. Journal of Accounting &amp; Organizational Change, 15(2), pp.257–277.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4" tooltip="https://doi.org/10.1108/jaoc-07-2018-0058"/>
              </a:rPr>
              <a:t>https://doi.org/10.1108/jaoc-07-2018-0058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Mazumdar, D., Biswas, P.K., Sain, C., Ahmad, F., Ustun, T.S. and Kalam, A. (2024). Performance analysis of drone sqadron optimisation based MPPT controller for grid implemented PV battery system under partially shaded conditions. Renewable Energy Focus, 49, p.100577.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5" tooltip="https://doi.org/10.1016/j.ref.2024.100577"/>
              </a:rPr>
              <a:t>https://doi.org/10.1016/j.ref.2024.100577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Parrish, D.K., Olsen, C.H. and Thomas, R.J. (2005). Aircraft Carrier Personnel Mishap and Injury Rates during Deployment. Military Medicine, 170(5), pp.387–394.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6" tooltip="https://doi.org/10.7205/milmed.170.5.387"/>
              </a:rPr>
              <a:t>https://doi.org/10.7205/milmed.170.5.387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Prieto, R. (2023). Environmental, Social, and Governance (ESG) Risks in Engineering and Construction Key Points. Available at: 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7" tooltip="https://www.researchgate.net/publication/368425991_Environmental_Social_and_Governance_ESG_Risks_in_Engineering_and_Construction_Key_Points"/>
              </a:rPr>
              <a:t>https://www.researchgate.net/publication/368425991_Environmental_Social_and_Governance_ESG_Risks_in_Engineering_and_Construction_Key_Points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 [Accessed 16 Jan. 2026].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Rocha, A., Martins, B., Cardoso, J., Rodrigues, J. and Oliveira, A. (2023). Quality control of supplier defects in a precision industry: a case study approach. International Journal of Productivity and Quality Management, 1(1).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8" tooltip="https://doi.org/10.1504/IJPQM.2023.10058701"/>
              </a:rPr>
              <a:t>https://doi.org/10.1504/IJPQM.2023.10058701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Santos, C.R., de, R. and Aprigliano, V. (2025). Supplier Risk in Supply Chain Risk Management: An Updated Conceptual Framework. Applied Sciences, 15(13), pp.7128–7128.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9" tooltip="https://doi.org/10.3390/app15137128"/>
              </a:rPr>
              <a:t>https://doi.org/10.3390/app15137128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Šuhajdová, E., Novotný, M., Pěnčík, J., Šuhajda, K., Straka, B. and Schmid, P. (2018). Evaluation of suitability of selected hardwood in civil engineering. Gradjevinski materijali i konstrukcije, 61(2), pp.73–82. doi: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10" tooltip="https://doi.org/10.5937/GRMK1802073S"/>
              </a:rPr>
              <a:t>https://doi.org/10.5937/GRMK1802073S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. [Accessed 16 Jan. 2026]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Tarranco, D. (2026). Complaint Management: Definition, Requirements, Process, and Software. SimplerQMS. Available at: 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11" tooltip="https://simplerqms.com/complaint-management/"/>
              </a:rPr>
              <a:t>https://simplerqms.com/complaint-management/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 [Accessed 16 Jan. 2026].</a:t>
            </a:r>
          </a:p>
          <a:p>
            <a:pPr algn="l">
              <a:lnSpc>
                <a:spcPts val="2380"/>
              </a:lnSpc>
            </a:pP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United States Space Force (2024). United States Space Force &gt; About Us &gt; Fact Sheets - Tag Software Engineering Squadron. Spaceforce.mil. Available at: </a:t>
            </a:r>
            <a:r>
              <a:rPr lang="en-US" sz="1700" u="sng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  <a:hlinkClick r:id="rId12" tooltip="https://www.spaceforce.mil/About-Us/Fact-Sheets/Tag/273046/software-engineering-squadron/"/>
              </a:rPr>
              <a:t>https://www.spaceforce.mil/About-Us/Fact-Sheets/Tag/273046/software-engineering-squadron/</a:t>
            </a:r>
            <a:r>
              <a:rPr lang="en-US" sz="1700" spc="-79">
                <a:solidFill>
                  <a:srgbClr val="FFFFFF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 [Accessed 16 Jan. 2026].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D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924022" y="5188961"/>
            <a:ext cx="4716981" cy="6251420"/>
          </a:xfrm>
          <a:custGeom>
            <a:avLst/>
            <a:gdLst/>
            <a:ahLst/>
            <a:cxnLst/>
            <a:rect l="l" t="t" r="r" b="b"/>
            <a:pathLst>
              <a:path w="4716981" h="6251420">
                <a:moveTo>
                  <a:pt x="0" y="0"/>
                </a:moveTo>
                <a:lnTo>
                  <a:pt x="4716981" y="0"/>
                </a:lnTo>
                <a:lnTo>
                  <a:pt x="4716981" y="6251421"/>
                </a:lnTo>
                <a:lnTo>
                  <a:pt x="0" y="625142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2000"/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8700" y="3692569"/>
            <a:ext cx="9672886" cy="6055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095"/>
              </a:lnSpc>
            </a:pPr>
            <a:r>
              <a:rPr lang="en-US" sz="24569" b="1" spc="-1154">
                <a:solidFill>
                  <a:srgbClr val="424242"/>
                </a:solidFill>
                <a:latin typeface="Open Sauce Heavy"/>
                <a:ea typeface="Open Sauce Heavy"/>
                <a:cs typeface="Open Sauce Heavy"/>
                <a:sym typeface="Open Sauce Heavy"/>
              </a:rPr>
              <a:t>Thank You</a:t>
            </a:r>
          </a:p>
        </p:txBody>
      </p:sp>
      <p:sp>
        <p:nvSpPr>
          <p:cNvPr id="4" name="AutoShape 4"/>
          <p:cNvSpPr/>
          <p:nvPr/>
        </p:nvSpPr>
        <p:spPr>
          <a:xfrm>
            <a:off x="1045163" y="1480091"/>
            <a:ext cx="16214137" cy="0"/>
          </a:xfrm>
          <a:prstGeom prst="line">
            <a:avLst/>
          </a:prstGeom>
          <a:ln w="19050" cap="flat">
            <a:solidFill>
              <a:srgbClr val="42424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5" name="Freeform 5"/>
          <p:cNvSpPr/>
          <p:nvPr/>
        </p:nvSpPr>
        <p:spPr>
          <a:xfrm>
            <a:off x="953566" y="647822"/>
            <a:ext cx="644940" cy="644940"/>
          </a:xfrm>
          <a:custGeom>
            <a:avLst/>
            <a:gdLst/>
            <a:ahLst/>
            <a:cxnLst/>
            <a:rect l="l" t="t" r="r" b="b"/>
            <a:pathLst>
              <a:path w="644940" h="644940">
                <a:moveTo>
                  <a:pt x="0" y="0"/>
                </a:moveTo>
                <a:lnTo>
                  <a:pt x="644939" y="0"/>
                </a:lnTo>
                <a:lnTo>
                  <a:pt x="644939" y="644940"/>
                </a:lnTo>
                <a:lnTo>
                  <a:pt x="0" y="644940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3809146" y="622579"/>
            <a:ext cx="3450154" cy="2815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268"/>
              </a:lnSpc>
            </a:pPr>
            <a:r>
              <a:rPr lang="en-US" sz="1800" b="1" spc="-100">
                <a:solidFill>
                  <a:srgbClr val="424242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Presented by :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201262" y="7848014"/>
            <a:ext cx="3500324" cy="1239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41"/>
              </a:lnSpc>
            </a:pPr>
            <a:r>
              <a:rPr lang="en-US" sz="3921" spc="-219">
                <a:solidFill>
                  <a:srgbClr val="424242"/>
                </a:solidFill>
                <a:latin typeface="Open Sauce Light"/>
                <a:ea typeface="Open Sauce Light"/>
                <a:cs typeface="Open Sauce Light"/>
                <a:sym typeface="Open Sauce Light"/>
              </a:rPr>
              <a:t>for your time and attention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1463</Words>
  <Application>Microsoft Office PowerPoint</Application>
  <PresentationFormat>Custom</PresentationFormat>
  <Paragraphs>79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Open Sauce Heavy</vt:lpstr>
      <vt:lpstr>Open Sauce Bold</vt:lpstr>
      <vt:lpstr>Open Sauce</vt:lpstr>
      <vt:lpstr>Calibri</vt:lpstr>
      <vt:lpstr>Open Sauce Light</vt:lpstr>
      <vt:lpstr>Poppins</vt:lpstr>
      <vt:lpstr>Poppins Bold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Fwd: Saiful#ACHA7024 Procurement and Supply Chain Management Ref(Ashadul)</dc:title>
  <cp:lastModifiedBy>Md Saiful Islam</cp:lastModifiedBy>
  <cp:revision>2</cp:revision>
  <dcterms:created xsi:type="dcterms:W3CDTF">2006-08-16T00:00:00Z</dcterms:created>
  <dcterms:modified xsi:type="dcterms:W3CDTF">2026-01-20T00:57:21Z</dcterms:modified>
  <dc:identifier>DAG-lYeBpXw</dc:identifier>
</cp:coreProperties>
</file>