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59" r:id="rId5"/>
  </p:sldMasterIdLst>
  <p:notesMasterIdLst>
    <p:notesMasterId r:id="rId22"/>
  </p:notesMasterIdLst>
  <p:sldIdLst>
    <p:sldId id="719" r:id="rId6"/>
    <p:sldId id="843" r:id="rId7"/>
    <p:sldId id="852" r:id="rId8"/>
    <p:sldId id="853" r:id="rId9"/>
    <p:sldId id="854" r:id="rId10"/>
    <p:sldId id="878" r:id="rId11"/>
    <p:sldId id="858" r:id="rId12"/>
    <p:sldId id="856" r:id="rId13"/>
    <p:sldId id="881" r:id="rId14"/>
    <p:sldId id="857" r:id="rId15"/>
    <p:sldId id="879" r:id="rId16"/>
    <p:sldId id="859" r:id="rId17"/>
    <p:sldId id="860" r:id="rId18"/>
    <p:sldId id="880" r:id="rId19"/>
    <p:sldId id="868" r:id="rId20"/>
    <p:sldId id="720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8CA9586-AB8F-4312-8D90-410D1CDE4CA7}" v="2" dt="2026-04-30T10:25:59.84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9" d="100"/>
          <a:sy n="89" d="100"/>
        </p:scale>
        <p:origin x="362" y="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9A26AFE-3578-4143-B1B0-81DF391638B0}"/>
    <pc:docChg chg="custSel addSld delSld modSld">
      <pc:chgData name="Jenifer Prince Devaraj" userId="c3fb109c-09d1-42a6-93f4-69472d709861" providerId="ADAL" clId="{09A26AFE-3578-4143-B1B0-81DF391638B0}" dt="2026-04-30T11:22:24.242" v="61" actId="20577"/>
      <pc:docMkLst>
        <pc:docMk/>
      </pc:docMkLst>
      <pc:sldChg chg="modSp mod">
        <pc:chgData name="Jenifer Prince Devaraj" userId="c3fb109c-09d1-42a6-93f4-69472d709861" providerId="ADAL" clId="{09A26AFE-3578-4143-B1B0-81DF391638B0}" dt="2026-04-30T11:22:24.242" v="6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09A26AFE-3578-4143-B1B0-81DF391638B0}" dt="2026-04-30T11:22:24.242" v="61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addSp delSp modSp mod">
        <pc:chgData name="Jenifer Prince Devaraj" userId="c3fb109c-09d1-42a6-93f4-69472d709861" providerId="ADAL" clId="{09A26AFE-3578-4143-B1B0-81DF391638B0}" dt="2026-04-30T10:26:25.805" v="30" actId="1076"/>
        <pc:sldMkLst>
          <pc:docMk/>
          <pc:sldMk cId="2742848574" sldId="856"/>
        </pc:sldMkLst>
        <pc:spChg chg="add mod">
          <ac:chgData name="Jenifer Prince Devaraj" userId="c3fb109c-09d1-42a6-93f4-69472d709861" providerId="ADAL" clId="{09A26AFE-3578-4143-B1B0-81DF391638B0}" dt="2026-04-30T10:26:12.576" v="26" actId="255"/>
          <ac:spMkLst>
            <pc:docMk/>
            <pc:sldMk cId="2742848574" sldId="856"/>
            <ac:spMk id="8" creationId="{D06BD144-E9C8-AFA7-F54C-FD7203DE6942}"/>
          </ac:spMkLst>
        </pc:spChg>
        <pc:picChg chg="del">
          <ac:chgData name="Jenifer Prince Devaraj" userId="c3fb109c-09d1-42a6-93f4-69472d709861" providerId="ADAL" clId="{09A26AFE-3578-4143-B1B0-81DF391638B0}" dt="2026-04-30T10:25:03.949" v="7" actId="478"/>
          <ac:picMkLst>
            <pc:docMk/>
            <pc:sldMk cId="2742848574" sldId="856"/>
            <ac:picMk id="6" creationId="{9DEB22F7-E544-4BA7-BA1E-A362BF7A5138}"/>
          </ac:picMkLst>
        </pc:picChg>
        <pc:picChg chg="add mod">
          <ac:chgData name="Jenifer Prince Devaraj" userId="c3fb109c-09d1-42a6-93f4-69472d709861" providerId="ADAL" clId="{09A26AFE-3578-4143-B1B0-81DF391638B0}" dt="2026-04-30T10:26:25.805" v="30" actId="1076"/>
          <ac:picMkLst>
            <pc:docMk/>
            <pc:sldMk cId="2742848574" sldId="856"/>
            <ac:picMk id="7" creationId="{1924A2EF-0BB3-E828-785C-698EA686F6C3}"/>
          </ac:picMkLst>
        </pc:picChg>
        <pc:picChg chg="del">
          <ac:chgData name="Jenifer Prince Devaraj" userId="c3fb109c-09d1-42a6-93f4-69472d709861" providerId="ADAL" clId="{09A26AFE-3578-4143-B1B0-81DF391638B0}" dt="2026-04-30T10:26:17.661" v="27" actId="478"/>
          <ac:picMkLst>
            <pc:docMk/>
            <pc:sldMk cId="2742848574" sldId="856"/>
            <ac:picMk id="9" creationId="{6EEB5CA1-45EC-4BDA-A9DE-3C52C5A68E57}"/>
          </ac:picMkLst>
        </pc:picChg>
        <pc:picChg chg="del">
          <ac:chgData name="Jenifer Prince Devaraj" userId="c3fb109c-09d1-42a6-93f4-69472d709861" providerId="ADAL" clId="{09A26AFE-3578-4143-B1B0-81DF391638B0}" dt="2026-04-30T10:26:19.295" v="28" actId="478"/>
          <ac:picMkLst>
            <pc:docMk/>
            <pc:sldMk cId="2742848574" sldId="856"/>
            <ac:picMk id="11" creationId="{59586D32-1523-4926-BDFF-DDC1303FD892}"/>
          </ac:picMkLst>
        </pc:picChg>
      </pc:sldChg>
      <pc:sldChg chg="add del">
        <pc:chgData name="Jenifer Prince Devaraj" userId="c3fb109c-09d1-42a6-93f4-69472d709861" providerId="ADAL" clId="{09A26AFE-3578-4143-B1B0-81DF391638B0}" dt="2026-04-29T11:52:52.531" v="2"/>
        <pc:sldMkLst>
          <pc:docMk/>
          <pc:sldMk cId="3990304137" sldId="860"/>
        </pc:sldMkLst>
      </pc:sldChg>
      <pc:sldChg chg="del">
        <pc:chgData name="Jenifer Prince Devaraj" userId="c3fb109c-09d1-42a6-93f4-69472d709861" providerId="ADAL" clId="{09A26AFE-3578-4143-B1B0-81DF391638B0}" dt="2026-04-29T11:52:48.035" v="1" actId="47"/>
        <pc:sldMkLst>
          <pc:docMk/>
          <pc:sldMk cId="3717650092" sldId="864"/>
        </pc:sldMkLst>
      </pc:sldChg>
      <pc:sldChg chg="add">
        <pc:chgData name="Jenifer Prince Devaraj" userId="c3fb109c-09d1-42a6-93f4-69472d709861" providerId="ADAL" clId="{09A26AFE-3578-4143-B1B0-81DF391638B0}" dt="2026-04-29T11:52:52.531" v="2"/>
        <pc:sldMkLst>
          <pc:docMk/>
          <pc:sldMk cId="3602682315" sldId="868"/>
        </pc:sldMkLst>
      </pc:sldChg>
      <pc:sldChg chg="add">
        <pc:chgData name="Jenifer Prince Devaraj" userId="c3fb109c-09d1-42a6-93f4-69472d709861" providerId="ADAL" clId="{09A26AFE-3578-4143-B1B0-81DF391638B0}" dt="2026-04-29T11:52:52.531" v="2"/>
        <pc:sldMkLst>
          <pc:docMk/>
          <pc:sldMk cId="4116002473" sldId="880"/>
        </pc:sldMkLst>
      </pc:sldChg>
      <pc:sldChg chg="addSp delSp modSp add mod">
        <pc:chgData name="Jenifer Prince Devaraj" userId="c3fb109c-09d1-42a6-93f4-69472d709861" providerId="ADAL" clId="{09A26AFE-3578-4143-B1B0-81DF391638B0}" dt="2026-04-30T10:30:19.139" v="59" actId="1076"/>
        <pc:sldMkLst>
          <pc:docMk/>
          <pc:sldMk cId="647387199" sldId="881"/>
        </pc:sldMkLst>
        <pc:spChg chg="mod">
          <ac:chgData name="Jenifer Prince Devaraj" userId="c3fb109c-09d1-42a6-93f4-69472d709861" providerId="ADAL" clId="{09A26AFE-3578-4143-B1B0-81DF391638B0}" dt="2026-04-30T10:30:03.988" v="55" actId="1076"/>
          <ac:spMkLst>
            <pc:docMk/>
            <pc:sldMk cId="647387199" sldId="881"/>
            <ac:spMk id="2" creationId="{1614B9AF-A156-66C3-8E6A-34B0254DAD72}"/>
          </ac:spMkLst>
        </pc:spChg>
        <pc:spChg chg="mod">
          <ac:chgData name="Jenifer Prince Devaraj" userId="c3fb109c-09d1-42a6-93f4-69472d709861" providerId="ADAL" clId="{09A26AFE-3578-4143-B1B0-81DF391638B0}" dt="2026-04-30T10:30:08.663" v="56" actId="1076"/>
          <ac:spMkLst>
            <pc:docMk/>
            <pc:sldMk cId="647387199" sldId="881"/>
            <ac:spMk id="8" creationId="{36820CA4-CC97-54BF-EEF0-ECEDB6AC7667}"/>
          </ac:spMkLst>
        </pc:spChg>
        <pc:picChg chg="add del mod">
          <ac:chgData name="Jenifer Prince Devaraj" userId="c3fb109c-09d1-42a6-93f4-69472d709861" providerId="ADAL" clId="{09A26AFE-3578-4143-B1B0-81DF391638B0}" dt="2026-04-30T10:28:45.716" v="44" actId="478"/>
          <ac:picMkLst>
            <pc:docMk/>
            <pc:sldMk cId="647387199" sldId="881"/>
            <ac:picMk id="6" creationId="{7370DDC5-B4D0-B8B9-0E2C-0AA4BDBAD17C}"/>
          </ac:picMkLst>
        </pc:picChg>
        <pc:picChg chg="del">
          <ac:chgData name="Jenifer Prince Devaraj" userId="c3fb109c-09d1-42a6-93f4-69472d709861" providerId="ADAL" clId="{09A26AFE-3578-4143-B1B0-81DF391638B0}" dt="2026-04-30T10:27:33.289" v="39" actId="478"/>
          <ac:picMkLst>
            <pc:docMk/>
            <pc:sldMk cId="647387199" sldId="881"/>
            <ac:picMk id="7" creationId="{7E5EEA68-CF62-CE11-E309-43C6CFA8BA35}"/>
          </ac:picMkLst>
        </pc:picChg>
        <pc:picChg chg="add mod">
          <ac:chgData name="Jenifer Prince Devaraj" userId="c3fb109c-09d1-42a6-93f4-69472d709861" providerId="ADAL" clId="{09A26AFE-3578-4143-B1B0-81DF391638B0}" dt="2026-04-30T10:30:13.540" v="57" actId="1076"/>
          <ac:picMkLst>
            <pc:docMk/>
            <pc:sldMk cId="647387199" sldId="881"/>
            <ac:picMk id="10" creationId="{7149EE82-768C-DD04-5E80-5DE3DE20F8AA}"/>
          </ac:picMkLst>
        </pc:picChg>
        <pc:picChg chg="add mod">
          <ac:chgData name="Jenifer Prince Devaraj" userId="c3fb109c-09d1-42a6-93f4-69472d709861" providerId="ADAL" clId="{09A26AFE-3578-4143-B1B0-81DF391638B0}" dt="2026-04-30T10:30:16.785" v="58" actId="1076"/>
          <ac:picMkLst>
            <pc:docMk/>
            <pc:sldMk cId="647387199" sldId="881"/>
            <ac:picMk id="12" creationId="{F9A44E23-F07C-4D77-E29C-6D96D9F651B4}"/>
          </ac:picMkLst>
        </pc:picChg>
        <pc:picChg chg="add mod">
          <ac:chgData name="Jenifer Prince Devaraj" userId="c3fb109c-09d1-42a6-93f4-69472d709861" providerId="ADAL" clId="{09A26AFE-3578-4143-B1B0-81DF391638B0}" dt="2026-04-30T10:30:19.139" v="59" actId="1076"/>
          <ac:picMkLst>
            <pc:docMk/>
            <pc:sldMk cId="647387199" sldId="881"/>
            <ac:picMk id="14" creationId="{C8EC1D31-F6F9-420E-4B88-765622C3C983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32616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02341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95138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6275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65819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8121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705200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8B3E1F-5B4E-7C39-C081-8C3E54E98F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F70821A-8407-76DD-B333-D62B2D26D0C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36B6BCC-5AF5-0399-684E-18362A7306D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FB03624A-5850-38D1-6119-6D770941CDAF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E73573-3CC4-B129-26F8-344C9CBD07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A12308-74B8-C737-84FE-2194C1E03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58767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902476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215772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87369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825204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F28A96-4AC1-3278-DE7E-AA88D864D7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3092F12-6424-0041-5B1A-1AFC7F756FD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1D2F0A-9843-9972-450F-3032A83071B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B099308F-0060-2EEE-FA50-C7474D506269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57EA93-739B-DE2A-704F-4C9A041F24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C83785-1B4F-A72B-154B-03793AE9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15922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61FC70-735D-A2AF-4466-3D9D129B15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3CE6F80-C7DA-E8EE-5F2B-64F9729AB7A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4B81811-60E9-7452-1A4A-72F8EB87908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Excess voltage is dissipated as heat.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Can supply up to about 1A current (with proper heat sink).</a:t>
            </a:r>
          </a:p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B42D705E-1C1C-813D-F55C-B21382946B70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1A7A4D-E421-A0E7-330C-8355F3FF6A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88ADE1-7C8D-D3F8-5EFE-A2B0B3CCF8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4388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Op- Amps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3210634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Ultrasonic Sensor with PIC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20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4" y="1116738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SENARIO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945873" y="2022171"/>
            <a:ext cx="9625334" cy="389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200000"/>
              </a:lnSpc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In an industrial factory, a conveyor belt transports products through different processing stages. </a:t>
            </a:r>
          </a:p>
          <a:p>
            <a:pPr marL="92075" algn="just">
              <a:lnSpc>
                <a:spcPct val="200000"/>
              </a:lnSpc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To maintain safety, prevent collisions, and detect jams, the system must continuously monitor the distance between an object on the conveyor and a fixed reference point.</a:t>
            </a:r>
          </a:p>
          <a:p>
            <a:pPr marL="92075" algn="just">
              <a:lnSpc>
                <a:spcPct val="200000"/>
              </a:lnSpc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An ultrasonic HC-SR04 sensor is mounted above the conveyor. When an object approaches, the system evaluates its distance and activates different LED indicators to represent the operational status.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Ultrasonic Sensor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5811BC7-EFC9-4E8B-BC0E-46859BE80EA3}"/>
              </a:ext>
            </a:extLst>
          </p:cNvPr>
          <p:cNvSpPr/>
          <p:nvPr/>
        </p:nvSpPr>
        <p:spPr>
          <a:xfrm>
            <a:off x="1026190" y="2071014"/>
            <a:ext cx="9767437" cy="4008509"/>
          </a:xfrm>
          <a:prstGeom prst="rect">
            <a:avLst/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88098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5" y="1523022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Requirement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908801" y="2627652"/>
            <a:ext cx="10107247" cy="20312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200000"/>
              </a:lnSpc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A PIC16F877A microcontroller reads the distance from the ultrasonic sensor, displays the measured value and system status on a 16×2 LCD, and controls three LEDs that represent SAFE, WARNING, and DANGER conditions.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Ultrasonic Sensor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879370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292428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System Specifications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1613137" y="2032814"/>
            <a:ext cx="9205204" cy="389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1.	A 12V DC source must be stepped down and regulated to 5V using a voltage regulator. </a:t>
            </a:r>
          </a:p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2.	An Ultrasonic Distance Sensor (HC-SR04) measures the distance to an object on the conveyor and outputs the time-of-flight pulse.</a:t>
            </a:r>
          </a:p>
          <a:p>
            <a:pPr marL="1006475" lvl="2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Trigger pin connected to RB0.</a:t>
            </a:r>
          </a:p>
          <a:p>
            <a:pPr marL="1006475" lvl="2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Echo pin connected to RB4.</a:t>
            </a:r>
          </a:p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endParaRPr lang="en-GB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Ultrasonic Sensor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172058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74" y="1131791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System Specifications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1155357" y="1760965"/>
            <a:ext cx="11104659" cy="46218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15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3.	Three LEDs connected to PORTC are used to communicate operational states:</a:t>
            </a:r>
          </a:p>
          <a:p>
            <a:pPr marL="92075" algn="just">
              <a:lnSpc>
                <a:spcPct val="15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Heater (RB0):</a:t>
            </a:r>
          </a:p>
          <a:p>
            <a:pPr marL="92075" algn="just">
              <a:lnSpc>
                <a:spcPct val="15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 SAFE (Green LED – RC0)</a:t>
            </a:r>
          </a:p>
          <a:p>
            <a:pPr marL="1292225" lvl="2" indent="-285750" algn="just">
              <a:lnSpc>
                <a:spcPct val="150000"/>
              </a:lnSpc>
              <a:buFont typeface="Wingdings" panose="05000000000000000000" pitchFamily="2" charset="2"/>
              <a:buChar char="§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 Turns ON when the measured distance is greater than 50 cm.</a:t>
            </a:r>
          </a:p>
          <a:p>
            <a:pPr marL="1292225" lvl="2" indent="-285750" algn="just">
              <a:lnSpc>
                <a:spcPct val="150000"/>
              </a:lnSpc>
              <a:buFont typeface="Wingdings" panose="05000000000000000000" pitchFamily="2" charset="2"/>
              <a:buChar char="§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 Indicates the conveyor is clear and operating normally.</a:t>
            </a:r>
          </a:p>
          <a:p>
            <a:pPr marL="92075" algn="just">
              <a:lnSpc>
                <a:spcPct val="15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WARNING (Yellow LED – RC1)</a:t>
            </a:r>
          </a:p>
          <a:p>
            <a:pPr marL="1292225" lvl="2" indent="-285750" algn="just">
              <a:lnSpc>
                <a:spcPct val="150000"/>
              </a:lnSpc>
              <a:buFont typeface="Wingdings" panose="05000000000000000000" pitchFamily="2" charset="2"/>
              <a:buChar char="§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Turns ON when distance is between 20 cm and 50 cm.</a:t>
            </a:r>
          </a:p>
          <a:p>
            <a:pPr marL="1292225" lvl="2" indent="-285750" algn="just">
              <a:lnSpc>
                <a:spcPct val="150000"/>
              </a:lnSpc>
              <a:buFont typeface="Wingdings" panose="05000000000000000000" pitchFamily="2" charset="2"/>
              <a:buChar char="§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Indicates that an object is approaching the inspection zone.</a:t>
            </a:r>
          </a:p>
          <a:p>
            <a:pPr marL="92075" algn="just">
              <a:lnSpc>
                <a:spcPct val="15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 DANGER (Red LED – RC2)</a:t>
            </a:r>
          </a:p>
          <a:p>
            <a:pPr marL="1292225" lvl="2" indent="-285750" algn="just">
              <a:lnSpc>
                <a:spcPct val="150000"/>
              </a:lnSpc>
              <a:buFont typeface="Wingdings" panose="05000000000000000000" pitchFamily="2" charset="2"/>
              <a:buChar char="§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Turns ON when distance is less than 20 cm.</a:t>
            </a:r>
          </a:p>
          <a:p>
            <a:pPr marL="1292225" lvl="2" indent="-285750" algn="just">
              <a:lnSpc>
                <a:spcPct val="150000"/>
              </a:lnSpc>
              <a:buFont typeface="Wingdings" panose="05000000000000000000" pitchFamily="2" charset="2"/>
              <a:buChar char="§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Indicates a jam, collision risk, or object too close to the sensor.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Ultrasonic Sensor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673003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System Specifications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1390716" y="2032814"/>
            <a:ext cx="9205204" cy="22327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4.	A 16x2 LCD must display the operational status based on distance:</a:t>
            </a:r>
          </a:p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“CONVEYOR NORMAL!” when distance &gt; 50 cm</a:t>
            </a:r>
          </a:p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“MOVEMENT NEARBY!” when 20–50 cm</a:t>
            </a:r>
          </a:p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“INTRUDER ALERT!” when distance &lt; 20 cm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Ultrasonic Sensor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521002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280072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Design the schematic using Proetus.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Ultrasonic Sensor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4DBD8BD-6430-40DE-9C13-7D1A18061D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72781" y="1842987"/>
            <a:ext cx="7436142" cy="4692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08414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Write the Program for the given scenario.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Ultrasonic Sensor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924A2EF-0BB3-E828-785C-698EA686F6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1360" y="2657340"/>
            <a:ext cx="4571254" cy="2751006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D06BD144-E9C8-AFA7-F54C-FD7203DE6942}"/>
              </a:ext>
            </a:extLst>
          </p:cNvPr>
          <p:cNvSpPr txBox="1">
            <a:spLocks/>
          </p:cNvSpPr>
          <p:nvPr/>
        </p:nvSpPr>
        <p:spPr>
          <a:xfrm>
            <a:off x="86605" y="2095279"/>
            <a:ext cx="11477474" cy="480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000" b="1" dirty="0">
                <a:latin typeface="Cambria" panose="02040503050406030204" pitchFamily="18" charset="0"/>
                <a:ea typeface="Cambria" panose="02040503050406030204" pitchFamily="18" charset="0"/>
              </a:rPr>
              <a:t>Header File</a:t>
            </a:r>
          </a:p>
        </p:txBody>
      </p:sp>
    </p:spTree>
    <p:extLst>
      <p:ext uri="{BB962C8B-B14F-4D97-AF65-F5344CB8AC3E}">
        <p14:creationId xmlns:p14="http://schemas.microsoft.com/office/powerpoint/2010/main" val="27428485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B524FE-88C5-3346-064E-344AA9A55D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14B9AF-A156-66C3-8E6A-34B0254DAD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3121" y="1098768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Write the Program for the given scenario.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096C3C38-9C87-6E28-98A8-676B1A79CDAC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D294941-D67A-3492-2D18-23282A27E5F4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Ultrasonic Sensor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B9E9A58D-0EA3-0D56-1FFC-EDF6399F186B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36820CA4-CC97-54BF-EEF0-ECEDB6AC7667}"/>
              </a:ext>
            </a:extLst>
          </p:cNvPr>
          <p:cNvSpPr txBox="1">
            <a:spLocks/>
          </p:cNvSpPr>
          <p:nvPr/>
        </p:nvSpPr>
        <p:spPr>
          <a:xfrm>
            <a:off x="288374" y="1460823"/>
            <a:ext cx="11477474" cy="480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000" b="1" dirty="0">
                <a:latin typeface="Cambria" panose="02040503050406030204" pitchFamily="18" charset="0"/>
                <a:ea typeface="Cambria" panose="02040503050406030204" pitchFamily="18" charset="0"/>
              </a:rPr>
              <a:t>C File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149EE82-768C-DD04-5E80-5DE3DE20F8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4133" y="1617656"/>
            <a:ext cx="2638884" cy="479738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9A44E23-F07C-4D77-E29C-6D96D9F651B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4651" y="1701174"/>
            <a:ext cx="2881161" cy="3591059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C8EC1D31-F6F9-420E-4B88-765622C3C98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00959" y="1767348"/>
            <a:ext cx="2049741" cy="1487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73871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Simulate and verify the results.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Ultrasonic Sensor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8" name="Picture 7" descr="A computer screen shot of a circuit board&#10;&#10;Description automatically generated">
            <a:extLst>
              <a:ext uri="{FF2B5EF4-FFF2-40B4-BE49-F238E27FC236}">
                <a16:creationId xmlns:a16="http://schemas.microsoft.com/office/drawing/2014/main" id="{55E504AD-2CE5-4BA0-B7D3-770F37086532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568960" y="2182753"/>
            <a:ext cx="4880370" cy="3259251"/>
          </a:xfrm>
          <a:prstGeom prst="rect">
            <a:avLst/>
          </a:prstGeom>
        </p:spPr>
      </p:pic>
      <p:pic>
        <p:nvPicPr>
          <p:cNvPr id="9" name="Picture 8" descr="A computer screen shot of a circuit board&#10;&#10;Description automatically generated">
            <a:extLst>
              <a:ext uri="{FF2B5EF4-FFF2-40B4-BE49-F238E27FC236}">
                <a16:creationId xmlns:a16="http://schemas.microsoft.com/office/drawing/2014/main" id="{AD222530-55E7-448E-A429-F2DB1BAD9368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6487298" y="2182752"/>
            <a:ext cx="5090803" cy="32592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40759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Simulate and verify the results.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Ultrasonic Sensor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10" name="Picture 9" descr="A computer screen shot of a circuit board&#10;&#10;Description automatically generated">
            <a:extLst>
              <a:ext uri="{FF2B5EF4-FFF2-40B4-BE49-F238E27FC236}">
                <a16:creationId xmlns:a16="http://schemas.microsoft.com/office/drawing/2014/main" id="{A5096F65-1A8F-4BA2-A718-FA9041FB100A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1207753" y="2301532"/>
            <a:ext cx="5525770" cy="3651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98896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329674"/>
            <a:ext cx="11477474" cy="480702"/>
          </a:xfrm>
        </p:spPr>
        <p:txBody>
          <a:bodyPr>
            <a:normAutofit fontScale="90000"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Explain the working principle of the HC-SR04 ultrasonic sensor with a neat diagram.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434518" y="2160531"/>
            <a:ext cx="10223185" cy="4457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sz="1600" dirty="0">
                <a:latin typeface="Book Antiqua" panose="02040602050305030304" pitchFamily="18" charset="0"/>
                <a:ea typeface="Cambria" panose="02040503050406030204" pitchFamily="18" charset="0"/>
              </a:rPr>
              <a:t>MCU sends a 10 µs HIGH pulse on TRIG 					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sz="1600" dirty="0">
                <a:latin typeface="Book Antiqua" panose="02040602050305030304" pitchFamily="18" charset="0"/>
                <a:ea typeface="Cambria" panose="02040503050406030204" pitchFamily="18" charset="0"/>
              </a:rPr>
              <a:t>sensor emits an 8-cycle burst of ultrasound at ~ 40 kHz.		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sz="1600" dirty="0">
                <a:latin typeface="Book Antiqua" panose="02040602050305030304" pitchFamily="18" charset="0"/>
                <a:ea typeface="Cambria" panose="02040503050406030204" pitchFamily="18" charset="0"/>
              </a:rPr>
              <a:t>Sound travels through air, hits an object, and reflects.			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sz="1600" dirty="0">
                <a:latin typeface="Book Antiqua" panose="02040602050305030304" pitchFamily="18" charset="0"/>
                <a:ea typeface="Cambria" panose="02040503050406030204" pitchFamily="18" charset="0"/>
              </a:rPr>
              <a:t>Sensor sets ECHO pin HIGH immediately after the burst; when echo returns, ECHO goes LOW. 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sz="1600" dirty="0">
                <a:latin typeface="Book Antiqua" panose="02040602050305030304" pitchFamily="18" charset="0"/>
                <a:ea typeface="Cambria" panose="02040503050406030204" pitchFamily="18" charset="0"/>
              </a:rPr>
              <a:t>The duration ECHO stayed HIGH = round-trip time of sound.		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sz="1600" dirty="0">
                <a:latin typeface="Book Antiqua" panose="02040602050305030304" pitchFamily="18" charset="0"/>
                <a:ea typeface="Cambria" panose="02040503050406030204" pitchFamily="18" charset="0"/>
              </a:rPr>
              <a:t>Because the sound travels to the object and back, the /2 divides the round trip.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sz="1600" dirty="0">
                <a:latin typeface="Book Antiqua" panose="02040602050305030304" pitchFamily="18" charset="0"/>
                <a:ea typeface="Cambria" panose="02040503050406030204" pitchFamily="18" charset="0"/>
              </a:rPr>
              <a:t>Distance is calculated using formula:</a:t>
            </a:r>
          </a:p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sz="1600" dirty="0">
                <a:latin typeface="Book Antiqua" panose="02040602050305030304" pitchFamily="18" charset="0"/>
                <a:ea typeface="Cambria" panose="02040503050406030204" pitchFamily="18" charset="0"/>
              </a:rPr>
              <a:t>			Distance = (Time of Flight × Speed of Sound) / 2</a:t>
            </a:r>
          </a:p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sz="1600" dirty="0">
                <a:latin typeface="Book Antiqua" panose="02040602050305030304" pitchFamily="18" charset="0"/>
                <a:ea typeface="Cambria" panose="02040503050406030204" pitchFamily="18" charset="0"/>
              </a:rPr>
              <a:t>										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Ultrasonic Sensor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8" name="Picture 7" descr="A diagram of a waveform&#10;&#10;Description automatically generated">
            <a:extLst>
              <a:ext uri="{FF2B5EF4-FFF2-40B4-BE49-F238E27FC236}">
                <a16:creationId xmlns:a16="http://schemas.microsoft.com/office/drawing/2014/main" id="{0BF5926B-6147-4498-A466-45E5AB2CE1A6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7041197" y="1727002"/>
            <a:ext cx="4510405" cy="20694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30244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547" y="1179883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Explain the working of the Voltage Regulator.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462301" y="1660585"/>
            <a:ext cx="7263013" cy="44487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Provides a constant +5V DC output.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Used to convert unregulated DC into regulated DC.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Has three terminals: Input, Ground, Output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Works on the principle of a </a:t>
            </a:r>
            <a:r>
              <a:rPr lang="en-GB" b="1" dirty="0">
                <a:latin typeface="Book Antiqua" panose="02040602050305030304" pitchFamily="18" charset="0"/>
                <a:ea typeface="Cambria" panose="02040503050406030204" pitchFamily="18" charset="0"/>
              </a:rPr>
              <a:t>feedback control system</a:t>
            </a: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.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Contains an </a:t>
            </a:r>
            <a:r>
              <a:rPr lang="en-GB" b="1" dirty="0">
                <a:latin typeface="Book Antiqua" panose="02040602050305030304" pitchFamily="18" charset="0"/>
                <a:ea typeface="Cambria" panose="02040503050406030204" pitchFamily="18" charset="0"/>
              </a:rPr>
              <a:t>internal reference voltage </a:t>
            </a: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source for stable comparison.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Internally, it uses an </a:t>
            </a:r>
            <a:r>
              <a:rPr lang="en-GB" b="1" dirty="0">
                <a:latin typeface="Book Antiqua" panose="02040602050305030304" pitchFamily="18" charset="0"/>
                <a:ea typeface="Cambria" panose="02040503050406030204" pitchFamily="18" charset="0"/>
              </a:rPr>
              <a:t>error amplifier </a:t>
            </a: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to compare the output voltage with the reference voltage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4D575B9-F5BF-C98E-702F-9CA67F8013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00545" y="2275165"/>
            <a:ext cx="3924848" cy="2553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03041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42A81D-051F-D452-1623-8D8D10823A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DFDA21-0B0E-88BD-A64C-6B99432471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547" y="1179883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Explain the working of the Voltage Regulator.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9490A2D6-1D0F-6101-CAC9-27C0165F6386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E5F888F-C31B-025E-0CD2-1E943C81A6AC}"/>
              </a:ext>
            </a:extLst>
          </p:cNvPr>
          <p:cNvSpPr txBox="1"/>
          <p:nvPr/>
        </p:nvSpPr>
        <p:spPr>
          <a:xfrm>
            <a:off x="904476" y="2016901"/>
            <a:ext cx="10553429" cy="389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The series pass transistor controls current flow from input to output.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If output voltage increases:</a:t>
            </a:r>
          </a:p>
          <a:p>
            <a:pPr marL="1292225" lvl="2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IC reduces conduction</a:t>
            </a:r>
          </a:p>
          <a:p>
            <a:pPr marL="1292225" lvl="2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Voltage returns to 5V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If output voltage decreases:</a:t>
            </a:r>
          </a:p>
          <a:p>
            <a:pPr marL="1292225" lvl="2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IC increases conduction</a:t>
            </a:r>
          </a:p>
          <a:p>
            <a:pPr marL="1292225" lvl="2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Voltage returns to 5V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E818A85-B8B6-A058-DA0B-B3583B5F4B99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B803001-FD75-DD56-BC4A-7985406898BE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160024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7E62EE-918F-CC4D-E8D8-4EB1BB60B1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E7F25A-7C5E-4FF6-B797-4053034224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547" y="1179883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Explain the working of the Voltage Regulator.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58C67D5E-3477-8AB2-4E94-1BB13EDA4CB1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A56EE00-336E-D27C-D752-7AEC8D57C99B}"/>
              </a:ext>
            </a:extLst>
          </p:cNvPr>
          <p:cNvSpPr txBox="1"/>
          <p:nvPr/>
        </p:nvSpPr>
        <p:spPr>
          <a:xfrm>
            <a:off x="749930" y="2067723"/>
            <a:ext cx="10553429" cy="389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Maintains constant output despite:</a:t>
            </a:r>
          </a:p>
          <a:p>
            <a:pPr marL="1292225" lvl="2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Input voltage variations</a:t>
            </a:r>
          </a:p>
          <a:p>
            <a:pPr marL="1292225" lvl="2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Load changes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Requires input voltage greater than 7V (due to dropout voltage).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External capacitors are used to:</a:t>
            </a:r>
          </a:p>
          <a:p>
            <a:pPr marL="1292225" lvl="2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Reduce noise</a:t>
            </a:r>
          </a:p>
          <a:p>
            <a:pPr marL="1292225" lvl="2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Improve stability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D0DC486-2307-9EE4-6261-CBC346111389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FD92E0B-7E52-FF98-2F67-C3237B3D887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026823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1144</TotalTime>
  <Words>940</Words>
  <Application>Microsoft Office PowerPoint</Application>
  <PresentationFormat>Widescreen</PresentationFormat>
  <Paragraphs>165</Paragraphs>
  <Slides>16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Arial</vt:lpstr>
      <vt:lpstr>Book Antiqua</vt:lpstr>
      <vt:lpstr>Calibri</vt:lpstr>
      <vt:lpstr>Calibri Light</vt:lpstr>
      <vt:lpstr>Cambria</vt:lpstr>
      <vt:lpstr>Wingdings</vt:lpstr>
      <vt:lpstr>UWTSD 200_Title Page 2</vt:lpstr>
      <vt:lpstr>UWTSD 200_Text 3</vt:lpstr>
      <vt:lpstr>PowerPoint Presentation</vt:lpstr>
      <vt:lpstr>SENARIO</vt:lpstr>
      <vt:lpstr>Requirement</vt:lpstr>
      <vt:lpstr>System Specifications</vt:lpstr>
      <vt:lpstr>System Specifications</vt:lpstr>
      <vt:lpstr>System Specifications</vt:lpstr>
      <vt:lpstr>Design the schematic using Proetus.</vt:lpstr>
      <vt:lpstr>Write the Program for the given scenario.</vt:lpstr>
      <vt:lpstr>Write the Program for the given scenario.</vt:lpstr>
      <vt:lpstr>Simulate and verify the results.</vt:lpstr>
      <vt:lpstr>Simulate and verify the results.</vt:lpstr>
      <vt:lpstr>Explain the working principle of the HC-SR04 ultrasonic sensor with a neat diagram.</vt:lpstr>
      <vt:lpstr>Explain the working of the Voltage Regulator.</vt:lpstr>
      <vt:lpstr>Explain the working of the Voltage Regulator.</vt:lpstr>
      <vt:lpstr>Explain the working of the Voltage Regulator.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34</cp:revision>
  <dcterms:created xsi:type="dcterms:W3CDTF">2021-03-09T15:35:42Z</dcterms:created>
  <dcterms:modified xsi:type="dcterms:W3CDTF">2026-04-30T11:22:30Z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