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71" r:id="rId2"/>
    <p:sldId id="257" r:id="rId3"/>
    <p:sldId id="273" r:id="rId4"/>
    <p:sldId id="267" r:id="rId5"/>
    <p:sldId id="274" r:id="rId6"/>
    <p:sldId id="275" r:id="rId7"/>
    <p:sldId id="279" r:id="rId8"/>
    <p:sldId id="265" r:id="rId9"/>
    <p:sldId id="276" r:id="rId10"/>
    <p:sldId id="262" r:id="rId11"/>
    <p:sldId id="277" r:id="rId12"/>
    <p:sldId id="278" r:id="rId13"/>
    <p:sldId id="258" r:id="rId14"/>
    <p:sldId id="266" r:id="rId15"/>
    <p:sldId id="290" r:id="rId16"/>
    <p:sldId id="288" r:id="rId17"/>
    <p:sldId id="287" r:id="rId18"/>
    <p:sldId id="286" r:id="rId19"/>
    <p:sldId id="285" r:id="rId20"/>
    <p:sldId id="284" r:id="rId21"/>
    <p:sldId id="283" r:id="rId22"/>
    <p:sldId id="282" r:id="rId23"/>
    <p:sldId id="28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948C42-7B49-B008-8CA1-760A95E2243A}" v="11" dt="2024-10-25T12:26:01.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11"/>
    <p:restoredTop sz="69437"/>
  </p:normalViewPr>
  <p:slideViewPr>
    <p:cSldViewPr snapToGrid="0" snapToObjects="1">
      <p:cViewPr varScale="1">
        <p:scale>
          <a:sx n="83" d="100"/>
          <a:sy n="83" d="100"/>
        </p:scale>
        <p:origin x="584" y="200"/>
      </p:cViewPr>
      <p:guideLst/>
    </p:cSldViewPr>
  </p:slideViewPr>
  <p:notesTextViewPr>
    <p:cViewPr>
      <p:scale>
        <a:sx n="1" d="1"/>
        <a:sy n="1" d="1"/>
      </p:scale>
      <p:origin x="0" y="0"/>
    </p:cViewPr>
  </p:notesTextViewPr>
  <p:notesViewPr>
    <p:cSldViewPr snapToGrid="0" snapToObjects="1">
      <p:cViewPr varScale="1">
        <p:scale>
          <a:sx n="90" d="100"/>
          <a:sy n="90" d="100"/>
        </p:scale>
        <p:origin x="384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1" Type="http://schemas.openxmlformats.org/officeDocument/2006/relationships/hyperlink" Target="https://gov.wales/sites/default/files/publications/2018-03/succesful-futures-a-summary-of-professor-graham-donaldsons-report.pdf"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gov.wales/sites/default/files/publications/2018-03/succesful-futures-a-summary-of-professor-graham-donaldsons-report.pdf"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A56D46-9C0A-4E01-9D07-57DA6CD3BEE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BF658DB-CB23-4E31-BD45-FEA0A3097146}">
      <dgm:prSet/>
      <dgm:spPr/>
      <dgm:t>
        <a:bodyPr/>
        <a:lstStyle/>
        <a:p>
          <a:pPr rtl="0"/>
          <a:r>
            <a:rPr lang="en-GB"/>
            <a:t>“facilitate”</a:t>
          </a:r>
          <a:r>
            <a:rPr lang="en-GB">
              <a:latin typeface="Calibri Light" panose="020F0302020204030204"/>
            </a:rPr>
            <a:t> originates</a:t>
          </a:r>
          <a:r>
            <a:rPr lang="en-GB"/>
            <a:t> from the French/Latin "facile" meaning "easy</a:t>
          </a:r>
          <a:r>
            <a:rPr lang="en-GB" dirty="0"/>
            <a:t>". </a:t>
          </a:r>
          <a:endParaRPr lang="en-US" dirty="0"/>
        </a:p>
      </dgm:t>
    </dgm:pt>
    <dgm:pt modelId="{81342C74-CFEC-43B1-AC9B-9E7AE4828321}" type="parTrans" cxnId="{65BC2F27-5A66-4C21-A75B-505BF08336F8}">
      <dgm:prSet/>
      <dgm:spPr/>
      <dgm:t>
        <a:bodyPr/>
        <a:lstStyle/>
        <a:p>
          <a:endParaRPr lang="en-US"/>
        </a:p>
      </dgm:t>
    </dgm:pt>
    <dgm:pt modelId="{6ABD9D26-E267-4B9F-8597-E01DCB62D281}" type="sibTrans" cxnId="{65BC2F27-5A66-4C21-A75B-505BF08336F8}">
      <dgm:prSet/>
      <dgm:spPr/>
      <dgm:t>
        <a:bodyPr/>
        <a:lstStyle/>
        <a:p>
          <a:endParaRPr lang="en-US"/>
        </a:p>
      </dgm:t>
    </dgm:pt>
    <dgm:pt modelId="{C4CA671E-04FB-48EE-A126-B0E479194CCE}">
      <dgm:prSet/>
      <dgm:spPr/>
      <dgm:t>
        <a:bodyPr/>
        <a:lstStyle/>
        <a:p>
          <a:r>
            <a:rPr lang="en-GB"/>
            <a:t>Literally the process of facilitation is to </a:t>
          </a:r>
          <a:r>
            <a:rPr lang="en-GB" b="1" i="1"/>
            <a:t>make something easier</a:t>
          </a:r>
          <a:r>
            <a:rPr lang="en-GB"/>
            <a:t>.</a:t>
          </a:r>
          <a:endParaRPr lang="en-US"/>
        </a:p>
      </dgm:t>
    </dgm:pt>
    <dgm:pt modelId="{BC084CB2-0335-40E0-9B89-217A53321284}" type="parTrans" cxnId="{574C763E-DF80-44CA-90E1-9D88B3E3542D}">
      <dgm:prSet/>
      <dgm:spPr/>
      <dgm:t>
        <a:bodyPr/>
        <a:lstStyle/>
        <a:p>
          <a:endParaRPr lang="en-US"/>
        </a:p>
      </dgm:t>
    </dgm:pt>
    <dgm:pt modelId="{71B0BD49-35DF-4D57-9993-3CD0EFC3F919}" type="sibTrans" cxnId="{574C763E-DF80-44CA-90E1-9D88B3E3542D}">
      <dgm:prSet/>
      <dgm:spPr/>
      <dgm:t>
        <a:bodyPr/>
        <a:lstStyle/>
        <a:p>
          <a:endParaRPr lang="en-US"/>
        </a:p>
      </dgm:t>
    </dgm:pt>
    <dgm:pt modelId="{5600A424-996C-4530-B7D7-D22AE8F00182}">
      <dgm:prSet/>
      <dgm:spPr/>
      <dgm:t>
        <a:bodyPr/>
        <a:lstStyle/>
        <a:p>
          <a:pPr rtl="0"/>
          <a:r>
            <a:rPr lang="en-GB"/>
            <a:t>In Outdoor Education we tend to see facilitation as a means of helping people through the process of experiential learning</a:t>
          </a:r>
          <a:r>
            <a:rPr lang="en-GB">
              <a:latin typeface="Calibri Light" panose="020F0302020204030204"/>
            </a:rPr>
            <a:t> </a:t>
          </a:r>
          <a:r>
            <a:rPr lang="en-GB"/>
            <a:t>(Kolb, 1984</a:t>
          </a:r>
          <a:r>
            <a:rPr lang="en-GB" dirty="0"/>
            <a:t>)</a:t>
          </a:r>
          <a:endParaRPr lang="en-US" dirty="0"/>
        </a:p>
      </dgm:t>
    </dgm:pt>
    <dgm:pt modelId="{75A22C33-701F-475A-929D-EDE9ED2C4A8B}" type="parTrans" cxnId="{8CA5BCDA-37CB-40AE-BB0D-35B436B6C471}">
      <dgm:prSet/>
      <dgm:spPr/>
      <dgm:t>
        <a:bodyPr/>
        <a:lstStyle/>
        <a:p>
          <a:endParaRPr lang="en-US"/>
        </a:p>
      </dgm:t>
    </dgm:pt>
    <dgm:pt modelId="{2F39490E-47A7-4141-BA85-210D9A3792F3}" type="sibTrans" cxnId="{8CA5BCDA-37CB-40AE-BB0D-35B436B6C471}">
      <dgm:prSet/>
      <dgm:spPr/>
      <dgm:t>
        <a:bodyPr/>
        <a:lstStyle/>
        <a:p>
          <a:endParaRPr lang="en-US"/>
        </a:p>
      </dgm:t>
    </dgm:pt>
    <dgm:pt modelId="{4822E4C6-3BC4-4443-9073-8ABB7B259FB3}" type="pres">
      <dgm:prSet presAssocID="{BBA56D46-9C0A-4E01-9D07-57DA6CD3BEE4}" presName="vert0" presStyleCnt="0">
        <dgm:presLayoutVars>
          <dgm:dir/>
          <dgm:animOne val="branch"/>
          <dgm:animLvl val="lvl"/>
        </dgm:presLayoutVars>
      </dgm:prSet>
      <dgm:spPr/>
    </dgm:pt>
    <dgm:pt modelId="{259A9E96-0401-8C44-B560-C26C1D53A567}" type="pres">
      <dgm:prSet presAssocID="{0BF658DB-CB23-4E31-BD45-FEA0A3097146}" presName="thickLine" presStyleLbl="alignNode1" presStyleIdx="0" presStyleCnt="3"/>
      <dgm:spPr/>
    </dgm:pt>
    <dgm:pt modelId="{58E20D7C-4801-554C-B1DA-94F49ADAC98A}" type="pres">
      <dgm:prSet presAssocID="{0BF658DB-CB23-4E31-BD45-FEA0A3097146}" presName="horz1" presStyleCnt="0"/>
      <dgm:spPr/>
    </dgm:pt>
    <dgm:pt modelId="{126FB37D-E039-F74C-A2FB-A3DFEE863B40}" type="pres">
      <dgm:prSet presAssocID="{0BF658DB-CB23-4E31-BD45-FEA0A3097146}" presName="tx1" presStyleLbl="revTx" presStyleIdx="0" presStyleCnt="3"/>
      <dgm:spPr/>
    </dgm:pt>
    <dgm:pt modelId="{3A0CD55F-3636-0D48-9578-E1C46517F85A}" type="pres">
      <dgm:prSet presAssocID="{0BF658DB-CB23-4E31-BD45-FEA0A3097146}" presName="vert1" presStyleCnt="0"/>
      <dgm:spPr/>
    </dgm:pt>
    <dgm:pt modelId="{58740013-1D84-DA4D-B6DF-4051408D0A8B}" type="pres">
      <dgm:prSet presAssocID="{C4CA671E-04FB-48EE-A126-B0E479194CCE}" presName="thickLine" presStyleLbl="alignNode1" presStyleIdx="1" presStyleCnt="3"/>
      <dgm:spPr/>
    </dgm:pt>
    <dgm:pt modelId="{2F108E32-5210-5241-A797-2A4C22611FC6}" type="pres">
      <dgm:prSet presAssocID="{C4CA671E-04FB-48EE-A126-B0E479194CCE}" presName="horz1" presStyleCnt="0"/>
      <dgm:spPr/>
    </dgm:pt>
    <dgm:pt modelId="{524DA194-1561-2447-851F-38C5B6585E5F}" type="pres">
      <dgm:prSet presAssocID="{C4CA671E-04FB-48EE-A126-B0E479194CCE}" presName="tx1" presStyleLbl="revTx" presStyleIdx="1" presStyleCnt="3"/>
      <dgm:spPr/>
    </dgm:pt>
    <dgm:pt modelId="{56A1F188-DB9C-4A48-AA41-00616ABAE83E}" type="pres">
      <dgm:prSet presAssocID="{C4CA671E-04FB-48EE-A126-B0E479194CCE}" presName="vert1" presStyleCnt="0"/>
      <dgm:spPr/>
    </dgm:pt>
    <dgm:pt modelId="{252FA3DD-CD49-374D-8DD1-DAB5484C7B65}" type="pres">
      <dgm:prSet presAssocID="{5600A424-996C-4530-B7D7-D22AE8F00182}" presName="thickLine" presStyleLbl="alignNode1" presStyleIdx="2" presStyleCnt="3"/>
      <dgm:spPr/>
    </dgm:pt>
    <dgm:pt modelId="{462D6BAF-ECE7-5A47-B35C-2ABE131F339C}" type="pres">
      <dgm:prSet presAssocID="{5600A424-996C-4530-B7D7-D22AE8F00182}" presName="horz1" presStyleCnt="0"/>
      <dgm:spPr/>
    </dgm:pt>
    <dgm:pt modelId="{2C0EC829-94A7-A840-84DD-43DCE84787AD}" type="pres">
      <dgm:prSet presAssocID="{5600A424-996C-4530-B7D7-D22AE8F00182}" presName="tx1" presStyleLbl="revTx" presStyleIdx="2" presStyleCnt="3"/>
      <dgm:spPr/>
    </dgm:pt>
    <dgm:pt modelId="{7818DA64-5214-1A49-A8E9-5A35EDB8B5A6}" type="pres">
      <dgm:prSet presAssocID="{5600A424-996C-4530-B7D7-D22AE8F00182}" presName="vert1" presStyleCnt="0"/>
      <dgm:spPr/>
    </dgm:pt>
  </dgm:ptLst>
  <dgm:cxnLst>
    <dgm:cxn modelId="{E773841D-433F-CE4C-9099-3E4CCD2A2EB2}" type="presOf" srcId="{C4CA671E-04FB-48EE-A126-B0E479194CCE}" destId="{524DA194-1561-2447-851F-38C5B6585E5F}" srcOrd="0" destOrd="0" presId="urn:microsoft.com/office/officeart/2008/layout/LinedList"/>
    <dgm:cxn modelId="{65BC2F27-5A66-4C21-A75B-505BF08336F8}" srcId="{BBA56D46-9C0A-4E01-9D07-57DA6CD3BEE4}" destId="{0BF658DB-CB23-4E31-BD45-FEA0A3097146}" srcOrd="0" destOrd="0" parTransId="{81342C74-CFEC-43B1-AC9B-9E7AE4828321}" sibTransId="{6ABD9D26-E267-4B9F-8597-E01DCB62D281}"/>
    <dgm:cxn modelId="{574C763E-DF80-44CA-90E1-9D88B3E3542D}" srcId="{BBA56D46-9C0A-4E01-9D07-57DA6CD3BEE4}" destId="{C4CA671E-04FB-48EE-A126-B0E479194CCE}" srcOrd="1" destOrd="0" parTransId="{BC084CB2-0335-40E0-9B89-217A53321284}" sibTransId="{71B0BD49-35DF-4D57-9993-3CD0EFC3F919}"/>
    <dgm:cxn modelId="{7B945558-A518-5D4B-8402-6E1A50DE3991}" type="presOf" srcId="{BBA56D46-9C0A-4E01-9D07-57DA6CD3BEE4}" destId="{4822E4C6-3BC4-4443-9073-8ABB7B259FB3}" srcOrd="0" destOrd="0" presId="urn:microsoft.com/office/officeart/2008/layout/LinedList"/>
    <dgm:cxn modelId="{E10A6BD2-B459-5C43-9AE6-1C822F600692}" type="presOf" srcId="{0BF658DB-CB23-4E31-BD45-FEA0A3097146}" destId="{126FB37D-E039-F74C-A2FB-A3DFEE863B40}" srcOrd="0" destOrd="0" presId="urn:microsoft.com/office/officeart/2008/layout/LinedList"/>
    <dgm:cxn modelId="{8CA5BCDA-37CB-40AE-BB0D-35B436B6C471}" srcId="{BBA56D46-9C0A-4E01-9D07-57DA6CD3BEE4}" destId="{5600A424-996C-4530-B7D7-D22AE8F00182}" srcOrd="2" destOrd="0" parTransId="{75A22C33-701F-475A-929D-EDE9ED2C4A8B}" sibTransId="{2F39490E-47A7-4141-BA85-210D9A3792F3}"/>
    <dgm:cxn modelId="{41AF7FF1-4D4E-A945-9283-CFEF233DE72D}" type="presOf" srcId="{5600A424-996C-4530-B7D7-D22AE8F00182}" destId="{2C0EC829-94A7-A840-84DD-43DCE84787AD}" srcOrd="0" destOrd="0" presId="urn:microsoft.com/office/officeart/2008/layout/LinedList"/>
    <dgm:cxn modelId="{E5A3870D-58EF-F14F-8E57-C3105333D707}" type="presParOf" srcId="{4822E4C6-3BC4-4443-9073-8ABB7B259FB3}" destId="{259A9E96-0401-8C44-B560-C26C1D53A567}" srcOrd="0" destOrd="0" presId="urn:microsoft.com/office/officeart/2008/layout/LinedList"/>
    <dgm:cxn modelId="{B2979342-B58A-9843-B461-3F2DFB0876D4}" type="presParOf" srcId="{4822E4C6-3BC4-4443-9073-8ABB7B259FB3}" destId="{58E20D7C-4801-554C-B1DA-94F49ADAC98A}" srcOrd="1" destOrd="0" presId="urn:microsoft.com/office/officeart/2008/layout/LinedList"/>
    <dgm:cxn modelId="{AD287968-A702-5247-8856-6727D21EF991}" type="presParOf" srcId="{58E20D7C-4801-554C-B1DA-94F49ADAC98A}" destId="{126FB37D-E039-F74C-A2FB-A3DFEE863B40}" srcOrd="0" destOrd="0" presId="urn:microsoft.com/office/officeart/2008/layout/LinedList"/>
    <dgm:cxn modelId="{FB632F98-EED2-3C47-B988-1BB7D4488147}" type="presParOf" srcId="{58E20D7C-4801-554C-B1DA-94F49ADAC98A}" destId="{3A0CD55F-3636-0D48-9578-E1C46517F85A}" srcOrd="1" destOrd="0" presId="urn:microsoft.com/office/officeart/2008/layout/LinedList"/>
    <dgm:cxn modelId="{8CC07A73-2946-CF43-A561-6D56F1D56F49}" type="presParOf" srcId="{4822E4C6-3BC4-4443-9073-8ABB7B259FB3}" destId="{58740013-1D84-DA4D-B6DF-4051408D0A8B}" srcOrd="2" destOrd="0" presId="urn:microsoft.com/office/officeart/2008/layout/LinedList"/>
    <dgm:cxn modelId="{5EA0DCBF-1D74-2941-97E9-68A1124EA071}" type="presParOf" srcId="{4822E4C6-3BC4-4443-9073-8ABB7B259FB3}" destId="{2F108E32-5210-5241-A797-2A4C22611FC6}" srcOrd="3" destOrd="0" presId="urn:microsoft.com/office/officeart/2008/layout/LinedList"/>
    <dgm:cxn modelId="{7B3C89DD-001C-D44E-AF70-F048ADDF16DA}" type="presParOf" srcId="{2F108E32-5210-5241-A797-2A4C22611FC6}" destId="{524DA194-1561-2447-851F-38C5B6585E5F}" srcOrd="0" destOrd="0" presId="urn:microsoft.com/office/officeart/2008/layout/LinedList"/>
    <dgm:cxn modelId="{89992233-FB85-1D4E-88CD-B30DA7908E18}" type="presParOf" srcId="{2F108E32-5210-5241-A797-2A4C22611FC6}" destId="{56A1F188-DB9C-4A48-AA41-00616ABAE83E}" srcOrd="1" destOrd="0" presId="urn:microsoft.com/office/officeart/2008/layout/LinedList"/>
    <dgm:cxn modelId="{4AE12AEC-74AC-1B40-9ABE-D53EA7B8ED5C}" type="presParOf" srcId="{4822E4C6-3BC4-4443-9073-8ABB7B259FB3}" destId="{252FA3DD-CD49-374D-8DD1-DAB5484C7B65}" srcOrd="4" destOrd="0" presId="urn:microsoft.com/office/officeart/2008/layout/LinedList"/>
    <dgm:cxn modelId="{40F845CF-65D0-4146-A95E-AA539BE2572D}" type="presParOf" srcId="{4822E4C6-3BC4-4443-9073-8ABB7B259FB3}" destId="{462D6BAF-ECE7-5A47-B35C-2ABE131F339C}" srcOrd="5" destOrd="0" presId="urn:microsoft.com/office/officeart/2008/layout/LinedList"/>
    <dgm:cxn modelId="{C2C4616F-942C-924E-BDA2-B0773E21F690}" type="presParOf" srcId="{462D6BAF-ECE7-5A47-B35C-2ABE131F339C}" destId="{2C0EC829-94A7-A840-84DD-43DCE84787AD}" srcOrd="0" destOrd="0" presId="urn:microsoft.com/office/officeart/2008/layout/LinedList"/>
    <dgm:cxn modelId="{6FAA7BB2-0D32-7A4A-B2ED-7761A7ECB6DF}" type="presParOf" srcId="{462D6BAF-ECE7-5A47-B35C-2ABE131F339C}" destId="{7818DA64-5214-1A49-A8E9-5A35EDB8B5A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7AB5BE-6D23-4D19-B383-65874FD8F820}"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E146E2F7-AA1E-4998-BC70-E1FB986E58EB}">
      <dgm:prSet/>
      <dgm:spPr/>
      <dgm:t>
        <a:bodyPr/>
        <a:lstStyle/>
        <a:p>
          <a:r>
            <a:rPr lang="en-US"/>
            <a:t>Team/Group Development</a:t>
          </a:r>
        </a:p>
      </dgm:t>
    </dgm:pt>
    <dgm:pt modelId="{2F5732B4-8E12-4A34-9670-24C156F9CD6F}" type="parTrans" cxnId="{2BA3AEB5-5BF7-4430-B7EE-790BD619D93D}">
      <dgm:prSet/>
      <dgm:spPr/>
      <dgm:t>
        <a:bodyPr/>
        <a:lstStyle/>
        <a:p>
          <a:endParaRPr lang="en-US"/>
        </a:p>
      </dgm:t>
    </dgm:pt>
    <dgm:pt modelId="{DEB20B16-E992-4D1D-8F7F-FDD7A621B3D8}" type="sibTrans" cxnId="{2BA3AEB5-5BF7-4430-B7EE-790BD619D93D}">
      <dgm:prSet/>
      <dgm:spPr/>
      <dgm:t>
        <a:bodyPr/>
        <a:lstStyle/>
        <a:p>
          <a:endParaRPr lang="en-US"/>
        </a:p>
      </dgm:t>
    </dgm:pt>
    <dgm:pt modelId="{2E7F564E-8754-48BD-A775-34CADD10B919}">
      <dgm:prSet/>
      <dgm:spPr/>
      <dgm:t>
        <a:bodyPr/>
        <a:lstStyle/>
        <a:p>
          <a:r>
            <a:rPr lang="en-US" dirty="0"/>
            <a:t>Group Development – </a:t>
          </a:r>
          <a:r>
            <a:rPr lang="en-US" b="1" dirty="0" err="1"/>
            <a:t>Tuckmans</a:t>
          </a:r>
          <a:r>
            <a:rPr lang="en-US" dirty="0"/>
            <a:t> stages of group development</a:t>
          </a:r>
        </a:p>
      </dgm:t>
    </dgm:pt>
    <dgm:pt modelId="{B00FDAAF-B7E9-4237-91FD-82FE7DD4A263}" type="parTrans" cxnId="{846AE821-C23B-43CB-8EB4-F0495A3D7A7D}">
      <dgm:prSet/>
      <dgm:spPr/>
      <dgm:t>
        <a:bodyPr/>
        <a:lstStyle/>
        <a:p>
          <a:endParaRPr lang="en-US"/>
        </a:p>
      </dgm:t>
    </dgm:pt>
    <dgm:pt modelId="{780384D3-CBEC-4CCC-BAE2-1488C1F5E24A}" type="sibTrans" cxnId="{846AE821-C23B-43CB-8EB4-F0495A3D7A7D}">
      <dgm:prSet/>
      <dgm:spPr/>
      <dgm:t>
        <a:bodyPr/>
        <a:lstStyle/>
        <a:p>
          <a:endParaRPr lang="en-US"/>
        </a:p>
      </dgm:t>
    </dgm:pt>
    <dgm:pt modelId="{7BD93B86-F42B-4267-BC2E-935BFAB147CB}">
      <dgm:prSet/>
      <dgm:spPr/>
      <dgm:t>
        <a:bodyPr/>
        <a:lstStyle/>
        <a:p>
          <a:r>
            <a:rPr lang="en-US" dirty="0"/>
            <a:t>Team Roles – </a:t>
          </a:r>
          <a:r>
            <a:rPr lang="en-US" b="1" dirty="0"/>
            <a:t>Belbin</a:t>
          </a:r>
          <a:r>
            <a:rPr lang="en-US" dirty="0"/>
            <a:t> 9 team roles</a:t>
          </a:r>
        </a:p>
      </dgm:t>
    </dgm:pt>
    <dgm:pt modelId="{03492409-5607-44BB-9D76-D20CC477543A}" type="parTrans" cxnId="{0FD5BBD0-17D5-4562-B5B3-B0A5E06E57F8}">
      <dgm:prSet/>
      <dgm:spPr/>
      <dgm:t>
        <a:bodyPr/>
        <a:lstStyle/>
        <a:p>
          <a:endParaRPr lang="en-US"/>
        </a:p>
      </dgm:t>
    </dgm:pt>
    <dgm:pt modelId="{E05CCB61-C348-4863-8A1A-B6FF5F602E06}" type="sibTrans" cxnId="{0FD5BBD0-17D5-4562-B5B3-B0A5E06E57F8}">
      <dgm:prSet/>
      <dgm:spPr/>
      <dgm:t>
        <a:bodyPr/>
        <a:lstStyle/>
        <a:p>
          <a:endParaRPr lang="en-US"/>
        </a:p>
      </dgm:t>
    </dgm:pt>
    <dgm:pt modelId="{941B5352-803F-4C69-94F5-03C3F51AF66A}">
      <dgm:prSet/>
      <dgm:spPr/>
      <dgm:t>
        <a:bodyPr/>
        <a:lstStyle/>
        <a:p>
          <a:r>
            <a:rPr lang="en-US"/>
            <a:t>Individual Development</a:t>
          </a:r>
        </a:p>
      </dgm:t>
    </dgm:pt>
    <dgm:pt modelId="{EE825137-3BDC-404F-B88A-3EF1CB1FA895}" type="parTrans" cxnId="{84B13EC4-A07C-4F79-9AAD-5DC75CB3697C}">
      <dgm:prSet/>
      <dgm:spPr/>
      <dgm:t>
        <a:bodyPr/>
        <a:lstStyle/>
        <a:p>
          <a:endParaRPr lang="en-US"/>
        </a:p>
      </dgm:t>
    </dgm:pt>
    <dgm:pt modelId="{9C8FFEED-2E73-41E3-87F1-8DC13AC7A095}" type="sibTrans" cxnId="{84B13EC4-A07C-4F79-9AAD-5DC75CB3697C}">
      <dgm:prSet/>
      <dgm:spPr/>
      <dgm:t>
        <a:bodyPr/>
        <a:lstStyle/>
        <a:p>
          <a:endParaRPr lang="en-US"/>
        </a:p>
      </dgm:t>
    </dgm:pt>
    <dgm:pt modelId="{4B82E1E3-E374-4A1B-B7FF-BAB5442FE094}">
      <dgm:prSet/>
      <dgm:spPr/>
      <dgm:t>
        <a:bodyPr/>
        <a:lstStyle/>
        <a:p>
          <a:r>
            <a:rPr lang="en-US" dirty="0" err="1"/>
            <a:t>Behaviour</a:t>
          </a:r>
          <a:r>
            <a:rPr lang="en-US" dirty="0"/>
            <a:t> – </a:t>
          </a:r>
          <a:r>
            <a:rPr lang="en-US" b="1" dirty="0"/>
            <a:t>Choice Theory</a:t>
          </a:r>
        </a:p>
      </dgm:t>
    </dgm:pt>
    <dgm:pt modelId="{D7A32435-DE93-4F1B-8F34-E8C64F5641FE}" type="parTrans" cxnId="{1EA72CF9-FA82-4A86-AF04-399DA9C9AF57}">
      <dgm:prSet/>
      <dgm:spPr/>
      <dgm:t>
        <a:bodyPr/>
        <a:lstStyle/>
        <a:p>
          <a:endParaRPr lang="en-US"/>
        </a:p>
      </dgm:t>
    </dgm:pt>
    <dgm:pt modelId="{5AAE1D3C-4BDB-41B8-9EB6-65853A832E62}" type="sibTrans" cxnId="{1EA72CF9-FA82-4A86-AF04-399DA9C9AF57}">
      <dgm:prSet/>
      <dgm:spPr/>
      <dgm:t>
        <a:bodyPr/>
        <a:lstStyle/>
        <a:p>
          <a:endParaRPr lang="en-US"/>
        </a:p>
      </dgm:t>
    </dgm:pt>
    <dgm:pt modelId="{99E2E379-FF68-41CD-B21A-55B737043CFA}">
      <dgm:prSet/>
      <dgm:spPr/>
      <dgm:t>
        <a:bodyPr/>
        <a:lstStyle/>
        <a:p>
          <a:r>
            <a:rPr lang="en-US" b="1" dirty="0"/>
            <a:t>Growth Mindset </a:t>
          </a:r>
          <a:r>
            <a:rPr lang="en-US" dirty="0"/>
            <a:t>– Carol Dweck</a:t>
          </a:r>
        </a:p>
      </dgm:t>
    </dgm:pt>
    <dgm:pt modelId="{F68C78B8-694C-4713-8D21-7EF9B449DBE2}" type="parTrans" cxnId="{CF2A1E7B-F6E7-4E8A-8C26-745E1E8178C0}">
      <dgm:prSet/>
      <dgm:spPr/>
      <dgm:t>
        <a:bodyPr/>
        <a:lstStyle/>
        <a:p>
          <a:endParaRPr lang="en-US"/>
        </a:p>
      </dgm:t>
    </dgm:pt>
    <dgm:pt modelId="{46125ABF-0888-4345-97A0-7F5C8B2CB0F3}" type="sibTrans" cxnId="{CF2A1E7B-F6E7-4E8A-8C26-745E1E8178C0}">
      <dgm:prSet/>
      <dgm:spPr/>
      <dgm:t>
        <a:bodyPr/>
        <a:lstStyle/>
        <a:p>
          <a:endParaRPr lang="en-US"/>
        </a:p>
      </dgm:t>
    </dgm:pt>
    <dgm:pt modelId="{324D9CC6-2A83-B141-9C0F-7AFAD3BB0848}" type="pres">
      <dgm:prSet presAssocID="{267AB5BE-6D23-4D19-B383-65874FD8F820}" presName="linear" presStyleCnt="0">
        <dgm:presLayoutVars>
          <dgm:animLvl val="lvl"/>
          <dgm:resizeHandles val="exact"/>
        </dgm:presLayoutVars>
      </dgm:prSet>
      <dgm:spPr/>
    </dgm:pt>
    <dgm:pt modelId="{3BC93F0D-43FC-D34E-80E5-6D09BD0E0F85}" type="pres">
      <dgm:prSet presAssocID="{E146E2F7-AA1E-4998-BC70-E1FB986E58EB}" presName="parentText" presStyleLbl="node1" presStyleIdx="0" presStyleCnt="2">
        <dgm:presLayoutVars>
          <dgm:chMax val="0"/>
          <dgm:bulletEnabled val="1"/>
        </dgm:presLayoutVars>
      </dgm:prSet>
      <dgm:spPr/>
    </dgm:pt>
    <dgm:pt modelId="{36ECB1F9-55A0-E14B-B779-4668F9DB536F}" type="pres">
      <dgm:prSet presAssocID="{E146E2F7-AA1E-4998-BC70-E1FB986E58EB}" presName="childText" presStyleLbl="revTx" presStyleIdx="0" presStyleCnt="2">
        <dgm:presLayoutVars>
          <dgm:bulletEnabled val="1"/>
        </dgm:presLayoutVars>
      </dgm:prSet>
      <dgm:spPr/>
    </dgm:pt>
    <dgm:pt modelId="{BA2BC05E-9B33-0846-8E70-0F056525BE5E}" type="pres">
      <dgm:prSet presAssocID="{941B5352-803F-4C69-94F5-03C3F51AF66A}" presName="parentText" presStyleLbl="node1" presStyleIdx="1" presStyleCnt="2">
        <dgm:presLayoutVars>
          <dgm:chMax val="0"/>
          <dgm:bulletEnabled val="1"/>
        </dgm:presLayoutVars>
      </dgm:prSet>
      <dgm:spPr/>
    </dgm:pt>
    <dgm:pt modelId="{906E3958-CD6D-814A-AB2E-0FED96A0AECE}" type="pres">
      <dgm:prSet presAssocID="{941B5352-803F-4C69-94F5-03C3F51AF66A}" presName="childText" presStyleLbl="revTx" presStyleIdx="1" presStyleCnt="2">
        <dgm:presLayoutVars>
          <dgm:bulletEnabled val="1"/>
        </dgm:presLayoutVars>
      </dgm:prSet>
      <dgm:spPr/>
    </dgm:pt>
  </dgm:ptLst>
  <dgm:cxnLst>
    <dgm:cxn modelId="{DE050520-3723-EC4C-B3A9-D21F5A90800E}" type="presOf" srcId="{99E2E379-FF68-41CD-B21A-55B737043CFA}" destId="{906E3958-CD6D-814A-AB2E-0FED96A0AECE}" srcOrd="0" destOrd="1" presId="urn:microsoft.com/office/officeart/2005/8/layout/vList2"/>
    <dgm:cxn modelId="{846AE821-C23B-43CB-8EB4-F0495A3D7A7D}" srcId="{E146E2F7-AA1E-4998-BC70-E1FB986E58EB}" destId="{2E7F564E-8754-48BD-A775-34CADD10B919}" srcOrd="0" destOrd="0" parTransId="{B00FDAAF-B7E9-4237-91FD-82FE7DD4A263}" sibTransId="{780384D3-CBEC-4CCC-BAE2-1488C1F5E24A}"/>
    <dgm:cxn modelId="{AB73B257-DD20-5249-B974-3ECDCFA846E7}" type="presOf" srcId="{267AB5BE-6D23-4D19-B383-65874FD8F820}" destId="{324D9CC6-2A83-B141-9C0F-7AFAD3BB0848}" srcOrd="0" destOrd="0" presId="urn:microsoft.com/office/officeart/2005/8/layout/vList2"/>
    <dgm:cxn modelId="{CF2A1E7B-F6E7-4E8A-8C26-745E1E8178C0}" srcId="{941B5352-803F-4C69-94F5-03C3F51AF66A}" destId="{99E2E379-FF68-41CD-B21A-55B737043CFA}" srcOrd="1" destOrd="0" parTransId="{F68C78B8-694C-4713-8D21-7EF9B449DBE2}" sibTransId="{46125ABF-0888-4345-97A0-7F5C8B2CB0F3}"/>
    <dgm:cxn modelId="{E055578B-90BC-8140-9685-951CD68889FC}" type="presOf" srcId="{4B82E1E3-E374-4A1B-B7FF-BAB5442FE094}" destId="{906E3958-CD6D-814A-AB2E-0FED96A0AECE}" srcOrd="0" destOrd="0" presId="urn:microsoft.com/office/officeart/2005/8/layout/vList2"/>
    <dgm:cxn modelId="{2BA3AEB5-5BF7-4430-B7EE-790BD619D93D}" srcId="{267AB5BE-6D23-4D19-B383-65874FD8F820}" destId="{E146E2F7-AA1E-4998-BC70-E1FB986E58EB}" srcOrd="0" destOrd="0" parTransId="{2F5732B4-8E12-4A34-9670-24C156F9CD6F}" sibTransId="{DEB20B16-E992-4D1D-8F7F-FDD7A621B3D8}"/>
    <dgm:cxn modelId="{604674BF-9A9F-574A-90FE-DAF39719DE66}" type="presOf" srcId="{E146E2F7-AA1E-4998-BC70-E1FB986E58EB}" destId="{3BC93F0D-43FC-D34E-80E5-6D09BD0E0F85}" srcOrd="0" destOrd="0" presId="urn:microsoft.com/office/officeart/2005/8/layout/vList2"/>
    <dgm:cxn modelId="{84B13EC4-A07C-4F79-9AAD-5DC75CB3697C}" srcId="{267AB5BE-6D23-4D19-B383-65874FD8F820}" destId="{941B5352-803F-4C69-94F5-03C3F51AF66A}" srcOrd="1" destOrd="0" parTransId="{EE825137-3BDC-404F-B88A-3EF1CB1FA895}" sibTransId="{9C8FFEED-2E73-41E3-87F1-8DC13AC7A095}"/>
    <dgm:cxn modelId="{6B349FC8-A438-8143-9F6A-05FE4056A9FF}" type="presOf" srcId="{941B5352-803F-4C69-94F5-03C3F51AF66A}" destId="{BA2BC05E-9B33-0846-8E70-0F056525BE5E}" srcOrd="0" destOrd="0" presId="urn:microsoft.com/office/officeart/2005/8/layout/vList2"/>
    <dgm:cxn modelId="{0FD5BBD0-17D5-4562-B5B3-B0A5E06E57F8}" srcId="{E146E2F7-AA1E-4998-BC70-E1FB986E58EB}" destId="{7BD93B86-F42B-4267-BC2E-935BFAB147CB}" srcOrd="1" destOrd="0" parTransId="{03492409-5607-44BB-9D76-D20CC477543A}" sibTransId="{E05CCB61-C348-4863-8A1A-B6FF5F602E06}"/>
    <dgm:cxn modelId="{640364D4-8D56-D741-9ED9-3F011557D6E3}" type="presOf" srcId="{7BD93B86-F42B-4267-BC2E-935BFAB147CB}" destId="{36ECB1F9-55A0-E14B-B779-4668F9DB536F}" srcOrd="0" destOrd="1" presId="urn:microsoft.com/office/officeart/2005/8/layout/vList2"/>
    <dgm:cxn modelId="{5506E3D7-4F58-C840-BB60-263EA7328410}" type="presOf" srcId="{2E7F564E-8754-48BD-A775-34CADD10B919}" destId="{36ECB1F9-55A0-E14B-B779-4668F9DB536F}" srcOrd="0" destOrd="0" presId="urn:microsoft.com/office/officeart/2005/8/layout/vList2"/>
    <dgm:cxn modelId="{1EA72CF9-FA82-4A86-AF04-399DA9C9AF57}" srcId="{941B5352-803F-4C69-94F5-03C3F51AF66A}" destId="{4B82E1E3-E374-4A1B-B7FF-BAB5442FE094}" srcOrd="0" destOrd="0" parTransId="{D7A32435-DE93-4F1B-8F34-E8C64F5641FE}" sibTransId="{5AAE1D3C-4BDB-41B8-9EB6-65853A832E62}"/>
    <dgm:cxn modelId="{20F05837-9E02-DA4D-ABDE-11CA99B6827F}" type="presParOf" srcId="{324D9CC6-2A83-B141-9C0F-7AFAD3BB0848}" destId="{3BC93F0D-43FC-D34E-80E5-6D09BD0E0F85}" srcOrd="0" destOrd="0" presId="urn:microsoft.com/office/officeart/2005/8/layout/vList2"/>
    <dgm:cxn modelId="{5AF89804-610D-1B4E-8772-DF798B82A42D}" type="presParOf" srcId="{324D9CC6-2A83-B141-9C0F-7AFAD3BB0848}" destId="{36ECB1F9-55A0-E14B-B779-4668F9DB536F}" srcOrd="1" destOrd="0" presId="urn:microsoft.com/office/officeart/2005/8/layout/vList2"/>
    <dgm:cxn modelId="{3B9D1E1A-9E44-1E43-B616-F4D64D5C06BA}" type="presParOf" srcId="{324D9CC6-2A83-B141-9C0F-7AFAD3BB0848}" destId="{BA2BC05E-9B33-0846-8E70-0F056525BE5E}" srcOrd="2" destOrd="0" presId="urn:microsoft.com/office/officeart/2005/8/layout/vList2"/>
    <dgm:cxn modelId="{046C289F-474F-E640-B618-21EB26F48B49}" type="presParOf" srcId="{324D9CC6-2A83-B141-9C0F-7AFAD3BB0848}" destId="{906E3958-CD6D-814A-AB2E-0FED96A0AEC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30A0AD-4B97-4D51-A86E-C9DF6A7F5044}" type="doc">
      <dgm:prSet loTypeId="urn:microsoft.com/office/officeart/2016/7/layout/AccentHomeChevronProcess" loCatId="process" qsTypeId="urn:microsoft.com/office/officeart/2005/8/quickstyle/simple1" qsCatId="simple" csTypeId="urn:microsoft.com/office/officeart/2005/8/colors/colorful5" csCatId="colorful" phldr="1"/>
      <dgm:spPr/>
      <dgm:t>
        <a:bodyPr/>
        <a:lstStyle/>
        <a:p>
          <a:endParaRPr lang="en-US"/>
        </a:p>
      </dgm:t>
    </dgm:pt>
    <dgm:pt modelId="{7D34F290-5FB6-4554-982D-3EAA41966FB4}">
      <dgm:prSet/>
      <dgm:spPr/>
      <dgm:t>
        <a:bodyPr/>
        <a:lstStyle/>
        <a:p>
          <a:r>
            <a:rPr lang="en-US"/>
            <a:t>1963</a:t>
          </a:r>
        </a:p>
      </dgm:t>
    </dgm:pt>
    <dgm:pt modelId="{056B923D-9627-45CF-BB47-78C31DD428E9}" type="parTrans" cxnId="{27B6765D-4533-46F5-9384-BB12109E8A9F}">
      <dgm:prSet/>
      <dgm:spPr/>
      <dgm:t>
        <a:bodyPr/>
        <a:lstStyle/>
        <a:p>
          <a:endParaRPr lang="en-US"/>
        </a:p>
      </dgm:t>
    </dgm:pt>
    <dgm:pt modelId="{62843811-9516-41B1-AD35-3459DD90B25A}" type="sibTrans" cxnId="{27B6765D-4533-46F5-9384-BB12109E8A9F}">
      <dgm:prSet/>
      <dgm:spPr/>
      <dgm:t>
        <a:bodyPr/>
        <a:lstStyle/>
        <a:p>
          <a:endParaRPr lang="en-US"/>
        </a:p>
      </dgm:t>
    </dgm:pt>
    <dgm:pt modelId="{AEDDE6F4-9D9A-49C9-9761-68B9FDBAAE95}">
      <dgm:prSet custT="1"/>
      <dgm:spPr/>
      <dgm:t>
        <a:bodyPr/>
        <a:lstStyle/>
        <a:p>
          <a:r>
            <a:rPr lang="en-US" sz="1400" dirty="0"/>
            <a:t>Half our Futures (Newsom Report – England)</a:t>
          </a:r>
        </a:p>
      </dgm:t>
    </dgm:pt>
    <dgm:pt modelId="{5AB563CB-EEFC-4DCF-944B-4E6A166EF3A8}" type="parTrans" cxnId="{FB846153-20E6-40E9-A93A-0F3E4AA9B8D2}">
      <dgm:prSet/>
      <dgm:spPr/>
      <dgm:t>
        <a:bodyPr/>
        <a:lstStyle/>
        <a:p>
          <a:endParaRPr lang="en-US"/>
        </a:p>
      </dgm:t>
    </dgm:pt>
    <dgm:pt modelId="{9C843667-8ED9-4F8E-93F1-16CC93054588}" type="sibTrans" cxnId="{FB846153-20E6-40E9-A93A-0F3E4AA9B8D2}">
      <dgm:prSet/>
      <dgm:spPr/>
      <dgm:t>
        <a:bodyPr/>
        <a:lstStyle/>
        <a:p>
          <a:endParaRPr lang="en-US"/>
        </a:p>
      </dgm:t>
    </dgm:pt>
    <dgm:pt modelId="{E40E6A75-C18C-4013-BACA-C307F7F14542}">
      <dgm:prSet custT="1"/>
      <dgm:spPr/>
      <dgm:t>
        <a:bodyPr/>
        <a:lstStyle/>
        <a:p>
          <a:r>
            <a:rPr lang="en-US" sz="1400" dirty="0"/>
            <a:t>Time and Resources to those average and below average</a:t>
          </a:r>
        </a:p>
      </dgm:t>
    </dgm:pt>
    <dgm:pt modelId="{3474929B-4287-4CD1-98C0-D7AB2D3B2D0C}" type="parTrans" cxnId="{194E09FF-56C9-49EB-8159-C6D844CD8F71}">
      <dgm:prSet/>
      <dgm:spPr/>
      <dgm:t>
        <a:bodyPr/>
        <a:lstStyle/>
        <a:p>
          <a:endParaRPr lang="en-US"/>
        </a:p>
      </dgm:t>
    </dgm:pt>
    <dgm:pt modelId="{FAB72F9F-0D30-47FF-957A-59FE77F86116}" type="sibTrans" cxnId="{194E09FF-56C9-49EB-8159-C6D844CD8F71}">
      <dgm:prSet/>
      <dgm:spPr/>
      <dgm:t>
        <a:bodyPr/>
        <a:lstStyle/>
        <a:p>
          <a:endParaRPr lang="en-US"/>
        </a:p>
      </dgm:t>
    </dgm:pt>
    <dgm:pt modelId="{BD3D4FF8-309D-4FC6-9D93-D3952E5B34CF}">
      <dgm:prSet custT="1"/>
      <dgm:spPr/>
      <dgm:t>
        <a:bodyPr/>
        <a:lstStyle/>
        <a:p>
          <a:r>
            <a:rPr lang="en-US" sz="1400" dirty="0"/>
            <a:t>Raise school leaving age to 16</a:t>
          </a:r>
        </a:p>
      </dgm:t>
    </dgm:pt>
    <dgm:pt modelId="{4D5F8F6E-79E8-47B4-9E7F-9A05CAD55A93}" type="parTrans" cxnId="{CE26E911-B560-498E-ACCC-55B5F1E8723C}">
      <dgm:prSet/>
      <dgm:spPr/>
      <dgm:t>
        <a:bodyPr/>
        <a:lstStyle/>
        <a:p>
          <a:endParaRPr lang="en-US"/>
        </a:p>
      </dgm:t>
    </dgm:pt>
    <dgm:pt modelId="{3598A4B6-A6D0-4CF7-8E30-FDA2AD9B9812}" type="sibTrans" cxnId="{CE26E911-B560-498E-ACCC-55B5F1E8723C}">
      <dgm:prSet/>
      <dgm:spPr/>
      <dgm:t>
        <a:bodyPr/>
        <a:lstStyle/>
        <a:p>
          <a:endParaRPr lang="en-US"/>
        </a:p>
      </dgm:t>
    </dgm:pt>
    <dgm:pt modelId="{78DA2257-9BDE-4E1D-840B-2117662A9198}">
      <dgm:prSet custT="1"/>
      <dgm:spPr/>
      <dgm:t>
        <a:bodyPr/>
        <a:lstStyle/>
        <a:p>
          <a:r>
            <a:rPr lang="en-US" sz="1400" dirty="0"/>
            <a:t>Hay day for Outdoor Education Provision</a:t>
          </a:r>
        </a:p>
      </dgm:t>
    </dgm:pt>
    <dgm:pt modelId="{82020A4F-42EA-4B8B-A78E-5EF25BAD9E8F}" type="parTrans" cxnId="{92132B16-DECE-497B-A7EC-A04882623498}">
      <dgm:prSet/>
      <dgm:spPr/>
      <dgm:t>
        <a:bodyPr/>
        <a:lstStyle/>
        <a:p>
          <a:endParaRPr lang="en-US"/>
        </a:p>
      </dgm:t>
    </dgm:pt>
    <dgm:pt modelId="{0E18BFE7-BF1A-4C20-9557-6F2A96D7B8A3}" type="sibTrans" cxnId="{92132B16-DECE-497B-A7EC-A04882623498}">
      <dgm:prSet/>
      <dgm:spPr/>
      <dgm:t>
        <a:bodyPr/>
        <a:lstStyle/>
        <a:p>
          <a:endParaRPr lang="en-US"/>
        </a:p>
      </dgm:t>
    </dgm:pt>
    <dgm:pt modelId="{80340733-AC2B-45AF-8F2F-3DAE117BC55C}">
      <dgm:prSet/>
      <dgm:spPr/>
      <dgm:t>
        <a:bodyPr/>
        <a:lstStyle/>
        <a:p>
          <a:r>
            <a:rPr lang="en-US"/>
            <a:t>1988</a:t>
          </a:r>
        </a:p>
      </dgm:t>
    </dgm:pt>
    <dgm:pt modelId="{8DD540C9-C376-496E-9DCB-838BD2D3461F}" type="parTrans" cxnId="{EC80480B-599A-4D6F-AB78-5E99BED3EE43}">
      <dgm:prSet/>
      <dgm:spPr/>
      <dgm:t>
        <a:bodyPr/>
        <a:lstStyle/>
        <a:p>
          <a:endParaRPr lang="en-US"/>
        </a:p>
      </dgm:t>
    </dgm:pt>
    <dgm:pt modelId="{AF26008A-6A74-4622-92D3-96E3A0672C30}" type="sibTrans" cxnId="{EC80480B-599A-4D6F-AB78-5E99BED3EE43}">
      <dgm:prSet/>
      <dgm:spPr/>
      <dgm:t>
        <a:bodyPr/>
        <a:lstStyle/>
        <a:p>
          <a:endParaRPr lang="en-US"/>
        </a:p>
      </dgm:t>
    </dgm:pt>
    <dgm:pt modelId="{2752B033-B1C9-4AB2-BB01-B2FBAE810A53}">
      <dgm:prSet custT="1"/>
      <dgm:spPr/>
      <dgm:t>
        <a:bodyPr/>
        <a:lstStyle/>
        <a:p>
          <a:r>
            <a:rPr lang="en-US" sz="1400" dirty="0"/>
            <a:t>National Curriculum</a:t>
          </a:r>
        </a:p>
        <a:p>
          <a:r>
            <a:rPr lang="en-US" sz="1400" dirty="0"/>
            <a:t>(England and Wales)</a:t>
          </a:r>
        </a:p>
      </dgm:t>
    </dgm:pt>
    <dgm:pt modelId="{C6B9C0BA-2FAA-4916-B782-92D448F9E20D}" type="parTrans" cxnId="{18A265D5-D78C-41A7-B455-68AF4FA667C5}">
      <dgm:prSet/>
      <dgm:spPr/>
      <dgm:t>
        <a:bodyPr/>
        <a:lstStyle/>
        <a:p>
          <a:endParaRPr lang="en-US"/>
        </a:p>
      </dgm:t>
    </dgm:pt>
    <dgm:pt modelId="{DDA2A6E9-CD52-4FF1-A637-BF35254319C7}" type="sibTrans" cxnId="{18A265D5-D78C-41A7-B455-68AF4FA667C5}">
      <dgm:prSet/>
      <dgm:spPr/>
      <dgm:t>
        <a:bodyPr/>
        <a:lstStyle/>
        <a:p>
          <a:endParaRPr lang="en-US"/>
        </a:p>
      </dgm:t>
    </dgm:pt>
    <dgm:pt modelId="{AB907A1D-2EB8-4464-B8E0-EC41ADCD54F2}">
      <dgm:prSet custT="1"/>
      <dgm:spPr/>
      <dgm:t>
        <a:bodyPr/>
        <a:lstStyle/>
        <a:p>
          <a:r>
            <a:rPr lang="en-US" sz="1400" dirty="0"/>
            <a:t>Added pressures to outcomes – Teaching to the test</a:t>
          </a:r>
        </a:p>
      </dgm:t>
    </dgm:pt>
    <dgm:pt modelId="{C96E5CE6-2EDC-49D1-9D38-DE619242D2E1}" type="parTrans" cxnId="{D02B9B57-9756-46B9-9184-4143D21D1F98}">
      <dgm:prSet/>
      <dgm:spPr/>
      <dgm:t>
        <a:bodyPr/>
        <a:lstStyle/>
        <a:p>
          <a:endParaRPr lang="en-US"/>
        </a:p>
      </dgm:t>
    </dgm:pt>
    <dgm:pt modelId="{5B49EC43-C1A2-434F-9226-4DF0CAB32EB2}" type="sibTrans" cxnId="{D02B9B57-9756-46B9-9184-4143D21D1F98}">
      <dgm:prSet/>
      <dgm:spPr/>
      <dgm:t>
        <a:bodyPr/>
        <a:lstStyle/>
        <a:p>
          <a:endParaRPr lang="en-US"/>
        </a:p>
      </dgm:t>
    </dgm:pt>
    <dgm:pt modelId="{994B96A3-F2F4-403D-9984-1F4FA8A46A5D}">
      <dgm:prSet/>
      <dgm:spPr/>
      <dgm:t>
        <a:bodyPr/>
        <a:lstStyle/>
        <a:p>
          <a:r>
            <a:rPr lang="en-US"/>
            <a:t>2015</a:t>
          </a:r>
        </a:p>
      </dgm:t>
    </dgm:pt>
    <dgm:pt modelId="{7E05A9AB-F6B1-4880-875D-CBCC2A2525A8}" type="parTrans" cxnId="{BF0BF4BF-CB6C-4CA7-B385-CD5A5306B762}">
      <dgm:prSet/>
      <dgm:spPr/>
      <dgm:t>
        <a:bodyPr/>
        <a:lstStyle/>
        <a:p>
          <a:endParaRPr lang="en-US"/>
        </a:p>
      </dgm:t>
    </dgm:pt>
    <dgm:pt modelId="{4EA86013-9440-4FD8-A025-81FF27C8B358}" type="sibTrans" cxnId="{BF0BF4BF-CB6C-4CA7-B385-CD5A5306B762}">
      <dgm:prSet/>
      <dgm:spPr/>
      <dgm:t>
        <a:bodyPr/>
        <a:lstStyle/>
        <a:p>
          <a:endParaRPr lang="en-US"/>
        </a:p>
      </dgm:t>
    </dgm:pt>
    <dgm:pt modelId="{56B1622C-16D3-48B6-BCAF-D0E24E93A70B}">
      <dgm:prSet custT="1"/>
      <dgm:spPr/>
      <dgm:t>
        <a:bodyPr/>
        <a:lstStyle/>
        <a:p>
          <a:r>
            <a:rPr lang="en-US" sz="1400" dirty="0"/>
            <a:t>Donaldson Report (Wales)</a:t>
          </a:r>
        </a:p>
      </dgm:t>
    </dgm:pt>
    <dgm:pt modelId="{CE744FE8-3070-4B04-93DD-2D621F695A77}" type="parTrans" cxnId="{0CECAFC8-451F-4C31-83EF-2798570D840C}">
      <dgm:prSet/>
      <dgm:spPr/>
      <dgm:t>
        <a:bodyPr/>
        <a:lstStyle/>
        <a:p>
          <a:endParaRPr lang="en-US"/>
        </a:p>
      </dgm:t>
    </dgm:pt>
    <dgm:pt modelId="{AD74F835-A996-400A-9104-BEA50AC0EA9C}" type="sibTrans" cxnId="{0CECAFC8-451F-4C31-83EF-2798570D840C}">
      <dgm:prSet/>
      <dgm:spPr/>
      <dgm:t>
        <a:bodyPr/>
        <a:lstStyle/>
        <a:p>
          <a:endParaRPr lang="en-US"/>
        </a:p>
      </dgm:t>
    </dgm:pt>
    <dgm:pt modelId="{7CF486E4-1E5A-4961-897A-E96F7970F8C0}">
      <dgm:prSet custT="1"/>
      <dgm:spPr/>
      <dgm:t>
        <a:bodyPr/>
        <a:lstStyle/>
        <a:p>
          <a:r>
            <a:rPr lang="en-US" sz="1400" dirty="0"/>
            <a:t>Move back to child centered learning – health and wellbeing one of the six key areas of learning</a:t>
          </a:r>
        </a:p>
      </dgm:t>
    </dgm:pt>
    <dgm:pt modelId="{359424BA-5D9D-49F1-9619-5F214EFFF494}" type="parTrans" cxnId="{F672759A-D986-4710-A655-1BB92CE4EBAC}">
      <dgm:prSet/>
      <dgm:spPr/>
      <dgm:t>
        <a:bodyPr/>
        <a:lstStyle/>
        <a:p>
          <a:endParaRPr lang="en-US"/>
        </a:p>
      </dgm:t>
    </dgm:pt>
    <dgm:pt modelId="{C83F3A93-C4E4-445C-8F3E-8781A4767EA1}" type="sibTrans" cxnId="{F672759A-D986-4710-A655-1BB92CE4EBAC}">
      <dgm:prSet/>
      <dgm:spPr/>
      <dgm:t>
        <a:bodyPr/>
        <a:lstStyle/>
        <a:p>
          <a:endParaRPr lang="en-US"/>
        </a:p>
      </dgm:t>
    </dgm:pt>
    <dgm:pt modelId="{77D5F382-A8C6-46D4-856B-8FBDCC3FC126}">
      <dgm:prSet custT="1"/>
      <dgm:spPr/>
      <dgm:t>
        <a:bodyPr/>
        <a:lstStyle/>
        <a:p>
          <a:r>
            <a:rPr lang="en-US" sz="1400" dirty="0"/>
            <a:t>More emphasis on equipping young people for life</a:t>
          </a:r>
        </a:p>
      </dgm:t>
    </dgm:pt>
    <dgm:pt modelId="{2F379C53-1EB3-474A-8F4C-C17595317E9B}" type="parTrans" cxnId="{B18D5A05-586E-47D5-BF35-2EE16BF71A96}">
      <dgm:prSet/>
      <dgm:spPr/>
      <dgm:t>
        <a:bodyPr/>
        <a:lstStyle/>
        <a:p>
          <a:endParaRPr lang="en-US"/>
        </a:p>
      </dgm:t>
    </dgm:pt>
    <dgm:pt modelId="{980F4E0C-8CF5-4157-A825-61A1E190A3F1}" type="sibTrans" cxnId="{B18D5A05-586E-47D5-BF35-2EE16BF71A96}">
      <dgm:prSet/>
      <dgm:spPr/>
      <dgm:t>
        <a:bodyPr/>
        <a:lstStyle/>
        <a:p>
          <a:endParaRPr lang="en-US"/>
        </a:p>
      </dgm:t>
    </dgm:pt>
    <dgm:pt modelId="{EB889806-5F85-234A-A18F-CB16D374764E}">
      <dgm:prSet custT="1"/>
      <dgm:spPr/>
      <dgm:t>
        <a:bodyPr/>
        <a:lstStyle/>
        <a:p>
          <a:r>
            <a:rPr lang="en-US" sz="1400" dirty="0">
              <a:hlinkClick xmlns:r="http://schemas.openxmlformats.org/officeDocument/2006/relationships" r:id="rId1"/>
            </a:rPr>
            <a:t>Successful Futures</a:t>
          </a:r>
          <a:endParaRPr lang="en-US" sz="1400" dirty="0"/>
        </a:p>
      </dgm:t>
    </dgm:pt>
    <dgm:pt modelId="{90543E92-0C70-F543-940D-FA83A241516F}" type="parTrans" cxnId="{F8EE92B3-518A-5944-94B0-9DD34DFFAABB}">
      <dgm:prSet/>
      <dgm:spPr/>
      <dgm:t>
        <a:bodyPr/>
        <a:lstStyle/>
        <a:p>
          <a:endParaRPr lang="en-GB"/>
        </a:p>
      </dgm:t>
    </dgm:pt>
    <dgm:pt modelId="{436446AA-9E43-B140-AFCB-D526E8655AB8}" type="sibTrans" cxnId="{F8EE92B3-518A-5944-94B0-9DD34DFFAABB}">
      <dgm:prSet/>
      <dgm:spPr/>
      <dgm:t>
        <a:bodyPr/>
        <a:lstStyle/>
        <a:p>
          <a:endParaRPr lang="en-GB"/>
        </a:p>
      </dgm:t>
    </dgm:pt>
    <dgm:pt modelId="{39E37831-13D7-BF41-BEC4-FBACD782B8EA}" type="pres">
      <dgm:prSet presAssocID="{BB30A0AD-4B97-4D51-A86E-C9DF6A7F5044}" presName="Name0" presStyleCnt="0">
        <dgm:presLayoutVars>
          <dgm:animLvl val="lvl"/>
          <dgm:resizeHandles val="exact"/>
        </dgm:presLayoutVars>
      </dgm:prSet>
      <dgm:spPr/>
    </dgm:pt>
    <dgm:pt modelId="{33EEC92F-6190-BE41-A15F-CC5326620EA2}" type="pres">
      <dgm:prSet presAssocID="{7D34F290-5FB6-4554-982D-3EAA41966FB4}" presName="composite" presStyleCnt="0"/>
      <dgm:spPr/>
    </dgm:pt>
    <dgm:pt modelId="{9754E181-24D8-514C-B1A9-44884D96BF5D}" type="pres">
      <dgm:prSet presAssocID="{7D34F290-5FB6-4554-982D-3EAA41966FB4}" presName="L" presStyleLbl="solidFgAcc1" presStyleIdx="0" presStyleCnt="3">
        <dgm:presLayoutVars>
          <dgm:chMax val="0"/>
          <dgm:chPref val="0"/>
        </dgm:presLayoutVars>
      </dgm:prSet>
      <dgm:spPr/>
    </dgm:pt>
    <dgm:pt modelId="{9AE473E0-6D32-BC42-BB9D-FEAFC489D79B}" type="pres">
      <dgm:prSet presAssocID="{7D34F290-5FB6-4554-982D-3EAA41966FB4}" presName="parTx" presStyleLbl="alignNode1" presStyleIdx="0" presStyleCnt="3">
        <dgm:presLayoutVars>
          <dgm:chMax val="0"/>
          <dgm:chPref val="0"/>
          <dgm:bulletEnabled val="1"/>
        </dgm:presLayoutVars>
      </dgm:prSet>
      <dgm:spPr/>
    </dgm:pt>
    <dgm:pt modelId="{CB22659D-5350-EE46-A685-A428628C0E16}" type="pres">
      <dgm:prSet presAssocID="{7D34F290-5FB6-4554-982D-3EAA41966FB4}" presName="desTx" presStyleLbl="revTx" presStyleIdx="0" presStyleCnt="3">
        <dgm:presLayoutVars>
          <dgm:chMax val="0"/>
          <dgm:chPref val="0"/>
          <dgm:bulletEnabled val="1"/>
        </dgm:presLayoutVars>
      </dgm:prSet>
      <dgm:spPr/>
    </dgm:pt>
    <dgm:pt modelId="{020035FC-CE38-544C-B36E-BAF478172E54}" type="pres">
      <dgm:prSet presAssocID="{7D34F290-5FB6-4554-982D-3EAA41966FB4}" presName="EmptyPlaceHolder" presStyleCnt="0"/>
      <dgm:spPr/>
    </dgm:pt>
    <dgm:pt modelId="{DEFC7D41-2B23-9046-8DDB-F6CB9738C79A}" type="pres">
      <dgm:prSet presAssocID="{62843811-9516-41B1-AD35-3459DD90B25A}" presName="space" presStyleCnt="0"/>
      <dgm:spPr/>
    </dgm:pt>
    <dgm:pt modelId="{6A78ADE3-DD2A-234E-812F-6325CF8150A9}" type="pres">
      <dgm:prSet presAssocID="{80340733-AC2B-45AF-8F2F-3DAE117BC55C}" presName="composite" presStyleCnt="0"/>
      <dgm:spPr/>
    </dgm:pt>
    <dgm:pt modelId="{67AC1D44-E73E-C146-8975-35ABDD86AB22}" type="pres">
      <dgm:prSet presAssocID="{80340733-AC2B-45AF-8F2F-3DAE117BC55C}" presName="L" presStyleLbl="solidFgAcc1" presStyleIdx="1" presStyleCnt="3">
        <dgm:presLayoutVars>
          <dgm:chMax val="0"/>
          <dgm:chPref val="0"/>
        </dgm:presLayoutVars>
      </dgm:prSet>
      <dgm:spPr/>
    </dgm:pt>
    <dgm:pt modelId="{A194E8B9-D965-6D4A-9DEF-B9D906546193}" type="pres">
      <dgm:prSet presAssocID="{80340733-AC2B-45AF-8F2F-3DAE117BC55C}" presName="parTx" presStyleLbl="alignNode1" presStyleIdx="1" presStyleCnt="3">
        <dgm:presLayoutVars>
          <dgm:chMax val="0"/>
          <dgm:chPref val="0"/>
          <dgm:bulletEnabled val="1"/>
        </dgm:presLayoutVars>
      </dgm:prSet>
      <dgm:spPr/>
    </dgm:pt>
    <dgm:pt modelId="{7EECFB49-AA23-9D4A-B677-6B3776EE757A}" type="pres">
      <dgm:prSet presAssocID="{80340733-AC2B-45AF-8F2F-3DAE117BC55C}" presName="desTx" presStyleLbl="revTx" presStyleIdx="1" presStyleCnt="3">
        <dgm:presLayoutVars>
          <dgm:chMax val="0"/>
          <dgm:chPref val="0"/>
          <dgm:bulletEnabled val="1"/>
        </dgm:presLayoutVars>
      </dgm:prSet>
      <dgm:spPr/>
    </dgm:pt>
    <dgm:pt modelId="{C5BE601A-0E8B-8D43-9BE4-C61068F6E32C}" type="pres">
      <dgm:prSet presAssocID="{80340733-AC2B-45AF-8F2F-3DAE117BC55C}" presName="EmptyPlaceHolder" presStyleCnt="0"/>
      <dgm:spPr/>
    </dgm:pt>
    <dgm:pt modelId="{CF390729-1EBD-7A4E-A2D4-6E4E9CD75ABF}" type="pres">
      <dgm:prSet presAssocID="{AF26008A-6A74-4622-92D3-96E3A0672C30}" presName="space" presStyleCnt="0"/>
      <dgm:spPr/>
    </dgm:pt>
    <dgm:pt modelId="{11AC9814-A27D-2946-BE65-C61824E09CAA}" type="pres">
      <dgm:prSet presAssocID="{994B96A3-F2F4-403D-9984-1F4FA8A46A5D}" presName="composite" presStyleCnt="0"/>
      <dgm:spPr/>
    </dgm:pt>
    <dgm:pt modelId="{990E99A0-5B3D-AE4F-A250-8C8FE40D5276}" type="pres">
      <dgm:prSet presAssocID="{994B96A3-F2F4-403D-9984-1F4FA8A46A5D}" presName="L" presStyleLbl="solidFgAcc1" presStyleIdx="2" presStyleCnt="3">
        <dgm:presLayoutVars>
          <dgm:chMax val="0"/>
          <dgm:chPref val="0"/>
        </dgm:presLayoutVars>
      </dgm:prSet>
      <dgm:spPr/>
    </dgm:pt>
    <dgm:pt modelId="{8EDD0F6E-2897-BE46-B36B-2ADD4F947F05}" type="pres">
      <dgm:prSet presAssocID="{994B96A3-F2F4-403D-9984-1F4FA8A46A5D}" presName="parTx" presStyleLbl="alignNode1" presStyleIdx="2" presStyleCnt="3" custScaleY="104078">
        <dgm:presLayoutVars>
          <dgm:chMax val="0"/>
          <dgm:chPref val="0"/>
          <dgm:bulletEnabled val="1"/>
        </dgm:presLayoutVars>
      </dgm:prSet>
      <dgm:spPr/>
    </dgm:pt>
    <dgm:pt modelId="{249B2255-AC3C-1E41-83DE-5639DB90831A}" type="pres">
      <dgm:prSet presAssocID="{994B96A3-F2F4-403D-9984-1F4FA8A46A5D}" presName="desTx" presStyleLbl="revTx" presStyleIdx="2" presStyleCnt="3">
        <dgm:presLayoutVars>
          <dgm:chMax val="0"/>
          <dgm:chPref val="0"/>
          <dgm:bulletEnabled val="1"/>
        </dgm:presLayoutVars>
      </dgm:prSet>
      <dgm:spPr/>
    </dgm:pt>
    <dgm:pt modelId="{87C5B27F-0D8D-AB45-9D76-CEBB896B5165}" type="pres">
      <dgm:prSet presAssocID="{994B96A3-F2F4-403D-9984-1F4FA8A46A5D}" presName="EmptyPlaceHolder" presStyleCnt="0"/>
      <dgm:spPr/>
    </dgm:pt>
  </dgm:ptLst>
  <dgm:cxnLst>
    <dgm:cxn modelId="{B18D5A05-586E-47D5-BF35-2EE16BF71A96}" srcId="{56B1622C-16D3-48B6-BCAF-D0E24E93A70B}" destId="{77D5F382-A8C6-46D4-856B-8FBDCC3FC126}" srcOrd="1" destOrd="0" parTransId="{2F379C53-1EB3-474A-8F4C-C17595317E9B}" sibTransId="{980F4E0C-8CF5-4157-A825-61A1E190A3F1}"/>
    <dgm:cxn modelId="{EC80480B-599A-4D6F-AB78-5E99BED3EE43}" srcId="{BB30A0AD-4B97-4D51-A86E-C9DF6A7F5044}" destId="{80340733-AC2B-45AF-8F2F-3DAE117BC55C}" srcOrd="1" destOrd="0" parTransId="{8DD540C9-C376-496E-9DCB-838BD2D3461F}" sibTransId="{AF26008A-6A74-4622-92D3-96E3A0672C30}"/>
    <dgm:cxn modelId="{CE26E911-B560-498E-ACCC-55B5F1E8723C}" srcId="{AEDDE6F4-9D9A-49C9-9761-68B9FDBAAE95}" destId="{BD3D4FF8-309D-4FC6-9D93-D3952E5B34CF}" srcOrd="1" destOrd="0" parTransId="{4D5F8F6E-79E8-47B4-9E7F-9A05CAD55A93}" sibTransId="{3598A4B6-A6D0-4CF7-8E30-FDA2AD9B9812}"/>
    <dgm:cxn modelId="{92132B16-DECE-497B-A7EC-A04882623498}" srcId="{AEDDE6F4-9D9A-49C9-9761-68B9FDBAAE95}" destId="{78DA2257-9BDE-4E1D-840B-2117662A9198}" srcOrd="2" destOrd="0" parTransId="{82020A4F-42EA-4B8B-A78E-5EF25BAD9E8F}" sibTransId="{0E18BFE7-BF1A-4C20-9557-6F2A96D7B8A3}"/>
    <dgm:cxn modelId="{503A2D18-7087-004F-96C4-EEA8B1C30F06}" type="presOf" srcId="{7D34F290-5FB6-4554-982D-3EAA41966FB4}" destId="{9AE473E0-6D32-BC42-BB9D-FEAFC489D79B}" srcOrd="0" destOrd="0" presId="urn:microsoft.com/office/officeart/2016/7/layout/AccentHomeChevronProcess"/>
    <dgm:cxn modelId="{68B6CC32-014F-F24E-93D8-B148590C9275}" type="presOf" srcId="{AB907A1D-2EB8-4464-B8E0-EC41ADCD54F2}" destId="{7EECFB49-AA23-9D4A-B677-6B3776EE757A}" srcOrd="0" destOrd="1" presId="urn:microsoft.com/office/officeart/2016/7/layout/AccentHomeChevronProcess"/>
    <dgm:cxn modelId="{DC497634-F79A-D34A-BEAB-F66483EF8C74}" type="presOf" srcId="{BD3D4FF8-309D-4FC6-9D93-D3952E5B34CF}" destId="{CB22659D-5350-EE46-A685-A428628C0E16}" srcOrd="0" destOrd="2" presId="urn:microsoft.com/office/officeart/2016/7/layout/AccentHomeChevronProcess"/>
    <dgm:cxn modelId="{C2798C3A-350E-4A4A-BBE9-E2B4E76FD2DB}" type="presOf" srcId="{AEDDE6F4-9D9A-49C9-9761-68B9FDBAAE95}" destId="{CB22659D-5350-EE46-A685-A428628C0E16}" srcOrd="0" destOrd="0" presId="urn:microsoft.com/office/officeart/2016/7/layout/AccentHomeChevronProcess"/>
    <dgm:cxn modelId="{7055A93A-A216-0541-B8E1-0A86947640E7}" type="presOf" srcId="{994B96A3-F2F4-403D-9984-1F4FA8A46A5D}" destId="{8EDD0F6E-2897-BE46-B36B-2ADD4F947F05}" srcOrd="0" destOrd="0" presId="urn:microsoft.com/office/officeart/2016/7/layout/AccentHomeChevronProcess"/>
    <dgm:cxn modelId="{2C51EB3D-5514-2241-88C0-10C50A5644A8}" type="presOf" srcId="{78DA2257-9BDE-4E1D-840B-2117662A9198}" destId="{CB22659D-5350-EE46-A685-A428628C0E16}" srcOrd="0" destOrd="3" presId="urn:microsoft.com/office/officeart/2016/7/layout/AccentHomeChevronProcess"/>
    <dgm:cxn modelId="{FB846153-20E6-40E9-A93A-0F3E4AA9B8D2}" srcId="{7D34F290-5FB6-4554-982D-3EAA41966FB4}" destId="{AEDDE6F4-9D9A-49C9-9761-68B9FDBAAE95}" srcOrd="0" destOrd="0" parTransId="{5AB563CB-EEFC-4DCF-944B-4E6A166EF3A8}" sibTransId="{9C843667-8ED9-4F8E-93F1-16CC93054588}"/>
    <dgm:cxn modelId="{D02B9B57-9756-46B9-9184-4143D21D1F98}" srcId="{2752B033-B1C9-4AB2-BB01-B2FBAE810A53}" destId="{AB907A1D-2EB8-4464-B8E0-EC41ADCD54F2}" srcOrd="0" destOrd="0" parTransId="{C96E5CE6-2EDC-49D1-9D38-DE619242D2E1}" sibTransId="{5B49EC43-C1A2-434F-9226-4DF0CAB32EB2}"/>
    <dgm:cxn modelId="{27B6765D-4533-46F5-9384-BB12109E8A9F}" srcId="{BB30A0AD-4B97-4D51-A86E-C9DF6A7F5044}" destId="{7D34F290-5FB6-4554-982D-3EAA41966FB4}" srcOrd="0" destOrd="0" parTransId="{056B923D-9627-45CF-BB47-78C31DD428E9}" sibTransId="{62843811-9516-41B1-AD35-3459DD90B25A}"/>
    <dgm:cxn modelId="{964D946B-C0F1-9847-89FC-1DBCCF475064}" type="presOf" srcId="{EB889806-5F85-234A-A18F-CB16D374764E}" destId="{249B2255-AC3C-1E41-83DE-5639DB90831A}" srcOrd="0" destOrd="3" presId="urn:microsoft.com/office/officeart/2016/7/layout/AccentHomeChevronProcess"/>
    <dgm:cxn modelId="{63AF556C-23A2-6C48-A06F-7CA0E6D3D472}" type="presOf" srcId="{7CF486E4-1E5A-4961-897A-E96F7970F8C0}" destId="{249B2255-AC3C-1E41-83DE-5639DB90831A}" srcOrd="0" destOrd="1" presId="urn:microsoft.com/office/officeart/2016/7/layout/AccentHomeChevronProcess"/>
    <dgm:cxn modelId="{F672759A-D986-4710-A655-1BB92CE4EBAC}" srcId="{56B1622C-16D3-48B6-BCAF-D0E24E93A70B}" destId="{7CF486E4-1E5A-4961-897A-E96F7970F8C0}" srcOrd="0" destOrd="0" parTransId="{359424BA-5D9D-49F1-9619-5F214EFFF494}" sibTransId="{C83F3A93-C4E4-445C-8F3E-8781A4767EA1}"/>
    <dgm:cxn modelId="{1C99E0B2-7C5B-AA4E-B166-C2B0D72BE747}" type="presOf" srcId="{BB30A0AD-4B97-4D51-A86E-C9DF6A7F5044}" destId="{39E37831-13D7-BF41-BEC4-FBACD782B8EA}" srcOrd="0" destOrd="0" presId="urn:microsoft.com/office/officeart/2016/7/layout/AccentHomeChevronProcess"/>
    <dgm:cxn modelId="{F8EE92B3-518A-5944-94B0-9DD34DFFAABB}" srcId="{56B1622C-16D3-48B6-BCAF-D0E24E93A70B}" destId="{EB889806-5F85-234A-A18F-CB16D374764E}" srcOrd="2" destOrd="0" parTransId="{90543E92-0C70-F543-940D-FA83A241516F}" sibTransId="{436446AA-9E43-B140-AFCB-D526E8655AB8}"/>
    <dgm:cxn modelId="{20600FBC-8659-9646-9062-53D3683C5D75}" type="presOf" srcId="{77D5F382-A8C6-46D4-856B-8FBDCC3FC126}" destId="{249B2255-AC3C-1E41-83DE-5639DB90831A}" srcOrd="0" destOrd="2" presId="urn:microsoft.com/office/officeart/2016/7/layout/AccentHomeChevronProcess"/>
    <dgm:cxn modelId="{BF0BF4BF-CB6C-4CA7-B385-CD5A5306B762}" srcId="{BB30A0AD-4B97-4D51-A86E-C9DF6A7F5044}" destId="{994B96A3-F2F4-403D-9984-1F4FA8A46A5D}" srcOrd="2" destOrd="0" parTransId="{7E05A9AB-F6B1-4880-875D-CBCC2A2525A8}" sibTransId="{4EA86013-9440-4FD8-A025-81FF27C8B358}"/>
    <dgm:cxn modelId="{FA52BAC5-3161-B34C-8B08-D61AA339FB28}" type="presOf" srcId="{80340733-AC2B-45AF-8F2F-3DAE117BC55C}" destId="{A194E8B9-D965-6D4A-9DEF-B9D906546193}" srcOrd="0" destOrd="0" presId="urn:microsoft.com/office/officeart/2016/7/layout/AccentHomeChevronProcess"/>
    <dgm:cxn modelId="{0CECAFC8-451F-4C31-83EF-2798570D840C}" srcId="{994B96A3-F2F4-403D-9984-1F4FA8A46A5D}" destId="{56B1622C-16D3-48B6-BCAF-D0E24E93A70B}" srcOrd="0" destOrd="0" parTransId="{CE744FE8-3070-4B04-93DD-2D621F695A77}" sibTransId="{AD74F835-A996-400A-9104-BEA50AC0EA9C}"/>
    <dgm:cxn modelId="{256554D2-D646-E543-86BE-0BD5B4C03938}" type="presOf" srcId="{56B1622C-16D3-48B6-BCAF-D0E24E93A70B}" destId="{249B2255-AC3C-1E41-83DE-5639DB90831A}" srcOrd="0" destOrd="0" presId="urn:microsoft.com/office/officeart/2016/7/layout/AccentHomeChevronProcess"/>
    <dgm:cxn modelId="{18A265D5-D78C-41A7-B455-68AF4FA667C5}" srcId="{80340733-AC2B-45AF-8F2F-3DAE117BC55C}" destId="{2752B033-B1C9-4AB2-BB01-B2FBAE810A53}" srcOrd="0" destOrd="0" parTransId="{C6B9C0BA-2FAA-4916-B782-92D448F9E20D}" sibTransId="{DDA2A6E9-CD52-4FF1-A637-BF35254319C7}"/>
    <dgm:cxn modelId="{A8A4DFE7-F7CC-7642-8376-EF8BE046C380}" type="presOf" srcId="{E40E6A75-C18C-4013-BACA-C307F7F14542}" destId="{CB22659D-5350-EE46-A685-A428628C0E16}" srcOrd="0" destOrd="1" presId="urn:microsoft.com/office/officeart/2016/7/layout/AccentHomeChevronProcess"/>
    <dgm:cxn modelId="{701823E8-7186-6C40-9AB3-4FADDA183DFA}" type="presOf" srcId="{2752B033-B1C9-4AB2-BB01-B2FBAE810A53}" destId="{7EECFB49-AA23-9D4A-B677-6B3776EE757A}" srcOrd="0" destOrd="0" presId="urn:microsoft.com/office/officeart/2016/7/layout/AccentHomeChevronProcess"/>
    <dgm:cxn modelId="{194E09FF-56C9-49EB-8159-C6D844CD8F71}" srcId="{AEDDE6F4-9D9A-49C9-9761-68B9FDBAAE95}" destId="{E40E6A75-C18C-4013-BACA-C307F7F14542}" srcOrd="0" destOrd="0" parTransId="{3474929B-4287-4CD1-98C0-D7AB2D3B2D0C}" sibTransId="{FAB72F9F-0D30-47FF-957A-59FE77F86116}"/>
    <dgm:cxn modelId="{C06F0377-47D5-5146-88CA-535DFC050E5F}" type="presParOf" srcId="{39E37831-13D7-BF41-BEC4-FBACD782B8EA}" destId="{33EEC92F-6190-BE41-A15F-CC5326620EA2}" srcOrd="0" destOrd="0" presId="urn:microsoft.com/office/officeart/2016/7/layout/AccentHomeChevronProcess"/>
    <dgm:cxn modelId="{1B21EB6D-43CE-0545-9A7C-FE720C916A4F}" type="presParOf" srcId="{33EEC92F-6190-BE41-A15F-CC5326620EA2}" destId="{9754E181-24D8-514C-B1A9-44884D96BF5D}" srcOrd="0" destOrd="0" presId="urn:microsoft.com/office/officeart/2016/7/layout/AccentHomeChevronProcess"/>
    <dgm:cxn modelId="{F6B208B6-8C07-BA4A-807B-328BCF6DFEEF}" type="presParOf" srcId="{33EEC92F-6190-BE41-A15F-CC5326620EA2}" destId="{9AE473E0-6D32-BC42-BB9D-FEAFC489D79B}" srcOrd="1" destOrd="0" presId="urn:microsoft.com/office/officeart/2016/7/layout/AccentHomeChevronProcess"/>
    <dgm:cxn modelId="{00D7BB12-A9B5-EF40-9986-4F444DE8AC78}" type="presParOf" srcId="{33EEC92F-6190-BE41-A15F-CC5326620EA2}" destId="{CB22659D-5350-EE46-A685-A428628C0E16}" srcOrd="2" destOrd="0" presId="urn:microsoft.com/office/officeart/2016/7/layout/AccentHomeChevronProcess"/>
    <dgm:cxn modelId="{BADBB9F5-8482-794D-8C4F-A6267FAB6B8A}" type="presParOf" srcId="{33EEC92F-6190-BE41-A15F-CC5326620EA2}" destId="{020035FC-CE38-544C-B36E-BAF478172E54}" srcOrd="3" destOrd="0" presId="urn:microsoft.com/office/officeart/2016/7/layout/AccentHomeChevronProcess"/>
    <dgm:cxn modelId="{84594745-B632-6146-B152-FCABD7052906}" type="presParOf" srcId="{39E37831-13D7-BF41-BEC4-FBACD782B8EA}" destId="{DEFC7D41-2B23-9046-8DDB-F6CB9738C79A}" srcOrd="1" destOrd="0" presId="urn:microsoft.com/office/officeart/2016/7/layout/AccentHomeChevronProcess"/>
    <dgm:cxn modelId="{DC0CEC15-94CC-1546-81B8-5696554E21AF}" type="presParOf" srcId="{39E37831-13D7-BF41-BEC4-FBACD782B8EA}" destId="{6A78ADE3-DD2A-234E-812F-6325CF8150A9}" srcOrd="2" destOrd="0" presId="urn:microsoft.com/office/officeart/2016/7/layout/AccentHomeChevronProcess"/>
    <dgm:cxn modelId="{7524FCD3-5DD0-7142-BA22-F9A9D4DE833E}" type="presParOf" srcId="{6A78ADE3-DD2A-234E-812F-6325CF8150A9}" destId="{67AC1D44-E73E-C146-8975-35ABDD86AB22}" srcOrd="0" destOrd="0" presId="urn:microsoft.com/office/officeart/2016/7/layout/AccentHomeChevronProcess"/>
    <dgm:cxn modelId="{F916A230-FA25-A242-8F7B-F74527674025}" type="presParOf" srcId="{6A78ADE3-DD2A-234E-812F-6325CF8150A9}" destId="{A194E8B9-D965-6D4A-9DEF-B9D906546193}" srcOrd="1" destOrd="0" presId="urn:microsoft.com/office/officeart/2016/7/layout/AccentHomeChevronProcess"/>
    <dgm:cxn modelId="{62F83D60-81B4-1F4D-A830-F2D91B7D11AE}" type="presParOf" srcId="{6A78ADE3-DD2A-234E-812F-6325CF8150A9}" destId="{7EECFB49-AA23-9D4A-B677-6B3776EE757A}" srcOrd="2" destOrd="0" presId="urn:microsoft.com/office/officeart/2016/7/layout/AccentHomeChevronProcess"/>
    <dgm:cxn modelId="{05C5663A-19AF-394D-80A4-5565D77DC429}" type="presParOf" srcId="{6A78ADE3-DD2A-234E-812F-6325CF8150A9}" destId="{C5BE601A-0E8B-8D43-9BE4-C61068F6E32C}" srcOrd="3" destOrd="0" presId="urn:microsoft.com/office/officeart/2016/7/layout/AccentHomeChevronProcess"/>
    <dgm:cxn modelId="{0F93AE0C-5DCE-BC40-BE0A-92AF4F91CB09}" type="presParOf" srcId="{39E37831-13D7-BF41-BEC4-FBACD782B8EA}" destId="{CF390729-1EBD-7A4E-A2D4-6E4E9CD75ABF}" srcOrd="3" destOrd="0" presId="urn:microsoft.com/office/officeart/2016/7/layout/AccentHomeChevronProcess"/>
    <dgm:cxn modelId="{EF5C33E9-5A0B-A84C-95FA-D3A95C1FE4CC}" type="presParOf" srcId="{39E37831-13D7-BF41-BEC4-FBACD782B8EA}" destId="{11AC9814-A27D-2946-BE65-C61824E09CAA}" srcOrd="4" destOrd="0" presId="urn:microsoft.com/office/officeart/2016/7/layout/AccentHomeChevronProcess"/>
    <dgm:cxn modelId="{4BE485F6-A78F-1149-A08A-40FA31B053E8}" type="presParOf" srcId="{11AC9814-A27D-2946-BE65-C61824E09CAA}" destId="{990E99A0-5B3D-AE4F-A250-8C8FE40D5276}" srcOrd="0" destOrd="0" presId="urn:microsoft.com/office/officeart/2016/7/layout/AccentHomeChevronProcess"/>
    <dgm:cxn modelId="{021BAD0A-85F9-A94F-9219-18C8BF6EF64D}" type="presParOf" srcId="{11AC9814-A27D-2946-BE65-C61824E09CAA}" destId="{8EDD0F6E-2897-BE46-B36B-2ADD4F947F05}" srcOrd="1" destOrd="0" presId="urn:microsoft.com/office/officeart/2016/7/layout/AccentHomeChevronProcess"/>
    <dgm:cxn modelId="{A6635C3D-E83D-594C-8AD9-A3178E3DB4FF}" type="presParOf" srcId="{11AC9814-A27D-2946-BE65-C61824E09CAA}" destId="{249B2255-AC3C-1E41-83DE-5639DB90831A}" srcOrd="2" destOrd="0" presId="urn:microsoft.com/office/officeart/2016/7/layout/AccentHomeChevronProcess"/>
    <dgm:cxn modelId="{C96C889E-5E32-B846-9724-3124CBBFCA93}" type="presParOf" srcId="{11AC9814-A27D-2946-BE65-C61824E09CAA}" destId="{87C5B27F-0D8D-AB45-9D76-CEBB896B5165}"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A9E96-0401-8C44-B560-C26C1D53A567}">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FB37D-E039-F74C-A2FB-A3DFEE863B40}">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t>“facilitate”</a:t>
          </a:r>
          <a:r>
            <a:rPr lang="en-GB" sz="2900" kern="1200">
              <a:latin typeface="Calibri Light" panose="020F0302020204030204"/>
            </a:rPr>
            <a:t> originates</a:t>
          </a:r>
          <a:r>
            <a:rPr lang="en-GB" sz="2900" kern="1200"/>
            <a:t> from the French/Latin "facile" meaning "easy</a:t>
          </a:r>
          <a:r>
            <a:rPr lang="en-GB" sz="2900" kern="1200" dirty="0"/>
            <a:t>". </a:t>
          </a:r>
          <a:endParaRPr lang="en-US" sz="2900" kern="1200" dirty="0"/>
        </a:p>
      </dsp:txBody>
      <dsp:txXfrm>
        <a:off x="0" y="2700"/>
        <a:ext cx="6291714" cy="1841777"/>
      </dsp:txXfrm>
    </dsp:sp>
    <dsp:sp modelId="{58740013-1D84-DA4D-B6DF-4051408D0A8B}">
      <dsp:nvSpPr>
        <dsp:cNvPr id="0" name=""/>
        <dsp:cNvSpPr/>
      </dsp:nvSpPr>
      <dsp:spPr>
        <a:xfrm>
          <a:off x="0" y="1844478"/>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4DA194-1561-2447-851F-38C5B6585E5F}">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Literally the process of facilitation is to </a:t>
          </a:r>
          <a:r>
            <a:rPr lang="en-GB" sz="2900" b="1" i="1" kern="1200"/>
            <a:t>make something easier</a:t>
          </a:r>
          <a:r>
            <a:rPr lang="en-GB" sz="2900" kern="1200"/>
            <a:t>.</a:t>
          </a:r>
          <a:endParaRPr lang="en-US" sz="2900" kern="1200"/>
        </a:p>
      </dsp:txBody>
      <dsp:txXfrm>
        <a:off x="0" y="1844478"/>
        <a:ext cx="6291714" cy="1841777"/>
      </dsp:txXfrm>
    </dsp:sp>
    <dsp:sp modelId="{252FA3DD-CD49-374D-8DD1-DAB5484C7B65}">
      <dsp:nvSpPr>
        <dsp:cNvPr id="0" name=""/>
        <dsp:cNvSpPr/>
      </dsp:nvSpPr>
      <dsp:spPr>
        <a:xfrm>
          <a:off x="0" y="3686256"/>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0EC829-94A7-A840-84DD-43DCE84787AD}">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t>In Outdoor Education we tend to see facilitation as a means of helping people through the process of experiential learning</a:t>
          </a:r>
          <a:r>
            <a:rPr lang="en-GB" sz="2900" kern="1200">
              <a:latin typeface="Calibri Light" panose="020F0302020204030204"/>
            </a:rPr>
            <a:t> </a:t>
          </a:r>
          <a:r>
            <a:rPr lang="en-GB" sz="2900" kern="1200"/>
            <a:t>(Kolb, 1984</a:t>
          </a:r>
          <a:r>
            <a:rPr lang="en-GB" sz="2900" kern="1200" dirty="0"/>
            <a:t>)</a:t>
          </a:r>
          <a:endParaRPr lang="en-US" sz="2900" kern="1200" dirty="0"/>
        </a:p>
      </dsp:txBody>
      <dsp:txXfrm>
        <a:off x="0" y="3686256"/>
        <a:ext cx="6291714" cy="18417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93F0D-43FC-D34E-80E5-6D09BD0E0F85}">
      <dsp:nvSpPr>
        <dsp:cNvPr id="0" name=""/>
        <dsp:cNvSpPr/>
      </dsp:nvSpPr>
      <dsp:spPr>
        <a:xfrm>
          <a:off x="0" y="16114"/>
          <a:ext cx="10515600" cy="9114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Team/Group Development</a:t>
          </a:r>
        </a:p>
      </dsp:txBody>
      <dsp:txXfrm>
        <a:off x="44492" y="60606"/>
        <a:ext cx="10426616" cy="822446"/>
      </dsp:txXfrm>
    </dsp:sp>
    <dsp:sp modelId="{36ECB1F9-55A0-E14B-B779-4668F9DB536F}">
      <dsp:nvSpPr>
        <dsp:cNvPr id="0" name=""/>
        <dsp:cNvSpPr/>
      </dsp:nvSpPr>
      <dsp:spPr>
        <a:xfrm>
          <a:off x="0" y="927544"/>
          <a:ext cx="10515600" cy="145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US" sz="3000" kern="1200" dirty="0"/>
            <a:t>Group Development – </a:t>
          </a:r>
          <a:r>
            <a:rPr lang="en-US" sz="3000" b="1" kern="1200" dirty="0" err="1"/>
            <a:t>Tuckmans</a:t>
          </a:r>
          <a:r>
            <a:rPr lang="en-US" sz="3000" kern="1200" dirty="0"/>
            <a:t> stages of group development</a:t>
          </a:r>
        </a:p>
        <a:p>
          <a:pPr marL="285750" lvl="1" indent="-285750" algn="l" defTabSz="1333500">
            <a:lnSpc>
              <a:spcPct val="90000"/>
            </a:lnSpc>
            <a:spcBef>
              <a:spcPct val="0"/>
            </a:spcBef>
            <a:spcAft>
              <a:spcPct val="20000"/>
            </a:spcAft>
            <a:buChar char="•"/>
          </a:pPr>
          <a:r>
            <a:rPr lang="en-US" sz="3000" kern="1200" dirty="0"/>
            <a:t>Team Roles – </a:t>
          </a:r>
          <a:r>
            <a:rPr lang="en-US" sz="3000" b="1" kern="1200" dirty="0"/>
            <a:t>Belbin</a:t>
          </a:r>
          <a:r>
            <a:rPr lang="en-US" sz="3000" kern="1200" dirty="0"/>
            <a:t> 9 team roles</a:t>
          </a:r>
        </a:p>
      </dsp:txBody>
      <dsp:txXfrm>
        <a:off x="0" y="927544"/>
        <a:ext cx="10515600" cy="1455210"/>
      </dsp:txXfrm>
    </dsp:sp>
    <dsp:sp modelId="{BA2BC05E-9B33-0846-8E70-0F056525BE5E}">
      <dsp:nvSpPr>
        <dsp:cNvPr id="0" name=""/>
        <dsp:cNvSpPr/>
      </dsp:nvSpPr>
      <dsp:spPr>
        <a:xfrm>
          <a:off x="0" y="2382754"/>
          <a:ext cx="10515600" cy="9114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Individual Development</a:t>
          </a:r>
        </a:p>
      </dsp:txBody>
      <dsp:txXfrm>
        <a:off x="44492" y="2427246"/>
        <a:ext cx="10426616" cy="822446"/>
      </dsp:txXfrm>
    </dsp:sp>
    <dsp:sp modelId="{906E3958-CD6D-814A-AB2E-0FED96A0AECE}">
      <dsp:nvSpPr>
        <dsp:cNvPr id="0" name=""/>
        <dsp:cNvSpPr/>
      </dsp:nvSpPr>
      <dsp:spPr>
        <a:xfrm>
          <a:off x="0" y="3294184"/>
          <a:ext cx="10515600" cy="104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US" sz="3000" kern="1200" dirty="0" err="1"/>
            <a:t>Behaviour</a:t>
          </a:r>
          <a:r>
            <a:rPr lang="en-US" sz="3000" kern="1200" dirty="0"/>
            <a:t> – </a:t>
          </a:r>
          <a:r>
            <a:rPr lang="en-US" sz="3000" b="1" kern="1200" dirty="0"/>
            <a:t>Choice Theory</a:t>
          </a:r>
        </a:p>
        <a:p>
          <a:pPr marL="285750" lvl="1" indent="-285750" algn="l" defTabSz="1333500">
            <a:lnSpc>
              <a:spcPct val="90000"/>
            </a:lnSpc>
            <a:spcBef>
              <a:spcPct val="0"/>
            </a:spcBef>
            <a:spcAft>
              <a:spcPct val="20000"/>
            </a:spcAft>
            <a:buChar char="•"/>
          </a:pPr>
          <a:r>
            <a:rPr lang="en-US" sz="3000" b="1" kern="1200" dirty="0"/>
            <a:t>Growth Mindset </a:t>
          </a:r>
          <a:r>
            <a:rPr lang="en-US" sz="3000" kern="1200" dirty="0"/>
            <a:t>– Carol Dweck</a:t>
          </a:r>
        </a:p>
      </dsp:txBody>
      <dsp:txXfrm>
        <a:off x="0" y="3294184"/>
        <a:ext cx="10515600" cy="10422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4E181-24D8-514C-B1A9-44884D96BF5D}">
      <dsp:nvSpPr>
        <dsp:cNvPr id="0" name=""/>
        <dsp:cNvSpPr/>
      </dsp:nvSpPr>
      <dsp:spPr>
        <a:xfrm rot="5400000">
          <a:off x="-1234371" y="2416550"/>
          <a:ext cx="2653534" cy="179130"/>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E473E0-6D32-BC42-BB9D-FEAFC489D79B}">
      <dsp:nvSpPr>
        <dsp:cNvPr id="0" name=""/>
        <dsp:cNvSpPr/>
      </dsp:nvSpPr>
      <dsp:spPr>
        <a:xfrm>
          <a:off x="2831" y="3832882"/>
          <a:ext cx="2239125" cy="884511"/>
        </a:xfrm>
        <a:prstGeom prst="homePlate">
          <a:avLst>
            <a:gd name="adj" fmla="val 25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1963</a:t>
          </a:r>
        </a:p>
      </dsp:txBody>
      <dsp:txXfrm>
        <a:off x="2831" y="3832882"/>
        <a:ext cx="2128561" cy="884511"/>
      </dsp:txXfrm>
    </dsp:sp>
    <dsp:sp modelId="{CB22659D-5350-EE46-A685-A428628C0E16}">
      <dsp:nvSpPr>
        <dsp:cNvPr id="0" name=""/>
        <dsp:cNvSpPr/>
      </dsp:nvSpPr>
      <dsp:spPr>
        <a:xfrm>
          <a:off x="181961" y="1286826"/>
          <a:ext cx="1818169" cy="2229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Half our Futures (Newsom Report – England)</a:t>
          </a:r>
        </a:p>
        <a:p>
          <a:pPr marL="114300" lvl="1" indent="-114300" algn="l" defTabSz="622300">
            <a:lnSpc>
              <a:spcPct val="90000"/>
            </a:lnSpc>
            <a:spcBef>
              <a:spcPct val="0"/>
            </a:spcBef>
            <a:spcAft>
              <a:spcPct val="15000"/>
            </a:spcAft>
            <a:buChar char="•"/>
          </a:pPr>
          <a:r>
            <a:rPr lang="en-US" sz="1400" kern="1200" dirty="0"/>
            <a:t>Time and Resources to those average and below average</a:t>
          </a:r>
        </a:p>
        <a:p>
          <a:pPr marL="114300" lvl="1" indent="-114300" algn="l" defTabSz="622300">
            <a:lnSpc>
              <a:spcPct val="90000"/>
            </a:lnSpc>
            <a:spcBef>
              <a:spcPct val="0"/>
            </a:spcBef>
            <a:spcAft>
              <a:spcPct val="15000"/>
            </a:spcAft>
            <a:buChar char="•"/>
          </a:pPr>
          <a:r>
            <a:rPr lang="en-US" sz="1400" kern="1200" dirty="0"/>
            <a:t>Raise school leaving age to 16</a:t>
          </a:r>
        </a:p>
        <a:p>
          <a:pPr marL="114300" lvl="1" indent="-114300" algn="l" defTabSz="622300">
            <a:lnSpc>
              <a:spcPct val="90000"/>
            </a:lnSpc>
            <a:spcBef>
              <a:spcPct val="0"/>
            </a:spcBef>
            <a:spcAft>
              <a:spcPct val="15000"/>
            </a:spcAft>
            <a:buChar char="•"/>
          </a:pPr>
          <a:r>
            <a:rPr lang="en-US" sz="1400" kern="1200" dirty="0"/>
            <a:t>Hay day for Outdoor Education Provision</a:t>
          </a:r>
        </a:p>
      </dsp:txBody>
      <dsp:txXfrm>
        <a:off x="181961" y="1286826"/>
        <a:ext cx="1818169" cy="2229799"/>
      </dsp:txXfrm>
    </dsp:sp>
    <dsp:sp modelId="{67AC1D44-E73E-C146-8975-35ABDD86AB22}">
      <dsp:nvSpPr>
        <dsp:cNvPr id="0" name=""/>
        <dsp:cNvSpPr/>
      </dsp:nvSpPr>
      <dsp:spPr>
        <a:xfrm rot="5400000">
          <a:off x="937580" y="2416550"/>
          <a:ext cx="2653534" cy="179130"/>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94E8B9-D965-6D4A-9DEF-B9D906546193}">
      <dsp:nvSpPr>
        <dsp:cNvPr id="0" name=""/>
        <dsp:cNvSpPr/>
      </dsp:nvSpPr>
      <dsp:spPr>
        <a:xfrm>
          <a:off x="2174782" y="3832882"/>
          <a:ext cx="2239125" cy="884511"/>
        </a:xfrm>
        <a:prstGeom prst="chevron">
          <a:avLst>
            <a:gd name="adj" fmla="val 25000"/>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1988</a:t>
          </a:r>
        </a:p>
      </dsp:txBody>
      <dsp:txXfrm>
        <a:off x="2395910" y="3832882"/>
        <a:ext cx="1796869" cy="884511"/>
      </dsp:txXfrm>
    </dsp:sp>
    <dsp:sp modelId="{7EECFB49-AA23-9D4A-B677-6B3776EE757A}">
      <dsp:nvSpPr>
        <dsp:cNvPr id="0" name=""/>
        <dsp:cNvSpPr/>
      </dsp:nvSpPr>
      <dsp:spPr>
        <a:xfrm>
          <a:off x="2353912" y="1286826"/>
          <a:ext cx="1818169" cy="2229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National Curriculum</a:t>
          </a:r>
        </a:p>
        <a:p>
          <a:pPr marL="0" lvl="0" indent="0" algn="l" defTabSz="622300">
            <a:lnSpc>
              <a:spcPct val="90000"/>
            </a:lnSpc>
            <a:spcBef>
              <a:spcPct val="0"/>
            </a:spcBef>
            <a:spcAft>
              <a:spcPct val="35000"/>
            </a:spcAft>
            <a:buNone/>
          </a:pPr>
          <a:r>
            <a:rPr lang="en-US" sz="1400" kern="1200" dirty="0"/>
            <a:t>(England and Wales)</a:t>
          </a:r>
        </a:p>
        <a:p>
          <a:pPr marL="114300" lvl="1" indent="-114300" algn="l" defTabSz="622300">
            <a:lnSpc>
              <a:spcPct val="90000"/>
            </a:lnSpc>
            <a:spcBef>
              <a:spcPct val="0"/>
            </a:spcBef>
            <a:spcAft>
              <a:spcPct val="15000"/>
            </a:spcAft>
            <a:buChar char="•"/>
          </a:pPr>
          <a:r>
            <a:rPr lang="en-US" sz="1400" kern="1200" dirty="0"/>
            <a:t>Added pressures to outcomes – Teaching to the test</a:t>
          </a:r>
        </a:p>
      </dsp:txBody>
      <dsp:txXfrm>
        <a:off x="2353912" y="1286826"/>
        <a:ext cx="1818169" cy="2229799"/>
      </dsp:txXfrm>
    </dsp:sp>
    <dsp:sp modelId="{990E99A0-5B3D-AE4F-A250-8C8FE40D5276}">
      <dsp:nvSpPr>
        <dsp:cNvPr id="0" name=""/>
        <dsp:cNvSpPr/>
      </dsp:nvSpPr>
      <dsp:spPr>
        <a:xfrm rot="5400000">
          <a:off x="3055426" y="2434585"/>
          <a:ext cx="2761745" cy="179130"/>
        </a:xfrm>
        <a:prstGeom prst="corner">
          <a:avLst>
            <a:gd name="adj1" fmla="val 1000"/>
            <a:gd name="adj2" fmla="val 1000"/>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DD0F6E-2897-BE46-B36B-2ADD4F947F05}">
      <dsp:nvSpPr>
        <dsp:cNvPr id="0" name=""/>
        <dsp:cNvSpPr/>
      </dsp:nvSpPr>
      <dsp:spPr>
        <a:xfrm>
          <a:off x="4346734" y="3832882"/>
          <a:ext cx="2239125" cy="920581"/>
        </a:xfrm>
        <a:prstGeom prst="chevron">
          <a:avLst>
            <a:gd name="adj" fmla="val 25000"/>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254000" rIns="127000" bIns="254000" numCol="1" spcCol="1270" anchor="ctr" anchorCtr="0">
          <a:noAutofit/>
        </a:bodyPr>
        <a:lstStyle/>
        <a:p>
          <a:pPr marL="0" lvl="0" indent="0" algn="ctr" defTabSz="889000">
            <a:lnSpc>
              <a:spcPct val="90000"/>
            </a:lnSpc>
            <a:spcBef>
              <a:spcPct val="0"/>
            </a:spcBef>
            <a:spcAft>
              <a:spcPct val="35000"/>
            </a:spcAft>
            <a:buNone/>
          </a:pPr>
          <a:r>
            <a:rPr lang="en-US" sz="2000" kern="1200"/>
            <a:t>2015</a:t>
          </a:r>
        </a:p>
      </dsp:txBody>
      <dsp:txXfrm>
        <a:off x="4576879" y="3832882"/>
        <a:ext cx="1778835" cy="920581"/>
      </dsp:txXfrm>
    </dsp:sp>
    <dsp:sp modelId="{249B2255-AC3C-1E41-83DE-5639DB90831A}">
      <dsp:nvSpPr>
        <dsp:cNvPr id="0" name=""/>
        <dsp:cNvSpPr/>
      </dsp:nvSpPr>
      <dsp:spPr>
        <a:xfrm>
          <a:off x="4525864" y="1259396"/>
          <a:ext cx="1818169" cy="2320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Donaldson Report (Wales)</a:t>
          </a:r>
        </a:p>
        <a:p>
          <a:pPr marL="114300" lvl="1" indent="-114300" algn="l" defTabSz="622300">
            <a:lnSpc>
              <a:spcPct val="90000"/>
            </a:lnSpc>
            <a:spcBef>
              <a:spcPct val="0"/>
            </a:spcBef>
            <a:spcAft>
              <a:spcPct val="15000"/>
            </a:spcAft>
            <a:buChar char="•"/>
          </a:pPr>
          <a:r>
            <a:rPr lang="en-US" sz="1400" kern="1200" dirty="0"/>
            <a:t>Move back to child centered learning – health and wellbeing one of the six key areas of learning</a:t>
          </a:r>
        </a:p>
        <a:p>
          <a:pPr marL="114300" lvl="1" indent="-114300" algn="l" defTabSz="622300">
            <a:lnSpc>
              <a:spcPct val="90000"/>
            </a:lnSpc>
            <a:spcBef>
              <a:spcPct val="0"/>
            </a:spcBef>
            <a:spcAft>
              <a:spcPct val="15000"/>
            </a:spcAft>
            <a:buChar char="•"/>
          </a:pPr>
          <a:r>
            <a:rPr lang="en-US" sz="1400" kern="1200" dirty="0"/>
            <a:t>More emphasis on equipping young people for life</a:t>
          </a:r>
        </a:p>
        <a:p>
          <a:pPr marL="114300" lvl="1" indent="-114300" algn="l" defTabSz="622300">
            <a:lnSpc>
              <a:spcPct val="90000"/>
            </a:lnSpc>
            <a:spcBef>
              <a:spcPct val="0"/>
            </a:spcBef>
            <a:spcAft>
              <a:spcPct val="15000"/>
            </a:spcAft>
            <a:buChar char="•"/>
          </a:pPr>
          <a:r>
            <a:rPr lang="en-US" sz="1400" kern="1200" dirty="0">
              <a:hlinkClick xmlns:r="http://schemas.openxmlformats.org/officeDocument/2006/relationships" r:id="rId1"/>
            </a:rPr>
            <a:t>Successful Futures</a:t>
          </a:r>
          <a:endParaRPr lang="en-US" sz="1400" kern="1200" dirty="0"/>
        </a:p>
      </dsp:txBody>
      <dsp:txXfrm>
        <a:off x="4525864" y="1259396"/>
        <a:ext cx="1818169" cy="23207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25141C-6717-B747-9D76-B4103921668E}"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B69344-4EA4-A044-82E5-60A3C773501C}" type="slidenum">
              <a:rPr lang="en-US" smtClean="0"/>
              <a:t>‹#›</a:t>
            </a:fld>
            <a:endParaRPr lang="en-US"/>
          </a:p>
        </p:txBody>
      </p:sp>
    </p:spTree>
    <p:extLst>
      <p:ext uri="{BB962C8B-B14F-4D97-AF65-F5344CB8AC3E}">
        <p14:creationId xmlns:p14="http://schemas.microsoft.com/office/powerpoint/2010/main" val="390229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xperiential.institute/post/2017/03/15/challenge-by-choic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discussed a generic definition and looked at some examples of how this and similar terms have been defined. Now I want you to be subjective.</a:t>
            </a:r>
          </a:p>
          <a:p>
            <a:r>
              <a:rPr lang="en-US" dirty="0">
                <a:cs typeface="Calibri"/>
              </a:rPr>
              <a:t>Think about an experience you have had that you would describe as an 'adventure'.</a:t>
            </a:r>
          </a:p>
          <a:p>
            <a:r>
              <a:rPr lang="en-US" dirty="0">
                <a:cs typeface="Calibri"/>
              </a:rPr>
              <a:t>On paper write down your own recipe from that experience, single words or very short phrases to describe your recipe.</a:t>
            </a:r>
            <a:endParaRPr lang="en-US" dirty="0">
              <a:ea typeface="Calibri"/>
              <a:cs typeface="Calibri"/>
            </a:endParaRPr>
          </a:p>
          <a:p>
            <a:r>
              <a:rPr lang="en-US" dirty="0">
                <a:cs typeface="Calibri"/>
              </a:rPr>
              <a:t>As everyone reads theirs out circle words/commonalities between them and yours.</a:t>
            </a:r>
          </a:p>
        </p:txBody>
      </p:sp>
      <p:sp>
        <p:nvSpPr>
          <p:cNvPr id="4" name="Slide Number Placeholder 3"/>
          <p:cNvSpPr>
            <a:spLocks noGrp="1"/>
          </p:cNvSpPr>
          <p:nvPr>
            <p:ph type="sldNum" sz="quarter" idx="5"/>
          </p:nvPr>
        </p:nvSpPr>
        <p:spPr/>
        <p:txBody>
          <a:bodyPr/>
          <a:lstStyle/>
          <a:p>
            <a:fld id="{631A58C7-5F8A-4234-8B93-E29C08799A51}" type="slidenum">
              <a:rPr lang="en-GB"/>
              <a:t>2</a:t>
            </a:fld>
            <a:endParaRPr lang="en-GB"/>
          </a:p>
        </p:txBody>
      </p:sp>
    </p:spTree>
    <p:extLst>
      <p:ext uri="{BB962C8B-B14F-4D97-AF65-F5344CB8AC3E}">
        <p14:creationId xmlns:p14="http://schemas.microsoft.com/office/powerpoint/2010/main" val="1735346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cs typeface="Calibri"/>
              </a:rPr>
              <a:t>Many other people have done this based on their experiences and what they want the cake to look like in the end! To show their reasoning they create a model.</a:t>
            </a:r>
            <a:endParaRPr lang="en-US" dirty="0"/>
          </a:p>
          <a:p>
            <a:pPr>
              <a:defRPr/>
            </a:pPr>
            <a:r>
              <a:rPr lang="en-US" dirty="0">
                <a:cs typeface="Calibri"/>
              </a:rPr>
              <a:t>Principle of making simple cake is to have  1cup  butter, 2 cups flour, 3 cups sugar, 4 eggs. All cakes require ingredients in the right proportions to work, but what cake you want at the end and what flour you use or whether you use sugar or honey is a personal preference. That requires understanding of why the proportions are there, how the ingredients interact, what works and what doesn't. Sometimes the only way to find this out is through experimentation or.... experiential learning. This way we know the principles... this is what we base our approach and understanding on as well as how we apply that knowledge in a dynamic environment (people, place, competency, risk)</a:t>
            </a:r>
          </a:p>
          <a:p>
            <a:endParaRPr lang="en-US" dirty="0">
              <a:cs typeface="Calibri"/>
            </a:endParaRPr>
          </a:p>
        </p:txBody>
      </p:sp>
      <p:sp>
        <p:nvSpPr>
          <p:cNvPr id="4" name="Slide Number Placeholder 3"/>
          <p:cNvSpPr>
            <a:spLocks noGrp="1"/>
          </p:cNvSpPr>
          <p:nvPr>
            <p:ph type="sldNum" sz="quarter" idx="5"/>
          </p:nvPr>
        </p:nvSpPr>
        <p:spPr/>
        <p:txBody>
          <a:bodyPr/>
          <a:lstStyle/>
          <a:p>
            <a:fld id="{631A58C7-5F8A-4234-8B93-E29C08799A51}" type="slidenum">
              <a:rPr lang="en-GB"/>
              <a:t>3</a:t>
            </a:fld>
            <a:endParaRPr lang="en-GB"/>
          </a:p>
        </p:txBody>
      </p:sp>
    </p:spTree>
    <p:extLst>
      <p:ext uri="{BB962C8B-B14F-4D97-AF65-F5344CB8AC3E}">
        <p14:creationId xmlns:p14="http://schemas.microsoft.com/office/powerpoint/2010/main" val="4180434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Principles are often explained through the use of models or diagrams.</a:t>
            </a:r>
          </a:p>
          <a:p>
            <a:r>
              <a:rPr lang="en-US" dirty="0"/>
              <a:t>Do some research on one of these in your group and then explain the model to the class using examples of experiences to demonstrate different aspects of this. This reflects the essay process, find out about the research and then apply that information to your own experiences, discussing how the two interrelate.</a:t>
            </a:r>
            <a:endParaRPr lang="en-US" dirty="0">
              <a:cs typeface="Calibri"/>
            </a:endParaRPr>
          </a:p>
        </p:txBody>
      </p:sp>
      <p:sp>
        <p:nvSpPr>
          <p:cNvPr id="4" name="Slide Number Placeholder 3"/>
          <p:cNvSpPr>
            <a:spLocks noGrp="1"/>
          </p:cNvSpPr>
          <p:nvPr>
            <p:ph type="sldNum" sz="quarter" idx="5"/>
          </p:nvPr>
        </p:nvSpPr>
        <p:spPr/>
        <p:txBody>
          <a:bodyPr/>
          <a:lstStyle/>
          <a:p>
            <a:fld id="{631A58C7-5F8A-4234-8B93-E29C08799A51}" type="slidenum">
              <a:rPr lang="en-GB" smtClean="0"/>
              <a:t>4</a:t>
            </a:fld>
            <a:endParaRPr lang="en-GB"/>
          </a:p>
        </p:txBody>
      </p:sp>
    </p:spTree>
    <p:extLst>
      <p:ext uri="{BB962C8B-B14F-4D97-AF65-F5344CB8AC3E}">
        <p14:creationId xmlns:p14="http://schemas.microsoft.com/office/powerpoint/2010/main" val="2163791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does this compare to your own concept of adventure? This is going to form the starting point of your essay, to 'discuss the value of adventure' we must first understand what we and others think adventure is!</a:t>
            </a:r>
          </a:p>
        </p:txBody>
      </p:sp>
      <p:sp>
        <p:nvSpPr>
          <p:cNvPr id="4" name="Slide Number Placeholder 3"/>
          <p:cNvSpPr>
            <a:spLocks noGrp="1"/>
          </p:cNvSpPr>
          <p:nvPr>
            <p:ph type="sldNum" sz="quarter" idx="5"/>
          </p:nvPr>
        </p:nvSpPr>
        <p:spPr/>
        <p:txBody>
          <a:bodyPr/>
          <a:lstStyle/>
          <a:p>
            <a:fld id="{B2B69344-4EA4-A044-82E5-60A3C773501C}" type="slidenum">
              <a:rPr lang="en-US" smtClean="0"/>
              <a:t>5</a:t>
            </a:fld>
            <a:endParaRPr lang="en-US"/>
          </a:p>
        </p:txBody>
      </p:sp>
    </p:spTree>
    <p:extLst>
      <p:ext uri="{BB962C8B-B14F-4D97-AF65-F5344CB8AC3E}">
        <p14:creationId xmlns:p14="http://schemas.microsoft.com/office/powerpoint/2010/main" val="3932930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Based in psychology – identifies adventure level based on feelings/levels of arousal in sports language.</a:t>
            </a:r>
          </a:p>
          <a:p>
            <a:r>
              <a:rPr lang="en-US" dirty="0">
                <a:cs typeface="Calibri"/>
              </a:rPr>
              <a:t>Often use comfort zones but this is where they have evolved from. How would you criticize the </a:t>
            </a:r>
            <a:r>
              <a:rPr lang="en-US" dirty="0" err="1">
                <a:cs typeface="Calibri"/>
              </a:rPr>
              <a:t>Confort</a:t>
            </a:r>
            <a:r>
              <a:rPr lang="en-US" dirty="0">
                <a:cs typeface="Calibri"/>
              </a:rPr>
              <a:t> zone model? (only travels in one direction, narrow area for growth)</a:t>
            </a:r>
          </a:p>
          <a:p>
            <a:r>
              <a:rPr lang="en-US" dirty="0">
                <a:cs typeface="Calibri"/>
              </a:rPr>
              <a:t>This is the language we will be using in our practical sessions to identify where people are at in terms of level of challenge. A perfect balance of skill and challenge is said to lead to a flow state. (Video on Moodle) </a:t>
            </a:r>
            <a:r>
              <a:rPr lang="en-US" dirty="0"/>
              <a:t>Mihaly Csikszentmihalyi</a:t>
            </a:r>
            <a:endParaRPr lang="en-US" dirty="0">
              <a:ea typeface="Calibri"/>
              <a:cs typeface="Calibri"/>
            </a:endParaRPr>
          </a:p>
          <a:p>
            <a:r>
              <a:rPr lang="en-US" dirty="0">
                <a:cs typeface="Calibri"/>
              </a:rPr>
              <a:t>Reasoning behind challenge by choice – subjective and perception is key.</a:t>
            </a:r>
          </a:p>
          <a:p>
            <a:r>
              <a:rPr lang="en-GB" b="0" i="0" u="none" strike="noStrike" dirty="0">
                <a:solidFill>
                  <a:srgbClr val="404040"/>
                </a:solidFill>
                <a:effectLst/>
                <a:latin typeface="Helvetica Neue" panose="02000503000000020004" pitchFamily="2" charset="0"/>
              </a:rPr>
              <a:t>The term </a:t>
            </a:r>
            <a:r>
              <a:rPr lang="en-GB" b="0" i="1" u="none" strike="noStrike" dirty="0">
                <a:solidFill>
                  <a:srgbClr val="416BB3"/>
                </a:solidFill>
                <a:effectLst/>
                <a:latin typeface="Helvetica Neue" panose="02000503000000020004" pitchFamily="2" charset="0"/>
                <a:hlinkClick r:id="rId3"/>
              </a:rPr>
              <a:t>challenge by choice</a:t>
            </a:r>
            <a:r>
              <a:rPr lang="en-GB" b="0" i="0" u="none" strike="noStrike" dirty="0">
                <a:solidFill>
                  <a:srgbClr val="404040"/>
                </a:solidFill>
                <a:effectLst/>
                <a:latin typeface="Helvetica Neue" panose="02000503000000020004" pitchFamily="2" charset="0"/>
              </a:rPr>
              <a:t> is used to describe the risk versus reward paradigm of participation.</a:t>
            </a:r>
          </a:p>
          <a:p>
            <a:r>
              <a:rPr lang="en-GB" dirty="0">
                <a:solidFill>
                  <a:srgbClr val="FF0000"/>
                </a:solidFill>
                <a:highlight>
                  <a:srgbClr val="FFFF00"/>
                </a:highlight>
                <a:latin typeface="Helvetica Neue"/>
                <a:cs typeface="Calibri"/>
              </a:rPr>
              <a:t>Read the linked article on challenge by choice, discuss whether you think this is a principle that can be applied in practice.... debate</a:t>
            </a:r>
            <a:r>
              <a:rPr lang="en-GB" dirty="0">
                <a:solidFill>
                  <a:srgbClr val="404040"/>
                </a:solidFill>
                <a:latin typeface="Helvetica Neue"/>
                <a:cs typeface="Calibri"/>
              </a:rPr>
              <a:t>.</a:t>
            </a:r>
          </a:p>
        </p:txBody>
      </p:sp>
      <p:sp>
        <p:nvSpPr>
          <p:cNvPr id="4" name="Slide Number Placeholder 3"/>
          <p:cNvSpPr>
            <a:spLocks noGrp="1"/>
          </p:cNvSpPr>
          <p:nvPr>
            <p:ph type="sldNum" sz="quarter" idx="5"/>
          </p:nvPr>
        </p:nvSpPr>
        <p:spPr/>
        <p:txBody>
          <a:bodyPr/>
          <a:lstStyle/>
          <a:p>
            <a:fld id="{631A58C7-5F8A-4234-8B93-E29C08799A51}" type="slidenum">
              <a:rPr lang="en-GB"/>
              <a:t>6</a:t>
            </a:fld>
            <a:endParaRPr lang="en-GB"/>
          </a:p>
        </p:txBody>
      </p:sp>
    </p:spTree>
    <p:extLst>
      <p:ext uri="{BB962C8B-B14F-4D97-AF65-F5344CB8AC3E}">
        <p14:creationId xmlns:p14="http://schemas.microsoft.com/office/powerpoint/2010/main" val="3924130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Perception is key!!!</a:t>
            </a:r>
          </a:p>
          <a:p>
            <a:r>
              <a:rPr lang="en-US" dirty="0">
                <a:cs typeface="Calibri"/>
              </a:rPr>
              <a:t>This builds on Mortlocks theory. What do you think is different about the AEP and Mortlocks model?</a:t>
            </a:r>
          </a:p>
          <a:p>
            <a:r>
              <a:rPr lang="en-US" dirty="0">
                <a:cs typeface="Calibri"/>
              </a:rPr>
              <a:t>Mortlock is focused on the psychological comfort/emotional state of the participant, whereas Priest focuses on a more objective balance of risk and competence but both of these can be in a real or perceived realm.</a:t>
            </a:r>
          </a:p>
          <a:p>
            <a:r>
              <a:rPr lang="en-US" dirty="0">
                <a:cs typeface="Calibri"/>
              </a:rPr>
              <a:t>Can you identify an experience that fits within each of the 5 levels identified in this model? Was the risk real or perceived? Does that translate to </a:t>
            </a:r>
            <a:r>
              <a:rPr lang="en-US" dirty="0" err="1">
                <a:cs typeface="Calibri"/>
              </a:rPr>
              <a:t>mortlocks</a:t>
            </a:r>
            <a:r>
              <a:rPr lang="en-US" dirty="0">
                <a:cs typeface="Calibri"/>
              </a:rPr>
              <a:t> stages?</a:t>
            </a:r>
          </a:p>
          <a:p>
            <a:r>
              <a:rPr lang="en-US" dirty="0">
                <a:cs typeface="Calibri"/>
              </a:rPr>
              <a:t>What about perceived competence or incompetence, how does that impact on our adventure experience?</a:t>
            </a:r>
          </a:p>
          <a:p>
            <a:r>
              <a:rPr lang="en-US" dirty="0">
                <a:cs typeface="Calibri"/>
              </a:rPr>
              <a:t>Talk about the power of misadventure – only if reflection is in depth and properly facilitated/guided</a:t>
            </a:r>
            <a:endParaRPr lang="en-US" dirty="0"/>
          </a:p>
        </p:txBody>
      </p:sp>
      <p:sp>
        <p:nvSpPr>
          <p:cNvPr id="4" name="Slide Number Placeholder 3"/>
          <p:cNvSpPr>
            <a:spLocks noGrp="1"/>
          </p:cNvSpPr>
          <p:nvPr>
            <p:ph type="sldNum" sz="quarter" idx="5"/>
          </p:nvPr>
        </p:nvSpPr>
        <p:spPr/>
        <p:txBody>
          <a:bodyPr/>
          <a:lstStyle/>
          <a:p>
            <a:fld id="{631A58C7-5F8A-4234-8B93-E29C08799A51}" type="slidenum">
              <a:rPr lang="en-GB"/>
              <a:t>7</a:t>
            </a:fld>
            <a:endParaRPr lang="en-GB"/>
          </a:p>
        </p:txBody>
      </p:sp>
    </p:spTree>
    <p:extLst>
      <p:ext uri="{BB962C8B-B14F-4D97-AF65-F5344CB8AC3E}">
        <p14:creationId xmlns:p14="http://schemas.microsoft.com/office/powerpoint/2010/main" val="2506595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Where abouts on the AEP is she? Is the risk real or perceived? Does this make it any less or more powerful?</a:t>
            </a:r>
          </a:p>
          <a:p>
            <a:r>
              <a:rPr lang="en-US" dirty="0">
                <a:cs typeface="Calibri"/>
              </a:rPr>
              <a:t>Are all the students going to be in the same place? Is she in the same place after the first attempt... what has changed?</a:t>
            </a:r>
          </a:p>
          <a:p>
            <a:r>
              <a:rPr lang="en-US" dirty="0">
                <a:cs typeface="Calibri"/>
              </a:rPr>
              <a:t>How do we overcome the difference in people within the same challenge?</a:t>
            </a:r>
          </a:p>
          <a:p>
            <a:r>
              <a:rPr lang="en-US" dirty="0">
                <a:cs typeface="Calibri"/>
              </a:rPr>
              <a:t>Was this challenge by choice??</a:t>
            </a:r>
          </a:p>
        </p:txBody>
      </p:sp>
      <p:sp>
        <p:nvSpPr>
          <p:cNvPr id="4" name="Slide Number Placeholder 3"/>
          <p:cNvSpPr>
            <a:spLocks noGrp="1"/>
          </p:cNvSpPr>
          <p:nvPr>
            <p:ph type="sldNum" sz="quarter" idx="5"/>
          </p:nvPr>
        </p:nvSpPr>
        <p:spPr/>
        <p:txBody>
          <a:bodyPr/>
          <a:lstStyle/>
          <a:p>
            <a:fld id="{631A58C7-5F8A-4234-8B93-E29C08799A51}" type="slidenum">
              <a:rPr lang="en-GB"/>
              <a:t>8</a:t>
            </a:fld>
            <a:endParaRPr lang="en-GB"/>
          </a:p>
        </p:txBody>
      </p:sp>
    </p:spTree>
    <p:extLst>
      <p:ext uri="{BB962C8B-B14F-4D97-AF65-F5344CB8AC3E}">
        <p14:creationId xmlns:p14="http://schemas.microsoft.com/office/powerpoint/2010/main" val="974913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groups every individual has a different value for risk and perception of adventure – ‘The problem of the match’</a:t>
            </a:r>
          </a:p>
          <a:p>
            <a:r>
              <a:rPr lang="en-US" dirty="0">
                <a:cs typeface="Calibri"/>
              </a:rPr>
              <a:t>Using our meta skills – higher order skills such as emotional intelligence. Often covered in the title of soft skills but really sits outside of that too. Confusion in the sector as to who or what we are is reflected to some degree in the number of different words for the person who leads.</a:t>
            </a:r>
          </a:p>
          <a:p>
            <a:r>
              <a:rPr lang="en-US" b="1" dirty="0">
                <a:cs typeface="Calibri"/>
              </a:rPr>
              <a:t>How many titles can you think of for the role of the person who takes people on adventures?</a:t>
            </a:r>
          </a:p>
        </p:txBody>
      </p:sp>
      <p:sp>
        <p:nvSpPr>
          <p:cNvPr id="4" name="Slide Number Placeholder 3"/>
          <p:cNvSpPr>
            <a:spLocks noGrp="1"/>
          </p:cNvSpPr>
          <p:nvPr>
            <p:ph type="sldNum" sz="quarter" idx="5"/>
          </p:nvPr>
        </p:nvSpPr>
        <p:spPr/>
        <p:txBody>
          <a:bodyPr/>
          <a:lstStyle/>
          <a:p>
            <a:fld id="{631A58C7-5F8A-4234-8B93-E29C08799A51}" type="slidenum">
              <a:rPr lang="en-GB"/>
              <a:t>9</a:t>
            </a:fld>
            <a:endParaRPr lang="en-GB"/>
          </a:p>
        </p:txBody>
      </p:sp>
    </p:spTree>
    <p:extLst>
      <p:ext uri="{BB962C8B-B14F-4D97-AF65-F5344CB8AC3E}">
        <p14:creationId xmlns:p14="http://schemas.microsoft.com/office/powerpoint/2010/main" val="641762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We have to be many things to our groups, facilitator, instructor, tutor, leader, guide </a:t>
            </a:r>
            <a:r>
              <a:rPr lang="en-US" dirty="0" err="1">
                <a:cs typeface="Calibri"/>
              </a:rPr>
              <a:t>etc</a:t>
            </a:r>
            <a:r>
              <a:rPr lang="en-US" dirty="0">
                <a:cs typeface="Calibri"/>
              </a:rPr>
              <a:t> etc. Often more than one of these at the same time</a:t>
            </a:r>
          </a:p>
          <a:p>
            <a:r>
              <a:rPr lang="en-US" dirty="0">
                <a:cs typeface="Calibri"/>
              </a:rPr>
              <a:t>No matter the hat the same principles apply to the experiential process, it simply depends on the motives and expectations of the participant balanced against the level of risk (real and perceived) and individual competence. You then have to guide that experience for each individual as well as the needs of the group which might both be different to the customers expectations!!</a:t>
            </a:r>
          </a:p>
        </p:txBody>
      </p:sp>
      <p:sp>
        <p:nvSpPr>
          <p:cNvPr id="4" name="Slide Number Placeholder 3"/>
          <p:cNvSpPr>
            <a:spLocks noGrp="1"/>
          </p:cNvSpPr>
          <p:nvPr>
            <p:ph type="sldNum" sz="quarter" idx="5"/>
          </p:nvPr>
        </p:nvSpPr>
        <p:spPr/>
        <p:txBody>
          <a:bodyPr/>
          <a:lstStyle/>
          <a:p>
            <a:fld id="{631A58C7-5F8A-4234-8B93-E29C08799A51}" type="slidenum">
              <a:rPr lang="en-GB"/>
              <a:t>10</a:t>
            </a:fld>
            <a:endParaRPr lang="en-GB"/>
          </a:p>
        </p:txBody>
      </p:sp>
    </p:spTree>
    <p:extLst>
      <p:ext uri="{BB962C8B-B14F-4D97-AF65-F5344CB8AC3E}">
        <p14:creationId xmlns:p14="http://schemas.microsoft.com/office/powerpoint/2010/main" val="158154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roles involve a form of this!</a:t>
            </a:r>
          </a:p>
          <a:p>
            <a:r>
              <a:rPr lang="en-US" dirty="0"/>
              <a:t>Basis of making meaning from an experience in terms of experiential learning</a:t>
            </a:r>
          </a:p>
          <a:p>
            <a:r>
              <a:rPr lang="en-US" dirty="0"/>
              <a:t>Complex… you will do a whole module on this next semester including practice with local school kids</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2B69344-4EA4-A044-82E5-60A3C773501C}" type="slidenum">
              <a:rPr lang="en-US" smtClean="0"/>
              <a:t>11</a:t>
            </a:fld>
            <a:endParaRPr lang="en-US"/>
          </a:p>
        </p:txBody>
      </p:sp>
    </p:spTree>
    <p:extLst>
      <p:ext uri="{BB962C8B-B14F-4D97-AF65-F5344CB8AC3E}">
        <p14:creationId xmlns:p14="http://schemas.microsoft.com/office/powerpoint/2010/main" val="1326372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are these two models and what do they mean?</a:t>
            </a:r>
          </a:p>
          <a:p>
            <a:r>
              <a:rPr lang="en-US" dirty="0">
                <a:cs typeface="Calibri"/>
              </a:rPr>
              <a:t>How do they relate to each other? One is the approach we are taking to the facilitation and one if the process of reflection which may be facilitated.</a:t>
            </a:r>
          </a:p>
          <a:p>
            <a:r>
              <a:rPr lang="en-US" dirty="0">
                <a:cs typeface="Calibri"/>
              </a:rPr>
              <a:t>How might the level of adventure impact on each of these two models.</a:t>
            </a:r>
            <a:endParaRPr lang="en-US" dirty="0"/>
          </a:p>
          <a:p>
            <a:endParaRPr lang="en-US" dirty="0">
              <a:cs typeface="Calibri"/>
            </a:endParaRPr>
          </a:p>
          <a:p>
            <a:r>
              <a:rPr lang="en-US" b="1" dirty="0">
                <a:cs typeface="Calibri" panose="020F0502020204030204"/>
              </a:rPr>
              <a:t>If time!!</a:t>
            </a:r>
          </a:p>
          <a:p>
            <a:r>
              <a:rPr lang="en-US" dirty="0">
                <a:cs typeface="Calibri" panose="020F0502020204030204"/>
              </a:rPr>
              <a:t>Lets try out a couple of tasks. 2 people to facilitate:</a:t>
            </a:r>
          </a:p>
          <a:p>
            <a:endParaRPr lang="en-US" dirty="0">
              <a:cs typeface="Calibri" panose="020F0502020204030204"/>
            </a:endParaRPr>
          </a:p>
          <a:p>
            <a:r>
              <a:rPr lang="en-US" dirty="0">
                <a:cs typeface="Calibri" panose="020F0502020204030204"/>
              </a:rPr>
              <a:t>Line up in order of date of birth without talking – instructing/</a:t>
            </a:r>
            <a:r>
              <a:rPr lang="en-US" dirty="0" err="1">
                <a:cs typeface="Calibri" panose="020F0502020204030204"/>
              </a:rPr>
              <a:t>heirarchical</a:t>
            </a:r>
            <a:r>
              <a:rPr lang="en-US" dirty="0">
                <a:cs typeface="Calibri" panose="020F0502020204030204"/>
              </a:rPr>
              <a:t> - I want you to think about how you communicate – 2 mins to make a plan – do the task now... it did or didn't work well because?</a:t>
            </a:r>
          </a:p>
          <a:p>
            <a:endParaRPr lang="en-US" dirty="0">
              <a:cs typeface="Calibri" panose="020F0502020204030204"/>
            </a:endParaRPr>
          </a:p>
          <a:p>
            <a:r>
              <a:rPr lang="en-US" dirty="0">
                <a:cs typeface="Calibri" panose="020F0502020204030204"/>
              </a:rPr>
              <a:t>Human knot... facilitate in an </a:t>
            </a:r>
            <a:r>
              <a:rPr lang="en-US" dirty="0" err="1">
                <a:cs typeface="Calibri" panose="020F0502020204030204"/>
              </a:rPr>
              <a:t>abdicratic</a:t>
            </a:r>
            <a:r>
              <a:rPr lang="en-US" dirty="0">
                <a:cs typeface="Calibri" panose="020F0502020204030204"/>
              </a:rPr>
              <a:t> style – how did that feel? what did you learn?</a:t>
            </a:r>
            <a:endParaRPr lang="en-US" dirty="0"/>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r>
              <a:rPr lang="en-US" dirty="0">
                <a:cs typeface="Calibri"/>
              </a:rPr>
              <a:t>On Friday's you will be looking at this in a lot more detail with Graham.</a:t>
            </a:r>
          </a:p>
          <a:p>
            <a:endParaRPr lang="en-US" dirty="0">
              <a:cs typeface="Calibri"/>
            </a:endParaRPr>
          </a:p>
        </p:txBody>
      </p:sp>
      <p:sp>
        <p:nvSpPr>
          <p:cNvPr id="4" name="Slide Number Placeholder 3"/>
          <p:cNvSpPr>
            <a:spLocks noGrp="1"/>
          </p:cNvSpPr>
          <p:nvPr>
            <p:ph type="sldNum" sz="quarter" idx="5"/>
          </p:nvPr>
        </p:nvSpPr>
        <p:spPr/>
        <p:txBody>
          <a:bodyPr/>
          <a:lstStyle/>
          <a:p>
            <a:fld id="{631A58C7-5F8A-4234-8B93-E29C08799A51}" type="slidenum">
              <a:rPr lang="en-GB"/>
              <a:t>12</a:t>
            </a:fld>
            <a:endParaRPr lang="en-GB"/>
          </a:p>
        </p:txBody>
      </p:sp>
    </p:spTree>
    <p:extLst>
      <p:ext uri="{BB962C8B-B14F-4D97-AF65-F5344CB8AC3E}">
        <p14:creationId xmlns:p14="http://schemas.microsoft.com/office/powerpoint/2010/main" val="2859804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Priest: Defined the interpersonal and intrapersonal as key outcome of adventure ed</a:t>
            </a:r>
          </a:p>
          <a:p>
            <a:r>
              <a:rPr lang="en-US" dirty="0"/>
              <a:t>Kolb: recognized the importance of learning by doing, experiential education works founded on the philosophy of Dewey</a:t>
            </a:r>
          </a:p>
          <a:p>
            <a:r>
              <a:rPr lang="en-US" dirty="0"/>
              <a:t>Priest again theorized on this psychological play between competence and risk as key to meaningful experience (concrete experience) – flow state can be achieved – mindfulness. Built on </a:t>
            </a:r>
            <a:r>
              <a:rPr lang="en-US" dirty="0" err="1"/>
              <a:t>mortlock</a:t>
            </a:r>
            <a:r>
              <a:rPr lang="en-US" dirty="0"/>
              <a:t>.</a:t>
            </a:r>
          </a:p>
        </p:txBody>
      </p:sp>
      <p:sp>
        <p:nvSpPr>
          <p:cNvPr id="4" name="Slide Number Placeholder 3"/>
          <p:cNvSpPr>
            <a:spLocks noGrp="1"/>
          </p:cNvSpPr>
          <p:nvPr>
            <p:ph type="sldNum" sz="quarter" idx="5"/>
          </p:nvPr>
        </p:nvSpPr>
        <p:spPr/>
        <p:txBody>
          <a:bodyPr/>
          <a:lstStyle/>
          <a:p>
            <a:fld id="{B2B69344-4EA4-A044-82E5-60A3C773501C}" type="slidenum">
              <a:rPr lang="en-US" smtClean="0"/>
              <a:t>13</a:t>
            </a:fld>
            <a:endParaRPr lang="en-US"/>
          </a:p>
        </p:txBody>
      </p:sp>
    </p:spTree>
    <p:extLst>
      <p:ext uri="{BB962C8B-B14F-4D97-AF65-F5344CB8AC3E}">
        <p14:creationId xmlns:p14="http://schemas.microsoft.com/office/powerpoint/2010/main" val="3663608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second half of this lecture we will look at these in a bit more detail with a focus on the traditional outcomes of personal and social development, what Priest referred to as intra and interpersonal development (one 'branch' of outdoor education).</a:t>
            </a:r>
          </a:p>
        </p:txBody>
      </p:sp>
      <p:sp>
        <p:nvSpPr>
          <p:cNvPr id="4" name="Slide Number Placeholder 3"/>
          <p:cNvSpPr>
            <a:spLocks noGrp="1"/>
          </p:cNvSpPr>
          <p:nvPr>
            <p:ph type="sldNum" sz="quarter" idx="5"/>
          </p:nvPr>
        </p:nvSpPr>
        <p:spPr/>
        <p:txBody>
          <a:bodyPr/>
          <a:lstStyle/>
          <a:p>
            <a:fld id="{B2B69344-4EA4-A044-82E5-60A3C773501C}" type="slidenum">
              <a:rPr lang="en-US" smtClean="0"/>
              <a:t>14</a:t>
            </a:fld>
            <a:endParaRPr lang="en-US"/>
          </a:p>
        </p:txBody>
      </p:sp>
    </p:spTree>
    <p:extLst>
      <p:ext uri="{BB962C8B-B14F-4D97-AF65-F5344CB8AC3E}">
        <p14:creationId xmlns:p14="http://schemas.microsoft.com/office/powerpoint/2010/main" val="707901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John Newsom (1963): Gov funded report English secondary ed. </a:t>
            </a:r>
            <a:r>
              <a:rPr lang="en-US" dirty="0" err="1"/>
              <a:t>Recognised</a:t>
            </a:r>
            <a:r>
              <a:rPr lang="en-US" dirty="0"/>
              <a:t> that half the population were under achieving and there was a need to focus on these students for the good of the population as a whole. Money made available for OAE because it ‘built character and moral substance’, it was good P&amp;S development. </a:t>
            </a:r>
            <a:r>
              <a:rPr lang="en-US" dirty="0" err="1"/>
              <a:t>Hahnism</a:t>
            </a:r>
            <a:r>
              <a:rPr lang="en-US" dirty="0"/>
              <a:t> in nature. – Original motive on OB was those 6 declines in youth which were all related to spirit and character. ‘</a:t>
            </a:r>
            <a:r>
              <a:rPr lang="en-US" dirty="0" err="1"/>
              <a:t>Spectatorism</a:t>
            </a:r>
            <a:r>
              <a:rPr lang="en-US" dirty="0"/>
              <a:t>”</a:t>
            </a:r>
          </a:p>
          <a:p>
            <a:r>
              <a:rPr lang="en-US" dirty="0"/>
              <a:t>National curriculum – created a linear education system with pre determined age targets and summative assessments – removed opportunity to teach to the needs of the child, created a league. Squeezes out OAE as a priority in time and money</a:t>
            </a:r>
          </a:p>
          <a:p>
            <a:r>
              <a:rPr lang="en-US" dirty="0"/>
              <a:t>Graham Donaldson, Glasgow </a:t>
            </a:r>
            <a:r>
              <a:rPr lang="en-US" dirty="0" err="1"/>
              <a:t>uni</a:t>
            </a:r>
            <a:r>
              <a:rPr lang="en-US" dirty="0"/>
              <a:t> professor and schools inspector – focus moves back onto child development and health and wellbeing – areas of learning, less crowded curriculum with more flexibility in delivery. OE became part of the PE curriculum</a:t>
            </a:r>
          </a:p>
        </p:txBody>
      </p:sp>
      <p:sp>
        <p:nvSpPr>
          <p:cNvPr id="4" name="Slide Number Placeholder 3"/>
          <p:cNvSpPr>
            <a:spLocks noGrp="1"/>
          </p:cNvSpPr>
          <p:nvPr>
            <p:ph type="sldNum" sz="quarter" idx="5"/>
          </p:nvPr>
        </p:nvSpPr>
        <p:spPr/>
        <p:txBody>
          <a:bodyPr/>
          <a:lstStyle/>
          <a:p>
            <a:fld id="{B2B69344-4EA4-A044-82E5-60A3C773501C}" type="slidenum">
              <a:rPr lang="en-US" smtClean="0"/>
              <a:t>15</a:t>
            </a:fld>
            <a:endParaRPr lang="en-US"/>
          </a:p>
        </p:txBody>
      </p:sp>
    </p:spTree>
    <p:extLst>
      <p:ext uri="{BB962C8B-B14F-4D97-AF65-F5344CB8AC3E}">
        <p14:creationId xmlns:p14="http://schemas.microsoft.com/office/powerpoint/2010/main" val="4044728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feeling and thoughts does this image conjure up? Old school (Traditional) perspective on outdoor adventure ed… but it works… why? That’s what we are here to explore.</a:t>
            </a:r>
          </a:p>
        </p:txBody>
      </p:sp>
      <p:sp>
        <p:nvSpPr>
          <p:cNvPr id="4" name="Slide Number Placeholder 3"/>
          <p:cNvSpPr>
            <a:spLocks noGrp="1"/>
          </p:cNvSpPr>
          <p:nvPr>
            <p:ph type="sldNum" sz="quarter" idx="5"/>
          </p:nvPr>
        </p:nvSpPr>
        <p:spPr/>
        <p:txBody>
          <a:bodyPr/>
          <a:lstStyle/>
          <a:p>
            <a:fld id="{B2B69344-4EA4-A044-82E5-60A3C773501C}" type="slidenum">
              <a:rPr lang="en-US" smtClean="0"/>
              <a:t>16</a:t>
            </a:fld>
            <a:endParaRPr lang="en-US"/>
          </a:p>
        </p:txBody>
      </p:sp>
    </p:spTree>
    <p:extLst>
      <p:ext uri="{BB962C8B-B14F-4D97-AF65-F5344CB8AC3E}">
        <p14:creationId xmlns:p14="http://schemas.microsoft.com/office/powerpoint/2010/main" val="586506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 and social development is in my mind built around this word! How we deliver or facilitate this as well as how it is experienced by the participant.</a:t>
            </a:r>
          </a:p>
          <a:p>
            <a:endParaRPr lang="en-US" dirty="0"/>
          </a:p>
          <a:p>
            <a:r>
              <a:rPr lang="en-US" dirty="0"/>
              <a:t>knowing what to do (how to behave) in any given moment to achieve a desired outcome – practical wisdom! Requires ethics and values – how do we get these? Through reading and learning or though experience and reflection?</a:t>
            </a:r>
            <a:endParaRPr lang="en-US">
              <a:cs typeface="Calibri"/>
            </a:endParaRPr>
          </a:p>
          <a:p>
            <a:endParaRPr lang="en-US" dirty="0">
              <a:cs typeface="Calibri"/>
            </a:endParaRPr>
          </a:p>
          <a:p>
            <a:r>
              <a:rPr lang="en-US" dirty="0">
                <a:cs typeface="Calibri"/>
              </a:rPr>
              <a:t>Key difference between classroom education and outdoor education is the capacity for the development of practical wisdom.</a:t>
            </a:r>
          </a:p>
          <a:p>
            <a:endParaRPr lang="en-US" dirty="0">
              <a:cs typeface="Calibri"/>
            </a:endParaRPr>
          </a:p>
          <a:p>
            <a:r>
              <a:rPr lang="en-US" dirty="0">
                <a:cs typeface="Calibri"/>
              </a:rPr>
              <a:t>Practical wisdom requires a full understanding of our actions and their given consequences as well as the reasons behind (drivers) of our actions/</a:t>
            </a:r>
            <a:r>
              <a:rPr lang="en-US" dirty="0" err="1">
                <a:cs typeface="Calibri"/>
              </a:rPr>
              <a:t>behaviours</a:t>
            </a:r>
            <a:r>
              <a:rPr lang="en-US" dirty="0">
                <a:cs typeface="Calibri"/>
              </a:rPr>
              <a:t>. One key theory that looks at this is choice theory/reality therapy. We have already discussed the concept of challenge by choice, how does this fit with that concept.</a:t>
            </a:r>
          </a:p>
        </p:txBody>
      </p:sp>
      <p:sp>
        <p:nvSpPr>
          <p:cNvPr id="4" name="Slide Number Placeholder 3"/>
          <p:cNvSpPr>
            <a:spLocks noGrp="1"/>
          </p:cNvSpPr>
          <p:nvPr>
            <p:ph type="sldNum" sz="quarter" idx="5"/>
          </p:nvPr>
        </p:nvSpPr>
        <p:spPr/>
        <p:txBody>
          <a:bodyPr/>
          <a:lstStyle/>
          <a:p>
            <a:fld id="{B2B69344-4EA4-A044-82E5-60A3C773501C}" type="slidenum">
              <a:rPr lang="en-US" smtClean="0"/>
              <a:t>17</a:t>
            </a:fld>
            <a:endParaRPr lang="en-US"/>
          </a:p>
        </p:txBody>
      </p:sp>
    </p:spTree>
    <p:extLst>
      <p:ext uri="{BB962C8B-B14F-4D97-AF65-F5344CB8AC3E}">
        <p14:creationId xmlns:p14="http://schemas.microsoft.com/office/powerpoint/2010/main" val="4222650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Choice theory considers that we are all in control of our choices and when we </a:t>
            </a:r>
            <a:r>
              <a:rPr lang="en-US" dirty="0" err="1"/>
              <a:t>undertand</a:t>
            </a:r>
            <a:r>
              <a:rPr lang="en-US" dirty="0"/>
              <a:t> the motivations for them we gain control or agency... agency is a key precursor to psychological wellbeing. </a:t>
            </a:r>
          </a:p>
          <a:p>
            <a:r>
              <a:rPr lang="en-US" dirty="0"/>
              <a:t>In OAE how do we address our choices and develop ‘agency’. Consequential environment, tangible results depending on actions which depend on thoughts which depend on needs. – reflection and facilitation help the process of abstract conceptualization, applying learning to other contexts or settings, empowering change.</a:t>
            </a:r>
            <a:endParaRPr lang="en-US" dirty="0">
              <a:cs typeface="Calibri"/>
            </a:endParaRPr>
          </a:p>
        </p:txBody>
      </p:sp>
      <p:sp>
        <p:nvSpPr>
          <p:cNvPr id="4" name="Slide Number Placeholder 3"/>
          <p:cNvSpPr>
            <a:spLocks noGrp="1"/>
          </p:cNvSpPr>
          <p:nvPr>
            <p:ph type="sldNum" sz="quarter" idx="5"/>
          </p:nvPr>
        </p:nvSpPr>
        <p:spPr/>
        <p:txBody>
          <a:bodyPr/>
          <a:lstStyle/>
          <a:p>
            <a:fld id="{B2B69344-4EA4-A044-82E5-60A3C773501C}" type="slidenum">
              <a:rPr lang="en-US" smtClean="0"/>
              <a:t>18</a:t>
            </a:fld>
            <a:endParaRPr lang="en-US"/>
          </a:p>
        </p:txBody>
      </p:sp>
    </p:spTree>
    <p:extLst>
      <p:ext uri="{BB962C8B-B14F-4D97-AF65-F5344CB8AC3E}">
        <p14:creationId xmlns:p14="http://schemas.microsoft.com/office/powerpoint/2010/main" val="15660172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CBT: This is the basis of choice theory.</a:t>
            </a:r>
          </a:p>
          <a:p>
            <a:r>
              <a:rPr lang="en-US" dirty="0"/>
              <a:t>Blush</a:t>
            </a:r>
            <a:endParaRPr lang="en-US" dirty="0">
              <a:cs typeface="Calibri"/>
            </a:endParaRPr>
          </a:p>
          <a:p>
            <a:r>
              <a:rPr lang="en-US" dirty="0"/>
              <a:t>Shiver</a:t>
            </a:r>
          </a:p>
          <a:p>
            <a:r>
              <a:rPr lang="en-US" dirty="0"/>
              <a:t>Feel scared</a:t>
            </a:r>
          </a:p>
          <a:p>
            <a:r>
              <a:rPr lang="en-US" dirty="0"/>
              <a:t>Feel embarrassed</a:t>
            </a:r>
          </a:p>
          <a:p>
            <a:r>
              <a:rPr lang="en-US" dirty="0"/>
              <a:t>Think of a time you never want mentioned ever again… truth or dare material! – does it evoke a feeling?</a:t>
            </a:r>
          </a:p>
          <a:p>
            <a:r>
              <a:rPr lang="en-US" dirty="0"/>
              <a:t>Put your arm in the air</a:t>
            </a:r>
          </a:p>
          <a:p>
            <a:r>
              <a:rPr lang="en-US" dirty="0"/>
              <a:t>Frown</a:t>
            </a:r>
          </a:p>
          <a:p>
            <a:r>
              <a:rPr lang="en-US" dirty="0"/>
              <a:t>Smile</a:t>
            </a:r>
          </a:p>
          <a:p>
            <a:endParaRPr lang="en-US" dirty="0"/>
          </a:p>
          <a:p>
            <a:r>
              <a:rPr lang="en-US" dirty="0"/>
              <a:t>Thoughts and actions intrinsically linked and both lead our feelings and physiology. Only time this really works the other direction is in disease and chemical </a:t>
            </a:r>
            <a:r>
              <a:rPr lang="en-US" dirty="0" err="1"/>
              <a:t>inbalance</a:t>
            </a:r>
            <a:r>
              <a:rPr lang="en-US" dirty="0"/>
              <a:t>. But in healthy individuals in a ‘normal’ state this is how it works and actually even if there is abnormality some change can be made in this direction </a:t>
            </a:r>
            <a:r>
              <a:rPr lang="en-US" dirty="0" err="1"/>
              <a:t>e.g</a:t>
            </a:r>
            <a:r>
              <a:rPr lang="en-US" dirty="0"/>
              <a:t> nature connection and anxiety.</a:t>
            </a:r>
          </a:p>
        </p:txBody>
      </p:sp>
      <p:sp>
        <p:nvSpPr>
          <p:cNvPr id="4" name="Slide Number Placeholder 3"/>
          <p:cNvSpPr>
            <a:spLocks noGrp="1"/>
          </p:cNvSpPr>
          <p:nvPr>
            <p:ph type="sldNum" sz="quarter" idx="5"/>
          </p:nvPr>
        </p:nvSpPr>
        <p:spPr/>
        <p:txBody>
          <a:bodyPr/>
          <a:lstStyle/>
          <a:p>
            <a:fld id="{B2B69344-4EA4-A044-82E5-60A3C773501C}" type="slidenum">
              <a:rPr lang="en-US" smtClean="0"/>
              <a:t>19</a:t>
            </a:fld>
            <a:endParaRPr lang="en-US"/>
          </a:p>
        </p:txBody>
      </p:sp>
    </p:spTree>
    <p:extLst>
      <p:ext uri="{BB962C8B-B14F-4D97-AF65-F5344CB8AC3E}">
        <p14:creationId xmlns:p14="http://schemas.microsoft.com/office/powerpoint/2010/main" val="39718949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psychology model being used in personal development settings, the current trend.</a:t>
            </a:r>
          </a:p>
          <a:p>
            <a:r>
              <a:rPr lang="en-US" dirty="0"/>
              <a:t>Did this get covered when you were at school? </a:t>
            </a:r>
            <a:r>
              <a:rPr lang="en-US" dirty="0" err="1"/>
              <a:t>Emphasised</a:t>
            </a:r>
            <a:r>
              <a:rPr lang="en-US" dirty="0"/>
              <a:t> through the continued use of streaming in secondary school , predicted grades </a:t>
            </a:r>
            <a:r>
              <a:rPr lang="en-US" dirty="0" err="1"/>
              <a:t>etc</a:t>
            </a:r>
            <a:r>
              <a:rPr lang="en-US" dirty="0"/>
              <a:t> – all promote a fixed mindset. So what is different in OAE… again the facilitation of a process and the individuals rather than a focus on achieving a task.</a:t>
            </a:r>
          </a:p>
          <a:p>
            <a:r>
              <a:rPr lang="en-US" dirty="0"/>
              <a:t>The journey is more important than the destination and in the case of formal education this is not really true. We measure the end result and not the distance travelled.</a:t>
            </a:r>
          </a:p>
          <a:p>
            <a:r>
              <a:rPr lang="en-US" dirty="0"/>
              <a:t>OAE is a great </a:t>
            </a:r>
            <a:r>
              <a:rPr lang="en-US" dirty="0" err="1"/>
              <a:t>leveller</a:t>
            </a:r>
            <a:r>
              <a:rPr lang="en-US" dirty="0"/>
              <a:t> in that way, how many times is it the </a:t>
            </a:r>
            <a:r>
              <a:rPr lang="en-US" dirty="0" err="1"/>
              <a:t>chopsy</a:t>
            </a:r>
            <a:r>
              <a:rPr lang="en-US" dirty="0"/>
              <a:t> confident kid who crumbles at the high ropes challenge and the quieter one who is prepared to fail, maybe even used to failure that gives everything a go and is the star of the week.</a:t>
            </a:r>
          </a:p>
        </p:txBody>
      </p:sp>
      <p:sp>
        <p:nvSpPr>
          <p:cNvPr id="4" name="Slide Number Placeholder 3"/>
          <p:cNvSpPr>
            <a:spLocks noGrp="1"/>
          </p:cNvSpPr>
          <p:nvPr>
            <p:ph type="sldNum" sz="quarter" idx="5"/>
          </p:nvPr>
        </p:nvSpPr>
        <p:spPr/>
        <p:txBody>
          <a:bodyPr/>
          <a:lstStyle/>
          <a:p>
            <a:fld id="{B2B69344-4EA4-A044-82E5-60A3C773501C}" type="slidenum">
              <a:rPr lang="en-US" smtClean="0"/>
              <a:t>20</a:t>
            </a:fld>
            <a:endParaRPr lang="en-US"/>
          </a:p>
        </p:txBody>
      </p:sp>
    </p:spTree>
    <p:extLst>
      <p:ext uri="{BB962C8B-B14F-4D97-AF65-F5344CB8AC3E}">
        <p14:creationId xmlns:p14="http://schemas.microsoft.com/office/powerpoint/2010/main" val="719269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of a </a:t>
            </a:r>
            <a:r>
              <a:rPr lang="en-US" dirty="0" err="1"/>
              <a:t>centre</a:t>
            </a:r>
            <a:r>
              <a:rPr lang="en-US" dirty="0"/>
              <a:t> </a:t>
            </a:r>
            <a:r>
              <a:rPr lang="en-US" dirty="0" err="1"/>
              <a:t>specialising</a:t>
            </a:r>
            <a:r>
              <a:rPr lang="en-US" dirty="0"/>
              <a:t> in </a:t>
            </a:r>
            <a:r>
              <a:rPr lang="en-US" dirty="0" err="1"/>
              <a:t>p&amp;s</a:t>
            </a:r>
            <a:r>
              <a:rPr lang="en-US" dirty="0"/>
              <a:t> dev and using the growth mindset and choice theory models.</a:t>
            </a:r>
          </a:p>
          <a:p>
            <a:endParaRPr lang="en-US" dirty="0"/>
          </a:p>
          <a:p>
            <a:r>
              <a:rPr lang="en-US" dirty="0"/>
              <a:t>Watch video and then discuss</a:t>
            </a:r>
          </a:p>
        </p:txBody>
      </p:sp>
      <p:sp>
        <p:nvSpPr>
          <p:cNvPr id="4" name="Slide Number Placeholder 3"/>
          <p:cNvSpPr>
            <a:spLocks noGrp="1"/>
          </p:cNvSpPr>
          <p:nvPr>
            <p:ph type="sldNum" sz="quarter" idx="5"/>
          </p:nvPr>
        </p:nvSpPr>
        <p:spPr/>
        <p:txBody>
          <a:bodyPr/>
          <a:lstStyle/>
          <a:p>
            <a:fld id="{B2B69344-4EA4-A044-82E5-60A3C773501C}" type="slidenum">
              <a:rPr lang="en-US" smtClean="0"/>
              <a:t>21</a:t>
            </a:fld>
            <a:endParaRPr lang="en-US"/>
          </a:p>
        </p:txBody>
      </p:sp>
    </p:spTree>
    <p:extLst>
      <p:ext uri="{BB962C8B-B14F-4D97-AF65-F5344CB8AC3E}">
        <p14:creationId xmlns:p14="http://schemas.microsoft.com/office/powerpoint/2010/main" val="3666738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models more common in a corporate environment and team building </a:t>
            </a:r>
            <a:r>
              <a:rPr lang="en-US" dirty="0" err="1"/>
              <a:t>programmes</a:t>
            </a:r>
            <a:endParaRPr lang="en-US" dirty="0"/>
          </a:p>
          <a:p>
            <a:r>
              <a:rPr lang="en-US" dirty="0"/>
              <a:t>With kids we often talk about developing a team but is this really the purpose? How often do we focus on the skills involved in team development even if team success is not achieved? Actually the purpose of team work is to look at individual strengths and weaknesses and work on those, evident in a team setting. Depends on the effectiveness of the facilitation!</a:t>
            </a:r>
          </a:p>
        </p:txBody>
      </p:sp>
      <p:sp>
        <p:nvSpPr>
          <p:cNvPr id="4" name="Slide Number Placeholder 3"/>
          <p:cNvSpPr>
            <a:spLocks noGrp="1"/>
          </p:cNvSpPr>
          <p:nvPr>
            <p:ph type="sldNum" sz="quarter" idx="5"/>
          </p:nvPr>
        </p:nvSpPr>
        <p:spPr/>
        <p:txBody>
          <a:bodyPr/>
          <a:lstStyle/>
          <a:p>
            <a:fld id="{B2B69344-4EA4-A044-82E5-60A3C773501C}" type="slidenum">
              <a:rPr lang="en-US" smtClean="0"/>
              <a:t>22</a:t>
            </a:fld>
            <a:endParaRPr lang="en-US"/>
          </a:p>
        </p:txBody>
      </p:sp>
    </p:spTree>
    <p:extLst>
      <p:ext uri="{BB962C8B-B14F-4D97-AF65-F5344CB8AC3E}">
        <p14:creationId xmlns:p14="http://schemas.microsoft.com/office/powerpoint/2010/main" val="3843792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is this different to the venture trust in approach and purpose? Have a think about this and use your independent study time to investigate further.</a:t>
            </a:r>
          </a:p>
        </p:txBody>
      </p:sp>
      <p:sp>
        <p:nvSpPr>
          <p:cNvPr id="4" name="Slide Number Placeholder 3"/>
          <p:cNvSpPr>
            <a:spLocks noGrp="1"/>
          </p:cNvSpPr>
          <p:nvPr>
            <p:ph type="sldNum" sz="quarter" idx="5"/>
          </p:nvPr>
        </p:nvSpPr>
        <p:spPr/>
        <p:txBody>
          <a:bodyPr/>
          <a:lstStyle/>
          <a:p>
            <a:fld id="{B2B69344-4EA4-A044-82E5-60A3C773501C}" type="slidenum">
              <a:rPr lang="en-US" smtClean="0"/>
              <a:t>23</a:t>
            </a:fld>
            <a:endParaRPr lang="en-US"/>
          </a:p>
        </p:txBody>
      </p:sp>
    </p:spTree>
    <p:extLst>
      <p:ext uri="{BB962C8B-B14F-4D97-AF65-F5344CB8AC3E}">
        <p14:creationId xmlns:p14="http://schemas.microsoft.com/office/powerpoint/2010/main" val="23777525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this in your own time, no need to submit anything or to report back!</a:t>
            </a:r>
          </a:p>
          <a:p>
            <a:r>
              <a:rPr lang="en-US" dirty="0"/>
              <a:t>How does these </a:t>
            </a:r>
            <a:r>
              <a:rPr lang="en-US" dirty="0" err="1"/>
              <a:t>organisations</a:t>
            </a:r>
            <a:r>
              <a:rPr lang="en-US" dirty="0"/>
              <a:t> fit with your own values and beliefs</a:t>
            </a:r>
          </a:p>
          <a:p>
            <a:r>
              <a:rPr lang="en-US" dirty="0"/>
              <a:t>Assessment 1 – essay – about your values and beliefs on the purpose and value of OAE.</a:t>
            </a:r>
          </a:p>
          <a:p>
            <a:endParaRPr lang="en-US"/>
          </a:p>
        </p:txBody>
      </p:sp>
      <p:sp>
        <p:nvSpPr>
          <p:cNvPr id="4" name="Slide Number Placeholder 3"/>
          <p:cNvSpPr>
            <a:spLocks noGrp="1"/>
          </p:cNvSpPr>
          <p:nvPr>
            <p:ph type="sldNum" sz="quarter" idx="5"/>
          </p:nvPr>
        </p:nvSpPr>
        <p:spPr/>
        <p:txBody>
          <a:bodyPr/>
          <a:lstStyle/>
          <a:p>
            <a:fld id="{B2B69344-4EA4-A044-82E5-60A3C773501C}" type="slidenum">
              <a:rPr lang="en-US" smtClean="0"/>
              <a:t>24</a:t>
            </a:fld>
            <a:endParaRPr lang="en-US"/>
          </a:p>
        </p:txBody>
      </p:sp>
    </p:spTree>
    <p:extLst>
      <p:ext uri="{BB962C8B-B14F-4D97-AF65-F5344CB8AC3E}">
        <p14:creationId xmlns:p14="http://schemas.microsoft.com/office/powerpoint/2010/main" val="1990352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F735-5232-954A-9505-C17F6C8F4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AC0878-0E8D-3945-80BF-F71A06411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4F1AE2-1A6C-5242-B216-FDCAB85AF37B}"/>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BCD3B8A7-A5F7-5748-9CFA-0F327BA85A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145A49-6AFE-0E43-8100-6611B2A82E02}"/>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400011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3953-840E-DC42-9E1E-D157C40364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AE4A70-25E1-7048-A93A-C3D759C736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46BDF7-1737-C840-BE7A-51F51E273D01}"/>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D783356B-5A1E-904D-9E04-73CEE6A6DA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2EA8F3-9C37-BE42-AACE-B391B4068E18}"/>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894634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2118-B072-AE4D-8A0C-E762511094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6C3F2A-042A-A243-BE14-54AF247896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8A0379-BBE9-CF41-9BED-E9136F905A67}"/>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A30A788B-ECBC-0F48-B2A7-617044D20B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6C23A2-B922-FE40-8D18-B5490B5A2E19}"/>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679072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48BE-7ECF-3D45-9B23-B9761EE36F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E925F5-46BD-784A-8DF1-8A59B48D4CF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DDD3E87-634C-EB49-A112-6D2A2F849D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03FEE05-7861-8E4A-AFC8-A6516A31B790}"/>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6" name="Footer Placeholder 5">
            <a:extLst>
              <a:ext uri="{FF2B5EF4-FFF2-40B4-BE49-F238E27FC236}">
                <a16:creationId xmlns:a16="http://schemas.microsoft.com/office/drawing/2014/main" id="{A177E724-9712-2B44-9A91-6B525F3F86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10D453-D736-7A42-919A-8134C33C564D}"/>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281854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6EC33-F6E8-FB46-A1D2-6D7665EC39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D17FFE-529E-EA43-A714-A81C7418D0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36ED08-6DFC-DA42-8A76-C242DFED3F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4D539CC-1192-F448-BB72-1EBDD31E04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327FEA-BA60-ED4E-8437-20124F8DA58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2D4301-274D-3E41-8C25-688B90D69E48}"/>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8" name="Footer Placeholder 7">
            <a:extLst>
              <a:ext uri="{FF2B5EF4-FFF2-40B4-BE49-F238E27FC236}">
                <a16:creationId xmlns:a16="http://schemas.microsoft.com/office/drawing/2014/main" id="{39C4FE24-34E9-9540-ADC6-4483CE5EB1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93783E-7DC7-9647-9E17-8268311861D8}"/>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354464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A70F-584C-9642-99EC-18E2E528FA3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006AD2-8189-BE48-84C9-0D3A6C0F7DBD}"/>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4" name="Footer Placeholder 3">
            <a:extLst>
              <a:ext uri="{FF2B5EF4-FFF2-40B4-BE49-F238E27FC236}">
                <a16:creationId xmlns:a16="http://schemas.microsoft.com/office/drawing/2014/main" id="{6C45838A-5B8A-D946-9C6F-797936ABAA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E62EF-94AC-B54C-A210-E459FF991E3F}"/>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27195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F66656-EC1C-0442-A22F-2A9BF44CC41F}"/>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3" name="Footer Placeholder 2">
            <a:extLst>
              <a:ext uri="{FF2B5EF4-FFF2-40B4-BE49-F238E27FC236}">
                <a16:creationId xmlns:a16="http://schemas.microsoft.com/office/drawing/2014/main" id="{9E76E2DC-E357-7646-9934-9A7ABDFED7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A6342A-8CB1-8645-85D0-1A7FA8765A0D}"/>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3023117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E69C-150B-7347-906C-ABDF52F91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48272CB-9DF3-944C-B54C-69743413AB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38FC44-874F-1A40-B28D-1BDF9C326B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3E1E4F-412A-C241-A621-B0B46CD9BFDC}"/>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6" name="Footer Placeholder 5">
            <a:extLst>
              <a:ext uri="{FF2B5EF4-FFF2-40B4-BE49-F238E27FC236}">
                <a16:creationId xmlns:a16="http://schemas.microsoft.com/office/drawing/2014/main" id="{D792B112-09B8-B940-BCF7-55D61354F4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1B26A0-768D-FE40-8C2A-244D7A01F315}"/>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425872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0B44-922E-844A-B653-9CC709B6C3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12A77D1-1F99-BB4F-89D1-315E83A4C8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956D5E-4FF9-194A-9969-A32FEC221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0BB48C-1D06-4742-BA28-D058AC463C01}"/>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6" name="Footer Placeholder 5">
            <a:extLst>
              <a:ext uri="{FF2B5EF4-FFF2-40B4-BE49-F238E27FC236}">
                <a16:creationId xmlns:a16="http://schemas.microsoft.com/office/drawing/2014/main" id="{2088171F-75B7-BD4A-A232-DEF7F24E27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13636F-5846-9641-B5C1-D4C3314FAE74}"/>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871637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9C68-A5DA-4B49-9E0E-667D2745250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AB5290-6EC8-CC4A-A8E3-1FE0C39BA41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D36493-34C8-1140-B268-BBCB3BE60901}"/>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0B455120-D548-254C-9379-D05A31685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4E69D7-826F-E640-8061-5802B3A82D32}"/>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370431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BA4D93-80F5-8041-9C04-40AEA6E0C63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091EF4-CBF1-7943-9A33-F50EDCA1E6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FECAE7-1A8E-7641-972F-0A8D3ADFD72D}"/>
              </a:ext>
            </a:extLst>
          </p:cNvPr>
          <p:cNvSpPr>
            <a:spLocks noGrp="1"/>
          </p:cNvSpPr>
          <p:nvPr>
            <p:ph type="dt" sz="half" idx="10"/>
          </p:nvPr>
        </p:nvSpPr>
        <p:spPr/>
        <p:txBody>
          <a:body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8F13884D-9C9D-BA45-9FB3-8AB976B642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1BEB2C-CCE2-7048-A356-E4C9336FDA7F}"/>
              </a:ext>
            </a:extLst>
          </p:cNvPr>
          <p:cNvSpPr>
            <a:spLocks noGrp="1"/>
          </p:cNvSpPr>
          <p:nvPr>
            <p:ph type="sldNum" sz="quarter" idx="12"/>
          </p:nvPr>
        </p:nvSpPr>
        <p:spPr/>
        <p:txBody>
          <a:bodyPr/>
          <a:lstStyle/>
          <a:p>
            <a:fld id="{3B10B8D4-7D53-884F-BEF7-2E2A8AE6AB13}" type="slidenum">
              <a:rPr lang="en-US" smtClean="0"/>
              <a:t>‹#›</a:t>
            </a:fld>
            <a:endParaRPr lang="en-US"/>
          </a:p>
        </p:txBody>
      </p:sp>
    </p:spTree>
    <p:extLst>
      <p:ext uri="{BB962C8B-B14F-4D97-AF65-F5344CB8AC3E}">
        <p14:creationId xmlns:p14="http://schemas.microsoft.com/office/powerpoint/2010/main" val="145536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B404B4-CF27-154D-AA95-580C066FC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64DA7C-D036-1C49-86BF-07DA2F3C7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4A4090-DBF4-9241-97B5-F8C67461FB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6BF783-9AA2-6340-BBE1-F510854F490C}" type="datetimeFigureOut">
              <a:rPr lang="en-US" smtClean="0"/>
              <a:t>10/12/25</a:t>
            </a:fld>
            <a:endParaRPr lang="en-US"/>
          </a:p>
        </p:txBody>
      </p:sp>
      <p:sp>
        <p:nvSpPr>
          <p:cNvPr id="5" name="Footer Placeholder 4">
            <a:extLst>
              <a:ext uri="{FF2B5EF4-FFF2-40B4-BE49-F238E27FC236}">
                <a16:creationId xmlns:a16="http://schemas.microsoft.com/office/drawing/2014/main" id="{E8E0E4C8-03F4-A24A-A05F-D23BBC9D8A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B584A5F-6E30-5049-8EE9-724A918372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0B8D4-7D53-884F-BEF7-2E2A8AE6AB13}" type="slidenum">
              <a:rPr lang="en-US" smtClean="0"/>
              <a:t>‹#›</a:t>
            </a:fld>
            <a:endParaRPr lang="en-US"/>
          </a:p>
        </p:txBody>
      </p:sp>
    </p:spTree>
    <p:extLst>
      <p:ext uri="{BB962C8B-B14F-4D97-AF65-F5344CB8AC3E}">
        <p14:creationId xmlns:p14="http://schemas.microsoft.com/office/powerpoint/2010/main" val="38795981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proquest.com/docview/232847292?accountid=130472&amp;sourcetype=Scholarly%20Journals"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ebtGRvP3ILg?feature=oembed" TargetMode="Externa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yh8tVK6gzDU" TargetMode="External"/><Relationship Id="rId7"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8.jpg"/></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hyperlink" Target="https://www.youtube.com/watch?v=nd9COtoO6bc"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24.xml.rels><?xml version="1.0" encoding="UTF-8" standalone="yes"?>
<Relationships xmlns="http://schemas.openxmlformats.org/package/2006/relationships"><Relationship Id="rId8" Type="http://schemas.openxmlformats.org/officeDocument/2006/relationships/hyperlink" Target="https://www.brathay.com/" TargetMode="External"/><Relationship Id="rId3" Type="http://schemas.openxmlformats.org/officeDocument/2006/relationships/hyperlink" Target="https://www.gov.uk/government/publications/character-education-framework" TargetMode="External"/><Relationship Id="rId7" Type="http://schemas.openxmlformats.org/officeDocument/2006/relationships/hyperlink" Target="https://www.princes-trust.org.uk/"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kingswood.co.uk/" TargetMode="External"/><Relationship Id="rId5" Type="http://schemas.openxmlformats.org/officeDocument/2006/relationships/hyperlink" Target="https://www.outwardbound.org.uk/" TargetMode="External"/><Relationship Id="rId4" Type="http://schemas.openxmlformats.org/officeDocument/2006/relationships/hyperlink" Target="https://learningaway.org.uk/2019/11/study-confirms-transformational-impact-of-residentials-on-pup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water, sky, lake&#10;&#10;Description automatically generated">
            <a:extLst>
              <a:ext uri="{FF2B5EF4-FFF2-40B4-BE49-F238E27FC236}">
                <a16:creationId xmlns:a16="http://schemas.microsoft.com/office/drawing/2014/main" id="{A78C2F55-802D-4ACD-B25A-127DA4B1A105}"/>
              </a:ext>
            </a:extLst>
          </p:cNvPr>
          <p:cNvPicPr>
            <a:picLocks noChangeAspect="1"/>
          </p:cNvPicPr>
          <p:nvPr/>
        </p:nvPicPr>
        <p:blipFill rotWithShape="1">
          <a:blip r:embed="rId2"/>
          <a:srcRect t="15731" b="9269"/>
          <a:stretch/>
        </p:blipFill>
        <p:spPr>
          <a:xfrm>
            <a:off x="20" y="10"/>
            <a:ext cx="12191980" cy="6857990"/>
          </a:xfrm>
          <a:prstGeom prst="rect">
            <a:avLst/>
          </a:prstGeom>
        </p:spPr>
      </p:pic>
      <p:sp>
        <p:nvSpPr>
          <p:cNvPr id="2" name="Title 1"/>
          <p:cNvSpPr>
            <a:spLocks noGrp="1"/>
          </p:cNvSpPr>
          <p:nvPr>
            <p:ph type="ctrTitle"/>
          </p:nvPr>
        </p:nvSpPr>
        <p:spPr>
          <a:xfrm>
            <a:off x="8022021" y="3231931"/>
            <a:ext cx="3852041" cy="1834056"/>
          </a:xfrm>
        </p:spPr>
        <p:txBody>
          <a:bodyPr>
            <a:normAutofit/>
          </a:bodyPr>
          <a:lstStyle/>
          <a:p>
            <a:r>
              <a:rPr lang="en-GB" sz="4000" dirty="0">
                <a:solidFill>
                  <a:schemeClr val="bg1"/>
                </a:solidFill>
                <a:cs typeface="Calibri Light"/>
              </a:rPr>
              <a:t>Youth and Adventure</a:t>
            </a:r>
            <a:endParaRPr lang="en-GB" sz="4000" dirty="0">
              <a:solidFill>
                <a:schemeClr val="bg1"/>
              </a:solidFill>
            </a:endParaRPr>
          </a:p>
        </p:txBody>
      </p:sp>
      <p:sp>
        <p:nvSpPr>
          <p:cNvPr id="3" name="Subtitle 2"/>
          <p:cNvSpPr>
            <a:spLocks noGrp="1"/>
          </p:cNvSpPr>
          <p:nvPr>
            <p:ph type="subTitle" idx="1"/>
          </p:nvPr>
        </p:nvSpPr>
        <p:spPr>
          <a:xfrm>
            <a:off x="7782910" y="5242675"/>
            <a:ext cx="4330262" cy="683284"/>
          </a:xfrm>
        </p:spPr>
        <p:txBody>
          <a:bodyPr vert="horz" lIns="91440" tIns="45720" rIns="91440" bIns="45720" rtlCol="0" anchor="t">
            <a:normAutofit/>
          </a:bodyPr>
          <a:lstStyle/>
          <a:p>
            <a:r>
              <a:rPr lang="en-GB" sz="2000" dirty="0">
                <a:solidFill>
                  <a:schemeClr val="bg1"/>
                </a:solidFill>
                <a:cs typeface="Calibri"/>
              </a:rPr>
              <a:t>October 2025</a:t>
            </a:r>
            <a:endParaRPr lang="en-GB" sz="20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BA97C-455C-4F8A-A6AA-AF1853E0FE8F}"/>
              </a:ext>
            </a:extLst>
          </p:cNvPr>
          <p:cNvSpPr>
            <a:spLocks noGrp="1"/>
          </p:cNvSpPr>
          <p:nvPr>
            <p:ph type="title"/>
          </p:nvPr>
        </p:nvSpPr>
        <p:spPr>
          <a:xfrm>
            <a:off x="5297762" y="329184"/>
            <a:ext cx="6251110" cy="1783080"/>
          </a:xfrm>
        </p:spPr>
        <p:txBody>
          <a:bodyPr anchor="b">
            <a:normAutofit/>
          </a:bodyPr>
          <a:lstStyle/>
          <a:p>
            <a:r>
              <a:rPr lang="en-GB" sz="5400">
                <a:cs typeface="Calibri Light"/>
              </a:rPr>
              <a:t>What does Adventure mean to you?</a:t>
            </a:r>
            <a:endParaRPr lang="en-GB" sz="5400"/>
          </a:p>
        </p:txBody>
      </p:sp>
      <p:pic>
        <p:nvPicPr>
          <p:cNvPr id="5" name="Picture 4" descr="Hot air balloon taking off in desert under Milky Way">
            <a:extLst>
              <a:ext uri="{FF2B5EF4-FFF2-40B4-BE49-F238E27FC236}">
                <a16:creationId xmlns:a16="http://schemas.microsoft.com/office/drawing/2014/main" id="{AF43CB35-EFB6-0866-FDCB-CB162984CF9A}"/>
              </a:ext>
            </a:extLst>
          </p:cNvPr>
          <p:cNvPicPr>
            <a:picLocks noChangeAspect="1"/>
          </p:cNvPicPr>
          <p:nvPr/>
        </p:nvPicPr>
        <p:blipFill rotWithShape="1">
          <a:blip r:embed="rId3"/>
          <a:srcRect l="6281" r="48048"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7D52CD-E8EC-4077-8F2C-55A1998547A4}"/>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Think of an example of an adventure you have had (it doesn't need to be of the outdoor activity kind!)</a:t>
            </a:r>
          </a:p>
          <a:p>
            <a:r>
              <a:rPr lang="en-GB" sz="2200">
                <a:cs typeface="Calibri"/>
              </a:rPr>
              <a:t>What were the key ingredients that made it an adventure?</a:t>
            </a:r>
          </a:p>
          <a:p>
            <a:r>
              <a:rPr lang="en-GB" sz="2200">
                <a:cs typeface="Calibri"/>
              </a:rPr>
              <a:t>If adventure were a cake, what would the recipe be?</a:t>
            </a:r>
          </a:p>
        </p:txBody>
      </p:sp>
    </p:spTree>
    <p:extLst>
      <p:ext uri="{BB962C8B-B14F-4D97-AF65-F5344CB8AC3E}">
        <p14:creationId xmlns:p14="http://schemas.microsoft.com/office/powerpoint/2010/main" val="3973592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5C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5B2B23-A3E5-4569-8DF1-545B81C4E2A2}"/>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cs typeface="Calibri Light"/>
              </a:rPr>
              <a:t>Models of Adventure and Experiential Learning</a:t>
            </a:r>
            <a:endParaRPr lang="en-GB">
              <a:solidFill>
                <a:srgbClr val="FFFFFF"/>
              </a:solidFill>
            </a:endParaRPr>
          </a:p>
        </p:txBody>
      </p:sp>
      <p:pic>
        <p:nvPicPr>
          <p:cNvPr id="4" name="Picture 4" descr="Graphical user interface, text&#10;&#10;Description automatically generated">
            <a:extLst>
              <a:ext uri="{FF2B5EF4-FFF2-40B4-BE49-F238E27FC236}">
                <a16:creationId xmlns:a16="http://schemas.microsoft.com/office/drawing/2014/main" id="{5EDE7D9C-D40E-4BB3-BAC2-5677253C996A}"/>
              </a:ext>
            </a:extLst>
          </p:cNvPr>
          <p:cNvPicPr>
            <a:picLocks noChangeAspect="1"/>
          </p:cNvPicPr>
          <p:nvPr/>
        </p:nvPicPr>
        <p:blipFill rotWithShape="1">
          <a:blip r:embed="rId3"/>
          <a:srcRect l="1451" r="188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DFE678F-7C2E-465E-849E-B13EE3518A80}"/>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GB" sz="2000">
                <a:solidFill>
                  <a:srgbClr val="FFFFFF"/>
                </a:solidFill>
                <a:cs typeface="Calibri"/>
              </a:rPr>
              <a:t>Everyone's recipe for the perfect cake (adventure) will have a personal perspective</a:t>
            </a:r>
          </a:p>
          <a:p>
            <a:r>
              <a:rPr lang="en-GB" sz="2000">
                <a:solidFill>
                  <a:srgbClr val="FFFFFF"/>
                </a:solidFill>
                <a:cs typeface="Calibri"/>
              </a:rPr>
              <a:t>Models provide the principles to explain a concept, no model is perfect to every occasion/scenario</a:t>
            </a:r>
          </a:p>
          <a:p>
            <a:r>
              <a:rPr lang="en-GB" sz="2000">
                <a:solidFill>
                  <a:srgbClr val="FFFFFF"/>
                </a:solidFill>
                <a:cs typeface="Calibri"/>
              </a:rPr>
              <a:t>Key principles are the building blocks to turning knowledge into understanding and therefore application of knowledge to a broader range of experiences/settings (wisdom)</a:t>
            </a:r>
          </a:p>
        </p:txBody>
      </p:sp>
    </p:spTree>
    <p:extLst>
      <p:ext uri="{BB962C8B-B14F-4D97-AF65-F5344CB8AC3E}">
        <p14:creationId xmlns:p14="http://schemas.microsoft.com/office/powerpoint/2010/main" val="2807198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D2E62-FFE5-D9AB-0D92-BA9A0BCBB3E8}"/>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sz="4800" kern="1200">
                <a:solidFill>
                  <a:schemeClr val="tx1"/>
                </a:solidFill>
                <a:latin typeface="+mj-lt"/>
                <a:ea typeface="+mj-ea"/>
                <a:cs typeface="+mj-cs"/>
              </a:rPr>
              <a:t>Two key models for Adventure Education</a:t>
            </a:r>
          </a:p>
        </p:txBody>
      </p:sp>
      <p:pic>
        <p:nvPicPr>
          <p:cNvPr id="1026" name="Picture 2" descr="Adventure in careers">
            <a:extLst>
              <a:ext uri="{FF2B5EF4-FFF2-40B4-BE49-F238E27FC236}">
                <a16:creationId xmlns:a16="http://schemas.microsoft.com/office/drawing/2014/main" id="{9CB913FA-2155-3FBD-A9D2-29B3B1DAA23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0323" b="11360"/>
          <a:stretch/>
        </p:blipFill>
        <p:spPr bwMode="auto">
          <a:xfrm>
            <a:off x="198741"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igure 1 from Determinants of mountaineers' decision to climb: An  innovative marketing for mountaineering tourism | Semantic Scholar">
            <a:extLst>
              <a:ext uri="{FF2B5EF4-FFF2-40B4-BE49-F238E27FC236}">
                <a16:creationId xmlns:a16="http://schemas.microsoft.com/office/drawing/2014/main" id="{02B4D11A-6D14-5DD3-522D-9F6414B5B6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736" r="1" b="11821"/>
          <a:stretch/>
        </p:blipFill>
        <p:spPr bwMode="auto">
          <a:xfrm>
            <a:off x="6189934"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C36F9E-C6BB-C7AD-44B0-3D34D5DD8F0E}"/>
              </a:ext>
            </a:extLst>
          </p:cNvPr>
          <p:cNvSpPr txBox="1"/>
          <p:nvPr/>
        </p:nvSpPr>
        <p:spPr>
          <a:xfrm>
            <a:off x="573437" y="1782305"/>
            <a:ext cx="4757980" cy="369332"/>
          </a:xfrm>
          <a:prstGeom prst="rect">
            <a:avLst/>
          </a:prstGeom>
          <a:noFill/>
        </p:spPr>
        <p:txBody>
          <a:bodyPr wrap="square" rtlCol="0">
            <a:spAutoFit/>
          </a:bodyPr>
          <a:lstStyle/>
          <a:p>
            <a:r>
              <a:rPr lang="en-US" dirty="0" err="1"/>
              <a:t>Mortlock's</a:t>
            </a:r>
            <a:r>
              <a:rPr lang="en-US" dirty="0"/>
              <a:t> stages of Adventure</a:t>
            </a:r>
          </a:p>
        </p:txBody>
      </p:sp>
      <p:sp>
        <p:nvSpPr>
          <p:cNvPr id="5" name="TextBox 4">
            <a:extLst>
              <a:ext uri="{FF2B5EF4-FFF2-40B4-BE49-F238E27FC236}">
                <a16:creationId xmlns:a16="http://schemas.microsoft.com/office/drawing/2014/main" id="{DF2CCEF8-3D9D-387C-5879-8B83DF55D575}"/>
              </a:ext>
            </a:extLst>
          </p:cNvPr>
          <p:cNvSpPr txBox="1"/>
          <p:nvPr/>
        </p:nvSpPr>
        <p:spPr>
          <a:xfrm>
            <a:off x="7470183" y="1782305"/>
            <a:ext cx="3905573" cy="646331"/>
          </a:xfrm>
          <a:prstGeom prst="rect">
            <a:avLst/>
          </a:prstGeom>
          <a:noFill/>
        </p:spPr>
        <p:txBody>
          <a:bodyPr wrap="square" rtlCol="0">
            <a:spAutoFit/>
          </a:bodyPr>
          <a:lstStyle/>
          <a:p>
            <a:r>
              <a:rPr lang="en-US" dirty="0"/>
              <a:t>Priest: Adventure Experience Paradigm (AEP)</a:t>
            </a:r>
          </a:p>
        </p:txBody>
      </p:sp>
    </p:spTree>
    <p:extLst>
      <p:ext uri="{BB962C8B-B14F-4D97-AF65-F5344CB8AC3E}">
        <p14:creationId xmlns:p14="http://schemas.microsoft.com/office/powerpoint/2010/main" val="718592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CFOA HEALTH AND SAFETY SEMINAR CHILDREN AND YOUNG PEOPLE WORKSHOP Dave  Hackney B.Phil Youth Services Manager West Midlands Fire Service. - ppt  download">
            <a:extLst>
              <a:ext uri="{FF2B5EF4-FFF2-40B4-BE49-F238E27FC236}">
                <a16:creationId xmlns:a16="http://schemas.microsoft.com/office/drawing/2014/main" id="{81C8680B-5971-38CD-A250-EB44BFFF6944}"/>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1717" b="1329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443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Diagram&#10;&#10;Description automatically generated">
            <a:extLst>
              <a:ext uri="{FF2B5EF4-FFF2-40B4-BE49-F238E27FC236}">
                <a16:creationId xmlns:a16="http://schemas.microsoft.com/office/drawing/2014/main" id="{FE5276D8-F271-44A9-BEBC-16ADBD162E80}"/>
              </a:ext>
            </a:extLst>
          </p:cNvPr>
          <p:cNvPicPr>
            <a:picLocks noChangeAspect="1"/>
          </p:cNvPicPr>
          <p:nvPr/>
        </p:nvPicPr>
        <p:blipFill>
          <a:blip r:embed="rId3"/>
          <a:stretch>
            <a:fillRect/>
          </a:stretch>
        </p:blipFill>
        <p:spPr>
          <a:xfrm>
            <a:off x="524256" y="2972281"/>
            <a:ext cx="3067356" cy="3026638"/>
          </a:xfrm>
          <a:prstGeom prst="rect">
            <a:avLst/>
          </a:prstGeom>
        </p:spPr>
      </p:pic>
      <p:sp>
        <p:nvSpPr>
          <p:cNvPr id="14" name="Rectangle 13">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2" descr="Chart, line chart&#10;&#10;Description automatically generated">
            <a:extLst>
              <a:ext uri="{FF2B5EF4-FFF2-40B4-BE49-F238E27FC236}">
                <a16:creationId xmlns:a16="http://schemas.microsoft.com/office/drawing/2014/main" id="{DA25B82A-A8AF-48BA-B769-0CACE2FF4E79}"/>
              </a:ext>
            </a:extLst>
          </p:cNvPr>
          <p:cNvPicPr>
            <a:picLocks noChangeAspect="1"/>
          </p:cNvPicPr>
          <p:nvPr/>
        </p:nvPicPr>
        <p:blipFill>
          <a:blip r:embed="rId4"/>
          <a:stretch>
            <a:fillRect/>
          </a:stretch>
        </p:blipFill>
        <p:spPr>
          <a:xfrm>
            <a:off x="4138970" y="3490633"/>
            <a:ext cx="3067358" cy="1989934"/>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32EAC60-27E6-46EE-9125-B49D35D8BD96}"/>
              </a:ext>
            </a:extLst>
          </p:cNvPr>
          <p:cNvSpPr txBox="1"/>
          <p:nvPr/>
        </p:nvSpPr>
        <p:spPr>
          <a:xfrm>
            <a:off x="7956057" y="762983"/>
            <a:ext cx="3515128" cy="53309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a:solidFill>
                  <a:srgbClr val="FFFFFF"/>
                </a:solidFill>
              </a:rPr>
              <a:t>Mortlocks Stages of Adventure: </a:t>
            </a:r>
          </a:p>
          <a:p>
            <a:pPr indent="-228600">
              <a:lnSpc>
                <a:spcPct val="90000"/>
              </a:lnSpc>
              <a:spcAft>
                <a:spcPts val="600"/>
              </a:spcAft>
              <a:buFont typeface="Arial" panose="020B0604020202020204" pitchFamily="34" charset="0"/>
              <a:buChar char="•"/>
            </a:pPr>
            <a:r>
              <a:rPr lang="en-US" sz="2400">
                <a:solidFill>
                  <a:srgbClr val="FFFFFF"/>
                </a:solidFill>
              </a:rPr>
              <a:t>1. Play</a:t>
            </a:r>
          </a:p>
          <a:p>
            <a:pPr indent="-228600">
              <a:lnSpc>
                <a:spcPct val="90000"/>
              </a:lnSpc>
              <a:spcAft>
                <a:spcPts val="600"/>
              </a:spcAft>
              <a:buFont typeface="Arial" panose="020B0604020202020204" pitchFamily="34" charset="0"/>
              <a:buChar char="•"/>
            </a:pPr>
            <a:r>
              <a:rPr lang="en-US" sz="2400">
                <a:solidFill>
                  <a:srgbClr val="FFFFFF"/>
                </a:solidFill>
              </a:rPr>
              <a:t>2. Adventure</a:t>
            </a:r>
          </a:p>
          <a:p>
            <a:pPr indent="-228600">
              <a:lnSpc>
                <a:spcPct val="90000"/>
              </a:lnSpc>
              <a:spcAft>
                <a:spcPts val="600"/>
              </a:spcAft>
              <a:buFont typeface="Arial" panose="020B0604020202020204" pitchFamily="34" charset="0"/>
              <a:buChar char="•"/>
            </a:pPr>
            <a:r>
              <a:rPr lang="en-US" sz="2400">
                <a:solidFill>
                  <a:srgbClr val="FFFFFF"/>
                </a:solidFill>
              </a:rPr>
              <a:t>3. Frontier Adventure</a:t>
            </a:r>
          </a:p>
          <a:p>
            <a:pPr indent="-228600">
              <a:lnSpc>
                <a:spcPct val="90000"/>
              </a:lnSpc>
              <a:spcAft>
                <a:spcPts val="600"/>
              </a:spcAft>
              <a:buFont typeface="Arial" panose="020B0604020202020204" pitchFamily="34" charset="0"/>
              <a:buChar char="•"/>
            </a:pPr>
            <a:r>
              <a:rPr lang="en-US" sz="2400">
                <a:solidFill>
                  <a:srgbClr val="FFFFFF"/>
                </a:solidFill>
              </a:rPr>
              <a:t>4. Misadventure</a:t>
            </a:r>
          </a:p>
        </p:txBody>
      </p:sp>
      <p:sp>
        <p:nvSpPr>
          <p:cNvPr id="3" name="TextBox 2">
            <a:extLst>
              <a:ext uri="{FF2B5EF4-FFF2-40B4-BE49-F238E27FC236}">
                <a16:creationId xmlns:a16="http://schemas.microsoft.com/office/drawing/2014/main" id="{B612AEA3-F9E3-A59B-F8BD-C9D410552616}"/>
              </a:ext>
            </a:extLst>
          </p:cNvPr>
          <p:cNvSpPr txBox="1"/>
          <p:nvPr/>
        </p:nvSpPr>
        <p:spPr>
          <a:xfrm>
            <a:off x="1100380" y="762983"/>
            <a:ext cx="5579389" cy="461665"/>
          </a:xfrm>
          <a:prstGeom prst="rect">
            <a:avLst/>
          </a:prstGeom>
          <a:noFill/>
        </p:spPr>
        <p:txBody>
          <a:bodyPr wrap="square" rtlCol="0">
            <a:spAutoFit/>
          </a:bodyPr>
          <a:lstStyle/>
          <a:p>
            <a:pPr algn="ctr"/>
            <a:r>
              <a:rPr lang="en-US" sz="2400" dirty="0">
                <a:hlinkClick r:id="rId5"/>
              </a:rPr>
              <a:t>CHALLENGE BY CHOICE</a:t>
            </a:r>
            <a:endParaRPr lang="en-US" sz="2400" dirty="0"/>
          </a:p>
        </p:txBody>
      </p:sp>
    </p:spTree>
    <p:extLst>
      <p:ext uri="{BB962C8B-B14F-4D97-AF65-F5344CB8AC3E}">
        <p14:creationId xmlns:p14="http://schemas.microsoft.com/office/powerpoint/2010/main" val="593625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9BB84-4948-4CBE-88C2-461DC6F95A4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The Adventure Experience Paradigm (Priest, 1986)</a:t>
            </a:r>
          </a:p>
        </p:txBody>
      </p:sp>
      <p:pic>
        <p:nvPicPr>
          <p:cNvPr id="2050" name="Picture 2" descr="The Adventure Paradigm - Providing opporutnities for risk for people with  disabilities. | PPT">
            <a:extLst>
              <a:ext uri="{FF2B5EF4-FFF2-40B4-BE49-F238E27FC236}">
                <a16:creationId xmlns:a16="http://schemas.microsoft.com/office/drawing/2014/main" id="{B343136C-123E-885C-ED7C-125C36352F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654296" y="713285"/>
            <a:ext cx="7214616" cy="5403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11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4C2FCF60-9C86-4E77-B591-272AD57C1375}"/>
              </a:ext>
            </a:extLst>
          </p:cNvPr>
          <p:cNvPicPr>
            <a:picLocks noGrp="1" noRot="1" noChangeAspect="1"/>
          </p:cNvPicPr>
          <p:nvPr>
            <p:ph idx="1"/>
            <a:videoFile r:link="rId1"/>
          </p:nvPr>
        </p:nvPicPr>
        <p:blipFill>
          <a:blip r:embed="rId4"/>
          <a:stretch>
            <a:fillRect/>
          </a:stretch>
        </p:blipFill>
        <p:spPr>
          <a:xfrm>
            <a:off x="297544" y="298338"/>
            <a:ext cx="11538855" cy="6375398"/>
          </a:xfrm>
        </p:spPr>
      </p:pic>
    </p:spTree>
    <p:extLst>
      <p:ext uri="{BB962C8B-B14F-4D97-AF65-F5344CB8AC3E}">
        <p14:creationId xmlns:p14="http://schemas.microsoft.com/office/powerpoint/2010/main" val="322400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32B49D64-1A29-4C22-B52D-2F30443801C8}"/>
              </a:ext>
            </a:extLst>
          </p:cNvPr>
          <p:cNvSpPr txBox="1"/>
          <p:nvPr/>
        </p:nvSpPr>
        <p:spPr>
          <a:xfrm>
            <a:off x="589560" y="856180"/>
            <a:ext cx="4560584" cy="1128068"/>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700" b="1">
                <a:latin typeface="+mj-lt"/>
                <a:ea typeface="+mj-ea"/>
                <a:cs typeface="+mj-cs"/>
              </a:rPr>
              <a:t>This is the problem of the match!</a:t>
            </a:r>
          </a:p>
        </p:txBody>
      </p:sp>
      <p:sp>
        <p:nvSpPr>
          <p:cNvPr id="4" name="Content Placeholder 2">
            <a:extLst>
              <a:ext uri="{FF2B5EF4-FFF2-40B4-BE49-F238E27FC236}">
                <a16:creationId xmlns:a16="http://schemas.microsoft.com/office/drawing/2014/main" id="{51520DB1-97E0-4809-A22D-558BAC03C978}"/>
              </a:ext>
            </a:extLst>
          </p:cNvPr>
          <p:cNvSpPr>
            <a:spLocks noGrp="1"/>
          </p:cNvSpPr>
          <p:nvPr/>
        </p:nvSpPr>
        <p:spPr>
          <a:xfrm>
            <a:off x="590719" y="2330505"/>
            <a:ext cx="4559425" cy="300712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‘The ability to match students to an activity which suits their particular needs and requirements is an essential characteristic of the adventure education instructor.’ (Hopkins and Putnam, 1993, pp103)</a:t>
            </a:r>
          </a:p>
          <a:p>
            <a:endParaRPr lang="en-US" sz="2000"/>
          </a:p>
          <a:p>
            <a:endParaRPr lang="en-US" sz="2000"/>
          </a:p>
        </p:txBody>
      </p:sp>
      <p:pic>
        <p:nvPicPr>
          <p:cNvPr id="2" name="Picture 2" descr="A picture containing person, people&#10;&#10;Description automatically generated">
            <a:extLst>
              <a:ext uri="{FF2B5EF4-FFF2-40B4-BE49-F238E27FC236}">
                <a16:creationId xmlns:a16="http://schemas.microsoft.com/office/drawing/2014/main" id="{343D094A-EAA9-47FB-91F5-E06F089E845A}"/>
              </a:ext>
            </a:extLst>
          </p:cNvPr>
          <p:cNvPicPr>
            <a:picLocks noChangeAspect="1"/>
          </p:cNvPicPr>
          <p:nvPr/>
        </p:nvPicPr>
        <p:blipFill rotWithShape="1">
          <a:blip r:embed="rId3"/>
          <a:srcRect t="522" r="-1" b="13998"/>
          <a:stretch/>
        </p:blipFill>
        <p:spPr>
          <a:xfrm>
            <a:off x="5977788" y="799352"/>
            <a:ext cx="5425410" cy="5259296"/>
          </a:xfrm>
          <a:prstGeom prst="rect">
            <a:avLst/>
          </a:prstGeom>
        </p:spPr>
      </p:pic>
      <p:sp>
        <p:nvSpPr>
          <p:cNvPr id="14" name="Title 1">
            <a:extLst>
              <a:ext uri="{FF2B5EF4-FFF2-40B4-BE49-F238E27FC236}">
                <a16:creationId xmlns:a16="http://schemas.microsoft.com/office/drawing/2014/main" id="{82F517FC-33DF-412E-B012-E32F678095CD}"/>
              </a:ext>
            </a:extLst>
          </p:cNvPr>
          <p:cNvSpPr>
            <a:spLocks noGrp="1"/>
          </p:cNvSpPr>
          <p:nvPr/>
        </p:nvSpPr>
        <p:spPr>
          <a:xfrm>
            <a:off x="226332" y="5834743"/>
            <a:ext cx="978988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cs typeface="Calibri Light"/>
              </a:rPr>
              <a:t>If adventure is so 'subjective' how can we deliver a group experience?</a:t>
            </a:r>
            <a:endParaRPr lang="en-GB" sz="2400" b="1" dirty="0"/>
          </a:p>
        </p:txBody>
      </p:sp>
    </p:spTree>
    <p:extLst>
      <p:ext uri="{BB962C8B-B14F-4D97-AF65-F5344CB8AC3E}">
        <p14:creationId xmlns:p14="http://schemas.microsoft.com/office/powerpoint/2010/main" val="4179199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029B217-D91A-4BAE-BDFE-4EFC45A6DF7F}"/>
              </a:ext>
            </a:extLst>
          </p:cNvPr>
          <p:cNvPicPr>
            <a:picLocks noGrp="1" noChangeAspect="1"/>
          </p:cNvPicPr>
          <p:nvPr>
            <p:ph idx="1"/>
          </p:nvPr>
        </p:nvPicPr>
        <p:blipFill rotWithShape="1">
          <a:blip r:embed="rId3"/>
          <a:srcRect r="2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21D53517-BC15-41C6-BF83-0B2F3F2EAA3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bg1"/>
                </a:solidFill>
              </a:rPr>
              <a:t>Making meaning from the experience</a:t>
            </a:r>
          </a:p>
        </p:txBody>
      </p:sp>
    </p:spTree>
    <p:extLst>
      <p:ext uri="{BB962C8B-B14F-4D97-AF65-F5344CB8AC3E}">
        <p14:creationId xmlns:p14="http://schemas.microsoft.com/office/powerpoint/2010/main" val="2398081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3B2F22C-1A9D-4045-8FDF-212307C19D83}"/>
              </a:ext>
            </a:extLst>
          </p:cNvPr>
          <p:cNvSpPr>
            <a:spLocks noGrp="1"/>
          </p:cNvSpPr>
          <p:nvPr>
            <p:ph type="title"/>
          </p:nvPr>
        </p:nvSpPr>
        <p:spPr>
          <a:xfrm>
            <a:off x="838200" y="643467"/>
            <a:ext cx="2951205" cy="5571066"/>
          </a:xfrm>
        </p:spPr>
        <p:txBody>
          <a:bodyPr>
            <a:normAutofit/>
          </a:bodyPr>
          <a:lstStyle/>
          <a:p>
            <a:r>
              <a:rPr lang="en-GB">
                <a:solidFill>
                  <a:srgbClr val="FFFFFF"/>
                </a:solidFill>
                <a:cs typeface="Calibri Light"/>
              </a:rPr>
              <a:t>Facilitation</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FBD93574-AEE0-4E25-ADB7-5632D3B4DFB8}"/>
              </a:ext>
            </a:extLst>
          </p:cNvPr>
          <p:cNvGraphicFramePr>
            <a:graphicFrameLocks noGrp="1"/>
          </p:cNvGraphicFramePr>
          <p:nvPr>
            <p:ph idx="1"/>
            <p:extLst>
              <p:ext uri="{D42A27DB-BD31-4B8C-83A1-F6EECF244321}">
                <p14:modId xmlns:p14="http://schemas.microsoft.com/office/powerpoint/2010/main" val="328602365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5371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Timeline&#10;&#10;Description automatically generated">
            <a:extLst>
              <a:ext uri="{FF2B5EF4-FFF2-40B4-BE49-F238E27FC236}">
                <a16:creationId xmlns:a16="http://schemas.microsoft.com/office/drawing/2014/main" id="{4A55E179-A2AF-4262-97A3-947FAA3595EA}"/>
              </a:ext>
            </a:extLst>
          </p:cNvPr>
          <p:cNvPicPr>
            <a:picLocks noChangeAspect="1"/>
          </p:cNvPicPr>
          <p:nvPr/>
        </p:nvPicPr>
        <p:blipFill>
          <a:blip r:embed="rId3"/>
          <a:stretch>
            <a:fillRect/>
          </a:stretch>
        </p:blipFill>
        <p:spPr>
          <a:xfrm>
            <a:off x="1119188" y="1773238"/>
            <a:ext cx="4344988" cy="3302000"/>
          </a:xfrm>
          <a:prstGeom prst="rect">
            <a:avLst/>
          </a:prstGeom>
        </p:spPr>
      </p:pic>
      <p:sp>
        <p:nvSpPr>
          <p:cNvPr id="7" name="TextBox 6">
            <a:extLst>
              <a:ext uri="{FF2B5EF4-FFF2-40B4-BE49-F238E27FC236}">
                <a16:creationId xmlns:a16="http://schemas.microsoft.com/office/drawing/2014/main" id="{B1DF9D99-0CFF-490D-BCFC-0E994E1D126B}"/>
              </a:ext>
            </a:extLst>
          </p:cNvPr>
          <p:cNvSpPr txBox="1"/>
          <p:nvPr/>
        </p:nvSpPr>
        <p:spPr>
          <a:xfrm>
            <a:off x="1061131" y="5445352"/>
            <a:ext cx="4344988" cy="66040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300" dirty="0">
                <a:solidFill>
                  <a:srgbClr val="FFFFFF"/>
                </a:solidFill>
                <a:cs typeface="Calibri"/>
              </a:rPr>
              <a:t>Kolb; Experiential learning cycle (1984)</a:t>
            </a:r>
          </a:p>
        </p:txBody>
      </p:sp>
      <p:pic>
        <p:nvPicPr>
          <p:cNvPr id="4" name="Picture 4" descr="A picture containing diagram&#10;&#10;Description automatically generated">
            <a:extLst>
              <a:ext uri="{FF2B5EF4-FFF2-40B4-BE49-F238E27FC236}">
                <a16:creationId xmlns:a16="http://schemas.microsoft.com/office/drawing/2014/main" id="{CE7700F0-DB36-4E9A-9158-D14992E475CE}"/>
              </a:ext>
            </a:extLst>
          </p:cNvPr>
          <p:cNvPicPr>
            <a:picLocks noChangeAspect="1"/>
          </p:cNvPicPr>
          <p:nvPr/>
        </p:nvPicPr>
        <p:blipFill>
          <a:blip r:embed="rId4"/>
          <a:stretch>
            <a:fillRect/>
          </a:stretch>
        </p:blipFill>
        <p:spPr>
          <a:xfrm>
            <a:off x="5532438" y="1773238"/>
            <a:ext cx="5537200" cy="3302000"/>
          </a:xfrm>
          <a:prstGeom prst="rect">
            <a:avLst/>
          </a:prstGeom>
        </p:spPr>
      </p:pic>
      <p:sp>
        <p:nvSpPr>
          <p:cNvPr id="6" name="TextBox 5">
            <a:extLst>
              <a:ext uri="{FF2B5EF4-FFF2-40B4-BE49-F238E27FC236}">
                <a16:creationId xmlns:a16="http://schemas.microsoft.com/office/drawing/2014/main" id="{F358F16E-948B-406F-84DB-4B48A82C34F5}"/>
              </a:ext>
            </a:extLst>
          </p:cNvPr>
          <p:cNvSpPr txBox="1"/>
          <p:nvPr/>
        </p:nvSpPr>
        <p:spPr>
          <a:xfrm>
            <a:off x="5619524" y="5445352"/>
            <a:ext cx="5537200" cy="66040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300" dirty="0">
                <a:solidFill>
                  <a:srgbClr val="FFFFFF"/>
                </a:solidFill>
              </a:rPr>
              <a:t>Heron</a:t>
            </a:r>
            <a:r>
              <a:rPr lang="en-GB" sz="1300" dirty="0">
                <a:solidFill>
                  <a:srgbClr val="FFFFFF"/>
                </a:solidFill>
                <a:ea typeface="+mn-lt"/>
                <a:cs typeface="+mn-lt"/>
              </a:rPr>
              <a:t>, J (1994) The Facilitators’ Handbook</a:t>
            </a:r>
            <a:endParaRPr lang="en-US" sz="1300" dirty="0">
              <a:solidFill>
                <a:srgbClr val="FFFFFF"/>
              </a:solidFill>
            </a:endParaRPr>
          </a:p>
        </p:txBody>
      </p:sp>
    </p:spTree>
    <p:extLst>
      <p:ext uri="{BB962C8B-B14F-4D97-AF65-F5344CB8AC3E}">
        <p14:creationId xmlns:p14="http://schemas.microsoft.com/office/powerpoint/2010/main" val="2995514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13">
            <a:extLst>
              <a:ext uri="{FF2B5EF4-FFF2-40B4-BE49-F238E27FC236}">
                <a16:creationId xmlns:a16="http://schemas.microsoft.com/office/drawing/2014/main" id="{A94D83FB-F0FB-4E33-B1F7-1C142BE38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15">
            <a:extLst>
              <a:ext uri="{FF2B5EF4-FFF2-40B4-BE49-F238E27FC236}">
                <a16:creationId xmlns:a16="http://schemas.microsoft.com/office/drawing/2014/main" id="{CCE8EBD5-1AF0-42EE-A995-1F8E234E8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2664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A5ED5-3FEB-7F43-A4DB-53A34941DB96}"/>
              </a:ext>
            </a:extLst>
          </p:cNvPr>
          <p:cNvSpPr>
            <a:spLocks noGrp="1"/>
          </p:cNvSpPr>
          <p:nvPr>
            <p:ph type="title"/>
          </p:nvPr>
        </p:nvSpPr>
        <p:spPr>
          <a:xfrm>
            <a:off x="8439913" y="685799"/>
            <a:ext cx="3157728" cy="1542011"/>
          </a:xfrm>
        </p:spPr>
        <p:txBody>
          <a:bodyPr anchor="b">
            <a:normAutofit/>
          </a:bodyPr>
          <a:lstStyle/>
          <a:p>
            <a:r>
              <a:rPr lang="en-US" sz="3400" dirty="0"/>
              <a:t>What do we now know?</a:t>
            </a:r>
          </a:p>
        </p:txBody>
      </p:sp>
      <p:grpSp>
        <p:nvGrpSpPr>
          <p:cNvPr id="42" name="Group 17">
            <a:extLst>
              <a:ext uri="{FF2B5EF4-FFF2-40B4-BE49-F238E27FC236}">
                <a16:creationId xmlns:a16="http://schemas.microsoft.com/office/drawing/2014/main" id="{73B93534-E139-4FED-959C-E8DE310D8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9912" y="73152"/>
            <a:ext cx="1178966" cy="232963"/>
            <a:chOff x="7763256" y="73152"/>
            <a:chExt cx="1178966" cy="232963"/>
          </a:xfrm>
        </p:grpSpPr>
        <p:sp>
          <p:nvSpPr>
            <p:cNvPr id="19" name="Rectangle 64">
              <a:extLst>
                <a:ext uri="{FF2B5EF4-FFF2-40B4-BE49-F238E27FC236}">
                  <a16:creationId xmlns:a16="http://schemas.microsoft.com/office/drawing/2014/main" id="{78E8C0E6-FEB6-44F1-88D1-46BEEDD02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6">
              <a:extLst>
                <a:ext uri="{FF2B5EF4-FFF2-40B4-BE49-F238E27FC236}">
                  <a16:creationId xmlns:a16="http://schemas.microsoft.com/office/drawing/2014/main" id="{5FC37783-D58D-48BE-A119-9E18C8CE4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98286946-B9CA-4309-AC1D-A5FE0FB4B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458D890D-B127-48A3-9700-E794E5A0E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81FE5632-C9E9-46D1-B041-2B1550F47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D0AD1D8-6370-4C9E-B9D1-1ED42B6CD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1C437D7E-FE00-4E7A-A5A5-A16AF03C9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739471C8-201F-404A-80C4-4D00A61A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6B4916E4-07CB-4149-9A7E-13F229057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BFA6BF19-12C5-492C-B79D-F2FE85850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E9DA3C25-831F-46F1-B82B-3DB8FF71E7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4A4B2B71-E020-43F5-9A48-2050035CE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D7CA394E-96E6-4748-A6AD-BA96B737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B7D229B-120E-4D57-AE66-B918102F5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B9D88F0-18F1-4869-82C0-F084EEEA9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9E194D5B-AD89-4054-B8F0-8246261F6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DAB5358-55E2-4B12-A2BA-82E3BCA8E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2E4D424B-7FFC-41B8-B8F9-C04672857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A73B98CC-0D48-4E11-842E-C3BB1D5D0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003B09F2-41D1-4070-B57C-0247D1868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Diagram&#10;&#10;Description automatically generated">
            <a:extLst>
              <a:ext uri="{FF2B5EF4-FFF2-40B4-BE49-F238E27FC236}">
                <a16:creationId xmlns:a16="http://schemas.microsoft.com/office/drawing/2014/main" id="{96A61296-8654-E74C-8811-D527E254D0FB}"/>
              </a:ext>
            </a:extLst>
          </p:cNvPr>
          <p:cNvPicPr>
            <a:picLocks noChangeAspect="1"/>
          </p:cNvPicPr>
          <p:nvPr/>
        </p:nvPicPr>
        <p:blipFill rotWithShape="1">
          <a:blip r:embed="rId3"/>
          <a:srcRect r="217" b="1"/>
          <a:stretch/>
        </p:blipFill>
        <p:spPr>
          <a:xfrm>
            <a:off x="320040" y="484632"/>
            <a:ext cx="3675888" cy="5678424"/>
          </a:xfrm>
          <a:prstGeom prst="rect">
            <a:avLst/>
          </a:prstGeom>
        </p:spPr>
      </p:pic>
      <p:pic>
        <p:nvPicPr>
          <p:cNvPr id="9" name="Picture 8" descr="Diagram&#10;&#10;Description automatically generated">
            <a:extLst>
              <a:ext uri="{FF2B5EF4-FFF2-40B4-BE49-F238E27FC236}">
                <a16:creationId xmlns:a16="http://schemas.microsoft.com/office/drawing/2014/main" id="{58D5E797-4BE8-BC40-B1C3-56F6DB4DE710}"/>
              </a:ext>
            </a:extLst>
          </p:cNvPr>
          <p:cNvPicPr>
            <a:picLocks noChangeAspect="1"/>
          </p:cNvPicPr>
          <p:nvPr/>
        </p:nvPicPr>
        <p:blipFill rotWithShape="1">
          <a:blip r:embed="rId4"/>
          <a:srcRect r="6294" b="-2"/>
          <a:stretch/>
        </p:blipFill>
        <p:spPr>
          <a:xfrm>
            <a:off x="4114800" y="484632"/>
            <a:ext cx="3621024" cy="2770632"/>
          </a:xfrm>
          <a:prstGeom prst="rect">
            <a:avLst/>
          </a:prstGeom>
        </p:spPr>
      </p:pic>
      <p:pic>
        <p:nvPicPr>
          <p:cNvPr id="5" name="Picture 4" descr="Diagram&#10;&#10;Description automatically generated">
            <a:extLst>
              <a:ext uri="{FF2B5EF4-FFF2-40B4-BE49-F238E27FC236}">
                <a16:creationId xmlns:a16="http://schemas.microsoft.com/office/drawing/2014/main" id="{199E2D76-D870-8248-9698-B757AA94B38C}"/>
              </a:ext>
            </a:extLst>
          </p:cNvPr>
          <p:cNvPicPr>
            <a:picLocks noChangeAspect="1"/>
          </p:cNvPicPr>
          <p:nvPr/>
        </p:nvPicPr>
        <p:blipFill rotWithShape="1">
          <a:blip r:embed="rId5"/>
          <a:srcRect l="23371" r="2510" b="-2"/>
          <a:stretch/>
        </p:blipFill>
        <p:spPr>
          <a:xfrm>
            <a:off x="4114800" y="3383280"/>
            <a:ext cx="3621024" cy="2770632"/>
          </a:xfrm>
          <a:prstGeom prst="rect">
            <a:avLst/>
          </a:prstGeom>
        </p:spPr>
      </p:pic>
      <p:sp>
        <p:nvSpPr>
          <p:cNvPr id="3" name="Content Placeholder 2">
            <a:extLst>
              <a:ext uri="{FF2B5EF4-FFF2-40B4-BE49-F238E27FC236}">
                <a16:creationId xmlns:a16="http://schemas.microsoft.com/office/drawing/2014/main" id="{15F87C12-7B41-B34A-9653-03E079418427}"/>
              </a:ext>
            </a:extLst>
          </p:cNvPr>
          <p:cNvSpPr>
            <a:spLocks noGrp="1"/>
          </p:cNvSpPr>
          <p:nvPr>
            <p:ph idx="1"/>
          </p:nvPr>
        </p:nvSpPr>
        <p:spPr>
          <a:xfrm>
            <a:off x="8439913" y="2779776"/>
            <a:ext cx="3157728" cy="3429000"/>
          </a:xfrm>
        </p:spPr>
        <p:txBody>
          <a:bodyPr anchor="ctr">
            <a:normAutofit/>
          </a:bodyPr>
          <a:lstStyle/>
          <a:p>
            <a:endParaRPr lang="en-US" sz="1800"/>
          </a:p>
          <a:p>
            <a:endParaRPr lang="en-US" sz="1800"/>
          </a:p>
        </p:txBody>
      </p:sp>
      <p:sp>
        <p:nvSpPr>
          <p:cNvPr id="40" name="Rectangle 39">
            <a:extLst>
              <a:ext uri="{FF2B5EF4-FFF2-40B4-BE49-F238E27FC236}">
                <a16:creationId xmlns:a16="http://schemas.microsoft.com/office/drawing/2014/main" id="{D8066844-ACD6-49F0-8C33-D5691389B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254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93A94-8270-AB47-A9EF-5A535ECD808B}"/>
              </a:ext>
            </a:extLst>
          </p:cNvPr>
          <p:cNvSpPr>
            <a:spLocks noGrp="1"/>
          </p:cNvSpPr>
          <p:nvPr>
            <p:ph type="title"/>
          </p:nvPr>
        </p:nvSpPr>
        <p:spPr>
          <a:xfrm>
            <a:off x="838200" y="557188"/>
            <a:ext cx="10515600" cy="1133499"/>
          </a:xfrm>
        </p:spPr>
        <p:txBody>
          <a:bodyPr>
            <a:normAutofit/>
          </a:bodyPr>
          <a:lstStyle/>
          <a:p>
            <a:pPr algn="ctr"/>
            <a:r>
              <a:rPr lang="en-US" sz="5200"/>
              <a:t>Other related theories…</a:t>
            </a:r>
          </a:p>
        </p:txBody>
      </p:sp>
      <p:graphicFrame>
        <p:nvGraphicFramePr>
          <p:cNvPr id="5" name="Content Placeholder 2">
            <a:extLst>
              <a:ext uri="{FF2B5EF4-FFF2-40B4-BE49-F238E27FC236}">
                <a16:creationId xmlns:a16="http://schemas.microsoft.com/office/drawing/2014/main" id="{0524F803-A77A-4567-9304-49480833EB3E}"/>
              </a:ext>
            </a:extLst>
          </p:cNvPr>
          <p:cNvGraphicFramePr>
            <a:graphicFrameLocks noGrp="1"/>
          </p:cNvGraphicFramePr>
          <p:nvPr>
            <p:ph idx="1"/>
            <p:extLst>
              <p:ext uri="{D42A27DB-BD31-4B8C-83A1-F6EECF244321}">
                <p14:modId xmlns:p14="http://schemas.microsoft.com/office/powerpoint/2010/main" val="427604987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757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E14D8-BB96-8B44-8EC8-C824DD68CCDE}"/>
              </a:ext>
            </a:extLst>
          </p:cNvPr>
          <p:cNvSpPr>
            <a:spLocks noGrp="1"/>
          </p:cNvSpPr>
          <p:nvPr>
            <p:ph type="title"/>
          </p:nvPr>
        </p:nvSpPr>
        <p:spPr>
          <a:xfrm>
            <a:off x="594360" y="637125"/>
            <a:ext cx="3802276" cy="5256371"/>
          </a:xfrm>
        </p:spPr>
        <p:txBody>
          <a:bodyPr>
            <a:normAutofit/>
          </a:bodyPr>
          <a:lstStyle/>
          <a:p>
            <a:r>
              <a:rPr lang="en-US" sz="4800" dirty="0">
                <a:solidFill>
                  <a:schemeClr val="bg1"/>
                </a:solidFill>
              </a:rPr>
              <a:t>Relevance – UK education over the last 60 years.</a:t>
            </a:r>
          </a:p>
        </p:txBody>
      </p:sp>
      <p:graphicFrame>
        <p:nvGraphicFramePr>
          <p:cNvPr id="12" name="Content Placeholder 2">
            <a:extLst>
              <a:ext uri="{FF2B5EF4-FFF2-40B4-BE49-F238E27FC236}">
                <a16:creationId xmlns:a16="http://schemas.microsoft.com/office/drawing/2014/main" id="{1D55CC63-37C5-41A0-A9F3-C33C1E18851F}"/>
              </a:ext>
            </a:extLst>
          </p:cNvPr>
          <p:cNvGraphicFramePr>
            <a:graphicFrameLocks noGrp="1"/>
          </p:cNvGraphicFramePr>
          <p:nvPr>
            <p:ph idx="1"/>
            <p:extLst>
              <p:ext uri="{D42A27DB-BD31-4B8C-83A1-F6EECF244321}">
                <p14:modId xmlns:p14="http://schemas.microsoft.com/office/powerpoint/2010/main" val="2061889801"/>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212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6340-17D8-A442-92E3-BBD69F3D1EC5}"/>
              </a:ext>
            </a:extLst>
          </p:cNvPr>
          <p:cNvSpPr>
            <a:spLocks noGrp="1"/>
          </p:cNvSpPr>
          <p:nvPr>
            <p:ph type="ctrTitle"/>
          </p:nvPr>
        </p:nvSpPr>
        <p:spPr>
          <a:xfrm>
            <a:off x="7464614" y="1783959"/>
            <a:ext cx="4087306" cy="2889114"/>
          </a:xfrm>
        </p:spPr>
        <p:txBody>
          <a:bodyPr anchor="b">
            <a:normAutofit/>
          </a:bodyPr>
          <a:lstStyle/>
          <a:p>
            <a:pPr algn="l"/>
            <a:r>
              <a:rPr lang="en-US" sz="3800"/>
              <a:t>Personal and Social Development through Outdoor Adventure Education</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tree, outdoor, water, raft&#10;&#10;Description automatically generated">
            <a:extLst>
              <a:ext uri="{FF2B5EF4-FFF2-40B4-BE49-F238E27FC236}">
                <a16:creationId xmlns:a16="http://schemas.microsoft.com/office/drawing/2014/main" id="{FF1E6E7E-A737-2547-8E03-6CEB2FE53D86}"/>
              </a:ext>
            </a:extLst>
          </p:cNvPr>
          <p:cNvPicPr>
            <a:picLocks noChangeAspect="1"/>
          </p:cNvPicPr>
          <p:nvPr/>
        </p:nvPicPr>
        <p:blipFill rotWithShape="1">
          <a:blip r:embed="rId3"/>
          <a:srcRect l="9824" r="1331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5231758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F663C-8E9D-7C4B-A03F-36D4224227B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Phronesis!!! Phron..what??</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8DFF6C4-A820-3246-9E5F-7213D9C77B79}"/>
              </a:ext>
            </a:extLst>
          </p:cNvPr>
          <p:cNvSpPr txBox="1"/>
          <p:nvPr/>
        </p:nvSpPr>
        <p:spPr>
          <a:xfrm>
            <a:off x="640080" y="2872899"/>
            <a:ext cx="4243589" cy="3320668"/>
          </a:xfrm>
          <a:prstGeom prst="rect">
            <a:avLst/>
          </a:prstGeom>
        </p:spPr>
        <p:txBody>
          <a:bodyPr vert="horz" lIns="91440" tIns="45720" rIns="91440" bIns="45720" rtlCol="0" anchor="t">
            <a:normAutofit/>
          </a:bodyPr>
          <a:lstStyle/>
          <a:p>
            <a:pPr>
              <a:lnSpc>
                <a:spcPct val="90000"/>
              </a:lnSpc>
              <a:spcAft>
                <a:spcPts val="600"/>
              </a:spcAft>
            </a:pPr>
            <a:endParaRPr lang="en-US" sz="2200" dirty="0">
              <a:cs typeface="Calibri"/>
            </a:endParaRPr>
          </a:p>
        </p:txBody>
      </p:sp>
      <p:pic>
        <p:nvPicPr>
          <p:cNvPr id="7" name="Content Placeholder 6" descr="A white background with black text&#10;&#10;Description automatically generated">
            <a:extLst>
              <a:ext uri="{FF2B5EF4-FFF2-40B4-BE49-F238E27FC236}">
                <a16:creationId xmlns:a16="http://schemas.microsoft.com/office/drawing/2014/main" id="{957C3B1E-A611-6B76-5B93-61D8764EFDB9}"/>
              </a:ext>
            </a:extLst>
          </p:cNvPr>
          <p:cNvPicPr>
            <a:picLocks noGrp="1" noChangeAspect="1"/>
          </p:cNvPicPr>
          <p:nvPr>
            <p:ph idx="1"/>
          </p:nvPr>
        </p:nvPicPr>
        <p:blipFill rotWithShape="1">
          <a:blip r:embed="rId3"/>
          <a:srcRect l="12529" r="1224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1502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25">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713232"/>
            <a:ext cx="422899" cy="5404104"/>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0" name="Straight Connector 29">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EACA08E-D537-41C6-96A5-5900E05D3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23BA39C9-FCDE-384A-82FE-B027876D2FEA}"/>
              </a:ext>
            </a:extLst>
          </p:cNvPr>
          <p:cNvPicPr>
            <a:picLocks noChangeAspect="1"/>
          </p:cNvPicPr>
          <p:nvPr/>
        </p:nvPicPr>
        <p:blipFill rotWithShape="1">
          <a:blip r:embed="rId3"/>
          <a:srcRect b="1067"/>
          <a:stretch/>
        </p:blipFill>
        <p:spPr>
          <a:xfrm>
            <a:off x="444500" y="711200"/>
            <a:ext cx="7289800" cy="5397500"/>
          </a:xfrm>
          <a:prstGeom prst="rect">
            <a:avLst/>
          </a:prstGeom>
        </p:spPr>
      </p:pic>
      <p:sp>
        <p:nvSpPr>
          <p:cNvPr id="2" name="Title 1">
            <a:extLst>
              <a:ext uri="{FF2B5EF4-FFF2-40B4-BE49-F238E27FC236}">
                <a16:creationId xmlns:a16="http://schemas.microsoft.com/office/drawing/2014/main" id="{19C2A984-9BBA-F54C-BFB2-9ED75CCBD76B}"/>
              </a:ext>
            </a:extLst>
          </p:cNvPr>
          <p:cNvSpPr>
            <a:spLocks noGrp="1"/>
          </p:cNvSpPr>
          <p:nvPr>
            <p:ph type="title"/>
          </p:nvPr>
        </p:nvSpPr>
        <p:spPr>
          <a:xfrm>
            <a:off x="8136331" y="540167"/>
            <a:ext cx="2824070" cy="2135867"/>
          </a:xfrm>
        </p:spPr>
        <p:txBody>
          <a:bodyPr anchor="b">
            <a:normAutofit/>
          </a:bodyPr>
          <a:lstStyle/>
          <a:p>
            <a:r>
              <a:rPr lang="en-US" sz="3000"/>
              <a:t>Individual Behaviour Change…. What drives us?</a:t>
            </a:r>
          </a:p>
        </p:txBody>
      </p:sp>
      <p:sp>
        <p:nvSpPr>
          <p:cNvPr id="3" name="Content Placeholder 2">
            <a:extLst>
              <a:ext uri="{FF2B5EF4-FFF2-40B4-BE49-F238E27FC236}">
                <a16:creationId xmlns:a16="http://schemas.microsoft.com/office/drawing/2014/main" id="{52EEA40A-6794-0F4E-A369-96ABD376F271}"/>
              </a:ext>
            </a:extLst>
          </p:cNvPr>
          <p:cNvSpPr>
            <a:spLocks noGrp="1"/>
          </p:cNvSpPr>
          <p:nvPr>
            <p:ph idx="1"/>
          </p:nvPr>
        </p:nvSpPr>
        <p:spPr>
          <a:xfrm>
            <a:off x="8128000" y="2870201"/>
            <a:ext cx="2819400" cy="500122"/>
          </a:xfrm>
        </p:spPr>
        <p:txBody>
          <a:bodyPr wrap="square" anchor="t">
            <a:normAutofit/>
          </a:bodyPr>
          <a:lstStyle/>
          <a:p>
            <a:r>
              <a:rPr lang="en-US" sz="1400" dirty="0"/>
              <a:t>Dr William Glasser, published in 1960’s (Choice Theory)</a:t>
            </a:r>
          </a:p>
          <a:p>
            <a:pPr marL="0" indent="0">
              <a:buNone/>
            </a:pPr>
            <a:endParaRPr lang="en-US" dirty="0"/>
          </a:p>
        </p:txBody>
      </p:sp>
      <p:sp>
        <p:nvSpPr>
          <p:cNvPr id="6" name="Rectangle 5">
            <a:extLst>
              <a:ext uri="{FF2B5EF4-FFF2-40B4-BE49-F238E27FC236}">
                <a16:creationId xmlns:a16="http://schemas.microsoft.com/office/drawing/2014/main" id="{94762210-EC8A-FA45-9CB8-D8423A9D08EB}"/>
              </a:ext>
            </a:extLst>
          </p:cNvPr>
          <p:cNvSpPr/>
          <p:nvPr/>
        </p:nvSpPr>
        <p:spPr>
          <a:xfrm>
            <a:off x="5720124" y="5621298"/>
            <a:ext cx="6096000" cy="523220"/>
          </a:xfrm>
          <a:prstGeom prst="rect">
            <a:avLst/>
          </a:prstGeom>
        </p:spPr>
        <p:txBody>
          <a:bodyPr>
            <a:spAutoFit/>
          </a:bodyPr>
          <a:lstStyle/>
          <a:p>
            <a:r>
              <a:rPr lang="en-US" sz="1400" dirty="0"/>
              <a:t>Glasser argues that we have total agency in the entirety of our ‘total </a:t>
            </a:r>
            <a:r>
              <a:rPr lang="en-US" sz="1400" dirty="0" err="1"/>
              <a:t>behaviour</a:t>
            </a:r>
            <a:r>
              <a:rPr lang="en-US" sz="1400" dirty="0"/>
              <a:t>’, leading to a more responsible, empowered, co-dependency and blame free, life.</a:t>
            </a:r>
          </a:p>
        </p:txBody>
      </p:sp>
    </p:spTree>
    <p:extLst>
      <p:ext uri="{BB962C8B-B14F-4D97-AF65-F5344CB8AC3E}">
        <p14:creationId xmlns:p14="http://schemas.microsoft.com/office/powerpoint/2010/main" val="4269829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07359-9331-EB48-9144-9AEFD51D97CB}"/>
              </a:ext>
            </a:extLst>
          </p:cNvPr>
          <p:cNvSpPr>
            <a:spLocks noGrp="1"/>
          </p:cNvSpPr>
          <p:nvPr>
            <p:ph type="title"/>
          </p:nvPr>
        </p:nvSpPr>
        <p:spPr>
          <a:xfrm>
            <a:off x="0" y="107950"/>
            <a:ext cx="4048125" cy="1325563"/>
          </a:xfrm>
        </p:spPr>
        <p:txBody>
          <a:bodyPr/>
          <a:lstStyle/>
          <a:p>
            <a:r>
              <a:rPr lang="en-US" dirty="0"/>
              <a:t>Positive Go-Kart!</a:t>
            </a:r>
          </a:p>
        </p:txBody>
      </p:sp>
      <p:pic>
        <p:nvPicPr>
          <p:cNvPr id="5" name="Content Placeholder 4" descr="Diagram&#10;&#10;Description automatically generated">
            <a:extLst>
              <a:ext uri="{FF2B5EF4-FFF2-40B4-BE49-F238E27FC236}">
                <a16:creationId xmlns:a16="http://schemas.microsoft.com/office/drawing/2014/main" id="{24656A35-828A-D740-896E-01860BBAEDA0}"/>
              </a:ext>
            </a:extLst>
          </p:cNvPr>
          <p:cNvPicPr>
            <a:picLocks noGrp="1" noChangeAspect="1"/>
          </p:cNvPicPr>
          <p:nvPr>
            <p:ph idx="1"/>
          </p:nvPr>
        </p:nvPicPr>
        <p:blipFill>
          <a:blip r:embed="rId3"/>
          <a:stretch>
            <a:fillRect/>
          </a:stretch>
        </p:blipFill>
        <p:spPr>
          <a:xfrm>
            <a:off x="3814762" y="328613"/>
            <a:ext cx="6529387" cy="6529387"/>
          </a:xfrm>
        </p:spPr>
      </p:pic>
      <p:sp>
        <p:nvSpPr>
          <p:cNvPr id="6" name="TextBox 5">
            <a:extLst>
              <a:ext uri="{FF2B5EF4-FFF2-40B4-BE49-F238E27FC236}">
                <a16:creationId xmlns:a16="http://schemas.microsoft.com/office/drawing/2014/main" id="{20AB4CE5-793E-6643-B558-597A0F25BE12}"/>
              </a:ext>
            </a:extLst>
          </p:cNvPr>
          <p:cNvSpPr txBox="1"/>
          <p:nvPr/>
        </p:nvSpPr>
        <p:spPr>
          <a:xfrm>
            <a:off x="3152775" y="2367796"/>
            <a:ext cx="1790700" cy="369332"/>
          </a:xfrm>
          <a:prstGeom prst="rect">
            <a:avLst/>
          </a:prstGeom>
          <a:noFill/>
        </p:spPr>
        <p:txBody>
          <a:bodyPr wrap="square" rtlCol="0">
            <a:spAutoFit/>
          </a:bodyPr>
          <a:lstStyle/>
          <a:p>
            <a:r>
              <a:rPr lang="en-US" dirty="0"/>
              <a:t>THOUGHTS</a:t>
            </a:r>
          </a:p>
        </p:txBody>
      </p:sp>
      <p:sp>
        <p:nvSpPr>
          <p:cNvPr id="7" name="TextBox 6">
            <a:extLst>
              <a:ext uri="{FF2B5EF4-FFF2-40B4-BE49-F238E27FC236}">
                <a16:creationId xmlns:a16="http://schemas.microsoft.com/office/drawing/2014/main" id="{6F2E4E42-B20A-8A4B-AAD1-7BA992E6DDAE}"/>
              </a:ext>
            </a:extLst>
          </p:cNvPr>
          <p:cNvSpPr txBox="1"/>
          <p:nvPr/>
        </p:nvSpPr>
        <p:spPr>
          <a:xfrm>
            <a:off x="5195887" y="2552462"/>
            <a:ext cx="1800225" cy="369332"/>
          </a:xfrm>
          <a:prstGeom prst="rect">
            <a:avLst/>
          </a:prstGeom>
          <a:noFill/>
        </p:spPr>
        <p:txBody>
          <a:bodyPr wrap="square" rtlCol="0">
            <a:spAutoFit/>
          </a:bodyPr>
          <a:lstStyle/>
          <a:p>
            <a:r>
              <a:rPr lang="en-US" dirty="0"/>
              <a:t>ACTIONS</a:t>
            </a:r>
          </a:p>
        </p:txBody>
      </p:sp>
      <p:sp>
        <p:nvSpPr>
          <p:cNvPr id="8" name="TextBox 7">
            <a:extLst>
              <a:ext uri="{FF2B5EF4-FFF2-40B4-BE49-F238E27FC236}">
                <a16:creationId xmlns:a16="http://schemas.microsoft.com/office/drawing/2014/main" id="{078FC4DE-95A2-FB4E-81F9-B3102090DF8B}"/>
              </a:ext>
            </a:extLst>
          </p:cNvPr>
          <p:cNvSpPr txBox="1"/>
          <p:nvPr/>
        </p:nvSpPr>
        <p:spPr>
          <a:xfrm>
            <a:off x="6429375" y="5514975"/>
            <a:ext cx="1214438" cy="371475"/>
          </a:xfrm>
          <a:prstGeom prst="rect">
            <a:avLst/>
          </a:prstGeom>
          <a:noFill/>
        </p:spPr>
        <p:txBody>
          <a:bodyPr wrap="square" rtlCol="0">
            <a:spAutoFit/>
          </a:bodyPr>
          <a:lstStyle/>
          <a:p>
            <a:r>
              <a:rPr lang="en-US" dirty="0"/>
              <a:t>FEELINGS</a:t>
            </a:r>
          </a:p>
        </p:txBody>
      </p:sp>
      <p:sp>
        <p:nvSpPr>
          <p:cNvPr id="9" name="TextBox 8">
            <a:extLst>
              <a:ext uri="{FF2B5EF4-FFF2-40B4-BE49-F238E27FC236}">
                <a16:creationId xmlns:a16="http://schemas.microsoft.com/office/drawing/2014/main" id="{71F3525F-DDB7-1349-A4C9-F8C28BA249C9}"/>
              </a:ext>
            </a:extLst>
          </p:cNvPr>
          <p:cNvSpPr txBox="1"/>
          <p:nvPr/>
        </p:nvSpPr>
        <p:spPr>
          <a:xfrm>
            <a:off x="9058275" y="5400675"/>
            <a:ext cx="1700213" cy="369332"/>
          </a:xfrm>
          <a:prstGeom prst="rect">
            <a:avLst/>
          </a:prstGeom>
          <a:noFill/>
        </p:spPr>
        <p:txBody>
          <a:bodyPr wrap="square" rtlCol="0">
            <a:spAutoFit/>
          </a:bodyPr>
          <a:lstStyle/>
          <a:p>
            <a:r>
              <a:rPr lang="en-US" dirty="0"/>
              <a:t>PHYSIOLOGICAL</a:t>
            </a:r>
          </a:p>
        </p:txBody>
      </p:sp>
    </p:spTree>
    <p:extLst>
      <p:ext uri="{BB962C8B-B14F-4D97-AF65-F5344CB8AC3E}">
        <p14:creationId xmlns:p14="http://schemas.microsoft.com/office/powerpoint/2010/main" val="2579117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415BC-2464-414C-A0FB-33C873966128}"/>
              </a:ext>
            </a:extLst>
          </p:cNvPr>
          <p:cNvSpPr>
            <a:spLocks noGrp="1"/>
          </p:cNvSpPr>
          <p:nvPr>
            <p:ph type="title"/>
          </p:nvPr>
        </p:nvSpPr>
        <p:spPr/>
        <p:txBody>
          <a:bodyPr/>
          <a:lstStyle/>
          <a:p>
            <a:r>
              <a:rPr lang="en-US" dirty="0"/>
              <a:t>Carol Dweck (American Psychologist) 1990’s</a:t>
            </a:r>
            <a:br>
              <a:rPr lang="en-US" dirty="0"/>
            </a:br>
            <a:endParaRPr lang="en-US" dirty="0"/>
          </a:p>
        </p:txBody>
      </p:sp>
      <p:pic>
        <p:nvPicPr>
          <p:cNvPr id="4" name="Content Placeholder 3" descr="Growth Mindset.jpg">
            <a:extLst>
              <a:ext uri="{FF2B5EF4-FFF2-40B4-BE49-F238E27FC236}">
                <a16:creationId xmlns:a16="http://schemas.microsoft.com/office/drawing/2014/main" id="{FEA29467-D370-8943-95D4-52E80C9CEC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43089" y="1343025"/>
            <a:ext cx="8494194" cy="5323826"/>
          </a:xfrm>
          <a:prstGeom prst="rect">
            <a:avLst/>
          </a:prstGeom>
        </p:spPr>
      </p:pic>
    </p:spTree>
    <p:extLst>
      <p:ext uri="{BB962C8B-B14F-4D97-AF65-F5344CB8AC3E}">
        <p14:creationId xmlns:p14="http://schemas.microsoft.com/office/powerpoint/2010/main" val="3866662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15">
            <a:extLst>
              <a:ext uri="{FF2B5EF4-FFF2-40B4-BE49-F238E27FC236}">
                <a16:creationId xmlns:a16="http://schemas.microsoft.com/office/drawing/2014/main" id="{95E1FD92-31B9-4273-BECA-D837FFFC5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99139-3E3C-4244-9957-322BAC91BF15}"/>
              </a:ext>
            </a:extLst>
          </p:cNvPr>
          <p:cNvSpPr>
            <a:spLocks noGrp="1"/>
          </p:cNvSpPr>
          <p:nvPr>
            <p:ph type="title"/>
          </p:nvPr>
        </p:nvSpPr>
        <p:spPr>
          <a:xfrm>
            <a:off x="9473772" y="743724"/>
            <a:ext cx="2469624" cy="2846070"/>
          </a:xfrm>
        </p:spPr>
        <p:txBody>
          <a:bodyPr vert="horz" lIns="91440" tIns="45720" rIns="91440" bIns="45720" rtlCol="0" anchor="ctr">
            <a:normAutofit/>
          </a:bodyPr>
          <a:lstStyle/>
          <a:p>
            <a:r>
              <a:rPr lang="en-US" sz="3700" kern="1200" dirty="0">
                <a:solidFill>
                  <a:schemeClr val="tx1"/>
                </a:solidFill>
                <a:latin typeface="+mj-lt"/>
                <a:ea typeface="+mj-ea"/>
                <a:cs typeface="+mj-cs"/>
              </a:rPr>
              <a:t>Case Study: The Venture Trust</a:t>
            </a:r>
          </a:p>
        </p:txBody>
      </p:sp>
      <p:sp>
        <p:nvSpPr>
          <p:cNvPr id="3" name="Content Placeholder 2">
            <a:extLst>
              <a:ext uri="{FF2B5EF4-FFF2-40B4-BE49-F238E27FC236}">
                <a16:creationId xmlns:a16="http://schemas.microsoft.com/office/drawing/2014/main" id="{A4163638-1F14-7046-9CBD-F6AB4BE30291}"/>
              </a:ext>
            </a:extLst>
          </p:cNvPr>
          <p:cNvSpPr>
            <a:spLocks noGrp="1"/>
          </p:cNvSpPr>
          <p:nvPr>
            <p:ph idx="1"/>
          </p:nvPr>
        </p:nvSpPr>
        <p:spPr>
          <a:xfrm>
            <a:off x="9886047" y="5300137"/>
            <a:ext cx="2446465" cy="485775"/>
          </a:xfrm>
        </p:spPr>
        <p:txBody>
          <a:bodyPr vert="horz" lIns="91440" tIns="45720" rIns="91440" bIns="45720" rtlCol="0">
            <a:noAutofit/>
          </a:bodyPr>
          <a:lstStyle/>
          <a:p>
            <a:pPr marL="0" indent="0">
              <a:buNone/>
            </a:pPr>
            <a:r>
              <a:rPr lang="en-US" kern="1200" dirty="0">
                <a:solidFill>
                  <a:schemeClr val="tx1"/>
                </a:solidFill>
                <a:latin typeface="+mn-lt"/>
                <a:ea typeface="+mn-ea"/>
                <a:cs typeface="+mn-cs"/>
                <a:hlinkClick r:id="rId3"/>
              </a:rPr>
              <a:t>The VT Approach</a:t>
            </a:r>
            <a:endParaRPr lang="en-US" kern="1200" dirty="0">
              <a:solidFill>
                <a:schemeClr val="tx1"/>
              </a:solidFill>
              <a:latin typeface="+mn-lt"/>
              <a:ea typeface="+mn-ea"/>
              <a:cs typeface="+mn-cs"/>
            </a:endParaRPr>
          </a:p>
        </p:txBody>
      </p:sp>
      <p:sp>
        <p:nvSpPr>
          <p:cNvPr id="50" name="Rectangle 1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D20BC7B-3C9E-6C44-B527-EA0FB3599E51}"/>
              </a:ext>
            </a:extLst>
          </p:cNvPr>
          <p:cNvPicPr>
            <a:picLocks noChangeAspect="1"/>
          </p:cNvPicPr>
          <p:nvPr/>
        </p:nvPicPr>
        <p:blipFill rotWithShape="1">
          <a:blip r:embed="rId4"/>
          <a:srcRect l="9513" r="17104" b="2"/>
          <a:stretch/>
        </p:blipFill>
        <p:spPr>
          <a:xfrm>
            <a:off x="-229024" y="342900"/>
            <a:ext cx="4510078" cy="3082595"/>
          </a:xfrm>
          <a:prstGeom prst="rect">
            <a:avLst/>
          </a:prstGeom>
        </p:spPr>
      </p:pic>
      <p:pic>
        <p:nvPicPr>
          <p:cNvPr id="9" name="Picture 8" descr="A picture containing grass, tree, outdoor, building&#10;&#10;Description automatically generated">
            <a:extLst>
              <a:ext uri="{FF2B5EF4-FFF2-40B4-BE49-F238E27FC236}">
                <a16:creationId xmlns:a16="http://schemas.microsoft.com/office/drawing/2014/main" id="{1A9EA634-EA08-4A48-A8C6-B0098A484844}"/>
              </a:ext>
            </a:extLst>
          </p:cNvPr>
          <p:cNvPicPr>
            <a:picLocks noChangeAspect="1"/>
          </p:cNvPicPr>
          <p:nvPr/>
        </p:nvPicPr>
        <p:blipFill rotWithShape="1">
          <a:blip r:embed="rId5"/>
          <a:srcRect l="19404" r="10772" b="-1"/>
          <a:stretch/>
        </p:blipFill>
        <p:spPr>
          <a:xfrm>
            <a:off x="4416140" y="185738"/>
            <a:ext cx="4743097" cy="3239757"/>
          </a:xfrm>
          <a:prstGeom prst="rect">
            <a:avLst/>
          </a:prstGeom>
        </p:spPr>
      </p:pic>
      <p:pic>
        <p:nvPicPr>
          <p:cNvPr id="5" name="Picture 4">
            <a:extLst>
              <a:ext uri="{FF2B5EF4-FFF2-40B4-BE49-F238E27FC236}">
                <a16:creationId xmlns:a16="http://schemas.microsoft.com/office/drawing/2014/main" id="{D6824F02-D663-4847-A727-9A6E1B33D850}"/>
              </a:ext>
            </a:extLst>
          </p:cNvPr>
          <p:cNvPicPr>
            <a:picLocks noChangeAspect="1"/>
          </p:cNvPicPr>
          <p:nvPr/>
        </p:nvPicPr>
        <p:blipFill rotWithShape="1">
          <a:blip r:embed="rId6"/>
          <a:srcRect l="7131" r="-2" b="-2"/>
          <a:stretch/>
        </p:blipFill>
        <p:spPr>
          <a:xfrm>
            <a:off x="-64964" y="3548346"/>
            <a:ext cx="4340592" cy="2966753"/>
          </a:xfrm>
          <a:prstGeom prst="rect">
            <a:avLst/>
          </a:prstGeom>
        </p:spPr>
      </p:pic>
      <p:pic>
        <p:nvPicPr>
          <p:cNvPr id="11" name="Picture 10" descr="Logo, company name&#10;&#10;Description automatically generated">
            <a:extLst>
              <a:ext uri="{FF2B5EF4-FFF2-40B4-BE49-F238E27FC236}">
                <a16:creationId xmlns:a16="http://schemas.microsoft.com/office/drawing/2014/main" id="{3B4E0C4C-39A9-5540-B9BE-C6B0DACD8E29}"/>
              </a:ext>
            </a:extLst>
          </p:cNvPr>
          <p:cNvPicPr>
            <a:picLocks noChangeAspect="1"/>
          </p:cNvPicPr>
          <p:nvPr/>
        </p:nvPicPr>
        <p:blipFill rotWithShape="1">
          <a:blip r:embed="rId7"/>
          <a:srcRect t="19537" r="-3" b="12156"/>
          <a:stretch/>
        </p:blipFill>
        <p:spPr>
          <a:xfrm>
            <a:off x="4416141" y="3548347"/>
            <a:ext cx="4851766" cy="3313983"/>
          </a:xfrm>
          <a:prstGeom prst="rect">
            <a:avLst/>
          </a:prstGeom>
        </p:spPr>
      </p:pic>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8718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835F0-1EE3-AE49-938E-2B795F7E7739}"/>
              </a:ext>
            </a:extLst>
          </p:cNvPr>
          <p:cNvSpPr>
            <a:spLocks noGrp="1"/>
          </p:cNvSpPr>
          <p:nvPr>
            <p:ph type="title"/>
          </p:nvPr>
        </p:nvSpPr>
        <p:spPr>
          <a:xfrm>
            <a:off x="589560" y="856180"/>
            <a:ext cx="5279408" cy="1128068"/>
          </a:xfrm>
        </p:spPr>
        <p:txBody>
          <a:bodyPr anchor="ctr">
            <a:normAutofit/>
          </a:bodyPr>
          <a:lstStyle/>
          <a:p>
            <a:r>
              <a:rPr lang="en-US" sz="3700" dirty="0"/>
              <a:t>Group Development/Team Building</a:t>
            </a:r>
          </a:p>
        </p:txBody>
      </p:sp>
      <p:grpSp>
        <p:nvGrpSpPr>
          <p:cNvPr id="25" name="Group 2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6" name="Rectangle 2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E794F5-2176-0F4C-875D-2A8D4408DEC1}"/>
              </a:ext>
            </a:extLst>
          </p:cNvPr>
          <p:cNvSpPr>
            <a:spLocks noGrp="1"/>
          </p:cNvSpPr>
          <p:nvPr>
            <p:ph idx="1"/>
          </p:nvPr>
        </p:nvSpPr>
        <p:spPr>
          <a:xfrm>
            <a:off x="590719" y="2330505"/>
            <a:ext cx="5278066" cy="3979585"/>
          </a:xfrm>
        </p:spPr>
        <p:txBody>
          <a:bodyPr anchor="ctr">
            <a:normAutofit/>
          </a:bodyPr>
          <a:lstStyle/>
          <a:p>
            <a:r>
              <a:rPr lang="en-US" sz="2000" dirty="0"/>
              <a:t>Bruce Tuckman (Psychology professor) 1965</a:t>
            </a:r>
          </a:p>
          <a:p>
            <a:r>
              <a:rPr lang="en-US" sz="2000" dirty="0"/>
              <a:t>Raymond Belbin (Management consultant) 1988</a:t>
            </a:r>
          </a:p>
          <a:p>
            <a:pPr marL="457200" lvl="1" indent="0">
              <a:buNone/>
            </a:pPr>
            <a:endParaRPr lang="en-US" sz="2000" dirty="0"/>
          </a:p>
          <a:p>
            <a:pPr marL="0" indent="0">
              <a:buNone/>
            </a:pPr>
            <a:r>
              <a:rPr lang="en-US" sz="2000" dirty="0"/>
              <a:t>Do we have enough time with our groups to go through this process in current OAE delivery models… or do we have more? </a:t>
            </a:r>
          </a:p>
          <a:p>
            <a:pPr marL="0" indent="0">
              <a:buNone/>
            </a:pPr>
            <a:r>
              <a:rPr lang="en-US" sz="2000" dirty="0"/>
              <a:t>Local long term provision in/through schools</a:t>
            </a:r>
          </a:p>
          <a:p>
            <a:endParaRPr lang="en-US" sz="2000" dirty="0"/>
          </a:p>
        </p:txBody>
      </p:sp>
      <p:sp>
        <p:nvSpPr>
          <p:cNvPr id="31" name="Rectangle 3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DBAC678F-D999-FA49-A8E2-FB3720B3C240}"/>
              </a:ext>
            </a:extLst>
          </p:cNvPr>
          <p:cNvPicPr>
            <a:picLocks noChangeAspect="1"/>
          </p:cNvPicPr>
          <p:nvPr/>
        </p:nvPicPr>
        <p:blipFill rotWithShape="1">
          <a:blip r:embed="rId3"/>
          <a:srcRect r="-1" b="268"/>
          <a:stretch/>
        </p:blipFill>
        <p:spPr>
          <a:xfrm>
            <a:off x="7083423" y="581892"/>
            <a:ext cx="4397433" cy="2518756"/>
          </a:xfrm>
          <a:prstGeom prst="rect">
            <a:avLst/>
          </a:prstGeom>
        </p:spPr>
      </p:pic>
      <p:sp>
        <p:nvSpPr>
          <p:cNvPr id="35" name="Rectangle 3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3" descr="Belbin.jpg">
            <a:extLst>
              <a:ext uri="{FF2B5EF4-FFF2-40B4-BE49-F238E27FC236}">
                <a16:creationId xmlns:a16="http://schemas.microsoft.com/office/drawing/2014/main" id="{168480B0-1425-104C-9E1E-4E286B703B08}"/>
              </a:ext>
            </a:extLst>
          </p:cNvPr>
          <p:cNvPicPr>
            <a:picLocks noChangeAspect="1"/>
          </p:cNvPicPr>
          <p:nvPr/>
        </p:nvPicPr>
        <p:blipFill rotWithShape="1">
          <a:blip r:embed="rId4">
            <a:extLst>
              <a:ext uri="{28A0092B-C50C-407E-A947-70E740481C1C}">
                <a14:useLocalDpi xmlns:a14="http://schemas.microsoft.com/office/drawing/2010/main" val="0"/>
              </a:ext>
            </a:extLst>
          </a:blip>
          <a:srcRect t="7392" r="-3" b="4595"/>
          <a:stretch/>
        </p:blipFill>
        <p:spPr>
          <a:xfrm>
            <a:off x="7083423" y="3707894"/>
            <a:ext cx="4395569" cy="2518756"/>
          </a:xfrm>
          <a:prstGeom prst="rect">
            <a:avLst/>
          </a:prstGeom>
        </p:spPr>
      </p:pic>
    </p:spTree>
    <p:extLst>
      <p:ext uri="{BB962C8B-B14F-4D97-AF65-F5344CB8AC3E}">
        <p14:creationId xmlns:p14="http://schemas.microsoft.com/office/powerpoint/2010/main" val="3173268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AA192A3-9DD6-934C-89F0-7F8A810E301A}"/>
              </a:ext>
            </a:extLst>
          </p:cNvPr>
          <p:cNvPicPr>
            <a:picLocks noGrp="1" noChangeAspect="1"/>
          </p:cNvPicPr>
          <p:nvPr>
            <p:ph idx="1"/>
          </p:nvPr>
        </p:nvPicPr>
        <p:blipFill rotWithShape="1">
          <a:blip r:embed="rId3"/>
          <a:srcRect t="17252" r="2" b="8037"/>
          <a:stretch/>
        </p:blipFill>
        <p:spPr>
          <a:xfrm>
            <a:off x="20" y="10"/>
            <a:ext cx="6095980" cy="3428990"/>
          </a:xfrm>
          <a:prstGeom prst="rect">
            <a:avLst/>
          </a:prstGeom>
        </p:spPr>
      </p:pic>
      <p:pic>
        <p:nvPicPr>
          <p:cNvPr id="9" name="Picture 8">
            <a:extLst>
              <a:ext uri="{FF2B5EF4-FFF2-40B4-BE49-F238E27FC236}">
                <a16:creationId xmlns:a16="http://schemas.microsoft.com/office/drawing/2014/main" id="{F3666206-DCA9-184B-B4B8-3E82B343B575}"/>
              </a:ext>
            </a:extLst>
          </p:cNvPr>
          <p:cNvPicPr>
            <a:picLocks noChangeAspect="1"/>
          </p:cNvPicPr>
          <p:nvPr/>
        </p:nvPicPr>
        <p:blipFill rotWithShape="1">
          <a:blip r:embed="rId4"/>
          <a:srcRect t="12903" r="-2" b="7631"/>
          <a:stretch/>
        </p:blipFill>
        <p:spPr>
          <a:xfrm>
            <a:off x="6096000" y="10"/>
            <a:ext cx="6096000" cy="3428990"/>
          </a:xfrm>
          <a:prstGeom prst="rect">
            <a:avLst/>
          </a:prstGeom>
        </p:spPr>
      </p:pic>
      <p:pic>
        <p:nvPicPr>
          <p:cNvPr id="11" name="Picture 10" descr="A picture containing diagram&#10;&#10;Description automatically generated">
            <a:extLst>
              <a:ext uri="{FF2B5EF4-FFF2-40B4-BE49-F238E27FC236}">
                <a16:creationId xmlns:a16="http://schemas.microsoft.com/office/drawing/2014/main" id="{C2716F40-1B67-0D48-94F9-C44BAF83C3CD}"/>
              </a:ext>
            </a:extLst>
          </p:cNvPr>
          <p:cNvPicPr>
            <a:picLocks noChangeAspect="1"/>
          </p:cNvPicPr>
          <p:nvPr/>
        </p:nvPicPr>
        <p:blipFill rotWithShape="1">
          <a:blip r:embed="rId5"/>
          <a:srcRect l="112" r="1" b="1"/>
          <a:stretch/>
        </p:blipFill>
        <p:spPr>
          <a:xfrm>
            <a:off x="20" y="3429000"/>
            <a:ext cx="6095980" cy="3429000"/>
          </a:xfrm>
          <a:prstGeom prst="rect">
            <a:avLst/>
          </a:prstGeom>
        </p:spPr>
      </p:pic>
      <p:pic>
        <p:nvPicPr>
          <p:cNvPr id="7" name="Picture 6" descr="A picture containing outdoor, mountain, yellow, raft&#10;&#10;Description automatically generated">
            <a:extLst>
              <a:ext uri="{FF2B5EF4-FFF2-40B4-BE49-F238E27FC236}">
                <a16:creationId xmlns:a16="http://schemas.microsoft.com/office/drawing/2014/main" id="{A0FBE428-E820-CF45-802F-16A5DE42E2FA}"/>
              </a:ext>
            </a:extLst>
          </p:cNvPr>
          <p:cNvPicPr>
            <a:picLocks noChangeAspect="1"/>
          </p:cNvPicPr>
          <p:nvPr/>
        </p:nvPicPr>
        <p:blipFill rotWithShape="1">
          <a:blip r:embed="rId6"/>
          <a:srcRect l="10542" r="15383" b="-1"/>
          <a:stretch/>
        </p:blipFill>
        <p:spPr>
          <a:xfrm>
            <a:off x="6096000" y="3429000"/>
            <a:ext cx="6096000" cy="3429000"/>
          </a:xfrm>
          <a:prstGeom prst="rect">
            <a:avLst/>
          </a:prstGeom>
        </p:spPr>
      </p:pic>
      <p:sp>
        <p:nvSpPr>
          <p:cNvPr id="27" name="Rectangle 26">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ame 28">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8227848-0073-654C-9E38-2CBE1AC4504D}"/>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a:solidFill>
                  <a:srgbClr val="080808"/>
                </a:solidFill>
                <a:latin typeface="+mj-lt"/>
                <a:ea typeface="+mj-ea"/>
                <a:cs typeface="+mj-cs"/>
              </a:rPr>
              <a:t>Case Study 2!! The </a:t>
            </a:r>
            <a:r>
              <a:rPr lang="en-US" sz="2800" kern="1200">
                <a:solidFill>
                  <a:srgbClr val="080808"/>
                </a:solidFill>
                <a:latin typeface="+mj-lt"/>
                <a:ea typeface="+mj-ea"/>
                <a:cs typeface="+mj-cs"/>
                <a:hlinkClick r:id="rId7"/>
              </a:rPr>
              <a:t>Outward Bound Trust</a:t>
            </a:r>
            <a:endParaRPr lang="en-US" sz="2800" kern="1200">
              <a:solidFill>
                <a:srgbClr val="080808"/>
              </a:solidFill>
              <a:latin typeface="+mj-lt"/>
              <a:ea typeface="+mj-ea"/>
              <a:cs typeface="+mj-cs"/>
            </a:endParaRPr>
          </a:p>
        </p:txBody>
      </p:sp>
    </p:spTree>
    <p:extLst>
      <p:ext uri="{BB962C8B-B14F-4D97-AF65-F5344CB8AC3E}">
        <p14:creationId xmlns:p14="http://schemas.microsoft.com/office/powerpoint/2010/main" val="4146842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BA90473-CC2B-1740-9F73-8319B85158D3}"/>
              </a:ext>
            </a:extLst>
          </p:cNvPr>
          <p:cNvSpPr>
            <a:spLocks noGrp="1"/>
          </p:cNvSpPr>
          <p:nvPr>
            <p:ph type="title"/>
          </p:nvPr>
        </p:nvSpPr>
        <p:spPr>
          <a:xfrm>
            <a:off x="838200" y="713312"/>
            <a:ext cx="4038600" cy="5431376"/>
          </a:xfrm>
        </p:spPr>
        <p:txBody>
          <a:bodyPr>
            <a:normAutofit/>
          </a:bodyPr>
          <a:lstStyle/>
          <a:p>
            <a:r>
              <a:rPr lang="en-US" dirty="0"/>
              <a:t>Independent Research</a:t>
            </a:r>
          </a:p>
        </p:txBody>
      </p:sp>
      <p:sp>
        <p:nvSpPr>
          <p:cNvPr id="3" name="Content Placeholder 2">
            <a:extLst>
              <a:ext uri="{FF2B5EF4-FFF2-40B4-BE49-F238E27FC236}">
                <a16:creationId xmlns:a16="http://schemas.microsoft.com/office/drawing/2014/main" id="{E06722C0-0FF1-7242-9C97-C0F9C423DEA2}"/>
              </a:ext>
            </a:extLst>
          </p:cNvPr>
          <p:cNvSpPr>
            <a:spLocks noGrp="1"/>
          </p:cNvSpPr>
          <p:nvPr>
            <p:ph idx="1"/>
          </p:nvPr>
        </p:nvSpPr>
        <p:spPr>
          <a:xfrm>
            <a:off x="6095999" y="713313"/>
            <a:ext cx="5257801" cy="5431376"/>
          </a:xfrm>
        </p:spPr>
        <p:txBody>
          <a:bodyPr anchor="ctr">
            <a:normAutofit/>
          </a:bodyPr>
          <a:lstStyle/>
          <a:p>
            <a:r>
              <a:rPr lang="en-US" sz="1900"/>
              <a:t>See Moodle page for articles and links</a:t>
            </a:r>
          </a:p>
          <a:p>
            <a:endParaRPr lang="en-US" sz="1900"/>
          </a:p>
          <a:p>
            <a:r>
              <a:rPr lang="en-US" sz="1900"/>
              <a:t>Search JAEOL for related literature</a:t>
            </a:r>
          </a:p>
          <a:p>
            <a:endParaRPr lang="en-US" sz="1900"/>
          </a:p>
          <a:p>
            <a:r>
              <a:rPr lang="en-US" sz="1900"/>
              <a:t>Read the following:</a:t>
            </a:r>
          </a:p>
          <a:p>
            <a:pPr lvl="1"/>
            <a:r>
              <a:rPr lang="en-US" sz="1900">
                <a:hlinkClick r:id="rId3"/>
              </a:rPr>
              <a:t>Government Guidance on ‘Character Education and Development’ in schools. </a:t>
            </a:r>
            <a:endParaRPr lang="en-US" sz="1900"/>
          </a:p>
          <a:p>
            <a:pPr lvl="1"/>
            <a:r>
              <a:rPr lang="en-US" sz="1900">
                <a:hlinkClick r:id="rId4"/>
              </a:rPr>
              <a:t>Transformational impact of residential experiences</a:t>
            </a:r>
            <a:endParaRPr lang="en-US" sz="1900"/>
          </a:p>
          <a:p>
            <a:r>
              <a:rPr lang="en-US" sz="1900"/>
              <a:t>Research the following organisations for their ‘claims’ and variety of approaches to personal and social development:</a:t>
            </a:r>
          </a:p>
          <a:p>
            <a:pPr lvl="1"/>
            <a:r>
              <a:rPr lang="en-US" sz="1900">
                <a:hlinkClick r:id="rId5"/>
              </a:rPr>
              <a:t>Outward Bound Trust</a:t>
            </a:r>
            <a:endParaRPr lang="en-US" sz="1900"/>
          </a:p>
          <a:p>
            <a:pPr lvl="1"/>
            <a:r>
              <a:rPr lang="en-US" sz="1900">
                <a:hlinkClick r:id="rId6"/>
              </a:rPr>
              <a:t>Kingswood</a:t>
            </a:r>
            <a:endParaRPr lang="en-US" sz="1900"/>
          </a:p>
          <a:p>
            <a:pPr lvl="1"/>
            <a:r>
              <a:rPr lang="en-US" sz="1900">
                <a:hlinkClick r:id="rId7"/>
              </a:rPr>
              <a:t>The Princes Trust</a:t>
            </a:r>
            <a:endParaRPr lang="en-US" sz="1900"/>
          </a:p>
          <a:p>
            <a:pPr lvl="1"/>
            <a:r>
              <a:rPr lang="en-US" sz="1900">
                <a:hlinkClick r:id="rId8"/>
              </a:rPr>
              <a:t>Brathay Trust</a:t>
            </a:r>
            <a:endParaRPr lang="en-US" sz="1900"/>
          </a:p>
          <a:p>
            <a:endParaRPr lang="en-US" sz="1900"/>
          </a:p>
        </p:txBody>
      </p:sp>
    </p:spTree>
    <p:extLst>
      <p:ext uri="{BB962C8B-B14F-4D97-AF65-F5344CB8AC3E}">
        <p14:creationId xmlns:p14="http://schemas.microsoft.com/office/powerpoint/2010/main" val="209492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9908</TotalTime>
  <Words>2771</Words>
  <Application>Microsoft Macintosh PowerPoint</Application>
  <PresentationFormat>Widescreen</PresentationFormat>
  <Paragraphs>200</Paragraphs>
  <Slides>24</Slides>
  <Notes>23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Helvetica Neue</vt:lpstr>
      <vt:lpstr>Helvetica Neue Medium</vt:lpstr>
      <vt:lpstr>Office Theme</vt:lpstr>
      <vt:lpstr>Youth and Adventure</vt:lpstr>
      <vt:lpstr>What does Adventure mean to you?</vt:lpstr>
      <vt:lpstr>Models of Adventure and Experiential Learning</vt:lpstr>
      <vt:lpstr>Two key models for Adventure Education</vt:lpstr>
      <vt:lpstr>PowerPoint Presentation</vt:lpstr>
      <vt:lpstr>PowerPoint Presentation</vt:lpstr>
      <vt:lpstr>The Adventure Experience Paradigm (Priest, 1986)</vt:lpstr>
      <vt:lpstr>PowerPoint Presentation</vt:lpstr>
      <vt:lpstr>PowerPoint Presentation</vt:lpstr>
      <vt:lpstr>Making meaning from the experience</vt:lpstr>
      <vt:lpstr>Facilitation</vt:lpstr>
      <vt:lpstr>PowerPoint Presentation</vt:lpstr>
      <vt:lpstr>What do we now know?</vt:lpstr>
      <vt:lpstr>Other related theories…</vt:lpstr>
      <vt:lpstr>Relevance – UK education over the last 60 years.</vt:lpstr>
      <vt:lpstr>Personal and Social Development through Outdoor Adventure Education</vt:lpstr>
      <vt:lpstr>Phronesis!!! Phron..what??</vt:lpstr>
      <vt:lpstr>Individual Behaviour Change…. What drives us?</vt:lpstr>
      <vt:lpstr>Positive Go-Kart!</vt:lpstr>
      <vt:lpstr>Carol Dweck (American Psychologist) 1990’s </vt:lpstr>
      <vt:lpstr>Case Study: The Venture Trust</vt:lpstr>
      <vt:lpstr>Group Development/Team Building</vt:lpstr>
      <vt:lpstr>Case Study 2!! The Outward Bound Trust</vt:lpstr>
      <vt:lpstr>Independent Research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Social Development through Outdoor Adventure Education</dc:title>
  <dc:creator>Denise Leonard</dc:creator>
  <cp:lastModifiedBy>Denise Leonard</cp:lastModifiedBy>
  <cp:revision>274</cp:revision>
  <dcterms:created xsi:type="dcterms:W3CDTF">2020-11-30T15:38:59Z</dcterms:created>
  <dcterms:modified xsi:type="dcterms:W3CDTF">2025-10-12T12:16:39Z</dcterms:modified>
</cp:coreProperties>
</file>