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20" r:id="rId1"/>
  </p:sldMasterIdLst>
  <p:notesMasterIdLst>
    <p:notesMasterId r:id="rId20"/>
  </p:notesMasterIdLst>
  <p:sldIdLst>
    <p:sldId id="269" r:id="rId2"/>
    <p:sldId id="271" r:id="rId3"/>
    <p:sldId id="256" r:id="rId4"/>
    <p:sldId id="257" r:id="rId5"/>
    <p:sldId id="272" r:id="rId6"/>
    <p:sldId id="258" r:id="rId7"/>
    <p:sldId id="259" r:id="rId8"/>
    <p:sldId id="260" r:id="rId9"/>
    <p:sldId id="261" r:id="rId10"/>
    <p:sldId id="262" r:id="rId11"/>
    <p:sldId id="263" r:id="rId12"/>
    <p:sldId id="264" r:id="rId13"/>
    <p:sldId id="273" r:id="rId14"/>
    <p:sldId id="265" r:id="rId15"/>
    <p:sldId id="266" r:id="rId16"/>
    <p:sldId id="267" r:id="rId17"/>
    <p:sldId id="270" r:id="rId18"/>
    <p:sldId id="268"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3537" autoAdjust="0"/>
  </p:normalViewPr>
  <p:slideViewPr>
    <p:cSldViewPr snapToGrid="0">
      <p:cViewPr>
        <p:scale>
          <a:sx n="50" d="100"/>
          <a:sy n="50" d="100"/>
        </p:scale>
        <p:origin x="1500" y="486"/>
      </p:cViewPr>
      <p:guideLst/>
    </p:cSldViewPr>
  </p:slideViewPr>
  <p:notesTextViewPr>
    <p:cViewPr>
      <p:scale>
        <a:sx n="1" d="1"/>
        <a:sy n="1" d="1"/>
      </p:scale>
      <p:origin x="0" y="0"/>
    </p:cViewPr>
  </p:notesTextViewPr>
  <p:sorterViewPr>
    <p:cViewPr>
      <p:scale>
        <a:sx n="100" d="100"/>
        <a:sy n="100" d="100"/>
      </p:scale>
      <p:origin x="0" y="-2376"/>
    </p:cViewPr>
  </p:sorterViewPr>
  <p:notesViewPr>
    <p:cSldViewPr snapToGrid="0">
      <p:cViewPr>
        <p:scale>
          <a:sx n="89" d="100"/>
          <a:sy n="89" d="100"/>
        </p:scale>
        <p:origin x="2136" y="-105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notesMaster" Target="notesMasters/notesMaster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7BC23A-9EA2-4FE4-9F5A-C1DFC65CD21F}" type="datetimeFigureOut">
              <a:rPr lang="en-GB" smtClean="0"/>
              <a:t>24/11/2023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9F7689-7283-4F6B-8E40-026D64540658}" type="slidenum">
              <a:rPr lang="en-GB" smtClean="0"/>
              <a:t>‹#›</a:t>
            </a:fld>
            <a:endParaRPr lang="en-GB"/>
          </a:p>
        </p:txBody>
      </p:sp>
    </p:spTree>
    <p:extLst>
      <p:ext uri="{BB962C8B-B14F-4D97-AF65-F5344CB8AC3E}">
        <p14:creationId xmlns:p14="http://schemas.microsoft.com/office/powerpoint/2010/main" val="3852515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GERMANY have Highly decentralized and supported by a strong middle class, Germany is not surprisingly among the lower power distant countries (score 35). Co-determination rights are comparatively extensive and have to be taken into account by the management. A direct and participative communication and meeting style is common, control is disliked and leadership is challenged to show expertise and best accepted when it's based on it . At 35 Britain sits in the lower rankings of PDI -i.e. a society that believes that inequalities amongst people should.be minimized. Interestingly is that research shows PD index lower amongst the higher class in Britain than amongst the working classes. The PDI score at first seems incongruent with the well established and historical British class system and its exposes one of the inherent tensions in the British culture - between the importance of birth rank on the one hand and a deep seated belief that where you are born should not limit how far you can travel in life. A sense of fair play drives a belief that people should be treated in some way as equals.</a:t>
            </a:r>
            <a:endParaRPr lang="en-GB" dirty="0"/>
          </a:p>
        </p:txBody>
      </p:sp>
      <p:sp>
        <p:nvSpPr>
          <p:cNvPr id="4" name="Slide Number Placeholder 3"/>
          <p:cNvSpPr>
            <a:spLocks noGrp="1"/>
          </p:cNvSpPr>
          <p:nvPr>
            <p:ph type="sldNum" sz="quarter" idx="10"/>
          </p:nvPr>
        </p:nvSpPr>
        <p:spPr/>
        <p:txBody>
          <a:bodyPr/>
          <a:lstStyle/>
          <a:p>
            <a:fld id="{9D9F7689-7283-4F6B-8E40-026D64540658}" type="slidenum">
              <a:rPr lang="en-GB" smtClean="0"/>
              <a:t>13</a:t>
            </a:fld>
            <a:endParaRPr lang="en-GB"/>
          </a:p>
        </p:txBody>
      </p:sp>
    </p:spTree>
    <p:extLst>
      <p:ext uri="{BB962C8B-B14F-4D97-AF65-F5344CB8AC3E}">
        <p14:creationId xmlns:p14="http://schemas.microsoft.com/office/powerpoint/2010/main" val="1433393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23F103-BC34-4FE4-A40E-EDDEECFDA5D0}" type="datetimeFigureOut">
              <a:rPr lang="en-US" smtClean="0"/>
              <a:pPr/>
              <a:t>11/24/2023</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4857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smtClean="0"/>
              <a:t>11/24/2023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77635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11/24/2023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59778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smtClean="0"/>
              <a:t>11/24/2023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34910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smtClean="0"/>
              <a:t>11/24/2023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7002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11/24/2023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57395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11/24/2023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7270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smtClean="0"/>
              <a:t>11/24/2023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79956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11/24/2023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10835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11/24/2023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9102493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11/24/2023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3450447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11/24/2023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6651948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11/24/2023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4790730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11/24/2023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04877813"/>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11/24/2023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18897027"/>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86D93-FCAC-47E0-A2EE-787E62CA814C}" type="datetimeFigureOut">
              <a:rPr lang="en-US" smtClean="0"/>
              <a:t>11/24/2023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3501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A879A6-0FD0-4734-A311-86BFCA472E6E}" type="datetimeFigureOut">
              <a:rPr lang="en-US" smtClean="0"/>
              <a:t>11/24/2023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435426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BE451C3-0FF4-47C4-B829-773ADF60F88C}" type="datetimeFigureOut">
              <a:rPr lang="en-US" smtClean="0"/>
              <a:t>11/24/2023</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74172319"/>
      </p:ext>
    </p:extLst>
  </p:cSld>
  <p:clrMap bg1="lt1" tx1="dk1" bg2="lt2" tx2="dk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 id="2147484032" r:id="rId12"/>
    <p:sldLayoutId id="2147484033" r:id="rId13"/>
    <p:sldLayoutId id="2147484034" r:id="rId14"/>
    <p:sldLayoutId id="2147484035" r:id="rId15"/>
    <p:sldLayoutId id="2147484036" r:id="rId16"/>
    <p:sldLayoutId id="2147484037" r:id="rId17"/>
  </p:sldLayoutIdLst>
  <p:hf sldNum="0"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4.xml" /></Relationships>
</file>

<file path=ppt/slides/_rels/slide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4.xml" /></Relationships>
</file>

<file path=ppt/slides/_rels/slide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4.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4.xml" /></Relationships>
</file>

<file path=ppt/slides/_rels/slide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4.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4.xml" /></Relationships>
</file>

<file path=ppt/slides/_rels/slide11.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4.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10.png" /><Relationship Id="rId1" Type="http://schemas.openxmlformats.org/officeDocument/2006/relationships/slideLayout" Target="../slideLayouts/slideLayout4.xml" /></Relationships>
</file>

<file path=ppt/slides/_rels/slide15.xml.rels><?xml version="1.0" encoding="UTF-8" standalone="yes"?>
<Relationships xmlns="http://schemas.openxmlformats.org/package/2006/relationships"><Relationship Id="rId2" Type="http://schemas.openxmlformats.org/officeDocument/2006/relationships/image" Target="../media/image12.png" /><Relationship Id="rId1" Type="http://schemas.openxmlformats.org/officeDocument/2006/relationships/slideLayout" Target="../slideLayouts/slideLayout4.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image" Target="../media/image13.png" /><Relationship Id="rId1" Type="http://schemas.openxmlformats.org/officeDocument/2006/relationships/slideLayout" Target="../slideLayouts/slideLayout7.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dirty="0"/>
              <a:t> </a:t>
            </a:r>
            <a:endParaRPr lang="en-GB" b="1" dirty="0"/>
          </a:p>
        </p:txBody>
      </p:sp>
      <p:sp>
        <p:nvSpPr>
          <p:cNvPr id="5" name="Content Placeholder 4"/>
          <p:cNvSpPr>
            <a:spLocks noGrp="1"/>
          </p:cNvSpPr>
          <p:nvPr>
            <p:ph idx="1"/>
          </p:nvPr>
        </p:nvSpPr>
        <p:spPr>
          <a:xfrm>
            <a:off x="2940844" y="3095625"/>
            <a:ext cx="8060531" cy="3224212"/>
          </a:xfrm>
        </p:spPr>
        <p:txBody>
          <a:bodyPr>
            <a:normAutofit/>
          </a:bodyPr>
          <a:lstStyle/>
          <a:p>
            <a:pPr marL="0" indent="0" algn="ctr">
              <a:buNone/>
            </a:pPr>
            <a:r>
              <a:rPr lang="en-US" sz="2800" b="1" dirty="0">
                <a:latin typeface="Times New Roman" panose="02020603050405020304" pitchFamily="18" charset="0"/>
                <a:cs typeface="Times New Roman" panose="02020603050405020304" pitchFamily="18" charset="0"/>
              </a:rPr>
              <a:t>Student's Name</a:t>
            </a:r>
            <a:r>
              <a:rPr lang="bg-BG" sz="2800" b="1" dirty="0">
                <a:latin typeface="Times New Roman" panose="02020603050405020304" pitchFamily="18" charset="0"/>
                <a:cs typeface="Times New Roman" panose="02020603050405020304" pitchFamily="18" charset="0"/>
              </a:rPr>
              <a:t>:Maya Boteva</a:t>
            </a:r>
          </a:p>
          <a:p>
            <a:pPr marL="0" indent="0" algn="ctr">
              <a:buNone/>
            </a:pPr>
            <a:r>
              <a:rPr lang="bg-BG" sz="2800" b="1" dirty="0">
                <a:latin typeface="Times New Roman" panose="02020603050405020304" pitchFamily="18" charset="0"/>
                <a:cs typeface="Times New Roman" panose="02020603050405020304" pitchFamily="18" charset="0"/>
              </a:rPr>
              <a:t> ID Number:2112590</a:t>
            </a:r>
          </a:p>
          <a:p>
            <a:pPr marL="0" indent="0" algn="ctr">
              <a:buNone/>
            </a:pPr>
            <a:r>
              <a:rPr lang="bg-BG" sz="2800" b="1" dirty="0">
                <a:latin typeface="Times New Roman" panose="02020603050405020304" pitchFamily="18" charset="0"/>
                <a:cs typeface="Times New Roman" panose="02020603050405020304" pitchFamily="18" charset="0"/>
              </a:rPr>
              <a:t>Course Name: International Business  Communications</a:t>
            </a:r>
          </a:p>
          <a:p>
            <a:pPr marL="0" indent="0" algn="ctr">
              <a:buNone/>
            </a:pPr>
            <a:r>
              <a:rPr lang="bg-BG" sz="2800" b="1" dirty="0">
                <a:latin typeface="Times New Roman" panose="02020603050405020304" pitchFamily="18" charset="0"/>
                <a:cs typeface="Times New Roman" panose="02020603050405020304" pitchFamily="18" charset="0"/>
              </a:rPr>
              <a:t>LCBB6001</a:t>
            </a:r>
          </a:p>
          <a:p>
            <a:pPr marL="0" indent="0" algn="ctr">
              <a:buNone/>
            </a:pPr>
            <a:endParaRPr lang="en-GB" sz="2800" b="1" dirty="0">
              <a:latin typeface="Times New Roman" panose="02020603050405020304" pitchFamily="18" charset="0"/>
              <a:cs typeface="Times New Roman" panose="02020603050405020304" pitchFamily="18" charset="0"/>
            </a:endParaRPr>
          </a:p>
          <a:p>
            <a:pPr marL="0" indent="0" algn="ctr">
              <a:buNone/>
            </a:pPr>
            <a:endParaRPr lang="en-GB" sz="2800" b="1" dirty="0">
              <a:latin typeface="Times New Roman" panose="02020603050405020304" pitchFamily="18" charset="0"/>
              <a:cs typeface="Times New Roman" panose="02020603050405020304" pitchFamily="18" charset="0"/>
            </a:endParaRPr>
          </a:p>
          <a:p>
            <a:pPr marL="0" indent="0" algn="ctr">
              <a:buNone/>
            </a:pPr>
            <a:endParaRPr lang="en-GB" sz="2800" b="1" dirty="0">
              <a:latin typeface="Times New Roman" panose="02020603050405020304" pitchFamily="18" charset="0"/>
              <a:cs typeface="Times New Roman" panose="02020603050405020304" pitchFamily="18" charset="0"/>
            </a:endParaRPr>
          </a:p>
          <a:p>
            <a:pPr marL="0" indent="0" algn="ctr">
              <a:buNone/>
            </a:pPr>
            <a:endParaRPr lang="en-GB" sz="2800" b="1" dirty="0">
              <a:latin typeface="Times New Roman" panose="02020603050405020304" pitchFamily="18" charset="0"/>
              <a:cs typeface="Times New Roman" panose="02020603050405020304" pitchFamily="18" charset="0"/>
            </a:endParaRPr>
          </a:p>
          <a:p>
            <a:pPr marL="0" indent="0" algn="ctr">
              <a:buNone/>
            </a:pPr>
            <a:endParaRPr lang="en-GB"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5447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2135" y="209551"/>
            <a:ext cx="9640889" cy="552450"/>
          </a:xfrm>
        </p:spPr>
        <p:txBody>
          <a:bodyPr>
            <a:normAutofit fontScale="90000"/>
          </a:bodyPr>
          <a:lstStyle/>
          <a:p>
            <a:r>
              <a:rPr lang="en-US" b="1" dirty="0"/>
              <a:t>Table of contents </a:t>
            </a:r>
            <a:endParaRPr lang="en-GB"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48533030"/>
              </p:ext>
            </p:extLst>
          </p:nvPr>
        </p:nvGraphicFramePr>
        <p:xfrm>
          <a:off x="1310479" y="1007503"/>
          <a:ext cx="10744199" cy="5191760"/>
        </p:xfrm>
        <a:graphic>
          <a:graphicData uri="http://schemas.openxmlformats.org/drawingml/2006/table">
            <a:tbl>
              <a:tblPr firstRow="1" bandRow="1">
                <a:tableStyleId>{5C22544A-7EE6-4342-B048-85BDC9FD1C3A}</a:tableStyleId>
              </a:tblPr>
              <a:tblGrid>
                <a:gridCol w="8662167">
                  <a:extLst>
                    <a:ext uri="{9D8B030D-6E8A-4147-A177-3AD203B41FA5}">
                      <a16:colId xmlns:a16="http://schemas.microsoft.com/office/drawing/2014/main" val="20000"/>
                    </a:ext>
                  </a:extLst>
                </a:gridCol>
                <a:gridCol w="2082032">
                  <a:extLst>
                    <a:ext uri="{9D8B030D-6E8A-4147-A177-3AD203B41FA5}">
                      <a16:colId xmlns:a16="http://schemas.microsoft.com/office/drawing/2014/main" val="20001"/>
                    </a:ext>
                  </a:extLst>
                </a:gridCol>
              </a:tblGrid>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0"/>
                  </a:ext>
                </a:extLst>
              </a:tr>
              <a:tr h="370840">
                <a:tc>
                  <a:txBody>
                    <a:bodyPr/>
                    <a:lstStyle/>
                    <a:p>
                      <a:r>
                        <a:rPr lang="en-US" b="1" dirty="0"/>
                        <a:t>Introduction </a:t>
                      </a:r>
                      <a:endParaRPr lang="en-GB" b="1" dirty="0"/>
                    </a:p>
                  </a:txBody>
                  <a:tcPr/>
                </a:tc>
                <a:tc>
                  <a:txBody>
                    <a:bodyPr/>
                    <a:lstStyle/>
                    <a:p>
                      <a:r>
                        <a:rPr lang="en-US" b="1" dirty="0"/>
                        <a:t>3</a:t>
                      </a:r>
                      <a:endParaRPr lang="en-GB" b="1" dirty="0"/>
                    </a:p>
                  </a:txBody>
                  <a:tcPr/>
                </a:tc>
                <a:extLst>
                  <a:ext uri="{0D108BD9-81ED-4DB2-BD59-A6C34878D82A}">
                    <a16:rowId xmlns:a16="http://schemas.microsoft.com/office/drawing/2014/main" val="10001"/>
                  </a:ext>
                </a:extLst>
              </a:tr>
              <a:tr h="370840">
                <a:tc>
                  <a:txBody>
                    <a:bodyPr/>
                    <a:lstStyle/>
                    <a:p>
                      <a:r>
                        <a:rPr lang="en-US" b="1" dirty="0"/>
                        <a:t>Overview of Chosen company( Tesco) </a:t>
                      </a:r>
                      <a:endParaRPr lang="en-GB" b="1" dirty="0"/>
                    </a:p>
                  </a:txBody>
                  <a:tcPr/>
                </a:tc>
                <a:tc>
                  <a:txBody>
                    <a:bodyPr/>
                    <a:lstStyle/>
                    <a:p>
                      <a:r>
                        <a:rPr lang="en-US" b="1" dirty="0"/>
                        <a:t>4</a:t>
                      </a:r>
                      <a:endParaRPr lang="en-GB" b="1" dirty="0"/>
                    </a:p>
                  </a:txBody>
                  <a:tcPr/>
                </a:tc>
                <a:extLst>
                  <a:ext uri="{0D108BD9-81ED-4DB2-BD59-A6C34878D82A}">
                    <a16:rowId xmlns:a16="http://schemas.microsoft.com/office/drawing/2014/main" val="10002"/>
                  </a:ext>
                </a:extLst>
              </a:tr>
              <a:tr h="370840">
                <a:tc>
                  <a:txBody>
                    <a:bodyPr/>
                    <a:lstStyle/>
                    <a:p>
                      <a:r>
                        <a:rPr lang="en-US" b="1" dirty="0"/>
                        <a:t>History of Tesco</a:t>
                      </a:r>
                      <a:endParaRPr lang="en-GB" b="1" dirty="0"/>
                    </a:p>
                  </a:txBody>
                  <a:tcPr/>
                </a:tc>
                <a:tc>
                  <a:txBody>
                    <a:bodyPr/>
                    <a:lstStyle/>
                    <a:p>
                      <a:r>
                        <a:rPr lang="en-US" b="1" dirty="0"/>
                        <a:t>5</a:t>
                      </a:r>
                      <a:endParaRPr lang="en-GB" b="1" dirty="0"/>
                    </a:p>
                  </a:txBody>
                  <a:tcPr/>
                </a:tc>
                <a:extLst>
                  <a:ext uri="{0D108BD9-81ED-4DB2-BD59-A6C34878D82A}">
                    <a16:rowId xmlns:a16="http://schemas.microsoft.com/office/drawing/2014/main" val="10003"/>
                  </a:ext>
                </a:extLst>
              </a:tr>
              <a:tr h="370840">
                <a:tc>
                  <a:txBody>
                    <a:bodyPr/>
                    <a:lstStyle/>
                    <a:p>
                      <a:r>
                        <a:rPr lang="en-US" b="1" dirty="0"/>
                        <a:t>Cultural differences between the UK and Germany </a:t>
                      </a:r>
                      <a:endParaRPr lang="en-GB" b="1" dirty="0"/>
                    </a:p>
                  </a:txBody>
                  <a:tcPr/>
                </a:tc>
                <a:tc>
                  <a:txBody>
                    <a:bodyPr/>
                    <a:lstStyle/>
                    <a:p>
                      <a:r>
                        <a:rPr lang="en-US" b="1" dirty="0"/>
                        <a:t>6,7</a:t>
                      </a:r>
                      <a:endParaRPr lang="en-GB" b="1" dirty="0"/>
                    </a:p>
                  </a:txBody>
                  <a:tcPr/>
                </a:tc>
                <a:extLst>
                  <a:ext uri="{0D108BD9-81ED-4DB2-BD59-A6C34878D82A}">
                    <a16:rowId xmlns:a16="http://schemas.microsoft.com/office/drawing/2014/main" val="10004"/>
                  </a:ext>
                </a:extLst>
              </a:tr>
              <a:tr h="370840">
                <a:tc>
                  <a:txBody>
                    <a:bodyPr/>
                    <a:lstStyle/>
                    <a:p>
                      <a:r>
                        <a:rPr lang="en-GB" b="1" dirty="0"/>
                        <a:t>Cultural Similarities</a:t>
                      </a:r>
                    </a:p>
                  </a:txBody>
                  <a:tcPr/>
                </a:tc>
                <a:tc>
                  <a:txBody>
                    <a:bodyPr/>
                    <a:lstStyle/>
                    <a:p>
                      <a:r>
                        <a:rPr lang="en-US" b="1" dirty="0"/>
                        <a:t>8</a:t>
                      </a:r>
                      <a:endParaRPr lang="en-GB" b="1" dirty="0"/>
                    </a:p>
                  </a:txBody>
                  <a:tcPr/>
                </a:tc>
                <a:extLst>
                  <a:ext uri="{0D108BD9-81ED-4DB2-BD59-A6C34878D82A}">
                    <a16:rowId xmlns:a16="http://schemas.microsoft.com/office/drawing/2014/main" val="10005"/>
                  </a:ext>
                </a:extLst>
              </a:tr>
              <a:tr h="370840">
                <a:tc>
                  <a:txBody>
                    <a:bodyPr/>
                    <a:lstStyle/>
                    <a:p>
                      <a:r>
                        <a:rPr lang="en-US" b="1" dirty="0"/>
                        <a:t>Variations </a:t>
                      </a:r>
                      <a:endParaRPr lang="en-GB" b="1" dirty="0"/>
                    </a:p>
                  </a:txBody>
                  <a:tcPr/>
                </a:tc>
                <a:tc>
                  <a:txBody>
                    <a:bodyPr/>
                    <a:lstStyle/>
                    <a:p>
                      <a:r>
                        <a:rPr lang="en-US" b="1" dirty="0"/>
                        <a:t>9</a:t>
                      </a:r>
                      <a:endParaRPr lang="en-GB" b="1" dirty="0"/>
                    </a:p>
                  </a:txBody>
                  <a:tcPr/>
                </a:tc>
                <a:extLst>
                  <a:ext uri="{0D108BD9-81ED-4DB2-BD59-A6C34878D82A}">
                    <a16:rowId xmlns:a16="http://schemas.microsoft.com/office/drawing/2014/main" val="10006"/>
                  </a:ext>
                </a:extLst>
              </a:tr>
              <a:tr h="370840">
                <a:tc>
                  <a:txBody>
                    <a:bodyPr/>
                    <a:lstStyle/>
                    <a:p>
                      <a:r>
                        <a:rPr lang="en-GB" b="1" dirty="0"/>
                        <a:t>Cultural Dimensions Theory</a:t>
                      </a:r>
                    </a:p>
                  </a:txBody>
                  <a:tcPr/>
                </a:tc>
                <a:tc>
                  <a:txBody>
                    <a:bodyPr/>
                    <a:lstStyle/>
                    <a:p>
                      <a:r>
                        <a:rPr lang="en-US" b="1" dirty="0"/>
                        <a:t>10</a:t>
                      </a:r>
                      <a:endParaRPr lang="en-GB" b="1" dirty="0"/>
                    </a:p>
                  </a:txBody>
                  <a:tcPr/>
                </a:tc>
                <a:extLst>
                  <a:ext uri="{0D108BD9-81ED-4DB2-BD59-A6C34878D82A}">
                    <a16:rowId xmlns:a16="http://schemas.microsoft.com/office/drawing/2014/main" val="10007"/>
                  </a:ext>
                </a:extLst>
              </a:tr>
              <a:tr h="370840">
                <a:tc>
                  <a:txBody>
                    <a:bodyPr/>
                    <a:lstStyle/>
                    <a:p>
                      <a:r>
                        <a:rPr lang="en-US" b="1" i="1" dirty="0"/>
                        <a:t>Hofstede's Cultural Dimensions</a:t>
                      </a:r>
                      <a:endParaRPr lang="en-GB" b="1" dirty="0"/>
                    </a:p>
                  </a:txBody>
                  <a:tcPr/>
                </a:tc>
                <a:tc>
                  <a:txBody>
                    <a:bodyPr/>
                    <a:lstStyle/>
                    <a:p>
                      <a:r>
                        <a:rPr lang="en-US" b="1" dirty="0"/>
                        <a:t>11, 12, 13 </a:t>
                      </a:r>
                      <a:endParaRPr lang="en-GB" b="1" dirty="0"/>
                    </a:p>
                  </a:txBody>
                  <a:tcPr/>
                </a:tc>
                <a:extLst>
                  <a:ext uri="{0D108BD9-81ED-4DB2-BD59-A6C34878D82A}">
                    <a16:rowId xmlns:a16="http://schemas.microsoft.com/office/drawing/2014/main" val="10008"/>
                  </a:ext>
                </a:extLst>
              </a:tr>
              <a:tr h="370840">
                <a:tc>
                  <a:txBody>
                    <a:bodyPr/>
                    <a:lstStyle/>
                    <a:p>
                      <a:r>
                        <a:rPr lang="en-US" b="1" dirty="0"/>
                        <a:t>cultural challenges , differences and difficulties identified</a:t>
                      </a:r>
                      <a:endParaRPr lang="en-GB" b="1" dirty="0"/>
                    </a:p>
                  </a:txBody>
                  <a:tcPr/>
                </a:tc>
                <a:tc>
                  <a:txBody>
                    <a:bodyPr/>
                    <a:lstStyle/>
                    <a:p>
                      <a:r>
                        <a:rPr lang="en-US" b="1" dirty="0"/>
                        <a:t>14</a:t>
                      </a:r>
                      <a:endParaRPr lang="en-GB" b="1" dirty="0"/>
                    </a:p>
                  </a:txBody>
                  <a:tcPr/>
                </a:tc>
                <a:extLst>
                  <a:ext uri="{0D108BD9-81ED-4DB2-BD59-A6C34878D82A}">
                    <a16:rowId xmlns:a16="http://schemas.microsoft.com/office/drawing/2014/main" val="10009"/>
                  </a:ext>
                </a:extLst>
              </a:tr>
              <a:tr h="370840">
                <a:tc>
                  <a:txBody>
                    <a:bodyPr/>
                    <a:lstStyle/>
                    <a:p>
                      <a:r>
                        <a:rPr lang="en-US" b="1" dirty="0"/>
                        <a:t>Recommendations </a:t>
                      </a:r>
                      <a:endParaRPr lang="en-GB" b="1" dirty="0"/>
                    </a:p>
                  </a:txBody>
                  <a:tcPr/>
                </a:tc>
                <a:tc>
                  <a:txBody>
                    <a:bodyPr/>
                    <a:lstStyle/>
                    <a:p>
                      <a:r>
                        <a:rPr lang="en-US" b="1" dirty="0"/>
                        <a:t>15</a:t>
                      </a:r>
                      <a:endParaRPr lang="en-GB" b="1" dirty="0"/>
                    </a:p>
                  </a:txBody>
                  <a:tcPr/>
                </a:tc>
                <a:extLst>
                  <a:ext uri="{0D108BD9-81ED-4DB2-BD59-A6C34878D82A}">
                    <a16:rowId xmlns:a16="http://schemas.microsoft.com/office/drawing/2014/main" val="10010"/>
                  </a:ext>
                </a:extLst>
              </a:tr>
              <a:tr h="370840">
                <a:tc>
                  <a:txBody>
                    <a:bodyPr/>
                    <a:lstStyle/>
                    <a:p>
                      <a:r>
                        <a:rPr lang="en-US" b="1" dirty="0"/>
                        <a:t>Conclusions </a:t>
                      </a:r>
                      <a:endParaRPr lang="en-GB" b="1" dirty="0"/>
                    </a:p>
                  </a:txBody>
                  <a:tcPr/>
                </a:tc>
                <a:tc>
                  <a:txBody>
                    <a:bodyPr/>
                    <a:lstStyle/>
                    <a:p>
                      <a:r>
                        <a:rPr lang="en-US" b="1" dirty="0"/>
                        <a:t>16</a:t>
                      </a:r>
                      <a:endParaRPr lang="en-GB" b="1" dirty="0"/>
                    </a:p>
                  </a:txBody>
                  <a:tcPr/>
                </a:tc>
                <a:extLst>
                  <a:ext uri="{0D108BD9-81ED-4DB2-BD59-A6C34878D82A}">
                    <a16:rowId xmlns:a16="http://schemas.microsoft.com/office/drawing/2014/main" val="10011"/>
                  </a:ext>
                </a:extLst>
              </a:tr>
              <a:tr h="370840">
                <a:tc>
                  <a:txBody>
                    <a:bodyPr/>
                    <a:lstStyle/>
                    <a:p>
                      <a:r>
                        <a:rPr lang="en-US" b="1" dirty="0"/>
                        <a:t>Q&amp;A</a:t>
                      </a:r>
                      <a:endParaRPr lang="en-GB" b="1" dirty="0"/>
                    </a:p>
                  </a:txBody>
                  <a:tcPr/>
                </a:tc>
                <a:tc>
                  <a:txBody>
                    <a:bodyPr/>
                    <a:lstStyle/>
                    <a:p>
                      <a:r>
                        <a:rPr lang="en-US" b="1" dirty="0"/>
                        <a:t>17</a:t>
                      </a:r>
                      <a:endParaRPr lang="en-GB" b="1" dirty="0"/>
                    </a:p>
                  </a:txBody>
                  <a:tcPr/>
                </a:tc>
                <a:extLst>
                  <a:ext uri="{0D108BD9-81ED-4DB2-BD59-A6C34878D82A}">
                    <a16:rowId xmlns:a16="http://schemas.microsoft.com/office/drawing/2014/main" val="10012"/>
                  </a:ext>
                </a:extLst>
              </a:tr>
              <a:tr h="370840">
                <a:tc>
                  <a:txBody>
                    <a:bodyPr/>
                    <a:lstStyle/>
                    <a:p>
                      <a:r>
                        <a:rPr lang="en-US" b="1" dirty="0"/>
                        <a:t>Reference</a:t>
                      </a:r>
                      <a:r>
                        <a:rPr lang="en-US" b="1" baseline="0" dirty="0"/>
                        <a:t>s </a:t>
                      </a:r>
                      <a:endParaRPr lang="en-GB" b="1" dirty="0"/>
                    </a:p>
                  </a:txBody>
                  <a:tcPr/>
                </a:tc>
                <a:tc>
                  <a:txBody>
                    <a:bodyPr/>
                    <a:lstStyle/>
                    <a:p>
                      <a:r>
                        <a:rPr lang="en-US" b="1" dirty="0"/>
                        <a:t>18</a:t>
                      </a:r>
                      <a:endParaRPr lang="en-GB" b="1" dirty="0"/>
                    </a:p>
                  </a:txBody>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3624918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dirty="0"/>
              <a:t>Introduction </a:t>
            </a:r>
            <a:endParaRPr lang="en-GB" b="1" dirty="0"/>
          </a:p>
        </p:txBody>
      </p:sp>
      <p:sp>
        <p:nvSpPr>
          <p:cNvPr id="5" name="Content Placeholder 4"/>
          <p:cNvSpPr>
            <a:spLocks noGrp="1"/>
          </p:cNvSpPr>
          <p:nvPr>
            <p:ph sz="half" idx="1"/>
          </p:nvPr>
        </p:nvSpPr>
        <p:spPr>
          <a:xfrm>
            <a:off x="978794" y="2520948"/>
            <a:ext cx="6130344" cy="3416301"/>
          </a:xfrm>
        </p:spPr>
        <p:txBody>
          <a:bodyPr>
            <a:normAutofit/>
          </a:bodyPr>
          <a:lstStyle/>
          <a:p>
            <a:r>
              <a:rPr lang="en-US" sz="2000" dirty="0">
                <a:latin typeface="Times New Roman" panose="02020603050405020304" pitchFamily="18" charset="0"/>
                <a:cs typeface="Times New Roman" panose="02020603050405020304" pitchFamily="18" charset="0"/>
              </a:rPr>
              <a:t>Welcome to the presentation on Tesco's expansion into Germany. </a:t>
            </a:r>
          </a:p>
          <a:p>
            <a:r>
              <a:rPr lang="en-US" sz="2000" dirty="0">
                <a:latin typeface="Times New Roman" panose="02020603050405020304" pitchFamily="18" charset="0"/>
                <a:cs typeface="Times New Roman" panose="02020603050405020304" pitchFamily="18" charset="0"/>
              </a:rPr>
              <a:t> The presentation Will explore the critical cultural considerations/ differences between  Germany and  UK, utilizing intercultural communication theories, to ensure a successful establishment of Tesco's management office in Germany</a:t>
            </a:r>
            <a:r>
              <a:rPr lang="en-US" sz="2400" dirty="0">
                <a:latin typeface="Times New Roman" panose="02020603050405020304" pitchFamily="18" charset="0"/>
                <a:cs typeface="Times New Roman" panose="02020603050405020304" pitchFamily="18" charset="0"/>
              </a:rPr>
              <a:t>.</a:t>
            </a:r>
            <a:endParaRPr lang="en-GB" sz="2400" dirty="0">
              <a:latin typeface="Times New Roman" panose="02020603050405020304" pitchFamily="18" charset="0"/>
              <a:cs typeface="Times New Roman" panose="02020603050405020304" pitchFamily="18" charset="0"/>
            </a:endParaRPr>
          </a:p>
        </p:txBody>
      </p:sp>
      <p:pic>
        <p:nvPicPr>
          <p:cNvPr id="7" name="Content Placeholder 6"/>
          <p:cNvPicPr>
            <a:picLocks noGrp="1" noChangeAspect="1"/>
          </p:cNvPicPr>
          <p:nvPr>
            <p:ph sz="half" idx="2"/>
          </p:nvPr>
        </p:nvPicPr>
        <p:blipFill>
          <a:blip r:embed="rId2"/>
          <a:stretch>
            <a:fillRect/>
          </a:stretch>
        </p:blipFill>
        <p:spPr>
          <a:xfrm>
            <a:off x="7237366" y="2874602"/>
            <a:ext cx="4820323" cy="2915057"/>
          </a:xfrm>
          <a:prstGeom prst="rect">
            <a:avLst/>
          </a:prstGeom>
        </p:spPr>
      </p:pic>
    </p:spTree>
    <p:extLst>
      <p:ext uri="{BB962C8B-B14F-4D97-AF65-F5344CB8AC3E}">
        <p14:creationId xmlns:p14="http://schemas.microsoft.com/office/powerpoint/2010/main" val="4022053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Overview of Chosen company( Tesco</a:t>
            </a:r>
            <a:r>
              <a:rPr lang="en-US" dirty="0"/>
              <a:t>) </a:t>
            </a:r>
            <a:endParaRPr lang="en-GB" dirty="0"/>
          </a:p>
        </p:txBody>
      </p:sp>
      <p:sp>
        <p:nvSpPr>
          <p:cNvPr id="3" name="Content Placeholder 2"/>
          <p:cNvSpPr>
            <a:spLocks noGrp="1"/>
          </p:cNvSpPr>
          <p:nvPr>
            <p:ph sz="half" idx="1"/>
          </p:nvPr>
        </p:nvSpPr>
        <p:spPr>
          <a:xfrm>
            <a:off x="1236372" y="2682842"/>
            <a:ext cx="5238569" cy="3186252"/>
          </a:xfrm>
        </p:spPr>
        <p:txBody>
          <a:bodyPr>
            <a:normAutofit/>
          </a:bodyPr>
          <a:lstStyle/>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Tesco, a leading British multinational retailer, operates in diverse markets, including groceries, clothing, and financial services</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It was founded in </a:t>
            </a:r>
            <a:r>
              <a:rPr lang="en-GB" sz="2400" dirty="0">
                <a:latin typeface="Times New Roman" panose="02020603050405020304" pitchFamily="18" charset="0"/>
                <a:cs typeface="Times New Roman" panose="02020603050405020304" pitchFamily="18" charset="0"/>
              </a:rPr>
              <a:t>Founded in 1919,</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Headquartered in Welwyn Garden City, England</a:t>
            </a:r>
            <a:endParaRPr lang="en-GB" sz="2400" dirty="0">
              <a:latin typeface="Times New Roman" panose="02020603050405020304" pitchFamily="18" charset="0"/>
              <a:cs typeface="Times New Roman" panose="02020603050405020304" pitchFamily="18" charset="0"/>
            </a:endParaRPr>
          </a:p>
        </p:txBody>
      </p:sp>
      <p:pic>
        <p:nvPicPr>
          <p:cNvPr id="5" name="Content Placeholder 4"/>
          <p:cNvPicPr>
            <a:picLocks noGrp="1" noChangeAspect="1"/>
          </p:cNvPicPr>
          <p:nvPr>
            <p:ph sz="half" idx="2"/>
          </p:nvPr>
        </p:nvPicPr>
        <p:blipFill>
          <a:blip r:embed="rId2"/>
          <a:stretch>
            <a:fillRect/>
          </a:stretch>
        </p:blipFill>
        <p:spPr>
          <a:xfrm>
            <a:off x="6625749" y="2682842"/>
            <a:ext cx="4877275" cy="2941809"/>
          </a:xfrm>
          <a:prstGeom prst="rect">
            <a:avLst/>
          </a:prstGeom>
        </p:spPr>
      </p:pic>
      <p:sp>
        <p:nvSpPr>
          <p:cNvPr id="6" name="Rectangle 5"/>
          <p:cNvSpPr/>
          <p:nvPr/>
        </p:nvSpPr>
        <p:spPr>
          <a:xfrm>
            <a:off x="5041075" y="6136949"/>
            <a:ext cx="2768578" cy="369332"/>
          </a:xfrm>
          <a:prstGeom prst="rect">
            <a:avLst/>
          </a:prstGeom>
        </p:spPr>
        <p:txBody>
          <a:bodyPr wrap="none">
            <a:spAutoFit/>
          </a:bodyPr>
          <a:lstStyle/>
          <a:p>
            <a:r>
              <a:rPr lang="en-US" b="1" dirty="0"/>
              <a:t>(Guffey and Loewy, 2019).</a:t>
            </a:r>
            <a:endParaRPr lang="en-GB" b="1" dirty="0"/>
          </a:p>
        </p:txBody>
      </p:sp>
    </p:spTree>
    <p:extLst>
      <p:ext uri="{BB962C8B-B14F-4D97-AF65-F5344CB8AC3E}">
        <p14:creationId xmlns:p14="http://schemas.microsoft.com/office/powerpoint/2010/main" val="2010467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History of Tesco</a:t>
            </a:r>
            <a:endParaRPr lang="en-GB" b="1" dirty="0"/>
          </a:p>
        </p:txBody>
      </p:sp>
      <p:sp>
        <p:nvSpPr>
          <p:cNvPr id="3" name="Content Placeholder 2"/>
          <p:cNvSpPr>
            <a:spLocks noGrp="1"/>
          </p:cNvSpPr>
          <p:nvPr>
            <p:ph sz="half" idx="1"/>
          </p:nvPr>
        </p:nvSpPr>
        <p:spPr>
          <a:xfrm>
            <a:off x="1484310" y="2076451"/>
            <a:ext cx="4911175" cy="3486150"/>
          </a:xfrm>
        </p:spPr>
        <p:txBody>
          <a:bodyPr>
            <a:noAutofit/>
          </a:bodyPr>
          <a:lstStyle/>
          <a:p>
            <a:r>
              <a:rPr lang="en-US" dirty="0">
                <a:latin typeface="Times New Roman" panose="02020603050405020304" pitchFamily="18" charset="0"/>
                <a:cs typeface="Times New Roman" panose="02020603050405020304" pitchFamily="18" charset="0"/>
              </a:rPr>
              <a:t>Tesco was founded by Jack Cohen in 1919. Starting as a market stall in London, Cohen initially sold surplus groceries. </a:t>
            </a:r>
          </a:p>
          <a:p>
            <a:r>
              <a:rPr lang="en-US" dirty="0">
                <a:latin typeface="Times New Roman" panose="02020603050405020304" pitchFamily="18" charset="0"/>
                <a:cs typeface="Times New Roman" panose="02020603050405020304" pitchFamily="18" charset="0"/>
              </a:rPr>
              <a:t>Jack Cohen  this after he left the royal flying corp at the end  of great war.</a:t>
            </a:r>
          </a:p>
          <a:p>
            <a:r>
              <a:rPr lang="en-US" dirty="0">
                <a:latin typeface="Times New Roman" panose="02020603050405020304" pitchFamily="18" charset="0"/>
                <a:cs typeface="Times New Roman" panose="02020603050405020304" pitchFamily="18" charset="0"/>
              </a:rPr>
              <a:t>He  used his demob money to buy the first stock</a:t>
            </a:r>
          </a:p>
          <a:p>
            <a:r>
              <a:rPr lang="en-US" dirty="0">
                <a:latin typeface="Times New Roman" panose="02020603050405020304" pitchFamily="18" charset="0"/>
                <a:cs typeface="Times New Roman" panose="02020603050405020304" pitchFamily="18" charset="0"/>
              </a:rPr>
              <a:t>The name Tesco emerged in 1924 when he combined the initials of a tea supplier (T.E. Stockwell) with the first two letters of his surname</a:t>
            </a:r>
          </a:p>
          <a:p>
            <a:r>
              <a:rPr lang="en-US" dirty="0">
                <a:latin typeface="Times New Roman" panose="02020603050405020304" pitchFamily="18" charset="0"/>
                <a:cs typeface="Times New Roman" panose="02020603050405020304" pitchFamily="18" charset="0"/>
              </a:rPr>
              <a:t>Stockwell was a partner in the tea supplier firm </a:t>
            </a:r>
            <a:endParaRPr lang="en-GB" dirty="0">
              <a:latin typeface="Times New Roman" panose="02020603050405020304" pitchFamily="18" charset="0"/>
              <a:cs typeface="Times New Roman" panose="02020603050405020304" pitchFamily="18" charset="0"/>
            </a:endParaRPr>
          </a:p>
        </p:txBody>
      </p:sp>
      <p:pic>
        <p:nvPicPr>
          <p:cNvPr id="5" name="Content Placeholder 4"/>
          <p:cNvPicPr>
            <a:picLocks noGrp="1" noChangeAspect="1"/>
          </p:cNvPicPr>
          <p:nvPr>
            <p:ph sz="half" idx="2"/>
          </p:nvPr>
        </p:nvPicPr>
        <p:blipFill>
          <a:blip r:embed="rId2"/>
          <a:stretch>
            <a:fillRect/>
          </a:stretch>
        </p:blipFill>
        <p:spPr>
          <a:xfrm>
            <a:off x="6607175" y="2438399"/>
            <a:ext cx="4895850" cy="3279073"/>
          </a:xfrm>
          <a:prstGeom prst="rect">
            <a:avLst/>
          </a:prstGeom>
        </p:spPr>
      </p:pic>
      <p:sp>
        <p:nvSpPr>
          <p:cNvPr id="6" name="Rectangle 5"/>
          <p:cNvSpPr/>
          <p:nvPr/>
        </p:nvSpPr>
        <p:spPr>
          <a:xfrm>
            <a:off x="5041075" y="6136949"/>
            <a:ext cx="2768578" cy="369332"/>
          </a:xfrm>
          <a:prstGeom prst="rect">
            <a:avLst/>
          </a:prstGeom>
        </p:spPr>
        <p:txBody>
          <a:bodyPr wrap="none">
            <a:spAutoFit/>
          </a:bodyPr>
          <a:lstStyle/>
          <a:p>
            <a:r>
              <a:rPr lang="en-US" b="1" dirty="0"/>
              <a:t>(Guffey and Loewy, 2019).</a:t>
            </a:r>
            <a:endParaRPr lang="en-GB" b="1" dirty="0"/>
          </a:p>
        </p:txBody>
      </p:sp>
    </p:spTree>
    <p:extLst>
      <p:ext uri="{BB962C8B-B14F-4D97-AF65-F5344CB8AC3E}">
        <p14:creationId xmlns:p14="http://schemas.microsoft.com/office/powerpoint/2010/main" val="2040679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Cultural differences between the UK and Germany </a:t>
            </a:r>
            <a:endParaRPr lang="en-GB"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86375885"/>
              </p:ext>
            </p:extLst>
          </p:nvPr>
        </p:nvGraphicFramePr>
        <p:xfrm>
          <a:off x="1484311" y="2438399"/>
          <a:ext cx="10018716" cy="3388360"/>
        </p:xfrm>
        <a:graphic>
          <a:graphicData uri="http://schemas.openxmlformats.org/drawingml/2006/table">
            <a:tbl>
              <a:tblPr firstRow="1" bandRow="1">
                <a:tableStyleId>{5C22544A-7EE6-4342-B048-85BDC9FD1C3A}</a:tableStyleId>
              </a:tblPr>
              <a:tblGrid>
                <a:gridCol w="3339572">
                  <a:extLst>
                    <a:ext uri="{9D8B030D-6E8A-4147-A177-3AD203B41FA5}">
                      <a16:colId xmlns:a16="http://schemas.microsoft.com/office/drawing/2014/main" val="20000"/>
                    </a:ext>
                  </a:extLst>
                </a:gridCol>
                <a:gridCol w="3339572">
                  <a:extLst>
                    <a:ext uri="{9D8B030D-6E8A-4147-A177-3AD203B41FA5}">
                      <a16:colId xmlns:a16="http://schemas.microsoft.com/office/drawing/2014/main" val="20001"/>
                    </a:ext>
                  </a:extLst>
                </a:gridCol>
                <a:gridCol w="3339572">
                  <a:extLst>
                    <a:ext uri="{9D8B030D-6E8A-4147-A177-3AD203B41FA5}">
                      <a16:colId xmlns:a16="http://schemas.microsoft.com/office/drawing/2014/main" val="20002"/>
                    </a:ext>
                  </a:extLst>
                </a:gridCol>
              </a:tblGrid>
              <a:tr h="370840">
                <a:tc>
                  <a:txBody>
                    <a:bodyPr/>
                    <a:lstStyle/>
                    <a:p>
                      <a:endParaRPr lang="en-GB" b="1" dirty="0"/>
                    </a:p>
                  </a:txBody>
                  <a:tcPr marL="103812" marR="103812"/>
                </a:tc>
                <a:tc>
                  <a:txBody>
                    <a:bodyPr/>
                    <a:lstStyle/>
                    <a:p>
                      <a:r>
                        <a:rPr lang="en-US" b="1" dirty="0"/>
                        <a:t>UK </a:t>
                      </a:r>
                      <a:endParaRPr lang="en-GB" b="1" dirty="0"/>
                    </a:p>
                  </a:txBody>
                  <a:tcPr marL="103812" marR="103812"/>
                </a:tc>
                <a:tc>
                  <a:txBody>
                    <a:bodyPr/>
                    <a:lstStyle/>
                    <a:p>
                      <a:r>
                        <a:rPr lang="en-US" b="1" dirty="0"/>
                        <a:t>GERMANY </a:t>
                      </a:r>
                      <a:endParaRPr lang="en-GB" b="1" dirty="0"/>
                    </a:p>
                  </a:txBody>
                  <a:tcPr marL="103812" marR="103812"/>
                </a:tc>
                <a:extLst>
                  <a:ext uri="{0D108BD9-81ED-4DB2-BD59-A6C34878D82A}">
                    <a16:rowId xmlns:a16="http://schemas.microsoft.com/office/drawing/2014/main" val="10000"/>
                  </a:ext>
                </a:extLst>
              </a:tr>
              <a:tr h="370840">
                <a:tc>
                  <a:txBody>
                    <a:bodyPr/>
                    <a:lstStyle/>
                    <a:p>
                      <a:r>
                        <a:rPr lang="en-GB" b="1" dirty="0"/>
                        <a:t>Language</a:t>
                      </a:r>
                    </a:p>
                  </a:txBody>
                  <a:tcPr marL="103812" marR="103812"/>
                </a:tc>
                <a:tc>
                  <a:txBody>
                    <a:bodyPr/>
                    <a:lstStyle/>
                    <a:p>
                      <a:r>
                        <a:rPr lang="en-US" sz="2000" dirty="0"/>
                        <a:t>English is the official language.</a:t>
                      </a:r>
                      <a:endParaRPr lang="en-GB" sz="2000" dirty="0"/>
                    </a:p>
                  </a:txBody>
                  <a:tcPr marL="103812" marR="103812"/>
                </a:tc>
                <a:tc>
                  <a:txBody>
                    <a:bodyPr/>
                    <a:lstStyle/>
                    <a:p>
                      <a:r>
                        <a:rPr lang="en-US" sz="2000" dirty="0"/>
                        <a:t>German is the official language.</a:t>
                      </a:r>
                      <a:endParaRPr lang="en-GB" sz="2000" dirty="0"/>
                    </a:p>
                  </a:txBody>
                  <a:tcPr marL="103812" marR="103812"/>
                </a:tc>
                <a:extLst>
                  <a:ext uri="{0D108BD9-81ED-4DB2-BD59-A6C34878D82A}">
                    <a16:rowId xmlns:a16="http://schemas.microsoft.com/office/drawing/2014/main" val="10001"/>
                  </a:ext>
                </a:extLst>
              </a:tr>
              <a:tr h="370840">
                <a:tc>
                  <a:txBody>
                    <a:bodyPr/>
                    <a:lstStyle/>
                    <a:p>
                      <a:r>
                        <a:rPr lang="en-GB" b="1" dirty="0"/>
                        <a:t>Ethnic Makeup</a:t>
                      </a:r>
                    </a:p>
                  </a:txBody>
                  <a:tcPr marL="103812" marR="103812"/>
                </a:tc>
                <a:tc>
                  <a:txBody>
                    <a:bodyPr/>
                    <a:lstStyle/>
                    <a:p>
                      <a:r>
                        <a:rPr lang="en-US" sz="2000" dirty="0"/>
                        <a:t>Diverse population with various ethnic backgrounds</a:t>
                      </a:r>
                      <a:endParaRPr lang="en-GB" sz="2000" dirty="0"/>
                    </a:p>
                  </a:txBody>
                  <a:tcPr marL="103812" marR="103812"/>
                </a:tc>
                <a:tc>
                  <a:txBody>
                    <a:bodyPr/>
                    <a:lstStyle/>
                    <a:p>
                      <a:r>
                        <a:rPr lang="en-US" sz="2000" dirty="0"/>
                        <a:t>Predominantly German, but increasing diversity due to immigration.</a:t>
                      </a:r>
                      <a:endParaRPr lang="en-GB" sz="2000" dirty="0"/>
                    </a:p>
                  </a:txBody>
                  <a:tcPr marL="103812" marR="103812"/>
                </a:tc>
                <a:extLst>
                  <a:ext uri="{0D108BD9-81ED-4DB2-BD59-A6C34878D82A}">
                    <a16:rowId xmlns:a16="http://schemas.microsoft.com/office/drawing/2014/main" val="10002"/>
                  </a:ext>
                </a:extLst>
              </a:tr>
              <a:tr h="370840">
                <a:tc>
                  <a:txBody>
                    <a:bodyPr/>
                    <a:lstStyle/>
                    <a:p>
                      <a:r>
                        <a:rPr lang="en-GB" b="1" dirty="0"/>
                        <a:t>Social Structures</a:t>
                      </a:r>
                    </a:p>
                  </a:txBody>
                  <a:tcPr marL="103812" marR="103812"/>
                </a:tc>
                <a:tc>
                  <a:txBody>
                    <a:bodyPr/>
                    <a:lstStyle/>
                    <a:p>
                      <a:r>
                        <a:rPr lang="en-US" sz="2000" dirty="0"/>
                        <a:t>Emphasis on individualism and a diverse social structure.</a:t>
                      </a:r>
                      <a:endParaRPr lang="en-GB" sz="2000" dirty="0"/>
                    </a:p>
                  </a:txBody>
                  <a:tcPr marL="103812" marR="103812"/>
                </a:tc>
                <a:tc>
                  <a:txBody>
                    <a:bodyPr/>
                    <a:lstStyle/>
                    <a:p>
                      <a:r>
                        <a:rPr lang="en-US" sz="2000" dirty="0"/>
                        <a:t>Greater emphasis on collectivism and a more homogeneous social structure.</a:t>
                      </a:r>
                      <a:endParaRPr lang="en-GB" sz="2000" dirty="0"/>
                    </a:p>
                  </a:txBody>
                  <a:tcPr marL="103812" marR="103812"/>
                </a:tc>
                <a:extLst>
                  <a:ext uri="{0D108BD9-81ED-4DB2-BD59-A6C34878D82A}">
                    <a16:rowId xmlns:a16="http://schemas.microsoft.com/office/drawing/2014/main" val="10003"/>
                  </a:ext>
                </a:extLst>
              </a:tr>
            </a:tbl>
          </a:graphicData>
        </a:graphic>
      </p:graphicFrame>
      <p:sp>
        <p:nvSpPr>
          <p:cNvPr id="5" name="Rectangle 4"/>
          <p:cNvSpPr/>
          <p:nvPr/>
        </p:nvSpPr>
        <p:spPr>
          <a:xfrm>
            <a:off x="3597681" y="6024605"/>
            <a:ext cx="2517484" cy="369332"/>
          </a:xfrm>
          <a:prstGeom prst="rect">
            <a:avLst/>
          </a:prstGeom>
        </p:spPr>
        <p:txBody>
          <a:bodyPr wrap="none">
            <a:spAutoFit/>
          </a:bodyPr>
          <a:lstStyle/>
          <a:p>
            <a:r>
              <a:rPr lang="en-US" b="1" dirty="0"/>
              <a:t>(Syrbe and Rose, 2018).</a:t>
            </a:r>
            <a:endParaRPr lang="en-GB" b="1" dirty="0"/>
          </a:p>
        </p:txBody>
      </p:sp>
    </p:spTree>
    <p:extLst>
      <p:ext uri="{BB962C8B-B14F-4D97-AF65-F5344CB8AC3E}">
        <p14:creationId xmlns:p14="http://schemas.microsoft.com/office/powerpoint/2010/main" val="3588721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a:t>
            </a:r>
            <a:endParaRPr lang="en-GB" b="1" dirty="0"/>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val="3468450378"/>
              </p:ext>
            </p:extLst>
          </p:nvPr>
        </p:nvGraphicFramePr>
        <p:xfrm>
          <a:off x="1297367" y="2291080"/>
          <a:ext cx="6185259" cy="3601720"/>
        </p:xfrm>
        <a:graphic>
          <a:graphicData uri="http://schemas.openxmlformats.org/drawingml/2006/table">
            <a:tbl>
              <a:tblPr firstRow="1" bandRow="1">
                <a:tableStyleId>{5C22544A-7EE6-4342-B048-85BDC9FD1C3A}</a:tableStyleId>
              </a:tblPr>
              <a:tblGrid>
                <a:gridCol w="2061753">
                  <a:extLst>
                    <a:ext uri="{9D8B030D-6E8A-4147-A177-3AD203B41FA5}">
                      <a16:colId xmlns:a16="http://schemas.microsoft.com/office/drawing/2014/main" val="20000"/>
                    </a:ext>
                  </a:extLst>
                </a:gridCol>
                <a:gridCol w="2061753">
                  <a:extLst>
                    <a:ext uri="{9D8B030D-6E8A-4147-A177-3AD203B41FA5}">
                      <a16:colId xmlns:a16="http://schemas.microsoft.com/office/drawing/2014/main" val="20001"/>
                    </a:ext>
                  </a:extLst>
                </a:gridCol>
                <a:gridCol w="2061753">
                  <a:extLst>
                    <a:ext uri="{9D8B030D-6E8A-4147-A177-3AD203B41FA5}">
                      <a16:colId xmlns:a16="http://schemas.microsoft.com/office/drawing/2014/main" val="20002"/>
                    </a:ext>
                  </a:extLst>
                </a:gridCol>
              </a:tblGrid>
              <a:tr h="370840">
                <a:tc>
                  <a:txBody>
                    <a:bodyPr/>
                    <a:lstStyle/>
                    <a:p>
                      <a:endParaRPr lang="en-GB" dirty="0"/>
                    </a:p>
                  </a:txBody>
                  <a:tcPr marL="49989" marR="49989"/>
                </a:tc>
                <a:tc>
                  <a:txBody>
                    <a:bodyPr/>
                    <a:lstStyle/>
                    <a:p>
                      <a:r>
                        <a:rPr lang="en-US" dirty="0"/>
                        <a:t>UK</a:t>
                      </a:r>
                      <a:r>
                        <a:rPr lang="en-US" baseline="0" dirty="0"/>
                        <a:t> </a:t>
                      </a:r>
                      <a:endParaRPr lang="en-GB" dirty="0"/>
                    </a:p>
                  </a:txBody>
                  <a:tcPr marL="49989" marR="49989"/>
                </a:tc>
                <a:tc>
                  <a:txBody>
                    <a:bodyPr/>
                    <a:lstStyle/>
                    <a:p>
                      <a:r>
                        <a:rPr lang="en-US" dirty="0"/>
                        <a:t>Germany</a:t>
                      </a:r>
                      <a:r>
                        <a:rPr lang="en-US" baseline="0" dirty="0"/>
                        <a:t> </a:t>
                      </a:r>
                      <a:endParaRPr lang="en-GB" dirty="0"/>
                    </a:p>
                  </a:txBody>
                  <a:tcPr marL="49989" marR="49989"/>
                </a:tc>
                <a:extLst>
                  <a:ext uri="{0D108BD9-81ED-4DB2-BD59-A6C34878D82A}">
                    <a16:rowId xmlns:a16="http://schemas.microsoft.com/office/drawing/2014/main" val="10000"/>
                  </a:ext>
                </a:extLst>
              </a:tr>
              <a:tr h="370840">
                <a:tc>
                  <a:txBody>
                    <a:bodyPr/>
                    <a:lstStyle/>
                    <a:p>
                      <a:r>
                        <a:rPr lang="en-GB" sz="2000" b="1" dirty="0"/>
                        <a:t>Religious Values</a:t>
                      </a:r>
                    </a:p>
                  </a:txBody>
                  <a:tcPr marL="49989" marR="49989"/>
                </a:tc>
                <a:tc>
                  <a:txBody>
                    <a:bodyPr/>
                    <a:lstStyle/>
                    <a:p>
                      <a:r>
                        <a:rPr lang="en-US" sz="2000" dirty="0"/>
                        <a:t>Religious diversity, with a significant secular population.</a:t>
                      </a:r>
                      <a:endParaRPr lang="en-GB" sz="2000" dirty="0"/>
                    </a:p>
                  </a:txBody>
                  <a:tcPr marL="49989" marR="49989"/>
                </a:tc>
                <a:tc>
                  <a:txBody>
                    <a:bodyPr/>
                    <a:lstStyle/>
                    <a:p>
                      <a:r>
                        <a:rPr lang="en-US" sz="2000" dirty="0"/>
                        <a:t>Predominantly Christian, with a growing secular demographic.</a:t>
                      </a:r>
                      <a:endParaRPr lang="en-GB" sz="2000" dirty="0"/>
                    </a:p>
                  </a:txBody>
                  <a:tcPr marL="49989" marR="49989"/>
                </a:tc>
                <a:extLst>
                  <a:ext uri="{0D108BD9-81ED-4DB2-BD59-A6C34878D82A}">
                    <a16:rowId xmlns:a16="http://schemas.microsoft.com/office/drawing/2014/main" val="10001"/>
                  </a:ext>
                </a:extLst>
              </a:tr>
              <a:tr h="370840">
                <a:tc>
                  <a:txBody>
                    <a:bodyPr/>
                    <a:lstStyle/>
                    <a:p>
                      <a:r>
                        <a:rPr lang="en-GB" sz="2000" b="1" dirty="0"/>
                        <a:t>Business and Work-Related Attitudes</a:t>
                      </a:r>
                    </a:p>
                  </a:txBody>
                  <a:tcPr marL="49989" marR="49989"/>
                </a:tc>
                <a:tc>
                  <a:txBody>
                    <a:bodyPr/>
                    <a:lstStyle/>
                    <a:p>
                      <a:r>
                        <a:rPr lang="en-US" sz="2000" dirty="0"/>
                        <a:t>Embraces a dynamic and flexible work culture.</a:t>
                      </a:r>
                      <a:endParaRPr lang="en-GB" sz="2000" dirty="0"/>
                    </a:p>
                  </a:txBody>
                  <a:tcPr marL="49989" marR="49989"/>
                </a:tc>
                <a:tc>
                  <a:txBody>
                    <a:bodyPr/>
                    <a:lstStyle/>
                    <a:p>
                      <a:r>
                        <a:rPr lang="en-US" sz="2000" dirty="0"/>
                        <a:t>Emphasis on precision, punctuality, and a more structured work environment.</a:t>
                      </a:r>
                      <a:endParaRPr lang="en-GB" sz="2000" dirty="0"/>
                    </a:p>
                  </a:txBody>
                  <a:tcPr marL="49989" marR="49989"/>
                </a:tc>
                <a:extLst>
                  <a:ext uri="{0D108BD9-81ED-4DB2-BD59-A6C34878D82A}">
                    <a16:rowId xmlns:a16="http://schemas.microsoft.com/office/drawing/2014/main" val="10002"/>
                  </a:ext>
                </a:extLst>
              </a:tr>
            </a:tbl>
          </a:graphicData>
        </a:graphic>
      </p:graphicFrame>
      <p:pic>
        <p:nvPicPr>
          <p:cNvPr id="6" name="Content Placeholder 5"/>
          <p:cNvPicPr>
            <a:picLocks noGrp="1" noChangeAspect="1"/>
          </p:cNvPicPr>
          <p:nvPr>
            <p:ph sz="half" idx="2"/>
          </p:nvPr>
        </p:nvPicPr>
        <p:blipFill>
          <a:blip r:embed="rId2"/>
          <a:stretch>
            <a:fillRect/>
          </a:stretch>
        </p:blipFill>
        <p:spPr>
          <a:xfrm>
            <a:off x="7593908" y="2291080"/>
            <a:ext cx="4467849" cy="3601719"/>
          </a:xfrm>
          <a:prstGeom prst="rect">
            <a:avLst/>
          </a:prstGeom>
        </p:spPr>
      </p:pic>
      <p:sp>
        <p:nvSpPr>
          <p:cNvPr id="7" name="Rectangle 6"/>
          <p:cNvSpPr/>
          <p:nvPr/>
        </p:nvSpPr>
        <p:spPr>
          <a:xfrm>
            <a:off x="4196451" y="6209956"/>
            <a:ext cx="1540422" cy="369332"/>
          </a:xfrm>
          <a:prstGeom prst="rect">
            <a:avLst/>
          </a:prstGeom>
        </p:spPr>
        <p:txBody>
          <a:bodyPr wrap="none">
            <a:spAutoFit/>
          </a:bodyPr>
          <a:lstStyle/>
          <a:p>
            <a:r>
              <a:rPr lang="en-US" b="1" dirty="0"/>
              <a:t>(</a:t>
            </a:r>
            <a:r>
              <a:rPr lang="en-US" b="1" dirty="0" err="1"/>
              <a:t>Varey</a:t>
            </a:r>
            <a:r>
              <a:rPr lang="en-US" b="1" dirty="0"/>
              <a:t>, 2017).</a:t>
            </a:r>
            <a:endParaRPr lang="en-GB" b="1" dirty="0"/>
          </a:p>
        </p:txBody>
      </p:sp>
    </p:spTree>
    <p:extLst>
      <p:ext uri="{BB962C8B-B14F-4D97-AF65-F5344CB8AC3E}">
        <p14:creationId xmlns:p14="http://schemas.microsoft.com/office/powerpoint/2010/main" val="3005604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Cultural Similarities</a:t>
            </a:r>
          </a:p>
        </p:txBody>
      </p:sp>
      <p:sp>
        <p:nvSpPr>
          <p:cNvPr id="3" name="Content Placeholder 2"/>
          <p:cNvSpPr>
            <a:spLocks noGrp="1"/>
          </p:cNvSpPr>
          <p:nvPr>
            <p:ph sz="half" idx="1"/>
          </p:nvPr>
        </p:nvSpPr>
        <p:spPr>
          <a:xfrm>
            <a:off x="1484312" y="2666999"/>
            <a:ext cx="5805130" cy="3124201"/>
          </a:xfrm>
        </p:spPr>
        <p:txBody>
          <a:bodyPr>
            <a:noAutofit/>
          </a:bodyPr>
          <a:lstStyle/>
          <a:p>
            <a:r>
              <a:rPr lang="en-US" sz="2000" dirty="0">
                <a:latin typeface="Times New Roman" panose="02020603050405020304" pitchFamily="18" charset="0"/>
                <a:cs typeface="Times New Roman" panose="02020603050405020304" pitchFamily="18" charset="0"/>
              </a:rPr>
              <a:t>Both have a high regard for punctuality and professionalism.</a:t>
            </a:r>
          </a:p>
          <a:p>
            <a:r>
              <a:rPr lang="en-US" sz="2000" dirty="0">
                <a:latin typeface="Times New Roman" panose="02020603050405020304" pitchFamily="18" charset="0"/>
                <a:cs typeface="Times New Roman" panose="02020603050405020304" pitchFamily="18" charset="0"/>
              </a:rPr>
              <a:t>Strong work ethics and a commitment to excellence are valued in both cultures.</a:t>
            </a:r>
          </a:p>
          <a:p>
            <a:r>
              <a:rPr lang="en-GB" sz="2000" dirty="0">
                <a:latin typeface="Times New Roman" panose="02020603050405020304" pitchFamily="18" charset="0"/>
                <a:cs typeface="Times New Roman" panose="02020603050405020304" pitchFamily="18" charset="0"/>
              </a:rPr>
              <a:t>Both cultures have Direct Communication Style(clear and direct communication,)</a:t>
            </a:r>
          </a:p>
          <a:p>
            <a:r>
              <a:rPr lang="en-GB" sz="2000" dirty="0">
                <a:latin typeface="Times New Roman" panose="02020603050405020304" pitchFamily="18" charset="0"/>
                <a:cs typeface="Times New Roman" panose="02020603050405020304" pitchFamily="18" charset="0"/>
              </a:rPr>
              <a:t>Respect for Hierarchy</a:t>
            </a:r>
          </a:p>
          <a:p>
            <a:r>
              <a:rPr lang="en-GB" sz="2000" dirty="0">
                <a:latin typeface="Times New Roman" panose="02020603050405020304" pitchFamily="18" charset="0"/>
                <a:cs typeface="Times New Roman" panose="02020603050405020304" pitchFamily="18" charset="0"/>
              </a:rPr>
              <a:t>Written Communication Emphasis while recognizing need for Non-Verbal Communication:</a:t>
            </a:r>
          </a:p>
        </p:txBody>
      </p:sp>
      <p:pic>
        <p:nvPicPr>
          <p:cNvPr id="5" name="Content Placeholder 4"/>
          <p:cNvPicPr>
            <a:picLocks noGrp="1" noChangeAspect="1"/>
          </p:cNvPicPr>
          <p:nvPr>
            <p:ph sz="half" idx="2"/>
          </p:nvPr>
        </p:nvPicPr>
        <p:blipFill>
          <a:blip r:embed="rId2"/>
          <a:stretch>
            <a:fillRect/>
          </a:stretch>
        </p:blipFill>
        <p:spPr>
          <a:xfrm>
            <a:off x="8196975" y="2666999"/>
            <a:ext cx="3132926" cy="3124200"/>
          </a:xfrm>
          <a:prstGeom prst="rect">
            <a:avLst/>
          </a:prstGeom>
        </p:spPr>
      </p:pic>
      <p:sp>
        <p:nvSpPr>
          <p:cNvPr id="6" name="Rectangle 5"/>
          <p:cNvSpPr/>
          <p:nvPr/>
        </p:nvSpPr>
        <p:spPr>
          <a:xfrm>
            <a:off x="3516711" y="6135815"/>
            <a:ext cx="2135649" cy="369332"/>
          </a:xfrm>
          <a:prstGeom prst="rect">
            <a:avLst/>
          </a:prstGeom>
        </p:spPr>
        <p:txBody>
          <a:bodyPr wrap="none">
            <a:spAutoFit/>
          </a:bodyPr>
          <a:lstStyle/>
          <a:p>
            <a:r>
              <a:rPr lang="en-US" b="1" dirty="0"/>
              <a:t>(Smith et al., 2018).</a:t>
            </a:r>
            <a:endParaRPr lang="en-GB" b="1" dirty="0"/>
          </a:p>
        </p:txBody>
      </p:sp>
    </p:spTree>
    <p:extLst>
      <p:ext uri="{BB962C8B-B14F-4D97-AF65-F5344CB8AC3E}">
        <p14:creationId xmlns:p14="http://schemas.microsoft.com/office/powerpoint/2010/main" val="35987559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Variations </a:t>
            </a:r>
            <a:endParaRPr lang="en-GB" b="1" dirty="0"/>
          </a:p>
        </p:txBody>
      </p:sp>
      <p:sp>
        <p:nvSpPr>
          <p:cNvPr id="3" name="Content Placeholder 2"/>
          <p:cNvSpPr>
            <a:spLocks noGrp="1"/>
          </p:cNvSpPr>
          <p:nvPr>
            <p:ph idx="1"/>
          </p:nvPr>
        </p:nvSpPr>
        <p:spPr>
          <a:xfrm>
            <a:off x="1264915" y="2183370"/>
            <a:ext cx="9259396" cy="3416300"/>
          </a:xfrm>
        </p:spPr>
        <p:txBody>
          <a:bodyPr>
            <a:normAutofit fontScale="92500" lnSpcReduction="10000"/>
          </a:bodyPr>
          <a:lstStyle/>
          <a:p>
            <a:r>
              <a:rPr lang="en-US" dirty="0"/>
              <a:t>Communication styles differ; the UK tends to be more direct, while Germany leans towards a more indirect, contextual approach.</a:t>
            </a:r>
          </a:p>
          <a:p>
            <a:r>
              <a:rPr lang="en-US" dirty="0"/>
              <a:t>Decision-making processes may vary, with the UK favoring a decentralized approach, while Germany  have a more hierarchical structure. </a:t>
            </a:r>
          </a:p>
          <a:p>
            <a:r>
              <a:rPr lang="en-US" dirty="0"/>
              <a:t>The UK often employs a more confrontational and direct approach to address conflicts, while Germany may prefer a more diplomatic and indirect resolution strategy.</a:t>
            </a:r>
          </a:p>
          <a:p>
            <a:r>
              <a:rPr lang="en-US" dirty="0"/>
              <a:t>variations in the perception of personal space, with the UK generally having a larger personal space bubble compared to Germany</a:t>
            </a:r>
            <a:endParaRPr lang="en-GB" dirty="0"/>
          </a:p>
        </p:txBody>
      </p:sp>
      <p:sp>
        <p:nvSpPr>
          <p:cNvPr id="5" name="Rectangle 4"/>
          <p:cNvSpPr/>
          <p:nvPr/>
        </p:nvSpPr>
        <p:spPr>
          <a:xfrm>
            <a:off x="3516711" y="6135815"/>
            <a:ext cx="2135649" cy="369332"/>
          </a:xfrm>
          <a:prstGeom prst="rect">
            <a:avLst/>
          </a:prstGeom>
        </p:spPr>
        <p:txBody>
          <a:bodyPr wrap="none">
            <a:spAutoFit/>
          </a:bodyPr>
          <a:lstStyle/>
          <a:p>
            <a:r>
              <a:rPr lang="en-US" b="1" dirty="0"/>
              <a:t>(Smith et al., 2018).</a:t>
            </a:r>
            <a:endParaRPr lang="en-GB" b="1" dirty="0"/>
          </a:p>
        </p:txBody>
      </p:sp>
    </p:spTree>
    <p:extLst>
      <p:ext uri="{BB962C8B-B14F-4D97-AF65-F5344CB8AC3E}">
        <p14:creationId xmlns:p14="http://schemas.microsoft.com/office/powerpoint/2010/main" val="8686654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Cultural Dimensions Theory</a:t>
            </a:r>
            <a:endParaRPr lang="en-GB" dirty="0"/>
          </a:p>
        </p:txBody>
      </p:sp>
      <p:sp>
        <p:nvSpPr>
          <p:cNvPr id="3" name="Content Placeholder 2"/>
          <p:cNvSpPr>
            <a:spLocks noGrp="1"/>
          </p:cNvSpPr>
          <p:nvPr>
            <p:ph sz="half" idx="1"/>
          </p:nvPr>
        </p:nvSpPr>
        <p:spPr>
          <a:xfrm>
            <a:off x="1154954" y="2603500"/>
            <a:ext cx="7297068" cy="3861694"/>
          </a:xfrm>
        </p:spPr>
        <p:txBody>
          <a:bodyPr>
            <a:normAutofit/>
          </a:bodyPr>
          <a:lstStyle/>
          <a:p>
            <a:r>
              <a:rPr lang="en-US" sz="3200" i="1" dirty="0"/>
              <a:t>Hofstede's Cultural Dimensions </a:t>
            </a:r>
            <a:r>
              <a:rPr lang="en-US" sz="3200" dirty="0"/>
              <a:t>theory  is a framework for understanding cultural differences t</a:t>
            </a:r>
          </a:p>
          <a:p>
            <a:r>
              <a:rPr lang="en-US" sz="3200" dirty="0"/>
              <a:t>It has  6  dimension  as in the figure </a:t>
            </a:r>
          </a:p>
          <a:p>
            <a:endParaRPr lang="en-GB" dirty="0"/>
          </a:p>
        </p:txBody>
      </p:sp>
      <p:pic>
        <p:nvPicPr>
          <p:cNvPr id="5" name="Content Placeholder 4"/>
          <p:cNvPicPr>
            <a:picLocks noGrp="1" noChangeAspect="1"/>
          </p:cNvPicPr>
          <p:nvPr>
            <p:ph sz="half" idx="2"/>
          </p:nvPr>
        </p:nvPicPr>
        <p:blipFill>
          <a:blip r:embed="rId2"/>
          <a:stretch>
            <a:fillRect/>
          </a:stretch>
        </p:blipFill>
        <p:spPr>
          <a:xfrm>
            <a:off x="8680986" y="2716427"/>
            <a:ext cx="3343147" cy="3124200"/>
          </a:xfrm>
          <a:prstGeom prst="rect">
            <a:avLst/>
          </a:prstGeom>
        </p:spPr>
      </p:pic>
      <p:sp>
        <p:nvSpPr>
          <p:cNvPr id="6" name="Rectangle 5"/>
          <p:cNvSpPr/>
          <p:nvPr/>
        </p:nvSpPr>
        <p:spPr>
          <a:xfrm>
            <a:off x="4196451" y="6209956"/>
            <a:ext cx="1540422" cy="369332"/>
          </a:xfrm>
          <a:prstGeom prst="rect">
            <a:avLst/>
          </a:prstGeom>
        </p:spPr>
        <p:txBody>
          <a:bodyPr wrap="none">
            <a:spAutoFit/>
          </a:bodyPr>
          <a:lstStyle/>
          <a:p>
            <a:r>
              <a:rPr lang="en-US" b="1" dirty="0"/>
              <a:t>(</a:t>
            </a:r>
            <a:r>
              <a:rPr lang="en-US" b="1" dirty="0" err="1"/>
              <a:t>Varey</a:t>
            </a:r>
            <a:r>
              <a:rPr lang="en-US" b="1" dirty="0"/>
              <a:t>, 2017).</a:t>
            </a:r>
            <a:endParaRPr lang="en-GB" b="1" dirty="0"/>
          </a:p>
        </p:txBody>
      </p:sp>
    </p:spTree>
    <p:extLst>
      <p:ext uri="{BB962C8B-B14F-4D97-AF65-F5344CB8AC3E}">
        <p14:creationId xmlns:p14="http://schemas.microsoft.com/office/powerpoint/2010/main" val="18326691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a:t>Hofstede's Cultural Dimensions</a:t>
            </a:r>
            <a:endParaRPr lang="en-GB" b="1" dirty="0"/>
          </a:p>
        </p:txBody>
      </p:sp>
      <p:sp>
        <p:nvSpPr>
          <p:cNvPr id="5" name="Content Placeholder 4"/>
          <p:cNvSpPr>
            <a:spLocks noGrp="1"/>
          </p:cNvSpPr>
          <p:nvPr>
            <p:ph sz="half" idx="1"/>
          </p:nvPr>
        </p:nvSpPr>
        <p:spPr>
          <a:xfrm>
            <a:off x="1484312" y="2162432"/>
            <a:ext cx="7354852" cy="3842951"/>
          </a:xfrm>
        </p:spPr>
        <p:txBody>
          <a:bodyPr>
            <a:normAutofit fontScale="92500" lnSpcReduction="20000"/>
          </a:bodyPr>
          <a:lstStyle/>
          <a:p>
            <a:endParaRPr lang="en-GB" dirty="0"/>
          </a:p>
          <a:p>
            <a:r>
              <a:rPr lang="en-US" b="1" dirty="0"/>
              <a:t>Power Distance:</a:t>
            </a:r>
            <a:endParaRPr lang="en-US" dirty="0"/>
          </a:p>
          <a:p>
            <a:pPr lvl="1"/>
            <a:r>
              <a:rPr lang="en-US" dirty="0"/>
              <a:t>UK: Tends to have lower power distance, emphasizing equality and informality.</a:t>
            </a:r>
          </a:p>
          <a:p>
            <a:pPr lvl="1"/>
            <a:r>
              <a:rPr lang="en-US" dirty="0"/>
              <a:t>Germany: Typically demonstrates a moderate power distance, respecting hierarchical structures.</a:t>
            </a:r>
          </a:p>
          <a:p>
            <a:r>
              <a:rPr lang="en-US" b="1" dirty="0"/>
              <a:t>Individualism vs. Collectivism:</a:t>
            </a:r>
            <a:endParaRPr lang="en-US" dirty="0"/>
          </a:p>
          <a:p>
            <a:pPr lvl="1"/>
            <a:r>
              <a:rPr lang="en-US" dirty="0"/>
              <a:t>UK: Emphasizes individualism, valuing personal achievements and autonomy.</a:t>
            </a:r>
          </a:p>
          <a:p>
            <a:pPr lvl="1"/>
            <a:r>
              <a:rPr lang="en-US" dirty="0"/>
              <a:t>Germany: Leans towards a more collective mindset, emphasizing group harmony and cooperation.</a:t>
            </a:r>
          </a:p>
          <a:p>
            <a:r>
              <a:rPr lang="en-US" b="1" dirty="0"/>
              <a:t>Masculinity vs. Femininity:</a:t>
            </a:r>
            <a:endParaRPr lang="en-US" dirty="0"/>
          </a:p>
          <a:p>
            <a:pPr lvl="1"/>
            <a:r>
              <a:rPr lang="en-US" dirty="0"/>
              <a:t>UK: Exhibits a balanced approach to gender roles.</a:t>
            </a:r>
          </a:p>
          <a:p>
            <a:pPr lvl="1"/>
            <a:r>
              <a:rPr lang="en-US" dirty="0"/>
              <a:t>Germany: Traditionally demonstrates a slightly more masculine orientation, valuing assertiveness and success.</a:t>
            </a:r>
          </a:p>
          <a:p>
            <a:endParaRPr lang="en-GB" dirty="0"/>
          </a:p>
        </p:txBody>
      </p:sp>
      <p:pic>
        <p:nvPicPr>
          <p:cNvPr id="7" name="Content Placeholder 6"/>
          <p:cNvPicPr>
            <a:picLocks noGrp="1" noChangeAspect="1"/>
          </p:cNvPicPr>
          <p:nvPr>
            <p:ph sz="half" idx="2"/>
          </p:nvPr>
        </p:nvPicPr>
        <p:blipFill>
          <a:blip r:embed="rId2"/>
          <a:stretch>
            <a:fillRect/>
          </a:stretch>
        </p:blipFill>
        <p:spPr>
          <a:xfrm>
            <a:off x="8839164" y="2162433"/>
            <a:ext cx="3199785" cy="3400166"/>
          </a:xfrm>
          <a:prstGeom prst="rect">
            <a:avLst/>
          </a:prstGeom>
        </p:spPr>
      </p:pic>
      <p:sp>
        <p:nvSpPr>
          <p:cNvPr id="8" name="Rectangle 7"/>
          <p:cNvSpPr/>
          <p:nvPr/>
        </p:nvSpPr>
        <p:spPr>
          <a:xfrm>
            <a:off x="3929009" y="5913394"/>
            <a:ext cx="2393540" cy="369332"/>
          </a:xfrm>
          <a:prstGeom prst="rect">
            <a:avLst/>
          </a:prstGeom>
        </p:spPr>
        <p:txBody>
          <a:bodyPr wrap="none">
            <a:spAutoFit/>
          </a:bodyPr>
          <a:lstStyle/>
          <a:p>
            <a:r>
              <a:rPr lang="en-US" b="1" dirty="0"/>
              <a:t>(Verbeke et al., 2018). </a:t>
            </a:r>
            <a:endParaRPr lang="en-GB" b="1" dirty="0"/>
          </a:p>
        </p:txBody>
      </p:sp>
    </p:spTree>
    <p:extLst>
      <p:ext uri="{BB962C8B-B14F-4D97-AF65-F5344CB8AC3E}">
        <p14:creationId xmlns:p14="http://schemas.microsoft.com/office/powerpoint/2010/main" val="25199998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a:t>
            </a:r>
            <a:endParaRPr lang="en-GB" b="1" dirty="0"/>
          </a:p>
        </p:txBody>
      </p:sp>
      <p:sp>
        <p:nvSpPr>
          <p:cNvPr id="3" name="Content Placeholder 2"/>
          <p:cNvSpPr>
            <a:spLocks noGrp="1"/>
          </p:cNvSpPr>
          <p:nvPr>
            <p:ph idx="1"/>
          </p:nvPr>
        </p:nvSpPr>
        <p:spPr/>
        <p:txBody>
          <a:bodyPr>
            <a:noAutofit/>
          </a:bodyPr>
          <a:lstStyle/>
          <a:p>
            <a:r>
              <a:rPr lang="en-US" sz="2000" b="1" dirty="0">
                <a:latin typeface="Times New Roman" panose="02020603050405020304" pitchFamily="18" charset="0"/>
                <a:cs typeface="Times New Roman" panose="02020603050405020304" pitchFamily="18" charset="0"/>
              </a:rPr>
              <a:t>Uncertainty Avoidance</a:t>
            </a:r>
            <a:endParaRPr lang="en-US" sz="2000"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UK: Tends to be more open to uncertainty and change, fostering innovation.</a:t>
            </a:r>
          </a:p>
          <a:p>
            <a:pPr lvl="1"/>
            <a:r>
              <a:rPr lang="en-US" dirty="0">
                <a:latin typeface="Times New Roman" panose="02020603050405020304" pitchFamily="18" charset="0"/>
                <a:cs typeface="Times New Roman" panose="02020603050405020304" pitchFamily="18" charset="0"/>
              </a:rPr>
              <a:t>Germany: Demonstrates a higher uncertainty avoidance, preferring structure and careful planning.</a:t>
            </a:r>
          </a:p>
          <a:p>
            <a:r>
              <a:rPr lang="en-US" sz="2000" b="1" dirty="0">
                <a:latin typeface="Times New Roman" panose="02020603050405020304" pitchFamily="18" charset="0"/>
                <a:cs typeface="Times New Roman" panose="02020603050405020304" pitchFamily="18" charset="0"/>
              </a:rPr>
              <a:t>Long-term vs. Short-term Orientation:</a:t>
            </a:r>
            <a:endParaRPr lang="en-US" sz="2000"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UK: Typically exhibits a shorter-term orientation, emphasizing immediate results.</a:t>
            </a:r>
          </a:p>
          <a:p>
            <a:pPr lvl="1"/>
            <a:r>
              <a:rPr lang="en-US" dirty="0">
                <a:latin typeface="Times New Roman" panose="02020603050405020304" pitchFamily="18" charset="0"/>
                <a:cs typeface="Times New Roman" panose="02020603050405020304" pitchFamily="18" charset="0"/>
              </a:rPr>
              <a:t>Germany: Demonstrates a longer-term orientation, valuing sustainability and perseverance.</a:t>
            </a:r>
          </a:p>
          <a:p>
            <a:endParaRPr lang="en-GB"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4679657" y="5606534"/>
            <a:ext cx="3063916" cy="369332"/>
          </a:xfrm>
          <a:prstGeom prst="rect">
            <a:avLst/>
          </a:prstGeom>
        </p:spPr>
        <p:txBody>
          <a:bodyPr wrap="none">
            <a:spAutoFit/>
          </a:bodyPr>
          <a:lstStyle/>
          <a:p>
            <a:r>
              <a:rPr lang="en-US" dirty="0"/>
              <a:t>(Hamilton and Webster, 2018).</a:t>
            </a:r>
            <a:endParaRPr lang="en-GB" dirty="0"/>
          </a:p>
        </p:txBody>
      </p:sp>
    </p:spTree>
    <p:extLst>
      <p:ext uri="{BB962C8B-B14F-4D97-AF65-F5344CB8AC3E}">
        <p14:creationId xmlns:p14="http://schemas.microsoft.com/office/powerpoint/2010/main" val="40466870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4249" y="-241479"/>
            <a:ext cx="10018713" cy="1752599"/>
          </a:xfrm>
        </p:spPr>
        <p:txBody>
          <a:bodyPr/>
          <a:lstStyle/>
          <a:p>
            <a:r>
              <a:rPr lang="en-US" b="1" dirty="0"/>
              <a:t>Levels  of cultural difference</a:t>
            </a:r>
            <a:endParaRPr lang="en-GB" b="1" dirty="0"/>
          </a:p>
        </p:txBody>
      </p:sp>
      <p:pic>
        <p:nvPicPr>
          <p:cNvPr id="7" name="Content Placeholder 6"/>
          <p:cNvPicPr>
            <a:picLocks noGrp="1" noChangeAspect="1"/>
          </p:cNvPicPr>
          <p:nvPr>
            <p:ph idx="1"/>
          </p:nvPr>
        </p:nvPicPr>
        <p:blipFill>
          <a:blip r:embed="rId3"/>
          <a:stretch>
            <a:fillRect/>
          </a:stretch>
        </p:blipFill>
        <p:spPr>
          <a:xfrm>
            <a:off x="2476500" y="1143000"/>
            <a:ext cx="8534400" cy="5257800"/>
          </a:xfrm>
          <a:prstGeom prst="rect">
            <a:avLst/>
          </a:prstGeom>
        </p:spPr>
      </p:pic>
    </p:spTree>
    <p:extLst>
      <p:ext uri="{BB962C8B-B14F-4D97-AF65-F5344CB8AC3E}">
        <p14:creationId xmlns:p14="http://schemas.microsoft.com/office/powerpoint/2010/main" val="27516340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cultural challenges , differences and difficulties identified</a:t>
            </a:r>
            <a:endParaRPr lang="en-GB" b="1" dirty="0"/>
          </a:p>
        </p:txBody>
      </p:sp>
      <p:sp>
        <p:nvSpPr>
          <p:cNvPr id="3" name="Content Placeholder 2"/>
          <p:cNvSpPr>
            <a:spLocks noGrp="1"/>
          </p:cNvSpPr>
          <p:nvPr>
            <p:ph sz="half" idx="1"/>
          </p:nvPr>
        </p:nvSpPr>
        <p:spPr>
          <a:xfrm>
            <a:off x="1653053" y="2337005"/>
            <a:ext cx="6671257" cy="3848815"/>
          </a:xfrm>
        </p:spPr>
        <p:txBody>
          <a:bodyPr>
            <a:normAutofit fontScale="70000" lnSpcReduction="20000"/>
          </a:bodyPr>
          <a:lstStyle/>
          <a:p>
            <a:r>
              <a:rPr lang="en-GB" sz="2900" dirty="0">
                <a:latin typeface="Times New Roman" panose="02020603050405020304" pitchFamily="18" charset="0"/>
                <a:cs typeface="Times New Roman" panose="02020603050405020304" pitchFamily="18" charset="0"/>
              </a:rPr>
              <a:t>Communication Style Differences</a:t>
            </a:r>
          </a:p>
          <a:p>
            <a:r>
              <a:rPr lang="en-GB" sz="2900" dirty="0">
                <a:latin typeface="Times New Roman" panose="02020603050405020304" pitchFamily="18" charset="0"/>
                <a:cs typeface="Times New Roman" panose="02020603050405020304" pitchFamily="18" charset="0"/>
              </a:rPr>
              <a:t>Masculinity vs. Femininity Considerations</a:t>
            </a:r>
          </a:p>
          <a:p>
            <a:r>
              <a:rPr lang="en-GB" sz="2900" dirty="0">
                <a:latin typeface="Times New Roman" panose="02020603050405020304" pitchFamily="18" charset="0"/>
                <a:cs typeface="Times New Roman" panose="02020603050405020304" pitchFamily="18" charset="0"/>
              </a:rPr>
              <a:t>Power Distance Challenges</a:t>
            </a:r>
          </a:p>
          <a:p>
            <a:r>
              <a:rPr lang="en-GB" sz="2900" dirty="0">
                <a:latin typeface="Times New Roman" panose="02020603050405020304" pitchFamily="18" charset="0"/>
                <a:cs typeface="Times New Roman" panose="02020603050405020304" pitchFamily="18" charset="0"/>
              </a:rPr>
              <a:t>Decision-Making Variations</a:t>
            </a:r>
          </a:p>
          <a:p>
            <a:r>
              <a:rPr lang="en-GB" sz="2900" dirty="0">
                <a:latin typeface="Times New Roman" panose="02020603050405020304" pitchFamily="18" charset="0"/>
                <a:cs typeface="Times New Roman" panose="02020603050405020304" pitchFamily="18" charset="0"/>
              </a:rPr>
              <a:t>Individualism vs. Collectivism Impact</a:t>
            </a:r>
          </a:p>
          <a:p>
            <a:r>
              <a:rPr lang="en-GB" sz="2900" dirty="0">
                <a:latin typeface="Times New Roman" panose="02020603050405020304" pitchFamily="18" charset="0"/>
                <a:cs typeface="Times New Roman" panose="02020603050405020304" pitchFamily="18" charset="0"/>
              </a:rPr>
              <a:t>Approach to Conflict Resolution</a:t>
            </a:r>
          </a:p>
          <a:p>
            <a:r>
              <a:rPr lang="en-GB" sz="2900" dirty="0">
                <a:latin typeface="Times New Roman" panose="02020603050405020304" pitchFamily="18" charset="0"/>
                <a:cs typeface="Times New Roman" panose="02020603050405020304" pitchFamily="18" charset="0"/>
              </a:rPr>
              <a:t>Uncertainty Avoidance Implications</a:t>
            </a:r>
          </a:p>
          <a:p>
            <a:r>
              <a:rPr lang="en-GB" sz="2900" dirty="0">
                <a:latin typeface="Times New Roman" panose="02020603050405020304" pitchFamily="18" charset="0"/>
                <a:cs typeface="Times New Roman" panose="02020603050405020304" pitchFamily="18" charset="0"/>
              </a:rPr>
              <a:t>Long-term vs. Short-term Orientation Challenges</a:t>
            </a:r>
          </a:p>
          <a:p>
            <a:r>
              <a:rPr lang="en-GB" sz="2900" dirty="0">
                <a:latin typeface="Times New Roman" panose="02020603050405020304" pitchFamily="18" charset="0"/>
                <a:cs typeface="Times New Roman" panose="02020603050405020304" pitchFamily="18" charset="0"/>
              </a:rPr>
              <a:t>Feedback Culture Differences</a:t>
            </a:r>
          </a:p>
          <a:p>
            <a:r>
              <a:rPr lang="en-US" sz="2900" dirty="0">
                <a:latin typeface="Times New Roman" panose="02020603050405020304" pitchFamily="18" charset="0"/>
                <a:cs typeface="Times New Roman" panose="02020603050405020304" pitchFamily="18" charset="0"/>
              </a:rPr>
              <a:t>Personal space </a:t>
            </a:r>
            <a:endParaRPr lang="en-GB" sz="2900" dirty="0">
              <a:latin typeface="Times New Roman" panose="02020603050405020304" pitchFamily="18" charset="0"/>
              <a:cs typeface="Times New Roman" panose="02020603050405020304" pitchFamily="18" charset="0"/>
            </a:endParaRPr>
          </a:p>
          <a:p>
            <a:endParaRPr lang="en-GB" dirty="0"/>
          </a:p>
        </p:txBody>
      </p:sp>
      <p:pic>
        <p:nvPicPr>
          <p:cNvPr id="5" name="Content Placeholder 4"/>
          <p:cNvPicPr>
            <a:picLocks noGrp="1" noChangeAspect="1"/>
          </p:cNvPicPr>
          <p:nvPr>
            <p:ph sz="half" idx="2"/>
          </p:nvPr>
        </p:nvPicPr>
        <p:blipFill>
          <a:blip r:embed="rId2"/>
          <a:stretch>
            <a:fillRect/>
          </a:stretch>
        </p:blipFill>
        <p:spPr>
          <a:xfrm>
            <a:off x="8324310" y="2608594"/>
            <a:ext cx="3867690" cy="1543265"/>
          </a:xfrm>
          <a:prstGeom prst="rect">
            <a:avLst/>
          </a:prstGeom>
        </p:spPr>
      </p:pic>
      <p:pic>
        <p:nvPicPr>
          <p:cNvPr id="6" name="Picture 5"/>
          <p:cNvPicPr>
            <a:picLocks noChangeAspect="1"/>
          </p:cNvPicPr>
          <p:nvPr/>
        </p:nvPicPr>
        <p:blipFill>
          <a:blip r:embed="rId3"/>
          <a:stretch>
            <a:fillRect/>
          </a:stretch>
        </p:blipFill>
        <p:spPr>
          <a:xfrm>
            <a:off x="7884810" y="4151859"/>
            <a:ext cx="3867690" cy="1762371"/>
          </a:xfrm>
          <a:prstGeom prst="rect">
            <a:avLst/>
          </a:prstGeom>
        </p:spPr>
      </p:pic>
      <p:sp>
        <p:nvSpPr>
          <p:cNvPr id="7" name="Rectangle 6"/>
          <p:cNvSpPr/>
          <p:nvPr/>
        </p:nvSpPr>
        <p:spPr>
          <a:xfrm>
            <a:off x="5041075" y="6136949"/>
            <a:ext cx="2768578" cy="369332"/>
          </a:xfrm>
          <a:prstGeom prst="rect">
            <a:avLst/>
          </a:prstGeom>
        </p:spPr>
        <p:txBody>
          <a:bodyPr wrap="none">
            <a:spAutoFit/>
          </a:bodyPr>
          <a:lstStyle/>
          <a:p>
            <a:r>
              <a:rPr lang="en-US" b="1" dirty="0"/>
              <a:t>(Guffey and Loewy, 2019).</a:t>
            </a:r>
            <a:endParaRPr lang="en-GB" b="1" dirty="0"/>
          </a:p>
        </p:txBody>
      </p:sp>
    </p:spTree>
    <p:extLst>
      <p:ext uri="{BB962C8B-B14F-4D97-AF65-F5344CB8AC3E}">
        <p14:creationId xmlns:p14="http://schemas.microsoft.com/office/powerpoint/2010/main" val="14053636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Recommendations </a:t>
            </a:r>
            <a:endParaRPr lang="en-GB" b="1" dirty="0"/>
          </a:p>
        </p:txBody>
      </p:sp>
      <p:sp>
        <p:nvSpPr>
          <p:cNvPr id="3" name="Content Placeholder 2"/>
          <p:cNvSpPr>
            <a:spLocks noGrp="1"/>
          </p:cNvSpPr>
          <p:nvPr>
            <p:ph sz="half" idx="1"/>
          </p:nvPr>
        </p:nvSpPr>
        <p:spPr>
          <a:xfrm>
            <a:off x="1712890" y="2330449"/>
            <a:ext cx="6576867" cy="3900331"/>
          </a:xfrm>
        </p:spPr>
        <p:txBody>
          <a:bodyPr>
            <a:normAutofit fontScale="92500" lnSpcReduction="20000"/>
          </a:bodyPr>
          <a:lstStyle/>
          <a:p>
            <a:r>
              <a:rPr lang="en-GB" dirty="0">
                <a:latin typeface="Times New Roman" panose="02020603050405020304" pitchFamily="18" charset="0"/>
                <a:cs typeface="Times New Roman" panose="02020603050405020304" pitchFamily="18" charset="0"/>
              </a:rPr>
              <a:t>Tesco should ensure the  following  in its  expansion  to Germany</a:t>
            </a:r>
          </a:p>
          <a:p>
            <a:r>
              <a:rPr lang="en-GB" dirty="0">
                <a:latin typeface="Times New Roman" panose="02020603050405020304" pitchFamily="18" charset="0"/>
                <a:cs typeface="Times New Roman" panose="02020603050405020304" pitchFamily="18" charset="0"/>
              </a:rPr>
              <a:t>Implement Cross-Cultural Training Programs</a:t>
            </a:r>
          </a:p>
          <a:p>
            <a:r>
              <a:rPr lang="en-GB" dirty="0">
                <a:latin typeface="Times New Roman" panose="02020603050405020304" pitchFamily="18" charset="0"/>
                <a:cs typeface="Times New Roman" panose="02020603050405020304" pitchFamily="18" charset="0"/>
              </a:rPr>
              <a:t>Establish Clear Communication Protocols</a:t>
            </a:r>
          </a:p>
          <a:p>
            <a:r>
              <a:rPr lang="en-GB" dirty="0">
                <a:latin typeface="Times New Roman" panose="02020603050405020304" pitchFamily="18" charset="0"/>
                <a:cs typeface="Times New Roman" panose="02020603050405020304" pitchFamily="18" charset="0"/>
              </a:rPr>
              <a:t>Foster an Inclusive Work Environment</a:t>
            </a:r>
          </a:p>
          <a:p>
            <a:r>
              <a:rPr lang="en-GB" dirty="0">
                <a:latin typeface="Times New Roman" panose="02020603050405020304" pitchFamily="18" charset="0"/>
                <a:cs typeface="Times New Roman" panose="02020603050405020304" pitchFamily="18" charset="0"/>
              </a:rPr>
              <a:t>Adapt Marketing Strategies to Cultural Nuances</a:t>
            </a:r>
          </a:p>
          <a:p>
            <a:r>
              <a:rPr lang="en-GB" dirty="0">
                <a:latin typeface="Times New Roman" panose="02020603050405020304" pitchFamily="18" charset="0"/>
                <a:cs typeface="Times New Roman" panose="02020603050405020304" pitchFamily="18" charset="0"/>
              </a:rPr>
              <a:t>Utilize Technology for Seamless Collaboration</a:t>
            </a:r>
          </a:p>
          <a:p>
            <a:r>
              <a:rPr lang="en-GB" dirty="0">
                <a:latin typeface="Times New Roman" panose="02020603050405020304" pitchFamily="18" charset="0"/>
                <a:cs typeface="Times New Roman" panose="02020603050405020304" pitchFamily="18" charset="0"/>
              </a:rPr>
              <a:t>Develop Flexible Work Policies</a:t>
            </a:r>
          </a:p>
          <a:p>
            <a:r>
              <a:rPr lang="en-GB" dirty="0">
                <a:latin typeface="Times New Roman" panose="02020603050405020304" pitchFamily="18" charset="0"/>
                <a:cs typeface="Times New Roman" panose="02020603050405020304" pitchFamily="18" charset="0"/>
              </a:rPr>
              <a:t>Conduct Regular Cultural Sensitivity Workshops</a:t>
            </a:r>
          </a:p>
          <a:p>
            <a:r>
              <a:rPr lang="en-US" dirty="0">
                <a:latin typeface="Times New Roman" panose="02020603050405020304" pitchFamily="18" charset="0"/>
                <a:cs typeface="Times New Roman" panose="02020603050405020304" pitchFamily="18" charset="0"/>
              </a:rPr>
              <a:t>Foster open communication channels to bridge language and communication style gaps.</a:t>
            </a:r>
          </a:p>
          <a:p>
            <a:r>
              <a:rPr lang="en-US" dirty="0">
                <a:latin typeface="Times New Roman" panose="02020603050405020304" pitchFamily="18" charset="0"/>
                <a:cs typeface="Times New Roman" panose="02020603050405020304" pitchFamily="18" charset="0"/>
              </a:rPr>
              <a:t>Develop policies that embrace diversity and accommodate different work styles.</a:t>
            </a:r>
          </a:p>
          <a:p>
            <a:endParaRPr lang="en-GB" dirty="0"/>
          </a:p>
        </p:txBody>
      </p:sp>
      <p:pic>
        <p:nvPicPr>
          <p:cNvPr id="5" name="Content Placeholder 4"/>
          <p:cNvPicPr>
            <a:picLocks noGrp="1" noChangeAspect="1"/>
          </p:cNvPicPr>
          <p:nvPr>
            <p:ph sz="half" idx="2"/>
          </p:nvPr>
        </p:nvPicPr>
        <p:blipFill>
          <a:blip r:embed="rId2"/>
          <a:stretch>
            <a:fillRect/>
          </a:stretch>
        </p:blipFill>
        <p:spPr>
          <a:xfrm>
            <a:off x="8428012" y="3113640"/>
            <a:ext cx="3572374" cy="2333951"/>
          </a:xfrm>
          <a:prstGeom prst="rect">
            <a:avLst/>
          </a:prstGeom>
        </p:spPr>
      </p:pic>
      <p:sp>
        <p:nvSpPr>
          <p:cNvPr id="6" name="Rectangle 5"/>
          <p:cNvSpPr/>
          <p:nvPr/>
        </p:nvSpPr>
        <p:spPr>
          <a:xfrm>
            <a:off x="8038384" y="6230780"/>
            <a:ext cx="1790170" cy="369332"/>
          </a:xfrm>
          <a:prstGeom prst="rect">
            <a:avLst/>
          </a:prstGeom>
        </p:spPr>
        <p:txBody>
          <a:bodyPr wrap="none">
            <a:spAutoFit/>
          </a:bodyPr>
          <a:lstStyle/>
          <a:p>
            <a:r>
              <a:rPr lang="en-US" b="1" dirty="0"/>
              <a:t>(Chapleo, 2016).</a:t>
            </a:r>
            <a:endParaRPr lang="en-GB" b="1" dirty="0"/>
          </a:p>
        </p:txBody>
      </p:sp>
    </p:spTree>
    <p:extLst>
      <p:ext uri="{BB962C8B-B14F-4D97-AF65-F5344CB8AC3E}">
        <p14:creationId xmlns:p14="http://schemas.microsoft.com/office/powerpoint/2010/main" val="34190833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Conclusion </a:t>
            </a:r>
            <a:endParaRPr lang="en-GB" b="1" dirty="0"/>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In conclusion, navigating the cultural landscape between the UK and Germany is pivotal for Tesco's successful expansion.</a:t>
            </a:r>
          </a:p>
          <a:p>
            <a:r>
              <a:rPr lang="en-US" dirty="0">
                <a:latin typeface="Times New Roman" panose="02020603050405020304" pitchFamily="18" charset="0"/>
                <a:cs typeface="Times New Roman" panose="02020603050405020304" pitchFamily="18" charset="0"/>
              </a:rPr>
              <a:t> By embracing cultural awareness, implementing tailored strategies, and fostering open communication, Tesco can have a path to prosperity in the dynamic German market through establishing new management office in Germany</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20898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4294967295"/>
          </p:nvPr>
        </p:nvPicPr>
        <p:blipFill>
          <a:blip r:embed="rId2"/>
          <a:stretch>
            <a:fillRect/>
          </a:stretch>
        </p:blipFill>
        <p:spPr>
          <a:xfrm>
            <a:off x="2760440" y="2267755"/>
            <a:ext cx="6443662" cy="3124200"/>
          </a:xfrm>
          <a:prstGeom prst="rect">
            <a:avLst/>
          </a:prstGeom>
        </p:spPr>
      </p:pic>
    </p:spTree>
    <p:extLst>
      <p:ext uri="{BB962C8B-B14F-4D97-AF65-F5344CB8AC3E}">
        <p14:creationId xmlns:p14="http://schemas.microsoft.com/office/powerpoint/2010/main" val="25769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1"/>
            <a:ext cx="10018713" cy="846786"/>
          </a:xfrm>
        </p:spPr>
        <p:txBody>
          <a:bodyPr/>
          <a:lstStyle/>
          <a:p>
            <a:r>
              <a:rPr lang="en-US" b="1" dirty="0"/>
              <a:t>References </a:t>
            </a:r>
            <a:endParaRPr lang="en-GB" b="1" dirty="0"/>
          </a:p>
        </p:txBody>
      </p:sp>
      <p:sp>
        <p:nvSpPr>
          <p:cNvPr id="3" name="Content Placeholder 2"/>
          <p:cNvSpPr>
            <a:spLocks noGrp="1"/>
          </p:cNvSpPr>
          <p:nvPr>
            <p:ph idx="1"/>
          </p:nvPr>
        </p:nvSpPr>
        <p:spPr>
          <a:xfrm>
            <a:off x="1484310" y="1841679"/>
            <a:ext cx="10467283" cy="3949521"/>
          </a:xfrm>
        </p:spPr>
        <p:txBody>
          <a:bodyPr>
            <a:normAutofit fontScale="77500" lnSpcReduction="20000"/>
          </a:bodyPr>
          <a:lstStyle/>
          <a:p>
            <a:r>
              <a:rPr lang="en-US" dirty="0"/>
              <a:t>Chapleo, C., 2016. Is communications a strategic activity in UK education?. </a:t>
            </a:r>
            <a:r>
              <a:rPr lang="en-US" i="1" dirty="0"/>
              <a:t>International Journal of educational advancement</a:t>
            </a:r>
            <a:r>
              <a:rPr lang="en-US" dirty="0"/>
              <a:t>, </a:t>
            </a:r>
            <a:r>
              <a:rPr lang="en-US" i="1" dirty="0"/>
              <a:t>6</a:t>
            </a:r>
            <a:r>
              <a:rPr lang="en-US" dirty="0"/>
              <a:t>, pp.306-314.</a:t>
            </a:r>
          </a:p>
          <a:p>
            <a:r>
              <a:rPr lang="en-US" dirty="0"/>
              <a:t>Guffey, M.E. and Loewy, D., 2019. </a:t>
            </a:r>
            <a:r>
              <a:rPr lang="en-US" i="1" dirty="0"/>
              <a:t>Essentials of business communication</a:t>
            </a:r>
            <a:r>
              <a:rPr lang="en-US" dirty="0"/>
              <a:t>. Cengage Learning.</a:t>
            </a:r>
          </a:p>
          <a:p>
            <a:r>
              <a:rPr lang="en-US" dirty="0"/>
              <a:t>Hamilton, L. and Webster, P., 2018. </a:t>
            </a:r>
            <a:r>
              <a:rPr lang="en-US" i="1" dirty="0"/>
              <a:t>The international business environment</a:t>
            </a:r>
            <a:r>
              <a:rPr lang="en-US" dirty="0"/>
              <a:t>. Oxford University Press.</a:t>
            </a:r>
          </a:p>
          <a:p>
            <a:r>
              <a:rPr lang="en-US" dirty="0"/>
              <a:t>Syrbe, M. and Rose, H., 2018. An evaluation of the global orientation of English textbooks in Germany. </a:t>
            </a:r>
            <a:r>
              <a:rPr lang="en-US" i="1" dirty="0"/>
              <a:t>Innovation in language learning and teaching</a:t>
            </a:r>
            <a:r>
              <a:rPr lang="en-US" dirty="0"/>
              <a:t>, </a:t>
            </a:r>
            <a:r>
              <a:rPr lang="en-US" i="1" dirty="0"/>
              <a:t>12</a:t>
            </a:r>
            <a:r>
              <a:rPr lang="en-US" dirty="0"/>
              <a:t>(2), pp.152-163.</a:t>
            </a:r>
          </a:p>
          <a:p>
            <a:r>
              <a:rPr lang="en-US" dirty="0"/>
              <a:t>Smith, S.A., Patmos, A. and Pitts, M.J., 2018. Communication and teleworking: A study of communication channel satisfaction, personality, and job satisfaction for teleworking employees. </a:t>
            </a:r>
            <a:r>
              <a:rPr lang="en-US" i="1" dirty="0"/>
              <a:t>International Journal of Business Communication</a:t>
            </a:r>
            <a:r>
              <a:rPr lang="en-US" dirty="0"/>
              <a:t>, </a:t>
            </a:r>
            <a:r>
              <a:rPr lang="en-US" i="1" dirty="0"/>
              <a:t>55</a:t>
            </a:r>
            <a:r>
              <a:rPr lang="en-US" dirty="0"/>
              <a:t>(1), pp.44-68.</a:t>
            </a:r>
          </a:p>
          <a:p>
            <a:r>
              <a:rPr lang="en-US" dirty="0"/>
              <a:t>Verbeke, A., Coeurderoy, R. and Matt, T., 2018. The future of international business research on corporate globalization that never was…. </a:t>
            </a:r>
            <a:r>
              <a:rPr lang="en-US" i="1" dirty="0"/>
              <a:t>Journal of International Business Studies</a:t>
            </a:r>
            <a:r>
              <a:rPr lang="en-US" dirty="0"/>
              <a:t>, </a:t>
            </a:r>
            <a:r>
              <a:rPr lang="en-US" i="1" dirty="0"/>
              <a:t>49</a:t>
            </a:r>
            <a:r>
              <a:rPr lang="en-US" dirty="0"/>
              <a:t>, pp.1101-1112.</a:t>
            </a:r>
          </a:p>
          <a:p>
            <a:r>
              <a:rPr lang="en-US" dirty="0" err="1"/>
              <a:t>Varey</a:t>
            </a:r>
            <a:r>
              <a:rPr lang="en-US" dirty="0"/>
              <a:t>, R.J., 2017. A picture of corporate communications management in the UK. </a:t>
            </a:r>
            <a:r>
              <a:rPr lang="en-US" i="1" dirty="0"/>
              <a:t>Corporate Communications: An International Journal</a:t>
            </a:r>
            <a:r>
              <a:rPr lang="en-US" dirty="0"/>
              <a:t>, </a:t>
            </a:r>
            <a:r>
              <a:rPr lang="en-US" i="1" dirty="0"/>
              <a:t>2</a:t>
            </a:r>
            <a:r>
              <a:rPr lang="en-US" dirty="0"/>
              <a:t>(2), pp.59-69.</a:t>
            </a:r>
            <a:endParaRPr lang="en-GB" dirty="0"/>
          </a:p>
        </p:txBody>
      </p:sp>
    </p:spTree>
    <p:extLst>
      <p:ext uri="{BB962C8B-B14F-4D97-AF65-F5344CB8AC3E}">
        <p14:creationId xmlns:p14="http://schemas.microsoft.com/office/powerpoint/2010/main" val="3217700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1842</TotalTime>
  <Words>1126</Words>
  <Application>Microsoft Office PowerPoint</Application>
  <PresentationFormat>Widescreen</PresentationFormat>
  <Paragraphs>145</Paragraphs>
  <Slides>18</Slides>
  <Notes>1</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Parallax</vt:lpstr>
      <vt:lpstr> </vt:lpstr>
      <vt:lpstr>Table of contents </vt:lpstr>
      <vt:lpstr>Introduction </vt:lpstr>
      <vt:lpstr>Overview of Chosen company( Tesco) </vt:lpstr>
      <vt:lpstr>History of Tesco</vt:lpstr>
      <vt:lpstr>Cultural differences between the UK and Germany </vt:lpstr>
      <vt:lpstr>Cont.’….</vt:lpstr>
      <vt:lpstr>Cultural Similarities</vt:lpstr>
      <vt:lpstr>Variations </vt:lpstr>
      <vt:lpstr>Cultural Dimensions Theory</vt:lpstr>
      <vt:lpstr>Hofstede's Cultural Dimensions</vt:lpstr>
      <vt:lpstr>Cont.’….</vt:lpstr>
      <vt:lpstr>Levels  of cultural difference</vt:lpstr>
      <vt:lpstr>cultural challenges , differences and difficulties identified</vt:lpstr>
      <vt:lpstr>Recommendations </vt:lpstr>
      <vt:lpstr>Conclusion </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ADMIN</dc:creator>
  <cp:lastModifiedBy>Maya Boteva</cp:lastModifiedBy>
  <cp:revision>30</cp:revision>
  <dcterms:created xsi:type="dcterms:W3CDTF">2023-11-15T10:16:53Z</dcterms:created>
  <dcterms:modified xsi:type="dcterms:W3CDTF">2023-11-24T10:03:45Z</dcterms:modified>
</cp:coreProperties>
</file>