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18"/>
  </p:notesMasterIdLst>
  <p:handoutMasterIdLst>
    <p:handoutMasterId r:id="rId19"/>
  </p:handoutMasterIdLst>
  <p:sldIdLst>
    <p:sldId id="256" r:id="rId5"/>
    <p:sldId id="257" r:id="rId6"/>
    <p:sldId id="269" r:id="rId7"/>
    <p:sldId id="270" r:id="rId8"/>
    <p:sldId id="271" r:id="rId9"/>
    <p:sldId id="272" r:id="rId10"/>
    <p:sldId id="275" r:id="rId11"/>
    <p:sldId id="276" r:id="rId12"/>
    <p:sldId id="283" r:id="rId13"/>
    <p:sldId id="279" r:id="rId14"/>
    <p:sldId id="282" r:id="rId15"/>
    <p:sldId id="280" r:id="rId16"/>
    <p:sldId id="28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showGuides="1">
      <p:cViewPr varScale="1">
        <p:scale>
          <a:sx n="72" d="100"/>
          <a:sy n="72" d="100"/>
        </p:scale>
        <p:origin x="660" y="72"/>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1"/>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10/11/2018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10/11/2018</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a:t>
            </a:fld>
            <a:endParaRPr lang="en-GB"/>
          </a:p>
        </p:txBody>
      </p:sp>
    </p:spTree>
    <p:extLst>
      <p:ext uri="{BB962C8B-B14F-4D97-AF65-F5344CB8AC3E}">
        <p14:creationId xmlns:p14="http://schemas.microsoft.com/office/powerpoint/2010/main" val="1575127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2203921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2328439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5</a:t>
            </a:fld>
            <a:endParaRPr lang="en-GB"/>
          </a:p>
        </p:txBody>
      </p:sp>
    </p:spTree>
    <p:extLst>
      <p:ext uri="{BB962C8B-B14F-4D97-AF65-F5344CB8AC3E}">
        <p14:creationId xmlns:p14="http://schemas.microsoft.com/office/powerpoint/2010/main" val="768804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994258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1468456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8</a:t>
            </a:fld>
            <a:endParaRPr lang="en-GB"/>
          </a:p>
        </p:txBody>
      </p:sp>
    </p:spTree>
    <p:extLst>
      <p:ext uri="{BB962C8B-B14F-4D97-AF65-F5344CB8AC3E}">
        <p14:creationId xmlns:p14="http://schemas.microsoft.com/office/powerpoint/2010/main" val="2842794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19081581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10</a:t>
            </a:fld>
            <a:endParaRPr lang="en-GB"/>
          </a:p>
        </p:txBody>
      </p:sp>
    </p:spTree>
    <p:extLst>
      <p:ext uri="{BB962C8B-B14F-4D97-AF65-F5344CB8AC3E}">
        <p14:creationId xmlns:p14="http://schemas.microsoft.com/office/powerpoint/2010/main" val="563417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11</a:t>
            </a:fld>
            <a:endParaRPr lang="en-GB"/>
          </a:p>
        </p:txBody>
      </p:sp>
    </p:spTree>
    <p:extLst>
      <p:ext uri="{BB962C8B-B14F-4D97-AF65-F5344CB8AC3E}">
        <p14:creationId xmlns:p14="http://schemas.microsoft.com/office/powerpoint/2010/main" val="20063634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2877899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13</a:t>
            </a:fld>
            <a:endParaRPr lang="en-GB"/>
          </a:p>
        </p:txBody>
      </p:sp>
    </p:spTree>
    <p:extLst>
      <p:ext uri="{BB962C8B-B14F-4D97-AF65-F5344CB8AC3E}">
        <p14:creationId xmlns:p14="http://schemas.microsoft.com/office/powerpoint/2010/main" val="4270763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pPr/>
              <a:t>10/11/2018</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291580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02B9795-92DC-40DC-A1CA-9A4B349D7824}" type="datetimeFigureOut">
              <a:rPr lang="en-US" smtClean="0"/>
              <a:t>10/11/2018</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55175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t>10/11/2018</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872798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2B9795-92DC-40DC-A1CA-9A4B349D7824}" type="datetimeFigureOut">
              <a:rPr lang="en-US" smtClean="0"/>
              <a:t>10/11/2018</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984335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2B9795-92DC-40DC-A1CA-9A4B349D7824}" type="datetimeFigureOut">
              <a:rPr lang="en-US" smtClean="0"/>
              <a:t>10/11/2018</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157120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02B9795-92DC-40DC-A1CA-9A4B349D7824}" type="datetimeFigureOut">
              <a:rPr lang="en-US" smtClean="0"/>
              <a:t>10/11/2018</a:t>
            </a:fld>
            <a:endParaRPr lang="en-US"/>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1114285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02B9795-92DC-40DC-A1CA-9A4B349D7824}" type="datetimeFigureOut">
              <a:rPr lang="en-US" smtClean="0"/>
              <a:t>10/11/2018</a:t>
            </a:fld>
            <a:endParaRPr lang="en-US"/>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1523369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02B9795-92DC-40DC-A1CA-9A4B349D7824}" type="datetimeFigureOut">
              <a:rPr lang="en-US" smtClean="0"/>
              <a:t>10/11/2018</a:t>
            </a:fld>
            <a:endParaRPr lang="en-US"/>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003434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t>10/11/2018</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337403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pPr/>
              <a:t>10/11/2018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2740729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4047565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36961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3435486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2B9795-92DC-40DC-A1CA-9A4B349D7824}" type="datetimeFigureOut">
              <a:rPr lang="en-US" smtClean="0"/>
              <a:pPr/>
              <a:t>10/11/2018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4199909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2B9795-92DC-40DC-A1CA-9A4B349D7824}" type="datetimeFigureOut">
              <a:rPr lang="en-US" smtClean="0"/>
              <a:pPr/>
              <a:t>10/11/2018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29568650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t>10/11/2018</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6199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t>10/11/2018</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00258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Tree>
    <p:extLst>
      <p:ext uri="{BB962C8B-B14F-4D97-AF65-F5344CB8AC3E}">
        <p14:creationId xmlns:p14="http://schemas.microsoft.com/office/powerpoint/2010/main" val="751742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02B9795-92DC-40DC-A1CA-9A4B349D7824}" type="datetimeFigureOut">
              <a:rPr lang="en-US" smtClean="0"/>
              <a:pPr/>
              <a:t>10/11/2018</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624136004"/>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yjewishlearning.com/article/vilna-gaon/" TargetMode="External"/><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hyperlink" Target="https://www.myjewishlearning.com/article/zionism/"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8.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hyperlink" Target="http://www.pewforum.org/2013/10/01/chapter-2-intermarriage-and-other-demographics/#fertility"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www.religionfacts.com/orthodox-Judaism"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hyperlink" Target="https://www.jewishvirtuallibrary.org/rebbe-vs-rabbi"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27" name="Picture 1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1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1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0" name="Picture 1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1" name="Picture 2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2" name="Rectangle 2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5"/>
          <p:cNvSpPr>
            <a:spLocks noGrp="1"/>
          </p:cNvSpPr>
          <p:nvPr>
            <p:ph type="ctrTitle"/>
          </p:nvPr>
        </p:nvSpPr>
        <p:spPr>
          <a:xfrm>
            <a:off x="7703100" y="989528"/>
            <a:ext cx="3342460" cy="2094119"/>
          </a:xfrm>
        </p:spPr>
        <p:txBody>
          <a:bodyPr vert="horz" lIns="91440" tIns="45720" rIns="91440" bIns="45720" rtlCol="0" anchor="b">
            <a:normAutofit/>
          </a:bodyPr>
          <a:lstStyle/>
          <a:p>
            <a:r>
              <a:rPr lang="en-US" sz="5600" dirty="0">
                <a:solidFill>
                  <a:schemeClr val="tx1"/>
                </a:solidFill>
              </a:rPr>
              <a:t>Hasidic Judaism</a:t>
            </a:r>
          </a:p>
        </p:txBody>
      </p:sp>
      <p:sp>
        <p:nvSpPr>
          <p:cNvPr id="7" name="Subtitle 6"/>
          <p:cNvSpPr>
            <a:spLocks noGrp="1"/>
          </p:cNvSpPr>
          <p:nvPr>
            <p:ph type="subTitle" idx="1"/>
          </p:nvPr>
        </p:nvSpPr>
        <p:spPr>
          <a:xfrm>
            <a:off x="7706677" y="3429000"/>
            <a:ext cx="4223994" cy="4574288"/>
          </a:xfrm>
        </p:spPr>
        <p:txBody>
          <a:bodyPr vert="horz" lIns="91440" tIns="45720" rIns="91440" bIns="45720" rtlCol="0" anchor="t">
            <a:noAutofit/>
          </a:bodyPr>
          <a:lstStyle/>
          <a:p>
            <a:pPr>
              <a:lnSpc>
                <a:spcPct val="90000"/>
              </a:lnSpc>
              <a:spcBef>
                <a:spcPts val="1000"/>
              </a:spcBef>
            </a:pPr>
            <a:r>
              <a:rPr lang="en-US" sz="2000" cap="all" dirty="0">
                <a:latin typeface="Times New Roman" panose="02020603050405020304" pitchFamily="18" charset="0"/>
                <a:cs typeface="Times New Roman" panose="02020603050405020304" pitchFamily="18" charset="0"/>
              </a:rPr>
              <a:t>This presentation will evaluate the importance of the Hasidic movement within 21</a:t>
            </a:r>
            <a:r>
              <a:rPr lang="en-US" sz="2000" cap="all" baseline="30000" dirty="0">
                <a:latin typeface="Times New Roman" panose="02020603050405020304" pitchFamily="18" charset="0"/>
                <a:cs typeface="Times New Roman" panose="02020603050405020304" pitchFamily="18" charset="0"/>
              </a:rPr>
              <a:t>st</a:t>
            </a:r>
            <a:r>
              <a:rPr lang="en-US" sz="2000" cap="all" dirty="0">
                <a:latin typeface="Times New Roman" panose="02020603050405020304" pitchFamily="18" charset="0"/>
                <a:cs typeface="Times New Roman" panose="02020603050405020304" pitchFamily="18" charset="0"/>
              </a:rPr>
              <a:t> Century Judaism, drawing attention to its beliefs/emphases and highlighting any challenges that it might be facing.</a:t>
            </a:r>
          </a:p>
          <a:p>
            <a:pPr>
              <a:lnSpc>
                <a:spcPct val="90000"/>
              </a:lnSpc>
              <a:spcBef>
                <a:spcPts val="1000"/>
              </a:spcBef>
            </a:pPr>
            <a:r>
              <a:rPr lang="en-US" sz="2000" cap="all" dirty="0">
                <a:latin typeface="Times New Roman" panose="02020603050405020304" pitchFamily="18" charset="0"/>
                <a:cs typeface="Times New Roman" panose="02020603050405020304" pitchFamily="18" charset="0"/>
              </a:rPr>
              <a:t>By Vicky Illingworth.</a:t>
            </a:r>
          </a:p>
          <a:p>
            <a:pPr>
              <a:lnSpc>
                <a:spcPct val="90000"/>
              </a:lnSpc>
              <a:spcBef>
                <a:spcPts val="1000"/>
              </a:spcBef>
            </a:pPr>
            <a:r>
              <a:rPr lang="en-US" sz="1050" cap="all" dirty="0">
                <a:solidFill>
                  <a:schemeClr val="bg1"/>
                </a:solidFill>
                <a:latin typeface="Times New Roman" panose="02020603050405020304" pitchFamily="18" charset="0"/>
                <a:cs typeface="Times New Roman" panose="02020603050405020304" pitchFamily="18" charset="0"/>
              </a:rPr>
              <a:t>Fig 1.</a:t>
            </a:r>
          </a:p>
        </p:txBody>
      </p:sp>
      <p:pic>
        <p:nvPicPr>
          <p:cNvPr id="8" name="Picture Placeholder 7">
            <a:extLst>
              <a:ext uri="{FF2B5EF4-FFF2-40B4-BE49-F238E27FC236}">
                <a16:creationId xmlns:a16="http://schemas.microsoft.com/office/drawing/2014/main" id="{BC9EC281-8056-435B-AC17-03CEB622681C}"/>
              </a:ext>
            </a:extLst>
          </p:cNvPr>
          <p:cNvPicPr>
            <a:picLocks noGrp="1" noChangeAspect="1"/>
          </p:cNvPicPr>
          <p:nvPr>
            <p:ph type="pic" sz="quarter" idx="13"/>
          </p:nvPr>
        </p:nvPicPr>
        <p:blipFill rotWithShape="1">
          <a:blip r:embed="rId8">
            <a:extLst>
              <a:ext uri="{28A0092B-C50C-407E-A947-70E740481C1C}">
                <a14:useLocalDpi xmlns:a14="http://schemas.microsoft.com/office/drawing/2010/main" val="0"/>
              </a:ext>
            </a:extLst>
          </a:blip>
          <a:srcRect t="7942" r="2" b="8083"/>
          <a:stretch/>
        </p:blipFill>
        <p:spPr>
          <a:xfrm>
            <a:off x="-1" y="10"/>
            <a:ext cx="7554140" cy="6857990"/>
          </a:xfrm>
          <a:prstGeom prst="rect">
            <a:avLst/>
          </a:prstGeom>
        </p:spPr>
      </p:pic>
      <p:sp>
        <p:nvSpPr>
          <p:cNvPr id="2" name="TextBox 1">
            <a:extLst>
              <a:ext uri="{FF2B5EF4-FFF2-40B4-BE49-F238E27FC236}">
                <a16:creationId xmlns:a16="http://schemas.microsoft.com/office/drawing/2014/main" id="{B0B12C1A-097B-4457-AF91-288E0A3AEEA5}"/>
              </a:ext>
            </a:extLst>
          </p:cNvPr>
          <p:cNvSpPr txBox="1"/>
          <p:nvPr/>
        </p:nvSpPr>
        <p:spPr>
          <a:xfrm>
            <a:off x="7858539" y="304800"/>
            <a:ext cx="2332383" cy="646331"/>
          </a:xfrm>
          <a:prstGeom prst="rect">
            <a:avLst/>
          </a:prstGeom>
          <a:noFill/>
        </p:spPr>
        <p:txBody>
          <a:bodyPr wrap="square" rtlCol="0">
            <a:spAutoFit/>
          </a:bodyPr>
          <a:lstStyle/>
          <a:p>
            <a:r>
              <a:rPr lang="en-GB" dirty="0"/>
              <a:t>12</a:t>
            </a:r>
            <a:r>
              <a:rPr lang="en-GB" baseline="30000" dirty="0"/>
              <a:t>th</a:t>
            </a:r>
            <a:r>
              <a:rPr lang="en-GB" dirty="0"/>
              <a:t> October 2018- 3 Heshvan 5779</a:t>
            </a:r>
          </a:p>
        </p:txBody>
      </p:sp>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 calcmode="lin" valueType="num">
                                      <p:cBhvr additive="base">
                                        <p:cTn id="22"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7">
                                            <p:txEl>
                                              <p:pRg st="1" end="1"/>
                                            </p:txEl>
                                          </p:spTgt>
                                        </p:tgtEl>
                                        <p:attrNameLst>
                                          <p:attrName>style.visibility</p:attrName>
                                        </p:attrNameLst>
                                      </p:cBhvr>
                                      <p:to>
                                        <p:strVal val="visible"/>
                                      </p:to>
                                    </p:set>
                                    <p:anim calcmode="lin" valueType="num">
                                      <p:cBhvr additive="base">
                                        <p:cTn id="28"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7">
                                            <p:txEl>
                                              <p:pRg st="2" end="2"/>
                                            </p:txEl>
                                          </p:spTgt>
                                        </p:tgtEl>
                                        <p:attrNameLst>
                                          <p:attrName>style.visibility</p:attrName>
                                        </p:attrNameLst>
                                      </p:cBhvr>
                                      <p:to>
                                        <p:strVal val="visible"/>
                                      </p:to>
                                    </p:set>
                                    <p:anim calcmode="lin" valueType="num">
                                      <p:cBhvr additive="base">
                                        <p:cTn id="34"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3747120" y="0"/>
            <a:ext cx="9404723" cy="1400530"/>
          </a:xfrm>
        </p:spPr>
        <p:txBody>
          <a:bodyPr/>
          <a:lstStyle/>
          <a:p>
            <a:r>
              <a:rPr lang="en-US" sz="6600" dirty="0">
                <a:latin typeface="Times New Roman" panose="02020603050405020304" pitchFamily="18" charset="0"/>
                <a:cs typeface="Times New Roman" panose="02020603050405020304" pitchFamily="18" charset="0"/>
              </a:rPr>
              <a:t>Contents.</a:t>
            </a:r>
          </a:p>
        </p:txBody>
      </p:sp>
      <p:sp>
        <p:nvSpPr>
          <p:cNvPr id="14" name="Content Placeholder 13"/>
          <p:cNvSpPr>
            <a:spLocks noGrp="1"/>
          </p:cNvSpPr>
          <p:nvPr>
            <p:ph idx="1"/>
          </p:nvPr>
        </p:nvSpPr>
        <p:spPr>
          <a:xfrm>
            <a:off x="357809" y="901148"/>
            <a:ext cx="9705297" cy="5738192"/>
          </a:xfrm>
        </p:spPr>
        <p:txBody>
          <a:bodyPr>
            <a:normAutofit fontScale="92500" lnSpcReduction="10000"/>
          </a:bodyPr>
          <a:lstStyle/>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t>-Slide 1- Title Page</a:t>
            </a:r>
          </a:p>
          <a:p>
            <a:pPr marL="0" indent="0">
              <a:buNone/>
            </a:pPr>
            <a:r>
              <a:rPr lang="en-US" dirty="0"/>
              <a:t>Slide 2 – Contents</a:t>
            </a:r>
          </a:p>
          <a:p>
            <a:pPr marL="0" indent="0">
              <a:buNone/>
            </a:pPr>
            <a:r>
              <a:rPr lang="en-US" dirty="0"/>
              <a:t>Slide 3 – History of the Hasidic Movement</a:t>
            </a:r>
          </a:p>
          <a:p>
            <a:pPr marL="0" indent="0">
              <a:buNone/>
            </a:pPr>
            <a:r>
              <a:rPr lang="en-US" dirty="0"/>
              <a:t>Slide 4 - Beliefs</a:t>
            </a:r>
          </a:p>
          <a:p>
            <a:pPr marL="0" indent="0">
              <a:buNone/>
            </a:pPr>
            <a:r>
              <a:rPr lang="en-US" dirty="0"/>
              <a:t>Slide 5 – The </a:t>
            </a:r>
            <a:r>
              <a:rPr lang="en-US" dirty="0" err="1"/>
              <a:t>Rebbe</a:t>
            </a:r>
            <a:endParaRPr lang="en-US" dirty="0"/>
          </a:p>
          <a:p>
            <a:pPr marL="0" indent="0">
              <a:buNone/>
            </a:pPr>
            <a:r>
              <a:rPr lang="en-US" dirty="0"/>
              <a:t>Slide 6 – Hasidic Clothing</a:t>
            </a:r>
          </a:p>
          <a:p>
            <a:pPr marL="0" indent="0">
              <a:buNone/>
            </a:pPr>
            <a:r>
              <a:rPr lang="en-US" dirty="0"/>
              <a:t>Slide 7 – Challenges</a:t>
            </a:r>
          </a:p>
          <a:p>
            <a:pPr marL="0" indent="0">
              <a:buNone/>
            </a:pPr>
            <a:r>
              <a:rPr lang="en-US" dirty="0"/>
              <a:t>Slide 8 – Interesting Statistics</a:t>
            </a:r>
          </a:p>
          <a:p>
            <a:pPr marL="0" indent="0">
              <a:buNone/>
            </a:pPr>
            <a:r>
              <a:rPr lang="en-US" dirty="0"/>
              <a:t>Slide 9 – What Scholars Have Said</a:t>
            </a:r>
          </a:p>
          <a:p>
            <a:pPr marL="0" indent="0">
              <a:buNone/>
            </a:pPr>
            <a:r>
              <a:rPr lang="en-US" dirty="0"/>
              <a:t>Slide 10 – References</a:t>
            </a:r>
          </a:p>
          <a:p>
            <a:pPr marL="0" indent="0">
              <a:buNone/>
            </a:pPr>
            <a:r>
              <a:rPr lang="en-US" dirty="0"/>
              <a:t>Slide 11 - References</a:t>
            </a:r>
          </a:p>
          <a:p>
            <a:pPr marL="0" indent="0">
              <a:buNone/>
            </a:pPr>
            <a:r>
              <a:rPr lang="en-US" dirty="0"/>
              <a:t>Slide 12 – Bibliography</a:t>
            </a:r>
          </a:p>
          <a:p>
            <a:pPr marL="0" indent="0">
              <a:buNone/>
            </a:pPr>
            <a:r>
              <a:rPr lang="en-US" dirty="0"/>
              <a:t>Slide 13 – Has anyone got any questions?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4804-4407-41F1-A55C-F3C187A05D30}"/>
              </a:ext>
            </a:extLst>
          </p:cNvPr>
          <p:cNvSpPr>
            <a:spLocks noGrp="1"/>
          </p:cNvSpPr>
          <p:nvPr>
            <p:ph type="title"/>
          </p:nvPr>
        </p:nvSpPr>
        <p:spPr>
          <a:xfrm>
            <a:off x="459070" y="0"/>
            <a:ext cx="10217426" cy="1981200"/>
          </a:xfrm>
        </p:spPr>
        <p:txBody>
          <a:bodyPr/>
          <a:lstStyle/>
          <a:p>
            <a:r>
              <a:rPr lang="en-GB" dirty="0">
                <a:solidFill>
                  <a:schemeClr val="tx1"/>
                </a:solidFill>
              </a:rPr>
              <a:t>History of the Hasidic Movement</a:t>
            </a:r>
          </a:p>
        </p:txBody>
      </p:sp>
      <p:sp>
        <p:nvSpPr>
          <p:cNvPr id="3" name="Text Placeholder 2">
            <a:extLst>
              <a:ext uri="{FF2B5EF4-FFF2-40B4-BE49-F238E27FC236}">
                <a16:creationId xmlns:a16="http://schemas.microsoft.com/office/drawing/2014/main" id="{1A62E8DF-E7B6-45E2-BB85-20E3D0E3135F}"/>
              </a:ext>
            </a:extLst>
          </p:cNvPr>
          <p:cNvSpPr>
            <a:spLocks noGrp="1"/>
          </p:cNvSpPr>
          <p:nvPr>
            <p:ph type="body" sz="half" idx="2"/>
          </p:nvPr>
        </p:nvSpPr>
        <p:spPr>
          <a:xfrm>
            <a:off x="265042" y="1013791"/>
            <a:ext cx="10111409" cy="5506279"/>
          </a:xfrm>
        </p:spPr>
        <p:txBody>
          <a:bodyPr>
            <a:noAutofit/>
          </a:bodyPr>
          <a:lstStyle/>
          <a:p>
            <a:r>
              <a:rPr lang="en-GB" sz="2000" dirty="0">
                <a:latin typeface="Times New Roman" panose="02020603050405020304" pitchFamily="18" charset="0"/>
                <a:cs typeface="Times New Roman" panose="02020603050405020304" pitchFamily="18" charset="0"/>
              </a:rPr>
              <a:t>The founder of the Hasidic Movement was Israel ben Eliezer (1700-1760). He was known as the Baal Shem Tov which means (‘Master of the Good Name’), the movement began in the middle of the 18</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in Galicia on the Polish-Romanian border and in regions of the Ukraine.</a:t>
            </a:r>
          </a:p>
          <a:p>
            <a:r>
              <a:rPr lang="en-GB" sz="2000" dirty="0">
                <a:latin typeface="Times New Roman" panose="02020603050405020304" pitchFamily="18" charset="0"/>
                <a:cs typeface="Times New Roman" panose="02020603050405020304" pitchFamily="18" charset="0"/>
              </a:rPr>
              <a:t>. By the mid 19</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nearly half of all Eastern European Jews considered themselves Hasidic.</a:t>
            </a:r>
          </a:p>
          <a:p>
            <a:r>
              <a:rPr lang="en-GB" sz="2000" dirty="0">
                <a:latin typeface="Times New Roman" panose="02020603050405020304" pitchFamily="18" charset="0"/>
                <a:cs typeface="Times New Roman" panose="02020603050405020304" pitchFamily="18" charset="0"/>
              </a:rPr>
              <a:t>. In the 20</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with the anti-religious Communist regimes together with the devastation of the Holocaust it killed nearly half of the Hasidic Jewry</a:t>
            </a:r>
            <a:r>
              <a:rPr lang="en-GB" sz="2000" dirty="0">
                <a:solidFill>
                  <a:schemeClr val="bg1"/>
                </a:solidFill>
                <a:latin typeface="Times New Roman" panose="02020603050405020304" pitchFamily="18" charset="0"/>
                <a:cs typeface="Times New Roman" panose="02020603050405020304" pitchFamily="18" charset="0"/>
              </a:rPr>
              <a:t>. </a:t>
            </a:r>
            <a:r>
              <a:rPr lang="en-GB" sz="900" dirty="0">
                <a:solidFill>
                  <a:schemeClr val="bg1"/>
                </a:solidFill>
                <a:latin typeface="Times New Roman" panose="02020603050405020304" pitchFamily="18" charset="0"/>
                <a:cs typeface="Times New Roman" panose="02020603050405020304" pitchFamily="18" charset="0"/>
              </a:rPr>
              <a:t>Ref 1.</a:t>
            </a:r>
          </a:p>
          <a:p>
            <a:r>
              <a:rPr lang="en-GB" sz="2000" dirty="0">
                <a:latin typeface="Times New Roman" panose="02020603050405020304" pitchFamily="18" charset="0"/>
                <a:cs typeface="Times New Roman" panose="02020603050405020304" pitchFamily="18" charset="0"/>
              </a:rPr>
              <a:t>Among the most prominent early opponents of Hasidism was the </a:t>
            </a:r>
            <a:r>
              <a:rPr lang="en-GB" sz="2000" u="sng" dirty="0">
                <a:latin typeface="Times New Roman" panose="02020603050405020304" pitchFamily="18" charset="0"/>
                <a:cs typeface="Times New Roman" panose="02020603050405020304" pitchFamily="18" charset="0"/>
                <a:hlinkClick r:id="rId3"/>
              </a:rPr>
              <a:t>Vilna Gaon</a:t>
            </a:r>
            <a:r>
              <a:rPr lang="en-GB" sz="2000" dirty="0">
                <a:latin typeface="Times New Roman" panose="02020603050405020304" pitchFamily="18" charset="0"/>
                <a:cs typeface="Times New Roman" panose="02020603050405020304" pitchFamily="18" charset="0"/>
              </a:rPr>
              <a:t>, the revered leader of Lithuanian Jewry, who issued edicts of excommunication against the Hasidim but failed to halt their growth. The schism would not be fully put to rest until the founding of the ultra-Orthodox organization Agudath Israel in Poland in 1912, when the two sides set aside their differences in the interest of jointly battling secularism and </a:t>
            </a:r>
            <a:r>
              <a:rPr lang="en-GB" sz="2000" u="sng" dirty="0">
                <a:latin typeface="Times New Roman" panose="02020603050405020304" pitchFamily="18" charset="0"/>
                <a:cs typeface="Times New Roman" panose="02020603050405020304" pitchFamily="18" charset="0"/>
                <a:hlinkClick r:id="rId4"/>
              </a:rPr>
              <a:t>Zionism</a:t>
            </a:r>
            <a:r>
              <a:rPr lang="en-GB" sz="2000" dirty="0">
                <a:latin typeface="Times New Roman" panose="02020603050405020304" pitchFamily="18" charset="0"/>
                <a:cs typeface="Times New Roman" panose="02020603050405020304" pitchFamily="18" charset="0"/>
              </a:rPr>
              <a:t>. Today, both Hasidism and </a:t>
            </a:r>
            <a:r>
              <a:rPr lang="en-GB" sz="2000" dirty="0" err="1">
                <a:latin typeface="Times New Roman" panose="02020603050405020304" pitchFamily="18" charset="0"/>
                <a:cs typeface="Times New Roman" panose="02020603050405020304" pitchFamily="18" charset="0"/>
              </a:rPr>
              <a:t>Litvish</a:t>
            </a:r>
            <a:r>
              <a:rPr lang="en-GB" sz="2000" dirty="0">
                <a:latin typeface="Times New Roman" panose="02020603050405020304" pitchFamily="18" charset="0"/>
                <a:cs typeface="Times New Roman" panose="02020603050405020304" pitchFamily="18" charset="0"/>
              </a:rPr>
              <a:t> (or “</a:t>
            </a:r>
            <a:r>
              <a:rPr lang="en-GB" sz="2000" dirty="0" err="1">
                <a:latin typeface="Times New Roman" panose="02020603050405020304" pitchFamily="18" charset="0"/>
                <a:cs typeface="Times New Roman" panose="02020603050405020304" pitchFamily="18" charset="0"/>
              </a:rPr>
              <a:t>yeshivish</a:t>
            </a:r>
            <a:r>
              <a:rPr lang="en-GB" sz="2000" dirty="0">
                <a:latin typeface="Times New Roman" panose="02020603050405020304" pitchFamily="18" charset="0"/>
                <a:cs typeface="Times New Roman" panose="02020603050405020304" pitchFamily="18" charset="0"/>
              </a:rPr>
              <a:t>”) Judaism are considered subsets of ultra-Orthodox, or </a:t>
            </a:r>
            <a:r>
              <a:rPr lang="en-GB" sz="2000" dirty="0" err="1">
                <a:latin typeface="Times New Roman" panose="02020603050405020304" pitchFamily="18" charset="0"/>
                <a:cs typeface="Times New Roman" panose="02020603050405020304" pitchFamily="18" charset="0"/>
              </a:rPr>
              <a:t>haredi</a:t>
            </a:r>
            <a:r>
              <a:rPr lang="en-GB" sz="2000" dirty="0">
                <a:latin typeface="Times New Roman" panose="02020603050405020304" pitchFamily="18" charset="0"/>
                <a:cs typeface="Times New Roman" panose="02020603050405020304" pitchFamily="18" charset="0"/>
              </a:rPr>
              <a:t>, Jewry. With the establishment of the state of Israel in 1948, and the social and religious division with the views on Zionism this split orthodoxy into two main trends, Modern orthodox and Hasidic. </a:t>
            </a:r>
            <a:r>
              <a:rPr lang="en-GB" sz="900" dirty="0">
                <a:solidFill>
                  <a:schemeClr val="bg1"/>
                </a:solidFill>
                <a:latin typeface="Times New Roman" panose="02020603050405020304" pitchFamily="18" charset="0"/>
                <a:cs typeface="Times New Roman" panose="02020603050405020304" pitchFamily="18" charset="0"/>
              </a:rPr>
              <a:t>. Ref 2.</a:t>
            </a:r>
          </a:p>
        </p:txBody>
      </p:sp>
    </p:spTree>
    <p:extLst>
      <p:ext uri="{BB962C8B-B14F-4D97-AF65-F5344CB8AC3E}">
        <p14:creationId xmlns:p14="http://schemas.microsoft.com/office/powerpoint/2010/main" val="1912123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652F-CF1F-4CF8-BFE0-3DA1C07CA1CB}"/>
              </a:ext>
            </a:extLst>
          </p:cNvPr>
          <p:cNvSpPr>
            <a:spLocks noGrp="1"/>
          </p:cNvSpPr>
          <p:nvPr>
            <p:ph type="title"/>
          </p:nvPr>
        </p:nvSpPr>
        <p:spPr>
          <a:xfrm>
            <a:off x="3816627" y="0"/>
            <a:ext cx="3962400" cy="1497496"/>
          </a:xfrm>
        </p:spPr>
        <p:txBody>
          <a:bodyPr/>
          <a:lstStyle/>
          <a:p>
            <a:r>
              <a:rPr lang="en-GB" sz="5400" dirty="0">
                <a:latin typeface="Times New Roman" panose="02020603050405020304" pitchFamily="18" charset="0"/>
                <a:cs typeface="Times New Roman" panose="02020603050405020304" pitchFamily="18" charset="0"/>
              </a:rPr>
              <a:t>Beliefs</a:t>
            </a:r>
          </a:p>
        </p:txBody>
      </p:sp>
      <p:sp>
        <p:nvSpPr>
          <p:cNvPr id="3" name="Text Placeholder 2">
            <a:extLst>
              <a:ext uri="{FF2B5EF4-FFF2-40B4-BE49-F238E27FC236}">
                <a16:creationId xmlns:a16="http://schemas.microsoft.com/office/drawing/2014/main" id="{492B2CAD-858C-4925-9AFD-078ADBFC7199}"/>
              </a:ext>
            </a:extLst>
          </p:cNvPr>
          <p:cNvSpPr>
            <a:spLocks noGrp="1"/>
          </p:cNvSpPr>
          <p:nvPr>
            <p:ph type="body" sz="half" idx="2"/>
          </p:nvPr>
        </p:nvSpPr>
        <p:spPr>
          <a:xfrm>
            <a:off x="954158" y="1311966"/>
            <a:ext cx="8640415" cy="6069498"/>
          </a:xfrm>
        </p:spPr>
        <p:txBody>
          <a:bodyPr>
            <a:normAutofit fontScale="47500" lnSpcReduction="20000"/>
          </a:bodyPr>
          <a:lstStyle/>
          <a:p>
            <a:r>
              <a:rPr lang="en-GB" sz="4200" dirty="0">
                <a:latin typeface="Times New Roman" panose="02020603050405020304" pitchFamily="18" charset="0"/>
                <a:cs typeface="Times New Roman" panose="02020603050405020304" pitchFamily="18" charset="0"/>
              </a:rPr>
              <a:t>Hasidism provided a new approach to Judaism although it was not a new philosophy as it was based on ideas from the Torah, Talmud and the mystical tradition. Through the inspiration of the Hasidic leaders rejoicing and enthusiasm became part of the religious experience for the ordinary people.</a:t>
            </a:r>
          </a:p>
          <a:p>
            <a:r>
              <a:rPr lang="en-GB" sz="4200" dirty="0">
                <a:latin typeface="Times New Roman" panose="02020603050405020304" pitchFamily="18" charset="0"/>
                <a:cs typeface="Times New Roman" panose="02020603050405020304" pitchFamily="18" charset="0"/>
              </a:rPr>
              <a:t>Devotion was also important , God must constantly be kept in mind with every thought and every action.</a:t>
            </a:r>
          </a:p>
          <a:p>
            <a:r>
              <a:rPr lang="en-GB" sz="4200" b="1" dirty="0">
                <a:latin typeface="Times New Roman" panose="02020603050405020304" pitchFamily="18" charset="0"/>
                <a:cs typeface="Times New Roman" panose="02020603050405020304" pitchFamily="18" charset="0"/>
              </a:rPr>
              <a:t>Duty of Joyfulness, </a:t>
            </a:r>
            <a:r>
              <a:rPr lang="en-GB" sz="4200" dirty="0">
                <a:latin typeface="Times New Roman" panose="02020603050405020304" pitchFamily="18" charset="0"/>
                <a:cs typeface="Times New Roman" panose="02020603050405020304" pitchFamily="18" charset="0"/>
              </a:rPr>
              <a:t>Hasidic Jews believe that people have a duty to be joyful all the time because the world is full of God and his glory.</a:t>
            </a:r>
            <a:endParaRPr lang="en-GB" sz="4200" b="1" dirty="0">
              <a:latin typeface="Times New Roman" panose="02020603050405020304" pitchFamily="18" charset="0"/>
              <a:cs typeface="Times New Roman" panose="02020603050405020304" pitchFamily="18" charset="0"/>
            </a:endParaRPr>
          </a:p>
          <a:p>
            <a:r>
              <a:rPr lang="en-GB" sz="4200" b="1" dirty="0">
                <a:latin typeface="Times New Roman" panose="02020603050405020304" pitchFamily="18" charset="0"/>
                <a:cs typeface="Times New Roman" panose="02020603050405020304" pitchFamily="18" charset="0"/>
              </a:rPr>
              <a:t>Example of the Tzaddik, </a:t>
            </a:r>
            <a:r>
              <a:rPr lang="en-GB" sz="4200" dirty="0">
                <a:latin typeface="Times New Roman" panose="02020603050405020304" pitchFamily="18" charset="0"/>
                <a:cs typeface="Times New Roman" panose="02020603050405020304" pitchFamily="18" charset="0"/>
              </a:rPr>
              <a:t>Hasidic Jews believe that the tzaddik, the religious leader of Hasidic Jews, provides an important example to others on how to live a proper religious life.</a:t>
            </a:r>
          </a:p>
          <a:p>
            <a:r>
              <a:rPr lang="en-GB" sz="4200" dirty="0">
                <a:latin typeface="Times New Roman" panose="02020603050405020304" pitchFamily="18" charset="0"/>
                <a:cs typeface="Times New Roman" panose="02020603050405020304" pitchFamily="18" charset="0"/>
              </a:rPr>
              <a:t>Hasidic Jews believe the entire Torah - that is, the "written law" (i.e. the five books of Moses) given by God at Sinai, which remains authoritative for modern life in its entirety. Hasidic Jews also hold to the "oral law" (i.e. the Talmud). </a:t>
            </a:r>
            <a:r>
              <a:rPr lang="en-GB" sz="2200" dirty="0">
                <a:solidFill>
                  <a:schemeClr val="bg1"/>
                </a:solidFill>
                <a:latin typeface="Times New Roman" panose="02020603050405020304" pitchFamily="18" charset="0"/>
                <a:cs typeface="Times New Roman" panose="02020603050405020304" pitchFamily="18" charset="0"/>
              </a:rPr>
              <a:t>Ref 3.</a:t>
            </a:r>
          </a:p>
          <a:p>
            <a:r>
              <a:rPr lang="en-GB" sz="4200" dirty="0">
                <a:latin typeface="Times New Roman" panose="02020603050405020304" pitchFamily="18" charset="0"/>
                <a:cs typeface="Times New Roman" panose="02020603050405020304" pitchFamily="18" charset="0"/>
              </a:rPr>
              <a:t>Hasidic Jews also held fast to the belief in to such practices as daily worship, dietary laws (kashruth), traditional prayers and ceremonies, regular and intensive study of the Torah, and separation of men and women in the synagogue. It also enjoins strict observance of the sabbath and religious festivals. </a:t>
            </a:r>
            <a:r>
              <a:rPr lang="en-GB" sz="2200" dirty="0">
                <a:solidFill>
                  <a:schemeClr val="bg1"/>
                </a:solidFill>
                <a:latin typeface="Times New Roman" panose="02020603050405020304" pitchFamily="18" charset="0"/>
                <a:cs typeface="Times New Roman" panose="02020603050405020304" pitchFamily="18" charset="0"/>
              </a:rPr>
              <a:t>Ref 4.</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5186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5C5D1-8D63-4282-8B50-FDDD9CB3E180}"/>
              </a:ext>
            </a:extLst>
          </p:cNvPr>
          <p:cNvSpPr>
            <a:spLocks noGrp="1"/>
          </p:cNvSpPr>
          <p:nvPr>
            <p:ph type="title"/>
          </p:nvPr>
        </p:nvSpPr>
        <p:spPr>
          <a:xfrm>
            <a:off x="2928729" y="119271"/>
            <a:ext cx="7210909" cy="2544418"/>
          </a:xfrm>
        </p:spPr>
        <p:txBody>
          <a:bodyPr/>
          <a:lstStyle/>
          <a:p>
            <a:r>
              <a:rPr lang="en-GB" dirty="0"/>
              <a:t>The </a:t>
            </a:r>
            <a:r>
              <a:rPr lang="en-GB" dirty="0" err="1"/>
              <a:t>Rebbe</a:t>
            </a:r>
            <a:endParaRPr lang="en-GB" dirty="0"/>
          </a:p>
        </p:txBody>
      </p:sp>
      <p:sp>
        <p:nvSpPr>
          <p:cNvPr id="3" name="Text Placeholder 2">
            <a:extLst>
              <a:ext uri="{FF2B5EF4-FFF2-40B4-BE49-F238E27FC236}">
                <a16:creationId xmlns:a16="http://schemas.microsoft.com/office/drawing/2014/main" id="{8F3BD0F3-6375-47EA-971C-8A8B554630AF}"/>
              </a:ext>
            </a:extLst>
          </p:cNvPr>
          <p:cNvSpPr>
            <a:spLocks noGrp="1"/>
          </p:cNvSpPr>
          <p:nvPr>
            <p:ph type="body" sz="half" idx="2"/>
          </p:nvPr>
        </p:nvSpPr>
        <p:spPr>
          <a:xfrm>
            <a:off x="609600" y="927652"/>
            <a:ext cx="9371013" cy="5092148"/>
          </a:xfrm>
        </p:spPr>
        <p:txBody>
          <a:bodyPr>
            <a:normAutofit/>
          </a:bodyPr>
          <a:lstStyle/>
          <a:p>
            <a:r>
              <a:rPr lang="en-GB" sz="2400" dirty="0">
                <a:latin typeface="Times New Roman" panose="02020603050405020304" pitchFamily="18" charset="0"/>
                <a:cs typeface="Times New Roman" panose="02020603050405020304" pitchFamily="18" charset="0"/>
              </a:rPr>
              <a:t>The </a:t>
            </a:r>
            <a:r>
              <a:rPr lang="en-GB" sz="2400" dirty="0" err="1">
                <a:latin typeface="Times New Roman" panose="02020603050405020304" pitchFamily="18" charset="0"/>
                <a:cs typeface="Times New Roman" panose="02020603050405020304" pitchFamily="18" charset="0"/>
              </a:rPr>
              <a:t>rebbes</a:t>
            </a:r>
            <a:r>
              <a:rPr lang="en-GB" sz="2400" dirty="0">
                <a:latin typeface="Times New Roman" panose="02020603050405020304" pitchFamily="18" charset="0"/>
                <a:cs typeface="Times New Roman" panose="02020603050405020304" pitchFamily="18" charset="0"/>
              </a:rPr>
              <a:t> are the top ranking religious leaders and their authority is inherited from their fathers or other close relatives but it is believed ultimately to come from God. They are beyond question or reproach. They are recognised as the most high who exceed and outrank every other person. Everything they say and do is a form of religious worship. They are the core of the community. Both words Rabbi and </a:t>
            </a:r>
            <a:r>
              <a:rPr lang="en-GB" sz="2400" dirty="0" err="1">
                <a:latin typeface="Times New Roman" panose="02020603050405020304" pitchFamily="18" charset="0"/>
                <a:cs typeface="Times New Roman" panose="02020603050405020304" pitchFamily="18" charset="0"/>
              </a:rPr>
              <a:t>Rebbe</a:t>
            </a:r>
            <a:r>
              <a:rPr lang="en-GB" sz="2400" dirty="0">
                <a:latin typeface="Times New Roman" panose="02020603050405020304" pitchFamily="18" charset="0"/>
                <a:cs typeface="Times New Roman" panose="02020603050405020304" pitchFamily="18" charset="0"/>
              </a:rPr>
              <a:t> came from the same root Hebrew word </a:t>
            </a:r>
            <a:r>
              <a:rPr lang="en-GB" sz="2400" dirty="0" err="1">
                <a:latin typeface="Times New Roman" panose="02020603050405020304" pitchFamily="18" charset="0"/>
                <a:cs typeface="Times New Roman" panose="02020603050405020304" pitchFamily="18" charset="0"/>
              </a:rPr>
              <a:t>rav</a:t>
            </a:r>
            <a:r>
              <a:rPr lang="en-GB" sz="2400" dirty="0">
                <a:latin typeface="Times New Roman" panose="02020603050405020304" pitchFamily="18" charset="0"/>
                <a:cs typeface="Times New Roman" panose="02020603050405020304" pitchFamily="18" charset="0"/>
              </a:rPr>
              <a:t>, meaning teacher or spiritual guide. Both words can refer to a teacher of Torah, a personal mentor, teacher or a spiritual leader. </a:t>
            </a:r>
            <a:r>
              <a:rPr lang="en-GB" sz="2400" dirty="0" err="1">
                <a:latin typeface="Times New Roman" panose="02020603050405020304" pitchFamily="18" charset="0"/>
                <a:cs typeface="Times New Roman" panose="02020603050405020304" pitchFamily="18" charset="0"/>
              </a:rPr>
              <a:t>Rebbe</a:t>
            </a:r>
            <a:r>
              <a:rPr lang="en-GB" sz="2400" dirty="0">
                <a:latin typeface="Times New Roman" panose="02020603050405020304" pitchFamily="18" charset="0"/>
                <a:cs typeface="Times New Roman" panose="02020603050405020304" pitchFamily="18" charset="0"/>
              </a:rPr>
              <a:t> is a Yiddish-German word that describes a spiritual leader and a master of theology in the Hasidic movement. A </a:t>
            </a:r>
            <a:r>
              <a:rPr lang="en-GB" sz="2400" dirty="0" err="1">
                <a:latin typeface="Times New Roman" panose="02020603050405020304" pitchFamily="18" charset="0"/>
                <a:cs typeface="Times New Roman" panose="02020603050405020304" pitchFamily="18" charset="0"/>
              </a:rPr>
              <a:t>rebbe</a:t>
            </a:r>
            <a:r>
              <a:rPr lang="en-GB" sz="2400" dirty="0">
                <a:latin typeface="Times New Roman" panose="02020603050405020304" pitchFamily="18" charset="0"/>
                <a:cs typeface="Times New Roman" panose="02020603050405020304" pitchFamily="18" charset="0"/>
              </a:rPr>
              <a:t> is required to be Tzaddik or righteous man in the eyes of God. </a:t>
            </a:r>
            <a:r>
              <a:rPr lang="en-GB" sz="1050" dirty="0">
                <a:solidFill>
                  <a:schemeClr val="bg1"/>
                </a:solidFill>
                <a:latin typeface="Times New Roman" panose="02020603050405020304" pitchFamily="18" charset="0"/>
                <a:cs typeface="Times New Roman" panose="02020603050405020304" pitchFamily="18" charset="0"/>
              </a:rPr>
              <a:t>Ref 5.</a:t>
            </a:r>
          </a:p>
        </p:txBody>
      </p:sp>
    </p:spTree>
    <p:extLst>
      <p:ext uri="{BB962C8B-B14F-4D97-AF65-F5344CB8AC3E}">
        <p14:creationId xmlns:p14="http://schemas.microsoft.com/office/powerpoint/2010/main" val="1476963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8" name="Picture 47">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0" name="Oval 49">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2" name="Picture 51">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4" name="Picture 53">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6" name="Rectangle 55">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09B3D15-C385-4B6F-8277-1BEC962650A2}"/>
              </a:ext>
            </a:extLst>
          </p:cNvPr>
          <p:cNvSpPr>
            <a:spLocks noGrp="1"/>
          </p:cNvSpPr>
          <p:nvPr>
            <p:ph type="title"/>
          </p:nvPr>
        </p:nvSpPr>
        <p:spPr>
          <a:xfrm>
            <a:off x="5500382" y="8374"/>
            <a:ext cx="4765226" cy="1400530"/>
          </a:xfrm>
        </p:spPr>
        <p:txBody>
          <a:bodyPr vert="horz" lIns="91440" tIns="45720" rIns="91440" bIns="45720" rtlCol="0" anchor="t">
            <a:normAutofit/>
          </a:bodyPr>
          <a:lstStyle/>
          <a:p>
            <a:r>
              <a:rPr lang="en-US" sz="4200" dirty="0"/>
              <a:t>Hasidic Clothing</a:t>
            </a:r>
          </a:p>
        </p:txBody>
      </p:sp>
      <p:pic>
        <p:nvPicPr>
          <p:cNvPr id="8" name="Content Placeholder 7" descr="A person wearing a suit and tie&#10;&#10;Description generated with very high confidence">
            <a:extLst>
              <a:ext uri="{FF2B5EF4-FFF2-40B4-BE49-F238E27FC236}">
                <a16:creationId xmlns:a16="http://schemas.microsoft.com/office/drawing/2014/main" id="{2D762EB7-D272-49F1-9206-541F40B273E9}"/>
              </a:ext>
            </a:extLst>
          </p:cNvPr>
          <p:cNvPicPr>
            <a:picLocks noGrp="1" noChangeAspect="1"/>
          </p:cNvPicPr>
          <p:nvPr>
            <p:ph idx="1"/>
          </p:nvPr>
        </p:nvPicPr>
        <p:blipFill rotWithShape="1">
          <a:blip r:embed="rId8">
            <a:extLst>
              <a:ext uri="{28A0092B-C50C-407E-A947-70E740481C1C}">
                <a14:useLocalDpi xmlns:a14="http://schemas.microsoft.com/office/drawing/2010/main" val="0"/>
              </a:ext>
            </a:extLst>
          </a:blip>
          <a:srcRect r="3" b="1355"/>
          <a:stretch/>
        </p:blipFill>
        <p:spPr>
          <a:xfrm>
            <a:off x="-1" y="10"/>
            <a:ext cx="4634681" cy="3428990"/>
          </a:xfrm>
          <a:prstGeom prst="rect">
            <a:avLst/>
          </a:prstGeom>
        </p:spPr>
      </p:pic>
      <p:pic>
        <p:nvPicPr>
          <p:cNvPr id="10" name="Content Placeholder 9" descr="A close up of a person&#10;&#10;Description generated with high confidence">
            <a:extLst>
              <a:ext uri="{FF2B5EF4-FFF2-40B4-BE49-F238E27FC236}">
                <a16:creationId xmlns:a16="http://schemas.microsoft.com/office/drawing/2014/main" id="{CAE13182-B44A-414E-AA2E-76E7A52E00A1}"/>
              </a:ext>
            </a:extLst>
          </p:cNvPr>
          <p:cNvPicPr>
            <a:picLocks noGrp="1" noChangeAspect="1"/>
          </p:cNvPicPr>
          <p:nvPr>
            <p:ph sz="quarter" idx="4294967295"/>
          </p:nvPr>
        </p:nvPicPr>
        <p:blipFill rotWithShape="1">
          <a:blip r:embed="rId9">
            <a:extLst>
              <a:ext uri="{28A0092B-C50C-407E-A947-70E740481C1C}">
                <a14:useLocalDpi xmlns:a14="http://schemas.microsoft.com/office/drawing/2010/main" val="0"/>
              </a:ext>
            </a:extLst>
          </a:blip>
          <a:srcRect t="312" r="3" b="1056"/>
          <a:stretch/>
        </p:blipFill>
        <p:spPr>
          <a:xfrm>
            <a:off x="3222" y="3429001"/>
            <a:ext cx="4634681" cy="3428538"/>
          </a:xfrm>
          <a:prstGeom prst="rect">
            <a:avLst/>
          </a:prstGeom>
        </p:spPr>
      </p:pic>
      <p:sp>
        <p:nvSpPr>
          <p:cNvPr id="4" name="Text Placeholder 3">
            <a:extLst>
              <a:ext uri="{FF2B5EF4-FFF2-40B4-BE49-F238E27FC236}">
                <a16:creationId xmlns:a16="http://schemas.microsoft.com/office/drawing/2014/main" id="{A2AADC79-B5ED-4A34-A2E8-69E6E2B2C45D}"/>
              </a:ext>
            </a:extLst>
          </p:cNvPr>
          <p:cNvSpPr>
            <a:spLocks noGrp="1"/>
          </p:cNvSpPr>
          <p:nvPr>
            <p:ph type="body" sz="half" idx="2"/>
          </p:nvPr>
        </p:nvSpPr>
        <p:spPr>
          <a:xfrm>
            <a:off x="4641125" y="1141407"/>
            <a:ext cx="7431605" cy="5716593"/>
          </a:xfrm>
        </p:spPr>
        <p:txBody>
          <a:bodyPr vert="horz" lIns="91440" tIns="45720" rIns="91440" bIns="45720" rtlCol="0">
            <a:normAutofit/>
          </a:bodyPr>
          <a:lstStyle/>
          <a:p>
            <a:pPr>
              <a:buFont typeface="Wingdings 3" charset="2"/>
              <a:buChar char=""/>
            </a:pPr>
            <a:r>
              <a:rPr lang="en-GB" sz="2000" dirty="0">
                <a:latin typeface="Times New Roman" panose="02020603050405020304" pitchFamily="18" charset="0"/>
                <a:cs typeface="Times New Roman" panose="02020603050405020304" pitchFamily="18" charset="0"/>
              </a:rPr>
              <a:t>Today’s Hasidic male deliberately sets out to look different from other people, true to their own teachings, they have kept their beards and curly sidelocks. As it states in the Torah “ You shall not round off the hair on your temples or mar the edges of your beard.”( </a:t>
            </a:r>
            <a:r>
              <a:rPr lang="en-GB" sz="2000" i="1" dirty="0">
                <a:latin typeface="Times New Roman" panose="02020603050405020304" pitchFamily="18" charset="0"/>
                <a:cs typeface="Times New Roman" panose="02020603050405020304" pitchFamily="18" charset="0"/>
              </a:rPr>
              <a:t>Lev:19:27).</a:t>
            </a:r>
            <a:r>
              <a:rPr lang="en-GB" dirty="0"/>
              <a:t> </a:t>
            </a:r>
          </a:p>
          <a:p>
            <a:pPr>
              <a:buFont typeface="Wingdings 3" charset="2"/>
              <a:buChar char=""/>
            </a:pPr>
            <a:r>
              <a:rPr lang="en-GB" dirty="0"/>
              <a:t> </a:t>
            </a:r>
            <a:r>
              <a:rPr lang="en-GB" sz="2000" dirty="0">
                <a:latin typeface="Times New Roman" panose="02020603050405020304" pitchFamily="18" charset="0"/>
                <a:cs typeface="Times New Roman" panose="02020603050405020304" pitchFamily="18" charset="0"/>
              </a:rPr>
              <a:t>A Hasidic Jew can identify the social class of another Hasidic Jew by the way he dresses. Wearing these garments help identify himself as a Jew and stop him coming into contact with sin. They believe that by looking like a Jew with the image of God upon their face it will serve as a barrier against acculturation and assimilation, and it will also serve as a guard and shield from sin and obscenity. </a:t>
            </a:r>
            <a:r>
              <a:rPr lang="en-GB" sz="1050" dirty="0">
                <a:solidFill>
                  <a:schemeClr val="bg1"/>
                </a:solidFill>
                <a:latin typeface="Times New Roman" panose="02020603050405020304" pitchFamily="18" charset="0"/>
                <a:cs typeface="Times New Roman" panose="02020603050405020304" pitchFamily="18" charset="0"/>
              </a:rPr>
              <a:t>Ref 6.</a:t>
            </a:r>
          </a:p>
          <a:p>
            <a:pPr>
              <a:buFont typeface="Wingdings 3" charset="2"/>
              <a:buChar char=""/>
            </a:pPr>
            <a:r>
              <a:rPr lang="en-GB"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Outside their own communities, Hasidic women are not as identifiable as their male counterparts. Their dress is modest, one truly distinguishing feature being the </a:t>
            </a:r>
            <a:r>
              <a:rPr lang="en-GB" sz="2000" i="1" dirty="0" err="1">
                <a:latin typeface="Times New Roman" panose="02020603050405020304" pitchFamily="18" charset="0"/>
                <a:cs typeface="Times New Roman" panose="02020603050405020304" pitchFamily="18" charset="0"/>
              </a:rPr>
              <a:t>sheytl</a:t>
            </a:r>
            <a:r>
              <a:rPr lang="en-GB" sz="2000" i="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(wig) or </a:t>
            </a:r>
            <a:r>
              <a:rPr lang="en-GB" sz="2000" i="1" dirty="0" err="1">
                <a:latin typeface="Times New Roman" panose="02020603050405020304" pitchFamily="18" charset="0"/>
                <a:cs typeface="Times New Roman" panose="02020603050405020304" pitchFamily="18" charset="0"/>
              </a:rPr>
              <a:t>tikhel</a:t>
            </a:r>
            <a:r>
              <a:rPr lang="en-GB" sz="2000" i="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(scarf) worn by all married women. Indeed, in styled wigs some Hasidic women look far more glamorous than their assimilated Jewish counterparts. </a:t>
            </a:r>
            <a:r>
              <a:rPr lang="en-GB" sz="1050" dirty="0">
                <a:solidFill>
                  <a:schemeClr val="bg1"/>
                </a:solidFill>
                <a:latin typeface="Times New Roman" panose="02020603050405020304" pitchFamily="18" charset="0"/>
                <a:cs typeface="Times New Roman" panose="02020603050405020304" pitchFamily="18" charset="0"/>
              </a:rPr>
              <a:t>Ref 7.</a:t>
            </a:r>
          </a:p>
          <a:p>
            <a:pPr>
              <a:buFont typeface="Wingdings 3" charset="2"/>
              <a:buChar char=""/>
            </a:pPr>
            <a:r>
              <a:rPr lang="en-GB" sz="1050" i="1" dirty="0">
                <a:solidFill>
                  <a:schemeClr val="bg1"/>
                </a:solidFill>
                <a:latin typeface="Times New Roman" panose="02020603050405020304" pitchFamily="18" charset="0"/>
                <a:cs typeface="Times New Roman" panose="02020603050405020304" pitchFamily="18" charset="0"/>
              </a:rPr>
              <a:t>-Fig 2.</a:t>
            </a:r>
          </a:p>
          <a:p>
            <a:pPr>
              <a:buFont typeface="Wingdings 3" charset="2"/>
              <a:buChar char=""/>
            </a:pPr>
            <a:endParaRPr lang="en-GB" sz="1050" i="1" dirty="0">
              <a:solidFill>
                <a:schemeClr val="bg1"/>
              </a:solidFill>
              <a:latin typeface="Times New Roman" panose="02020603050405020304" pitchFamily="18" charset="0"/>
              <a:cs typeface="Times New Roman" panose="02020603050405020304" pitchFamily="18" charset="0"/>
            </a:endParaRPr>
          </a:p>
          <a:p>
            <a:pPr>
              <a:buFont typeface="Wingdings 3" charset="2"/>
              <a:buChar char=""/>
            </a:pPr>
            <a:endParaRPr lang="en-US" sz="2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4317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E26AD-70D1-4B0E-B63D-C9ACA8D2D3F0}"/>
              </a:ext>
            </a:extLst>
          </p:cNvPr>
          <p:cNvSpPr>
            <a:spLocks noGrp="1"/>
          </p:cNvSpPr>
          <p:nvPr>
            <p:ph type="title"/>
          </p:nvPr>
        </p:nvSpPr>
        <p:spPr>
          <a:xfrm>
            <a:off x="3207026" y="0"/>
            <a:ext cx="6773587" cy="3429000"/>
          </a:xfrm>
        </p:spPr>
        <p:txBody>
          <a:bodyPr/>
          <a:lstStyle/>
          <a:p>
            <a:r>
              <a:rPr lang="en-GB" dirty="0"/>
              <a:t>Challenges</a:t>
            </a:r>
          </a:p>
        </p:txBody>
      </p:sp>
      <p:sp>
        <p:nvSpPr>
          <p:cNvPr id="3" name="Text Placeholder 2">
            <a:extLst>
              <a:ext uri="{FF2B5EF4-FFF2-40B4-BE49-F238E27FC236}">
                <a16:creationId xmlns:a16="http://schemas.microsoft.com/office/drawing/2014/main" id="{C97E6C6E-CFAB-4992-86A8-048C76770E10}"/>
              </a:ext>
            </a:extLst>
          </p:cNvPr>
          <p:cNvSpPr>
            <a:spLocks noGrp="1"/>
          </p:cNvSpPr>
          <p:nvPr>
            <p:ph type="body" sz="half" idx="2"/>
          </p:nvPr>
        </p:nvSpPr>
        <p:spPr>
          <a:xfrm>
            <a:off x="344557" y="0"/>
            <a:ext cx="9636057" cy="5724939"/>
          </a:xfrm>
        </p:spPr>
        <p:txBody>
          <a:bodyPr>
            <a:normAutofit/>
          </a:bodyPr>
          <a:lstStyle/>
          <a:p>
            <a:r>
              <a:rPr lang="en-GB" sz="2000" dirty="0">
                <a:latin typeface="Times New Roman" panose="02020603050405020304" pitchFamily="18" charset="0"/>
                <a:cs typeface="Times New Roman" panose="02020603050405020304" pitchFamily="18" charset="0"/>
              </a:rPr>
              <a:t>One of the challenges the Hasidic community face is not having enough space and the problem with affordable housing. The asking price for marrying off a child in the Haredi community is $40,000 that is the amount that each side is expected to give for the cost of a wedding and an apartment. When the father has spent most of his years studying and not working, where his he going to find the money to marry off  his children. </a:t>
            </a:r>
            <a:r>
              <a:rPr lang="en-GB" sz="1050" dirty="0">
                <a:solidFill>
                  <a:schemeClr val="bg1"/>
                </a:solidFill>
                <a:latin typeface="Times New Roman" panose="02020603050405020304" pitchFamily="18" charset="0"/>
                <a:cs typeface="Times New Roman" panose="02020603050405020304" pitchFamily="18" charset="0"/>
              </a:rPr>
              <a:t>Ref  8</a:t>
            </a:r>
          </a:p>
          <a:p>
            <a:r>
              <a:rPr lang="en-GB" dirty="0">
                <a:latin typeface="Times New Roman" panose="02020603050405020304" pitchFamily="18" charset="0"/>
                <a:cs typeface="Times New Roman" panose="02020603050405020304" pitchFamily="18" charset="0"/>
              </a:rPr>
              <a:t> A newspaper article from The Independent in America dated from 22 August 2016 states that</a:t>
            </a:r>
          </a:p>
          <a:p>
            <a:r>
              <a:rPr lang="en-GB" dirty="0">
                <a:latin typeface="Times New Roman" panose="02020603050405020304" pitchFamily="18" charset="0"/>
                <a:cs typeface="Times New Roman" panose="02020603050405020304" pitchFamily="18" charset="0"/>
              </a:rPr>
              <a:t>Ultra- Orthodox Rabbis ban women from going to university </a:t>
            </a:r>
            <a:r>
              <a:rPr lang="en-GB" sz="2000" dirty="0">
                <a:latin typeface="Times New Roman" panose="02020603050405020304" pitchFamily="18" charset="0"/>
                <a:cs typeface="Times New Roman" panose="02020603050405020304" pitchFamily="18" charset="0"/>
              </a:rPr>
              <a:t>in</a:t>
            </a:r>
            <a:r>
              <a:rPr lang="en-GB" dirty="0">
                <a:latin typeface="Times New Roman" panose="02020603050405020304" pitchFamily="18" charset="0"/>
                <a:cs typeface="Times New Roman" panose="02020603050405020304" pitchFamily="18" charset="0"/>
              </a:rPr>
              <a:t> case they get dangerous secular knowledge. The decree seen by</a:t>
            </a:r>
            <a:r>
              <a:rPr lang="en-GB" i="1" dirty="0">
                <a:latin typeface="Times New Roman" panose="02020603050405020304" pitchFamily="18" charset="0"/>
                <a:cs typeface="Times New Roman" panose="02020603050405020304" pitchFamily="18" charset="0"/>
              </a:rPr>
              <a:t> The Independent</a:t>
            </a:r>
            <a:r>
              <a:rPr lang="en-GB" sz="105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warns ‘We will be very strict about this. No girls attending our school are allowed to study and get a degree. It is dangerous. Girls who will not abide will be forced to leave our school’ Also, we will not give any jobs or teaching position in the school to girls who’ve been to college or have a degree. </a:t>
            </a:r>
            <a:r>
              <a:rPr lang="en-GB" sz="1050" dirty="0">
                <a:solidFill>
                  <a:schemeClr val="bg1"/>
                </a:solidFill>
                <a:latin typeface="Times New Roman" panose="02020603050405020304" pitchFamily="18" charset="0"/>
                <a:cs typeface="Times New Roman" panose="02020603050405020304" pitchFamily="18" charset="0"/>
              </a:rPr>
              <a:t>Ref  9</a:t>
            </a:r>
          </a:p>
        </p:txBody>
      </p:sp>
    </p:spTree>
    <p:extLst>
      <p:ext uri="{BB962C8B-B14F-4D97-AF65-F5344CB8AC3E}">
        <p14:creationId xmlns:p14="http://schemas.microsoft.com/office/powerpoint/2010/main" val="4205336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DD8A0-1D8B-4D4F-A74C-01A8A3710334}"/>
              </a:ext>
            </a:extLst>
          </p:cNvPr>
          <p:cNvSpPr>
            <a:spLocks noGrp="1"/>
          </p:cNvSpPr>
          <p:nvPr>
            <p:ph type="title"/>
          </p:nvPr>
        </p:nvSpPr>
        <p:spPr>
          <a:xfrm>
            <a:off x="1656522" y="0"/>
            <a:ext cx="8394312" cy="914400"/>
          </a:xfrm>
        </p:spPr>
        <p:txBody>
          <a:bodyPr/>
          <a:lstStyle/>
          <a:p>
            <a:r>
              <a:rPr lang="en-GB" dirty="0"/>
              <a:t> Interesting Statistics</a:t>
            </a:r>
          </a:p>
        </p:txBody>
      </p:sp>
      <p:sp>
        <p:nvSpPr>
          <p:cNvPr id="3" name="Content Placeholder 2">
            <a:extLst>
              <a:ext uri="{FF2B5EF4-FFF2-40B4-BE49-F238E27FC236}">
                <a16:creationId xmlns:a16="http://schemas.microsoft.com/office/drawing/2014/main" id="{E6C0CD35-EF79-4DBD-A148-4BE529047468}"/>
              </a:ext>
            </a:extLst>
          </p:cNvPr>
          <p:cNvSpPr>
            <a:spLocks noGrp="1"/>
          </p:cNvSpPr>
          <p:nvPr>
            <p:ph idx="1"/>
          </p:nvPr>
        </p:nvSpPr>
        <p:spPr>
          <a:xfrm>
            <a:off x="291549" y="1033670"/>
            <a:ext cx="8963176" cy="5512904"/>
          </a:xfrm>
        </p:spPr>
        <p:txBody>
          <a:bodyPr/>
          <a:lstStyle/>
          <a:p>
            <a:r>
              <a:rPr lang="en-GB" dirty="0">
                <a:latin typeface="Times New Roman" panose="02020603050405020304" pitchFamily="18" charset="0"/>
                <a:cs typeface="Times New Roman" panose="02020603050405020304" pitchFamily="18" charset="0"/>
              </a:rPr>
              <a:t>Compared with other Jews, Orthodox Jews are much more likely to be married. About seven-in-ten Orthodox Jews ages 18 and older (69%) are married, compared with 49% of other adult Jews. Haredi Jews are largely responsible for this gap; 79% of Haredi adults are married.</a:t>
            </a:r>
          </a:p>
          <a:p>
            <a:r>
              <a:rPr lang="en-GB" dirty="0">
                <a:latin typeface="Times New Roman" panose="02020603050405020304" pitchFamily="18" charset="0"/>
                <a:cs typeface="Times New Roman" panose="02020603050405020304" pitchFamily="18" charset="0"/>
              </a:rPr>
              <a:t> Nearly all Orthodox Jews who are married have Jewish spouses (98%),while fewer married Conservative and Reform Jews (73% and 50%, respectively) have Jewish spouses.</a:t>
            </a:r>
          </a:p>
          <a:p>
            <a:r>
              <a:rPr lang="en-GB" dirty="0"/>
              <a:t> </a:t>
            </a:r>
            <a:r>
              <a:rPr lang="en-GB" dirty="0">
                <a:latin typeface="Times New Roman" panose="02020603050405020304" pitchFamily="18" charset="0"/>
                <a:cs typeface="Times New Roman" panose="02020603050405020304" pitchFamily="18" charset="0"/>
              </a:rPr>
              <a:t>Orthodox Jews tend to have more children than other Jews. The </a:t>
            </a:r>
            <a:r>
              <a:rPr lang="en-GB" u="sng" dirty="0">
                <a:latin typeface="Times New Roman" panose="02020603050405020304" pitchFamily="18" charset="0"/>
                <a:cs typeface="Times New Roman" panose="02020603050405020304" pitchFamily="18" charset="0"/>
                <a:hlinkClick r:id="rId3"/>
              </a:rPr>
              <a:t>2013 Pew Research report noted</a:t>
            </a:r>
            <a:r>
              <a:rPr lang="en-GB" dirty="0">
                <a:latin typeface="Times New Roman" panose="02020603050405020304" pitchFamily="18" charset="0"/>
                <a:cs typeface="Times New Roman" panose="02020603050405020304" pitchFamily="18" charset="0"/>
              </a:rPr>
              <a:t> that Orthodox Jewish respondents ages 40-59 have had an average of 4.1 children in their lifetime, compared with an average of 1.7 born to all other U.S. Jews in that age group (a measure known as “completed fertility”).</a:t>
            </a:r>
          </a:p>
          <a:p>
            <a:r>
              <a:rPr lang="en-GB" dirty="0">
                <a:latin typeface="Times New Roman" panose="02020603050405020304" pitchFamily="18" charset="0"/>
                <a:cs typeface="Times New Roman" panose="02020603050405020304" pitchFamily="18" charset="0"/>
              </a:rPr>
              <a:t>From these statistics we can see that within the Ultra-orthodox movements that they marry at a younger age, nearly all of the movements spouses are also Jewish and they are more likely to have children later in life. </a:t>
            </a:r>
            <a:r>
              <a:rPr lang="en-GB" sz="1050" dirty="0">
                <a:solidFill>
                  <a:schemeClr val="bg1"/>
                </a:solidFill>
                <a:latin typeface="Times New Roman" panose="02020603050405020304" pitchFamily="18" charset="0"/>
                <a:cs typeface="Times New Roman" panose="02020603050405020304" pitchFamily="18" charset="0"/>
              </a:rPr>
              <a:t>Ref 10.</a:t>
            </a:r>
          </a:p>
          <a:p>
            <a:pPr marL="0" indent="0">
              <a:buNone/>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5108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22CAD-9592-452E-BBCE-B720D66FEAE6}"/>
              </a:ext>
            </a:extLst>
          </p:cNvPr>
          <p:cNvSpPr>
            <a:spLocks noGrp="1"/>
          </p:cNvSpPr>
          <p:nvPr>
            <p:ph type="title"/>
          </p:nvPr>
        </p:nvSpPr>
        <p:spPr>
          <a:xfrm>
            <a:off x="1804311" y="-62948"/>
            <a:ext cx="8825659" cy="1981200"/>
          </a:xfrm>
        </p:spPr>
        <p:txBody>
          <a:bodyPr/>
          <a:lstStyle/>
          <a:p>
            <a:r>
              <a:rPr lang="en-GB" dirty="0">
                <a:latin typeface="Times New Roman" panose="02020603050405020304" pitchFamily="18" charset="0"/>
                <a:cs typeface="Times New Roman" panose="02020603050405020304" pitchFamily="18" charset="0"/>
              </a:rPr>
              <a:t>What Scholars Have said.</a:t>
            </a:r>
          </a:p>
        </p:txBody>
      </p:sp>
      <p:sp>
        <p:nvSpPr>
          <p:cNvPr id="3" name="Text Placeholder 2">
            <a:extLst>
              <a:ext uri="{FF2B5EF4-FFF2-40B4-BE49-F238E27FC236}">
                <a16:creationId xmlns:a16="http://schemas.microsoft.com/office/drawing/2014/main" id="{335931BE-9CD0-4D28-BDB8-38300BBD33B6}"/>
              </a:ext>
            </a:extLst>
          </p:cNvPr>
          <p:cNvSpPr>
            <a:spLocks noGrp="1"/>
          </p:cNvSpPr>
          <p:nvPr>
            <p:ph type="body" sz="half" idx="2"/>
          </p:nvPr>
        </p:nvSpPr>
        <p:spPr>
          <a:xfrm>
            <a:off x="439338" y="829088"/>
            <a:ext cx="9460037" cy="5199823"/>
          </a:xfrm>
        </p:spPr>
        <p:txBody>
          <a:bodyPr/>
          <a:lstStyle/>
          <a:p>
            <a:r>
              <a:rPr lang="en-GB" dirty="0"/>
              <a:t> </a:t>
            </a:r>
            <a:r>
              <a:rPr lang="en-GB" sz="2400" dirty="0">
                <a:latin typeface="Times New Roman" panose="02020603050405020304" pitchFamily="18" charset="0"/>
                <a:cs typeface="Times New Roman" panose="02020603050405020304" pitchFamily="18" charset="0"/>
              </a:rPr>
              <a:t>Martin Buber states that</a:t>
            </a:r>
          </a:p>
          <a:p>
            <a:r>
              <a:rPr lang="en-GB" sz="2400" dirty="0">
                <a:latin typeface="Times New Roman" panose="02020603050405020304" pitchFamily="18" charset="0"/>
                <a:cs typeface="Times New Roman" panose="02020603050405020304" pitchFamily="18" charset="0"/>
              </a:rPr>
              <a:t>	“Hasidism is one of the great movements of faith that shows directly that the human soul can live as a whole, united in itself in communication with the wholeness of being, and indeed not merely individual souls, but a multitude of souls bound into a community.” </a:t>
            </a:r>
            <a:r>
              <a:rPr lang="en-GB" sz="1050" dirty="0">
                <a:solidFill>
                  <a:schemeClr val="bg1"/>
                </a:solidFill>
                <a:latin typeface="Times New Roman" panose="02020603050405020304" pitchFamily="18" charset="0"/>
                <a:cs typeface="Times New Roman" panose="02020603050405020304" pitchFamily="18" charset="0"/>
              </a:rPr>
              <a:t>Ref 11</a:t>
            </a:r>
          </a:p>
          <a:p>
            <a:endParaRPr lang="en-GB" sz="1050" dirty="0">
              <a:solidFill>
                <a:schemeClr val="bg1"/>
              </a:solidFill>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David Landau states that</a:t>
            </a:r>
          </a:p>
          <a:p>
            <a:r>
              <a:rPr lang="en-GB" sz="2400" dirty="0">
                <a:latin typeface="Times New Roman" panose="02020603050405020304" pitchFamily="18" charset="0"/>
                <a:cs typeface="Times New Roman" panose="02020603050405020304" pitchFamily="18" charset="0"/>
              </a:rPr>
              <a:t>	“ In the United States, </a:t>
            </a:r>
            <a:r>
              <a:rPr lang="en-GB" sz="2400" dirty="0" err="1">
                <a:latin typeface="Times New Roman" panose="02020603050405020304" pitchFamily="18" charset="0"/>
                <a:cs typeface="Times New Roman" panose="02020603050405020304" pitchFamily="18" charset="0"/>
              </a:rPr>
              <a:t>haredi</a:t>
            </a:r>
            <a:r>
              <a:rPr lang="en-GB" sz="2400" dirty="0">
                <a:latin typeface="Times New Roman" panose="02020603050405020304" pitchFamily="18" charset="0"/>
                <a:cs typeface="Times New Roman" panose="02020603050405020304" pitchFamily="18" charset="0"/>
              </a:rPr>
              <a:t> dynamism is challenging the established order of Jewish life. Formerly a minority even with in the Orthodox minority of American Jewry, the </a:t>
            </a:r>
            <a:r>
              <a:rPr lang="en-GB" sz="2400" dirty="0" err="1">
                <a:latin typeface="Times New Roman" panose="02020603050405020304" pitchFamily="18" charset="0"/>
                <a:cs typeface="Times New Roman" panose="02020603050405020304" pitchFamily="18" charset="0"/>
              </a:rPr>
              <a:t>haredim</a:t>
            </a:r>
            <a:r>
              <a:rPr lang="en-GB" sz="2400" dirty="0">
                <a:latin typeface="Times New Roman" panose="02020603050405020304" pitchFamily="18" charset="0"/>
                <a:cs typeface="Times New Roman" panose="02020603050405020304" pitchFamily="18" charset="0"/>
              </a:rPr>
              <a:t> now set the tone in Orthodoxy with their increasingly stringent religious standards and their uncompromising rejection of the non-Orthodox majority.” </a:t>
            </a:r>
            <a:r>
              <a:rPr lang="en-GB" sz="1050" dirty="0">
                <a:solidFill>
                  <a:schemeClr val="bg1"/>
                </a:solidFill>
                <a:latin typeface="Times New Roman" panose="02020603050405020304" pitchFamily="18" charset="0"/>
                <a:cs typeface="Times New Roman" panose="02020603050405020304" pitchFamily="18" charset="0"/>
              </a:rPr>
              <a:t>REF 12</a:t>
            </a:r>
          </a:p>
        </p:txBody>
      </p:sp>
    </p:spTree>
    <p:extLst>
      <p:ext uri="{BB962C8B-B14F-4D97-AF65-F5344CB8AC3E}">
        <p14:creationId xmlns:p14="http://schemas.microsoft.com/office/powerpoint/2010/main" val="3702044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795E-BC75-41C8-A094-64893AC095E1}"/>
              </a:ext>
            </a:extLst>
          </p:cNvPr>
          <p:cNvSpPr>
            <a:spLocks noGrp="1"/>
          </p:cNvSpPr>
          <p:nvPr>
            <p:ph type="title"/>
          </p:nvPr>
        </p:nvSpPr>
        <p:spPr>
          <a:xfrm>
            <a:off x="3485323" y="-957823"/>
            <a:ext cx="8880682" cy="1898728"/>
          </a:xfrm>
        </p:spPr>
        <p:txBody>
          <a:bodyPr/>
          <a:lstStyle/>
          <a:p>
            <a:r>
              <a:rPr lang="en-GB" sz="7200" dirty="0">
                <a:latin typeface="Times New Roman" panose="02020603050405020304" pitchFamily="18" charset="0"/>
                <a:cs typeface="Times New Roman" panose="02020603050405020304" pitchFamily="18" charset="0"/>
              </a:rPr>
              <a:t>References</a:t>
            </a:r>
          </a:p>
        </p:txBody>
      </p:sp>
      <p:sp>
        <p:nvSpPr>
          <p:cNvPr id="3" name="Text Placeholder 2">
            <a:extLst>
              <a:ext uri="{FF2B5EF4-FFF2-40B4-BE49-F238E27FC236}">
                <a16:creationId xmlns:a16="http://schemas.microsoft.com/office/drawing/2014/main" id="{CFF66615-5001-4EE3-8F95-09D13F481338}"/>
              </a:ext>
            </a:extLst>
          </p:cNvPr>
          <p:cNvSpPr>
            <a:spLocks noGrp="1"/>
          </p:cNvSpPr>
          <p:nvPr>
            <p:ph type="body" idx="1"/>
          </p:nvPr>
        </p:nvSpPr>
        <p:spPr>
          <a:xfrm>
            <a:off x="132521" y="1077092"/>
            <a:ext cx="11926957" cy="5681516"/>
          </a:xfrm>
        </p:spPr>
        <p:txBody>
          <a:bodyPr/>
          <a:lstStyle/>
          <a:p>
            <a:r>
              <a:rPr lang="en-GB" sz="1600" dirty="0">
                <a:latin typeface="Times New Roman" panose="02020603050405020304" pitchFamily="18" charset="0"/>
                <a:cs typeface="Times New Roman" panose="02020603050405020304" pitchFamily="18" charset="0"/>
              </a:rPr>
              <a:t>Slide 1 – Fig1.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3- Ref 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3- Ref 2.</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4 – ref 3.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4 – Ref 4.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5 – ref 5.</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6 – ref 6.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6 – fig 2. </a:t>
            </a:r>
          </a:p>
        </p:txBody>
      </p:sp>
      <p:sp>
        <p:nvSpPr>
          <p:cNvPr id="4" name="Rectangle 3">
            <a:extLst>
              <a:ext uri="{FF2B5EF4-FFF2-40B4-BE49-F238E27FC236}">
                <a16:creationId xmlns:a16="http://schemas.microsoft.com/office/drawing/2014/main" id="{047D36B2-4FF6-40F4-BF27-789FA9B4F595}"/>
              </a:ext>
            </a:extLst>
          </p:cNvPr>
          <p:cNvSpPr/>
          <p:nvPr/>
        </p:nvSpPr>
        <p:spPr>
          <a:xfrm>
            <a:off x="2133601" y="1077090"/>
            <a:ext cx="7195930" cy="5632311"/>
          </a:xfrm>
          <a:prstGeom prst="rect">
            <a:avLst/>
          </a:prstGeom>
        </p:spPr>
        <p:txBody>
          <a:bodyPr wrap="square">
            <a:spAutoFit/>
          </a:bodyPr>
          <a:lstStyle/>
          <a:p>
            <a:r>
              <a:rPr lang="en-US" sz="1200" dirty="0" err="1">
                <a:solidFill>
                  <a:schemeClr val="bg1"/>
                </a:solidFill>
                <a:latin typeface="Times New Roman" panose="02020603050405020304" pitchFamily="18" charset="0"/>
                <a:cs typeface="Times New Roman" panose="02020603050405020304" pitchFamily="18" charset="0"/>
              </a:rPr>
              <a:t>Ulsarakin</a:t>
            </a:r>
            <a:r>
              <a:rPr lang="en-US" sz="1200" dirty="0">
                <a:solidFill>
                  <a:schemeClr val="bg1"/>
                </a:solidFill>
                <a:latin typeface="Times New Roman" panose="02020603050405020304" pitchFamily="18" charset="0"/>
                <a:cs typeface="Times New Roman" panose="02020603050405020304" pitchFamily="18" charset="0"/>
              </a:rPr>
              <a:t>, </a:t>
            </a:r>
            <a:r>
              <a:rPr lang="en-US" sz="1200" i="1" dirty="0">
                <a:solidFill>
                  <a:schemeClr val="bg1"/>
                </a:solidFill>
                <a:latin typeface="Times New Roman" panose="02020603050405020304" pitchFamily="18" charset="0"/>
                <a:cs typeface="Times New Roman" panose="02020603050405020304" pitchFamily="18" charset="0"/>
              </a:rPr>
              <a:t>Star of David-Symbol of Judaism vector image</a:t>
            </a:r>
            <a:r>
              <a:rPr lang="en-US" sz="1200" dirty="0">
                <a:solidFill>
                  <a:schemeClr val="bg1"/>
                </a:solidFill>
                <a:latin typeface="Times New Roman" panose="02020603050405020304" pitchFamily="18" charset="0"/>
                <a:cs typeface="Times New Roman" panose="02020603050405020304" pitchFamily="18" charset="0"/>
              </a:rPr>
              <a:t> (2018) &lt;https://www.independent.co.uk/news/world/americas/ultra-orthodox-rabbis-ban-women-from-going-to-university-in-case-they-get-dangerous-secular-a7204171.html&gt; [accessed 8 October 2018].</a:t>
            </a:r>
          </a:p>
          <a:p>
            <a:endParaRPr lang="en-US" sz="1400" dirty="0">
              <a:solidFill>
                <a:schemeClr val="bg1"/>
              </a:solidFill>
              <a:latin typeface="Times New Roman" panose="02020603050405020304" pitchFamily="18" charset="0"/>
              <a:cs typeface="Times New Roman" panose="02020603050405020304" pitchFamily="18" charset="0"/>
            </a:endParaRPr>
          </a:p>
          <a:p>
            <a:r>
              <a:rPr lang="en-US" sz="1400" dirty="0">
                <a:solidFill>
                  <a:schemeClr val="bg1"/>
                </a:solidFill>
                <a:latin typeface="Times New Roman" panose="02020603050405020304" pitchFamily="18" charset="0"/>
                <a:cs typeface="Times New Roman" panose="02020603050405020304" pitchFamily="18" charset="0"/>
              </a:rPr>
              <a:t>MJL, </a:t>
            </a:r>
            <a:r>
              <a:rPr lang="en-US" sz="1400" i="1" dirty="0">
                <a:solidFill>
                  <a:schemeClr val="bg1"/>
                </a:solidFill>
                <a:latin typeface="Times New Roman" panose="02020603050405020304" pitchFamily="18" charset="0"/>
                <a:cs typeface="Times New Roman" panose="02020603050405020304" pitchFamily="18" charset="0"/>
              </a:rPr>
              <a:t>Hasidic Movement: A History</a:t>
            </a:r>
            <a:r>
              <a:rPr lang="en-US" sz="1400" dirty="0">
                <a:solidFill>
                  <a:schemeClr val="bg1"/>
                </a:solidFill>
                <a:latin typeface="Times New Roman" panose="02020603050405020304" pitchFamily="18" charset="0"/>
                <a:cs typeface="Times New Roman" panose="02020603050405020304" pitchFamily="18" charset="0"/>
              </a:rPr>
              <a:t> (2018) &lt;https://www.myjewishlearning.com/article/hasidic-movement-a-history/&gt; [accessed 10 October 2018].</a:t>
            </a:r>
          </a:p>
          <a:p>
            <a:endParaRPr lang="en-US" sz="1400" dirty="0">
              <a:solidFill>
                <a:schemeClr val="bg1"/>
              </a:solidFill>
              <a:latin typeface="Times New Roman" panose="02020603050405020304" pitchFamily="18" charset="0"/>
              <a:cs typeface="Times New Roman" panose="02020603050405020304" pitchFamily="18" charset="0"/>
            </a:endParaRPr>
          </a:p>
          <a:p>
            <a:r>
              <a:rPr lang="en-US" sz="1400" dirty="0">
                <a:solidFill>
                  <a:schemeClr val="bg1"/>
                </a:solidFill>
                <a:latin typeface="Times New Roman" panose="02020603050405020304" pitchFamily="18" charset="0"/>
                <a:cs typeface="Times New Roman" panose="02020603050405020304" pitchFamily="18" charset="0"/>
              </a:rPr>
              <a:t>Benjamin Brown, </a:t>
            </a:r>
            <a:r>
              <a:rPr lang="en-US" sz="1400" i="1" dirty="0">
                <a:solidFill>
                  <a:schemeClr val="bg1"/>
                </a:solidFill>
                <a:latin typeface="Times New Roman" panose="02020603050405020304" pitchFamily="18" charset="0"/>
                <a:cs typeface="Times New Roman" panose="02020603050405020304" pitchFamily="18" charset="0"/>
              </a:rPr>
              <a:t>'Orthodox Judaism', The Blackwell Companion to Judaism, </a:t>
            </a:r>
            <a:r>
              <a:rPr lang="en-US" sz="1400" dirty="0">
                <a:solidFill>
                  <a:schemeClr val="bg1"/>
                </a:solidFill>
                <a:latin typeface="Times New Roman" panose="02020603050405020304" pitchFamily="18" charset="0"/>
                <a:cs typeface="Times New Roman" panose="02020603050405020304" pitchFamily="18" charset="0"/>
              </a:rPr>
              <a:t>, ed. by J. </a:t>
            </a:r>
            <a:r>
              <a:rPr lang="en-US" sz="1400" dirty="0" err="1">
                <a:solidFill>
                  <a:schemeClr val="bg1"/>
                </a:solidFill>
                <a:latin typeface="Times New Roman" panose="02020603050405020304" pitchFamily="18" charset="0"/>
                <a:cs typeface="Times New Roman" panose="02020603050405020304" pitchFamily="18" charset="0"/>
              </a:rPr>
              <a:t>Neusner</a:t>
            </a:r>
            <a:r>
              <a:rPr lang="en-US" sz="1400" dirty="0">
                <a:solidFill>
                  <a:schemeClr val="bg1"/>
                </a:solidFill>
                <a:latin typeface="Times New Roman" panose="02020603050405020304" pitchFamily="18" charset="0"/>
                <a:cs typeface="Times New Roman" panose="02020603050405020304" pitchFamily="18" charset="0"/>
              </a:rPr>
              <a:t> and A. J. Avery-Peck (Oxford: Blackwell, 2003), p. 312-313</a:t>
            </a:r>
            <a:r>
              <a:rPr lang="en-US" sz="1400" dirty="0">
                <a:solidFill>
                  <a:schemeClr val="bg1"/>
                </a:solidFill>
              </a:rPr>
              <a:t>.</a:t>
            </a:r>
          </a:p>
          <a:p>
            <a:endParaRPr lang="en-US" sz="1400" dirty="0">
              <a:solidFill>
                <a:schemeClr val="bg1"/>
              </a:solidFill>
              <a:latin typeface="Times New Roman" panose="02020603050405020304" pitchFamily="18" charset="0"/>
              <a:cs typeface="Times New Roman" panose="02020603050405020304" pitchFamily="18" charset="0"/>
            </a:endParaRPr>
          </a:p>
          <a:p>
            <a:r>
              <a:rPr lang="en-US" sz="1200" dirty="0">
                <a:solidFill>
                  <a:schemeClr val="bg1"/>
                </a:solidFill>
                <a:latin typeface="Times New Roman" panose="02020603050405020304" pitchFamily="18" charset="0"/>
                <a:cs typeface="Times New Roman" panose="02020603050405020304" pitchFamily="18" charset="0"/>
              </a:rPr>
              <a:t>Brian Gabriel, </a:t>
            </a:r>
            <a:r>
              <a:rPr lang="en-US" sz="1200" i="1" dirty="0">
                <a:solidFill>
                  <a:schemeClr val="bg1"/>
                </a:solidFill>
                <a:latin typeface="Times New Roman" panose="02020603050405020304" pitchFamily="18" charset="0"/>
                <a:cs typeface="Times New Roman" panose="02020603050405020304" pitchFamily="18" charset="0"/>
              </a:rPr>
              <a:t>five-major-beliefs-of-Hasidic-Judaism-</a:t>
            </a:r>
            <a:r>
              <a:rPr lang="en-US" sz="1200" dirty="0">
                <a:solidFill>
                  <a:schemeClr val="bg1"/>
                </a:solidFill>
                <a:latin typeface="Times New Roman" panose="02020603050405020304" pitchFamily="18" charset="0"/>
                <a:cs typeface="Times New Roman" panose="02020603050405020304" pitchFamily="18" charset="0"/>
              </a:rPr>
              <a:t> (2017) &lt;https://classroom.synonym.com/five-major-beliefs-of-hasidic-judaism-12087150.html&gt; [accessed 10 October 2018].</a:t>
            </a:r>
            <a:r>
              <a:rPr lang="en-US" sz="1200" dirty="0"/>
              <a:t> </a:t>
            </a:r>
          </a:p>
          <a:p>
            <a:endParaRPr lang="en-US" dirty="0"/>
          </a:p>
          <a:p>
            <a:r>
              <a:rPr lang="en-US" dirty="0"/>
              <a:t> </a:t>
            </a:r>
            <a:r>
              <a:rPr lang="en-US" sz="1400" i="1" dirty="0">
                <a:solidFill>
                  <a:schemeClr val="bg1"/>
                </a:solidFill>
                <a:latin typeface="Times New Roman" panose="02020603050405020304" pitchFamily="18" charset="0"/>
                <a:cs typeface="Times New Roman" panose="02020603050405020304" pitchFamily="18" charset="0"/>
              </a:rPr>
              <a:t>Orthodox Judaism</a:t>
            </a:r>
            <a:r>
              <a:rPr lang="en-US" sz="1400" dirty="0">
                <a:solidFill>
                  <a:schemeClr val="bg1"/>
                </a:solidFill>
                <a:latin typeface="Times New Roman" panose="02020603050405020304" pitchFamily="18" charset="0"/>
                <a:cs typeface="Times New Roman" panose="02020603050405020304" pitchFamily="18" charset="0"/>
              </a:rPr>
              <a:t> ( 2016) &lt;www.religionfacts.com/orthodox-judaism&gt; [accessed 10 October 2018].</a:t>
            </a:r>
          </a:p>
          <a:p>
            <a:endParaRPr lang="en-US" sz="1200" dirty="0">
              <a:solidFill>
                <a:schemeClr val="bg1"/>
              </a:solidFill>
              <a:latin typeface="Times New Roman" panose="02020603050405020304" pitchFamily="18" charset="0"/>
              <a:cs typeface="Times New Roman" panose="02020603050405020304" pitchFamily="18" charset="0"/>
            </a:endParaRPr>
          </a:p>
          <a:p>
            <a:endParaRPr lang="en-US" sz="1200" dirty="0">
              <a:solidFill>
                <a:schemeClr val="bg1"/>
              </a:solidFill>
              <a:latin typeface="Times New Roman" panose="02020603050405020304" pitchFamily="18" charset="0"/>
              <a:cs typeface="Times New Roman" panose="02020603050405020304" pitchFamily="18" charset="0"/>
            </a:endParaRPr>
          </a:p>
          <a:p>
            <a:r>
              <a:rPr lang="en-US" dirty="0"/>
              <a:t> </a:t>
            </a:r>
            <a:r>
              <a:rPr lang="en-US" sz="1400" i="1" dirty="0">
                <a:solidFill>
                  <a:schemeClr val="bg1"/>
                </a:solidFill>
                <a:latin typeface="Times New Roman" panose="02020603050405020304" pitchFamily="18" charset="0"/>
                <a:cs typeface="Times New Roman" panose="02020603050405020304" pitchFamily="18" charset="0"/>
              </a:rPr>
              <a:t>What Is The Difference Between A </a:t>
            </a:r>
            <a:r>
              <a:rPr lang="en-US" sz="1400" i="1" dirty="0" err="1">
                <a:solidFill>
                  <a:schemeClr val="bg1"/>
                </a:solidFill>
                <a:latin typeface="Times New Roman" panose="02020603050405020304" pitchFamily="18" charset="0"/>
                <a:cs typeface="Times New Roman" panose="02020603050405020304" pitchFamily="18" charset="0"/>
              </a:rPr>
              <a:t>Rebbe</a:t>
            </a:r>
            <a:r>
              <a:rPr lang="en-US" sz="1400" i="1" dirty="0">
                <a:solidFill>
                  <a:schemeClr val="bg1"/>
                </a:solidFill>
                <a:latin typeface="Times New Roman" panose="02020603050405020304" pitchFamily="18" charset="0"/>
                <a:cs typeface="Times New Roman" panose="02020603050405020304" pitchFamily="18" charset="0"/>
              </a:rPr>
              <a:t> And A Rabbi ?</a:t>
            </a:r>
            <a:r>
              <a:rPr lang="en-US" sz="1400" dirty="0">
                <a:solidFill>
                  <a:schemeClr val="bg1"/>
                </a:solidFill>
                <a:latin typeface="Times New Roman" panose="02020603050405020304" pitchFamily="18" charset="0"/>
                <a:cs typeface="Times New Roman" panose="02020603050405020304" pitchFamily="18" charset="0"/>
              </a:rPr>
              <a:t> (2018) &lt;https://www.jewishvirtuallibrary.org/rebbe-vs-rabbi&gt; [accessed 10 October 2018].</a:t>
            </a:r>
          </a:p>
          <a:p>
            <a:endParaRPr lang="en-US" sz="1200" dirty="0">
              <a:solidFill>
                <a:schemeClr val="bg1"/>
              </a:solidFill>
              <a:latin typeface="Times New Roman" panose="02020603050405020304" pitchFamily="18" charset="0"/>
              <a:cs typeface="Times New Roman" panose="02020603050405020304" pitchFamily="18" charset="0"/>
            </a:endParaRPr>
          </a:p>
          <a:p>
            <a:endParaRPr lang="en-US" sz="1200" dirty="0">
              <a:solidFill>
                <a:schemeClr val="bg1"/>
              </a:solidFill>
              <a:latin typeface="Times New Roman" panose="02020603050405020304" pitchFamily="18" charset="0"/>
              <a:cs typeface="Times New Roman" panose="02020603050405020304" pitchFamily="18" charset="0"/>
            </a:endParaRPr>
          </a:p>
          <a:p>
            <a:r>
              <a:rPr lang="en-US" sz="1400" dirty="0">
                <a:solidFill>
                  <a:schemeClr val="bg1"/>
                </a:solidFill>
                <a:latin typeface="Times New Roman" panose="02020603050405020304" pitchFamily="18" charset="0"/>
                <a:cs typeface="Times New Roman" panose="02020603050405020304" pitchFamily="18" charset="0"/>
              </a:rPr>
              <a:t>Solomon Poll, </a:t>
            </a:r>
            <a:r>
              <a:rPr lang="en-US" sz="1400" i="1" dirty="0">
                <a:solidFill>
                  <a:schemeClr val="bg1"/>
                </a:solidFill>
                <a:latin typeface="Times New Roman" panose="02020603050405020304" pitchFamily="18" charset="0"/>
                <a:cs typeface="Times New Roman" panose="02020603050405020304" pitchFamily="18" charset="0"/>
              </a:rPr>
              <a:t>The Hasidic Community of Williamsburg; A Study in the Sociology of Religion</a:t>
            </a:r>
            <a:r>
              <a:rPr lang="en-US" sz="1400" dirty="0">
                <a:solidFill>
                  <a:schemeClr val="bg1"/>
                </a:solidFill>
                <a:latin typeface="Times New Roman" panose="02020603050405020304" pitchFamily="18" charset="0"/>
                <a:cs typeface="Times New Roman" panose="02020603050405020304" pitchFamily="18" charset="0"/>
              </a:rPr>
              <a:t> (New York: </a:t>
            </a:r>
            <a:r>
              <a:rPr lang="en-US" sz="1400" dirty="0" err="1">
                <a:solidFill>
                  <a:schemeClr val="bg1"/>
                </a:solidFill>
                <a:latin typeface="Times New Roman" panose="02020603050405020304" pitchFamily="18" charset="0"/>
                <a:cs typeface="Times New Roman" panose="02020603050405020304" pitchFamily="18" charset="0"/>
              </a:rPr>
              <a:t>Schocken</a:t>
            </a:r>
            <a:r>
              <a:rPr lang="en-US" sz="1400" dirty="0">
                <a:solidFill>
                  <a:schemeClr val="bg1"/>
                </a:solidFill>
                <a:latin typeface="Times New Roman" panose="02020603050405020304" pitchFamily="18" charset="0"/>
                <a:cs typeface="Times New Roman" panose="02020603050405020304" pitchFamily="18" charset="0"/>
              </a:rPr>
              <a:t> Books, 1969), p. 65.</a:t>
            </a:r>
          </a:p>
          <a:p>
            <a:endParaRPr lang="en-US" sz="1200" dirty="0">
              <a:solidFill>
                <a:schemeClr val="bg1"/>
              </a:solidFill>
              <a:latin typeface="Times New Roman" panose="02020603050405020304" pitchFamily="18" charset="0"/>
              <a:cs typeface="Times New Roman" panose="02020603050405020304" pitchFamily="18" charset="0"/>
            </a:endParaRPr>
          </a:p>
          <a:p>
            <a:r>
              <a:rPr lang="en-US" dirty="0"/>
              <a:t> </a:t>
            </a:r>
            <a:r>
              <a:rPr lang="en-US" sz="1400" i="1" dirty="0">
                <a:solidFill>
                  <a:schemeClr val="bg1"/>
                </a:solidFill>
                <a:latin typeface="Times New Roman" panose="02020603050405020304" pitchFamily="18" charset="0"/>
                <a:cs typeface="Times New Roman" panose="02020603050405020304" pitchFamily="18" charset="0"/>
              </a:rPr>
              <a:t>Hats That Jews Wear</a:t>
            </a:r>
            <a:r>
              <a:rPr lang="en-US" sz="1400" dirty="0">
                <a:solidFill>
                  <a:schemeClr val="bg1"/>
                </a:solidFill>
                <a:latin typeface="Times New Roman" panose="02020603050405020304" pitchFamily="18" charset="0"/>
                <a:cs typeface="Times New Roman" panose="02020603050405020304" pitchFamily="18" charset="0"/>
              </a:rPr>
              <a:t> (2018) &lt;http://www.ukjugs.org/hats-that-jews-wear/&gt; [accessed 10 October 2018].</a:t>
            </a:r>
          </a:p>
        </p:txBody>
      </p:sp>
      <p:sp>
        <p:nvSpPr>
          <p:cNvPr id="5" name="Rectangle 1">
            <a:extLst>
              <a:ext uri="{FF2B5EF4-FFF2-40B4-BE49-F238E27FC236}">
                <a16:creationId xmlns:a16="http://schemas.microsoft.com/office/drawing/2014/main" id="{E710808C-892F-4D88-B221-900C3F2DEC53}"/>
              </a:ext>
            </a:extLst>
          </p:cNvPr>
          <p:cNvSpPr>
            <a:spLocks noChangeArrowheads="1"/>
          </p:cNvSpPr>
          <p:nvPr/>
        </p:nvSpPr>
        <p:spPr bwMode="auto">
          <a:xfrm>
            <a:off x="0" y="-230832"/>
            <a:ext cx="21672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07530BF3-8FE8-4EAD-B93B-5BA9049AA2A5}"/>
              </a:ext>
            </a:extLst>
          </p:cNvPr>
          <p:cNvSpPr>
            <a:spLocks noChangeArrowheads="1"/>
          </p:cNvSpPr>
          <p:nvPr/>
        </p:nvSpPr>
        <p:spPr bwMode="auto">
          <a:xfrm>
            <a:off x="299620" y="545038"/>
            <a:ext cx="5125697"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24269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795E-BC75-41C8-A094-64893AC095E1}"/>
              </a:ext>
            </a:extLst>
          </p:cNvPr>
          <p:cNvSpPr>
            <a:spLocks noGrp="1"/>
          </p:cNvSpPr>
          <p:nvPr>
            <p:ph type="title"/>
          </p:nvPr>
        </p:nvSpPr>
        <p:spPr>
          <a:xfrm>
            <a:off x="3485323" y="-957823"/>
            <a:ext cx="8880682" cy="1898728"/>
          </a:xfrm>
        </p:spPr>
        <p:txBody>
          <a:bodyPr/>
          <a:lstStyle/>
          <a:p>
            <a:r>
              <a:rPr lang="en-GB" sz="7200" dirty="0">
                <a:latin typeface="Times New Roman" panose="02020603050405020304" pitchFamily="18" charset="0"/>
                <a:cs typeface="Times New Roman" panose="02020603050405020304" pitchFamily="18" charset="0"/>
              </a:rPr>
              <a:t>References</a:t>
            </a:r>
          </a:p>
        </p:txBody>
      </p:sp>
      <p:sp>
        <p:nvSpPr>
          <p:cNvPr id="3" name="Text Placeholder 2">
            <a:extLst>
              <a:ext uri="{FF2B5EF4-FFF2-40B4-BE49-F238E27FC236}">
                <a16:creationId xmlns:a16="http://schemas.microsoft.com/office/drawing/2014/main" id="{CFF66615-5001-4EE3-8F95-09D13F481338}"/>
              </a:ext>
            </a:extLst>
          </p:cNvPr>
          <p:cNvSpPr>
            <a:spLocks noGrp="1"/>
          </p:cNvSpPr>
          <p:nvPr>
            <p:ph type="body" idx="1"/>
          </p:nvPr>
        </p:nvSpPr>
        <p:spPr>
          <a:xfrm>
            <a:off x="108363" y="1037481"/>
            <a:ext cx="12083637" cy="5590719"/>
          </a:xfrm>
        </p:spPr>
        <p:txBody>
          <a:bodyPr>
            <a:normAutofit/>
          </a:bodyPr>
          <a:lstStyle/>
          <a:p>
            <a:r>
              <a:rPr lang="en-GB" sz="1600" dirty="0">
                <a:latin typeface="Times New Roman" panose="02020603050405020304" pitchFamily="18" charset="0"/>
                <a:cs typeface="Times New Roman" panose="02020603050405020304" pitchFamily="18" charset="0"/>
              </a:rPr>
              <a:t>Slide 6 – REF 7. </a:t>
            </a:r>
          </a:p>
          <a:p>
            <a:r>
              <a:rPr lang="en-GB" sz="1600" dirty="0">
                <a:latin typeface="Times New Roman" panose="02020603050405020304" pitchFamily="18" charset="0"/>
                <a:cs typeface="Times New Roman" panose="02020603050405020304" pitchFamily="18" charset="0"/>
              </a:rPr>
              <a:t> </a:t>
            </a:r>
            <a:r>
              <a:rPr lang="en-US" sz="1500" dirty="0">
                <a:solidFill>
                  <a:srgbClr val="000000"/>
                </a:solidFill>
                <a:latin typeface="Times New Roman" panose="02020603050405020304" pitchFamily="18" charset="0"/>
                <a:cs typeface="Times New Roman" panose="02020603050405020304" pitchFamily="18" charset="0"/>
              </a:rPr>
              <a:t>Bonnie Morris, </a:t>
            </a:r>
            <a:r>
              <a:rPr lang="en-US" sz="1500" i="1" dirty="0">
                <a:solidFill>
                  <a:srgbClr val="000000"/>
                </a:solidFill>
                <a:latin typeface="Times New Roman" panose="02020603050405020304" pitchFamily="18" charset="0"/>
                <a:cs typeface="Times New Roman" panose="02020603050405020304" pitchFamily="18" charset="0"/>
              </a:rPr>
              <a:t>Hasidic Women in the United States; How they are educated and their role in the community </a:t>
            </a:r>
            <a:r>
              <a:rPr lang="en-US" sz="1500" dirty="0">
                <a:solidFill>
                  <a:srgbClr val="000000"/>
                </a:solidFill>
                <a:latin typeface="Times New Roman" panose="02020603050405020304" pitchFamily="18" charset="0"/>
                <a:cs typeface="Times New Roman" panose="02020603050405020304" pitchFamily="18" charset="0"/>
              </a:rPr>
              <a:t>(2018) &lt;https://www.myjewishlearning.com/article/hasidic-women-in-the-united-states/&gt; [accessed 10 October 2018].</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7- Ref 8 .</a:t>
            </a:r>
          </a:p>
          <a:p>
            <a:r>
              <a:rPr lang="en-US" sz="1400" dirty="0">
                <a:solidFill>
                  <a:schemeClr val="bg1"/>
                </a:solidFill>
                <a:latin typeface="Times New Roman" panose="02020603050405020304" pitchFamily="18" charset="0"/>
                <a:cs typeface="Times New Roman" panose="02020603050405020304" pitchFamily="18" charset="0"/>
              </a:rPr>
              <a:t>David Landau, </a:t>
            </a:r>
            <a:r>
              <a:rPr lang="en-US" sz="1400" i="1" dirty="0">
                <a:solidFill>
                  <a:schemeClr val="bg1"/>
                </a:solidFill>
                <a:latin typeface="Times New Roman" panose="02020603050405020304" pitchFamily="18" charset="0"/>
                <a:cs typeface="Times New Roman" panose="02020603050405020304" pitchFamily="18" charset="0"/>
              </a:rPr>
              <a:t>Piety &amp; Power; The World of Jewish Fundamentalism</a:t>
            </a:r>
            <a:r>
              <a:rPr lang="en-US" sz="1400" dirty="0">
                <a:solidFill>
                  <a:schemeClr val="bg1"/>
                </a:solidFill>
                <a:latin typeface="Times New Roman" panose="02020603050405020304" pitchFamily="18" charset="0"/>
                <a:cs typeface="Times New Roman" panose="02020603050405020304" pitchFamily="18" charset="0"/>
              </a:rPr>
              <a:t> (New York: Hill and Wang, 1993), p. 279-282.</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7- Ref 9.</a:t>
            </a:r>
          </a:p>
          <a:p>
            <a:r>
              <a:rPr lang="en-US" sz="1400" dirty="0">
                <a:solidFill>
                  <a:schemeClr val="bg1"/>
                </a:solidFill>
                <a:latin typeface="Times New Roman" panose="02020603050405020304" pitchFamily="18" charset="0"/>
                <a:cs typeface="Times New Roman" panose="02020603050405020304" pitchFamily="18" charset="0"/>
              </a:rPr>
              <a:t>Siobhan Fenton, </a:t>
            </a:r>
            <a:r>
              <a:rPr lang="en-US" sz="1400" i="1" dirty="0">
                <a:solidFill>
                  <a:schemeClr val="bg1"/>
                </a:solidFill>
                <a:latin typeface="Times New Roman" panose="02020603050405020304" pitchFamily="18" charset="0"/>
                <a:cs typeface="Times New Roman" panose="02020603050405020304" pitchFamily="18" charset="0"/>
              </a:rPr>
              <a:t>Ultra-Orthodox rabbis ban women from going to university in case they get dangerous secular knowledge</a:t>
            </a:r>
            <a:r>
              <a:rPr lang="en-US" sz="1400" dirty="0">
                <a:solidFill>
                  <a:schemeClr val="bg1"/>
                </a:solidFill>
                <a:latin typeface="Times New Roman" panose="02020603050405020304" pitchFamily="18" charset="0"/>
                <a:cs typeface="Times New Roman" panose="02020603050405020304" pitchFamily="18" charset="0"/>
              </a:rPr>
              <a:t> () &lt;https://www.independent.co.uk/news/world/americas/ultra-orthodox-rabbis-ban-women-from-going-to-university-in-case-they-get-dangerous-secular-a7204171.html&gt; [accessed 11 October 2018].</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8 – ref 10. </a:t>
            </a:r>
          </a:p>
          <a:p>
            <a:r>
              <a:rPr lang="en-US" sz="1400" dirty="0">
                <a:solidFill>
                  <a:schemeClr val="bg1"/>
                </a:solidFill>
                <a:latin typeface="Times New Roman" panose="02020603050405020304" pitchFamily="18" charset="0"/>
                <a:cs typeface="Times New Roman" panose="02020603050405020304" pitchFamily="18" charset="0"/>
              </a:rPr>
              <a:t>, </a:t>
            </a:r>
            <a:r>
              <a:rPr lang="en-US" sz="1400" i="1" dirty="0">
                <a:solidFill>
                  <a:schemeClr val="bg1"/>
                </a:solidFill>
                <a:latin typeface="Times New Roman" panose="02020603050405020304" pitchFamily="18" charset="0"/>
                <a:cs typeface="Times New Roman" panose="02020603050405020304" pitchFamily="18" charset="0"/>
              </a:rPr>
              <a:t>A Portrait of American Orthodox Jews A Further Analysis of the 2013 Survey of U.S. Jews</a:t>
            </a:r>
            <a:r>
              <a:rPr lang="en-US" sz="1400" dirty="0">
                <a:solidFill>
                  <a:schemeClr val="bg1"/>
                </a:solidFill>
                <a:latin typeface="Times New Roman" panose="02020603050405020304" pitchFamily="18" charset="0"/>
                <a:cs typeface="Times New Roman" panose="02020603050405020304" pitchFamily="18" charset="0"/>
              </a:rPr>
              <a:t> (2018) &lt;http://www.pewforum.org/2015/08/26/a-portrait-of-american-orthodox-jews/#fn-23679-12&gt; [accessed 10 October 2018].</a:t>
            </a:r>
            <a:endParaRPr lang="en-GB" sz="1400" dirty="0">
              <a:solidFill>
                <a:schemeClr val="bg1"/>
              </a:solidFill>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Slide 9-REF 11. </a:t>
            </a:r>
          </a:p>
          <a:p>
            <a:r>
              <a:rPr lang="en-US" sz="1400" dirty="0">
                <a:solidFill>
                  <a:schemeClr val="bg1"/>
                </a:solidFill>
                <a:latin typeface="Times New Roman" panose="02020603050405020304" pitchFamily="18" charset="0"/>
                <a:cs typeface="Times New Roman" panose="02020603050405020304" pitchFamily="18" charset="0"/>
              </a:rPr>
              <a:t>Martin Buber, </a:t>
            </a:r>
            <a:r>
              <a:rPr lang="en-US" sz="1400" i="1" dirty="0">
                <a:solidFill>
                  <a:schemeClr val="bg1"/>
                </a:solidFill>
                <a:latin typeface="Times New Roman" panose="02020603050405020304" pitchFamily="18" charset="0"/>
                <a:cs typeface="Times New Roman" panose="02020603050405020304" pitchFamily="18" charset="0"/>
              </a:rPr>
              <a:t>Hasidism and Modern Man </a:t>
            </a:r>
            <a:r>
              <a:rPr lang="en-US" sz="1400" dirty="0">
                <a:solidFill>
                  <a:schemeClr val="bg1"/>
                </a:solidFill>
                <a:latin typeface="Times New Roman" panose="02020603050405020304" pitchFamily="18" charset="0"/>
                <a:cs typeface="Times New Roman" panose="02020603050405020304" pitchFamily="18" charset="0"/>
              </a:rPr>
              <a:t>, ed. by Maurice Friedman (New York : Harper &amp; Row, 1966), p. 256.</a:t>
            </a:r>
          </a:p>
          <a:p>
            <a:r>
              <a:rPr lang="en-US" sz="1600" dirty="0">
                <a:latin typeface="Times New Roman" panose="02020603050405020304" pitchFamily="18" charset="0"/>
                <a:cs typeface="Times New Roman" panose="02020603050405020304" pitchFamily="18" charset="0"/>
              </a:rPr>
              <a:t>SLIDE 9-REF 12.</a:t>
            </a:r>
          </a:p>
          <a:p>
            <a:r>
              <a:rPr lang="en-US" sz="1400" dirty="0">
                <a:solidFill>
                  <a:schemeClr val="bg1"/>
                </a:solidFill>
                <a:latin typeface="Times New Roman" panose="02020603050405020304" pitchFamily="18" charset="0"/>
                <a:cs typeface="Times New Roman" panose="02020603050405020304" pitchFamily="18" charset="0"/>
              </a:rPr>
              <a:t>David Landau, </a:t>
            </a:r>
            <a:r>
              <a:rPr lang="en-US" sz="1400" i="1" dirty="0">
                <a:solidFill>
                  <a:schemeClr val="bg1"/>
                </a:solidFill>
                <a:latin typeface="Times New Roman" panose="02020603050405020304" pitchFamily="18" charset="0"/>
                <a:cs typeface="Times New Roman" panose="02020603050405020304" pitchFamily="18" charset="0"/>
              </a:rPr>
              <a:t>Piety &amp; Power; The World of Jewish Fundamentalism</a:t>
            </a:r>
            <a:r>
              <a:rPr lang="en-US" sz="1400" dirty="0">
                <a:solidFill>
                  <a:schemeClr val="bg1"/>
                </a:solidFill>
                <a:latin typeface="Times New Roman" panose="02020603050405020304" pitchFamily="18" charset="0"/>
                <a:cs typeface="Times New Roman" panose="02020603050405020304" pitchFamily="18" charset="0"/>
              </a:rPr>
              <a:t> (New York: Hill and Wang, 1993), p.23</a:t>
            </a:r>
          </a:p>
        </p:txBody>
      </p:sp>
      <p:sp>
        <p:nvSpPr>
          <p:cNvPr id="5" name="Rectangle 1">
            <a:extLst>
              <a:ext uri="{FF2B5EF4-FFF2-40B4-BE49-F238E27FC236}">
                <a16:creationId xmlns:a16="http://schemas.microsoft.com/office/drawing/2014/main" id="{E710808C-892F-4D88-B221-900C3F2DEC53}"/>
              </a:ext>
            </a:extLst>
          </p:cNvPr>
          <p:cNvSpPr>
            <a:spLocks noChangeArrowheads="1"/>
          </p:cNvSpPr>
          <p:nvPr/>
        </p:nvSpPr>
        <p:spPr bwMode="auto">
          <a:xfrm>
            <a:off x="0" y="-230832"/>
            <a:ext cx="21672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07530BF3-8FE8-4EAD-B93B-5BA9049AA2A5}"/>
              </a:ext>
            </a:extLst>
          </p:cNvPr>
          <p:cNvSpPr>
            <a:spLocks noChangeArrowheads="1"/>
          </p:cNvSpPr>
          <p:nvPr/>
        </p:nvSpPr>
        <p:spPr bwMode="auto">
          <a:xfrm>
            <a:off x="299620" y="545038"/>
            <a:ext cx="5125697"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9244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873BF-E23B-47D2-9136-877AF09A8B8C}"/>
              </a:ext>
            </a:extLst>
          </p:cNvPr>
          <p:cNvSpPr>
            <a:spLocks noGrp="1"/>
          </p:cNvSpPr>
          <p:nvPr>
            <p:ph type="title"/>
          </p:nvPr>
        </p:nvSpPr>
        <p:spPr>
          <a:xfrm>
            <a:off x="3698364" y="-1213254"/>
            <a:ext cx="2701427" cy="1915647"/>
          </a:xfrm>
        </p:spPr>
        <p:txBody>
          <a:bodyPr/>
          <a:lstStyle/>
          <a:p>
            <a:r>
              <a:rPr lang="en-GB" sz="3600" dirty="0">
                <a:latin typeface="Times New Roman" panose="02020603050405020304" pitchFamily="18" charset="0"/>
                <a:cs typeface="Times New Roman" panose="02020603050405020304" pitchFamily="18" charset="0"/>
              </a:rPr>
              <a:t>Bibliography</a:t>
            </a:r>
          </a:p>
        </p:txBody>
      </p:sp>
      <p:sp>
        <p:nvSpPr>
          <p:cNvPr id="3" name="Text Placeholder 2">
            <a:extLst>
              <a:ext uri="{FF2B5EF4-FFF2-40B4-BE49-F238E27FC236}">
                <a16:creationId xmlns:a16="http://schemas.microsoft.com/office/drawing/2014/main" id="{77DB7EFE-8F4F-43BF-A122-7185716383A5}"/>
              </a:ext>
            </a:extLst>
          </p:cNvPr>
          <p:cNvSpPr>
            <a:spLocks noGrp="1"/>
          </p:cNvSpPr>
          <p:nvPr>
            <p:ph type="body" idx="1"/>
          </p:nvPr>
        </p:nvSpPr>
        <p:spPr>
          <a:xfrm>
            <a:off x="117542" y="834915"/>
            <a:ext cx="11411849" cy="5632146"/>
          </a:xfrm>
        </p:spPr>
        <p:txBody>
          <a:bodyPr>
            <a:normAutofit/>
          </a:bodyPr>
          <a:lstStyle/>
          <a:p>
            <a:r>
              <a:rPr lang="en-US" dirty="0"/>
              <a:t> </a:t>
            </a:r>
            <a:r>
              <a:rPr lang="en-US" sz="1200" dirty="0">
                <a:solidFill>
                  <a:schemeClr val="tx1"/>
                </a:solidFill>
                <a:latin typeface="Times New Roman" panose="02020603050405020304" pitchFamily="18" charset="0"/>
                <a:cs typeface="Times New Roman" panose="02020603050405020304" pitchFamily="18" charset="0"/>
              </a:rPr>
              <a:t>Brown BENJAMIN, </a:t>
            </a:r>
            <a:r>
              <a:rPr lang="en-US" sz="1200" i="1" dirty="0">
                <a:solidFill>
                  <a:schemeClr val="tx1"/>
                </a:solidFill>
                <a:latin typeface="Times New Roman" panose="02020603050405020304" pitchFamily="18" charset="0"/>
                <a:cs typeface="Times New Roman" panose="02020603050405020304" pitchFamily="18" charset="0"/>
              </a:rPr>
              <a:t>'Orthodox Judaism', The Blackwell Companion to Judaism, </a:t>
            </a:r>
            <a:r>
              <a:rPr lang="en-US" sz="1200" dirty="0">
                <a:solidFill>
                  <a:schemeClr val="tx1"/>
                </a:solidFill>
                <a:latin typeface="Times New Roman" panose="02020603050405020304" pitchFamily="18" charset="0"/>
                <a:cs typeface="Times New Roman" panose="02020603050405020304" pitchFamily="18" charset="0"/>
              </a:rPr>
              <a:t>, ed. by J. </a:t>
            </a:r>
            <a:r>
              <a:rPr lang="en-US" sz="1200" dirty="0" err="1">
                <a:solidFill>
                  <a:schemeClr val="tx1"/>
                </a:solidFill>
                <a:latin typeface="Times New Roman" panose="02020603050405020304" pitchFamily="18" charset="0"/>
                <a:cs typeface="Times New Roman" panose="02020603050405020304" pitchFamily="18" charset="0"/>
              </a:rPr>
              <a:t>Neusner</a:t>
            </a:r>
            <a:r>
              <a:rPr lang="en-US" sz="1200" dirty="0">
                <a:solidFill>
                  <a:schemeClr val="tx1"/>
                </a:solidFill>
                <a:latin typeface="Times New Roman" panose="02020603050405020304" pitchFamily="18" charset="0"/>
                <a:cs typeface="Times New Roman" panose="02020603050405020304" pitchFamily="18" charset="0"/>
              </a:rPr>
              <a:t> and A. J. Avery-Peck (Oxford: Blackwell, 2003).</a:t>
            </a:r>
          </a:p>
          <a:p>
            <a:r>
              <a:rPr lang="en-US" sz="1400" dirty="0">
                <a:solidFill>
                  <a:schemeClr val="tx1"/>
                </a:solidFill>
                <a:latin typeface="Times New Roman" panose="02020603050405020304" pitchFamily="18" charset="0"/>
                <a:cs typeface="Times New Roman" panose="02020603050405020304" pitchFamily="18" charset="0"/>
              </a:rPr>
              <a:t>Buber martin, </a:t>
            </a:r>
            <a:r>
              <a:rPr lang="en-US" sz="1400" i="1" dirty="0">
                <a:solidFill>
                  <a:schemeClr val="tx1"/>
                </a:solidFill>
                <a:latin typeface="Times New Roman" panose="02020603050405020304" pitchFamily="18" charset="0"/>
                <a:cs typeface="Times New Roman" panose="02020603050405020304" pitchFamily="18" charset="0"/>
              </a:rPr>
              <a:t>Hasidism and Modern Man </a:t>
            </a:r>
            <a:r>
              <a:rPr lang="en-US" sz="1400" dirty="0">
                <a:solidFill>
                  <a:schemeClr val="tx1"/>
                </a:solidFill>
                <a:latin typeface="Times New Roman" panose="02020603050405020304" pitchFamily="18" charset="0"/>
                <a:cs typeface="Times New Roman" panose="02020603050405020304" pitchFamily="18" charset="0"/>
              </a:rPr>
              <a:t>, ed. by Maurice Friedman (New York : Harper &amp; Row, 1966),</a:t>
            </a:r>
          </a:p>
          <a:p>
            <a:r>
              <a:rPr lang="en-US" sz="1200" dirty="0">
                <a:solidFill>
                  <a:schemeClr val="tx1"/>
                </a:solidFill>
                <a:latin typeface="Times New Roman" panose="02020603050405020304" pitchFamily="18" charset="0"/>
                <a:cs typeface="Times New Roman" panose="02020603050405020304" pitchFamily="18" charset="0"/>
              </a:rPr>
              <a:t> Fenton SIOHBAN, </a:t>
            </a:r>
            <a:r>
              <a:rPr lang="en-US" sz="1200" i="1" dirty="0">
                <a:solidFill>
                  <a:schemeClr val="tx1"/>
                </a:solidFill>
                <a:latin typeface="Times New Roman" panose="02020603050405020304" pitchFamily="18" charset="0"/>
                <a:cs typeface="Times New Roman" panose="02020603050405020304" pitchFamily="18" charset="0"/>
              </a:rPr>
              <a:t>Ultra-Orthodox rabbis ban women from going to university in case they get dangerous secular knowledge</a:t>
            </a:r>
            <a:r>
              <a:rPr lang="en-US" sz="1200" dirty="0">
                <a:solidFill>
                  <a:schemeClr val="tx1"/>
                </a:solidFill>
                <a:latin typeface="Times New Roman" panose="02020603050405020304" pitchFamily="18" charset="0"/>
                <a:cs typeface="Times New Roman" panose="02020603050405020304" pitchFamily="18" charset="0"/>
              </a:rPr>
              <a:t> () &lt;https://www.independent.co.uk/news/world/americas/ultra-orthodox-rabbis-ban-women-from-going-to-university-in-case-they-get-dangerous-secular-a7204171.html&gt; </a:t>
            </a:r>
          </a:p>
          <a:p>
            <a:r>
              <a:rPr lang="en-US" dirty="0"/>
              <a:t> </a:t>
            </a:r>
            <a:r>
              <a:rPr lang="en-US" sz="1200" dirty="0">
                <a:solidFill>
                  <a:schemeClr val="tx1"/>
                </a:solidFill>
                <a:latin typeface="Times New Roman" panose="02020603050405020304" pitchFamily="18" charset="0"/>
                <a:cs typeface="Times New Roman" panose="02020603050405020304" pitchFamily="18" charset="0"/>
              </a:rPr>
              <a:t>Gabriel BRIAN, </a:t>
            </a:r>
            <a:r>
              <a:rPr lang="en-US" sz="1200" i="1" dirty="0">
                <a:solidFill>
                  <a:schemeClr val="tx1"/>
                </a:solidFill>
                <a:latin typeface="Times New Roman" panose="02020603050405020304" pitchFamily="18" charset="0"/>
                <a:cs typeface="Times New Roman" panose="02020603050405020304" pitchFamily="18" charset="0"/>
              </a:rPr>
              <a:t>five-major-beliefs-of-</a:t>
            </a:r>
            <a:r>
              <a:rPr lang="en-US" sz="1200" i="1" dirty="0" err="1">
                <a:solidFill>
                  <a:schemeClr val="tx1"/>
                </a:solidFill>
                <a:latin typeface="Times New Roman" panose="02020603050405020304" pitchFamily="18" charset="0"/>
                <a:cs typeface="Times New Roman" panose="02020603050405020304" pitchFamily="18" charset="0"/>
              </a:rPr>
              <a:t>hasidic</a:t>
            </a:r>
            <a:r>
              <a:rPr lang="en-US" sz="1200" i="1" dirty="0">
                <a:solidFill>
                  <a:schemeClr val="tx1"/>
                </a:solidFill>
                <a:latin typeface="Times New Roman" panose="02020603050405020304" pitchFamily="18" charset="0"/>
                <a:cs typeface="Times New Roman" panose="02020603050405020304" pitchFamily="18" charset="0"/>
              </a:rPr>
              <a:t>-</a:t>
            </a:r>
            <a:r>
              <a:rPr lang="en-US" sz="1200" i="1" dirty="0" err="1">
                <a:solidFill>
                  <a:schemeClr val="tx1"/>
                </a:solidFill>
                <a:latin typeface="Times New Roman" panose="02020603050405020304" pitchFamily="18" charset="0"/>
                <a:cs typeface="Times New Roman" panose="02020603050405020304" pitchFamily="18" charset="0"/>
              </a:rPr>
              <a:t>judaism</a:t>
            </a:r>
            <a:r>
              <a:rPr lang="en-US" sz="1200" i="1" dirty="0">
                <a:solidFill>
                  <a:schemeClr val="tx1"/>
                </a:solidFill>
                <a:latin typeface="Times New Roman" panose="02020603050405020304" pitchFamily="18" charset="0"/>
                <a:cs typeface="Times New Roman" panose="02020603050405020304" pitchFamily="18" charset="0"/>
              </a:rPr>
              <a:t>-</a:t>
            </a:r>
            <a:r>
              <a:rPr lang="en-US" sz="1200" dirty="0">
                <a:solidFill>
                  <a:schemeClr val="tx1"/>
                </a:solidFill>
                <a:latin typeface="Times New Roman" panose="02020603050405020304" pitchFamily="18" charset="0"/>
                <a:cs typeface="Times New Roman" panose="02020603050405020304" pitchFamily="18" charset="0"/>
              </a:rPr>
              <a:t> (2017) &lt;https://classroom.synonym.com/five-major-beliefs-of-hasidic-judaism-12087150.html&gt; [accessed 10 October 2018].</a:t>
            </a:r>
          </a:p>
          <a:p>
            <a:r>
              <a:rPr lang="en-US" dirty="0"/>
              <a:t> </a:t>
            </a:r>
            <a:r>
              <a:rPr lang="en-US" sz="1200" dirty="0">
                <a:solidFill>
                  <a:schemeClr val="tx1"/>
                </a:solidFill>
                <a:latin typeface="Times New Roman" panose="02020603050405020304" pitchFamily="18" charset="0"/>
                <a:cs typeface="Times New Roman" panose="02020603050405020304" pitchFamily="18" charset="0"/>
              </a:rPr>
              <a:t>Landau DAVID, </a:t>
            </a:r>
            <a:r>
              <a:rPr lang="en-US" sz="1200" i="1" dirty="0">
                <a:solidFill>
                  <a:schemeClr val="tx1"/>
                </a:solidFill>
                <a:latin typeface="Times New Roman" panose="02020603050405020304" pitchFamily="18" charset="0"/>
                <a:cs typeface="Times New Roman" panose="02020603050405020304" pitchFamily="18" charset="0"/>
              </a:rPr>
              <a:t>Piety &amp; Power; The World of Jewish Fundamentalism</a:t>
            </a:r>
            <a:r>
              <a:rPr lang="en-US" sz="1200" dirty="0">
                <a:solidFill>
                  <a:schemeClr val="tx1"/>
                </a:solidFill>
                <a:latin typeface="Times New Roman" panose="02020603050405020304" pitchFamily="18" charset="0"/>
                <a:cs typeface="Times New Roman" panose="02020603050405020304" pitchFamily="18" charset="0"/>
              </a:rPr>
              <a:t> (New York: Hill and Wang, 1993)</a:t>
            </a:r>
          </a:p>
          <a:p>
            <a:r>
              <a:rPr lang="en-US" dirty="0"/>
              <a:t> </a:t>
            </a:r>
            <a:r>
              <a:rPr lang="en-US" sz="1200" dirty="0">
                <a:solidFill>
                  <a:schemeClr val="tx1"/>
                </a:solidFill>
                <a:latin typeface="Times New Roman" panose="02020603050405020304" pitchFamily="18" charset="0"/>
                <a:cs typeface="Times New Roman" panose="02020603050405020304" pitchFamily="18" charset="0"/>
              </a:rPr>
              <a:t>MJL, </a:t>
            </a:r>
            <a:r>
              <a:rPr lang="en-US" sz="1200" i="1" dirty="0">
                <a:solidFill>
                  <a:schemeClr val="tx1"/>
                </a:solidFill>
                <a:latin typeface="Times New Roman" panose="02020603050405020304" pitchFamily="18" charset="0"/>
                <a:cs typeface="Times New Roman" panose="02020603050405020304" pitchFamily="18" charset="0"/>
              </a:rPr>
              <a:t>Hasidic Movement: A History</a:t>
            </a:r>
            <a:r>
              <a:rPr lang="en-US" sz="1200" dirty="0">
                <a:solidFill>
                  <a:schemeClr val="tx1"/>
                </a:solidFill>
                <a:latin typeface="Times New Roman" panose="02020603050405020304" pitchFamily="18" charset="0"/>
                <a:cs typeface="Times New Roman" panose="02020603050405020304" pitchFamily="18" charset="0"/>
              </a:rPr>
              <a:t> (2018) &lt;https://www.myjewishlearning.com/article/hasidic-movement-a-history/&gt; </a:t>
            </a:r>
          </a:p>
          <a:p>
            <a:r>
              <a:rPr lang="en-US" sz="1200" dirty="0">
                <a:solidFill>
                  <a:schemeClr val="tx1"/>
                </a:solidFill>
                <a:latin typeface="Times New Roman" panose="02020603050405020304" pitchFamily="18" charset="0"/>
                <a:cs typeface="Times New Roman" panose="02020603050405020304" pitchFamily="18" charset="0"/>
              </a:rPr>
              <a:t>Morris BONNIE, </a:t>
            </a:r>
            <a:r>
              <a:rPr lang="en-US" sz="1200" i="1" dirty="0">
                <a:solidFill>
                  <a:schemeClr val="tx1"/>
                </a:solidFill>
                <a:latin typeface="Times New Roman" panose="02020603050405020304" pitchFamily="18" charset="0"/>
                <a:cs typeface="Times New Roman" panose="02020603050405020304" pitchFamily="18" charset="0"/>
              </a:rPr>
              <a:t>Hasidic Women in the United States; How they are educated and their role in the community </a:t>
            </a:r>
            <a:r>
              <a:rPr lang="en-US" sz="1200" dirty="0">
                <a:solidFill>
                  <a:schemeClr val="tx1"/>
                </a:solidFill>
                <a:latin typeface="Times New Roman" panose="02020603050405020304" pitchFamily="18" charset="0"/>
                <a:cs typeface="Times New Roman" panose="02020603050405020304" pitchFamily="18" charset="0"/>
              </a:rPr>
              <a:t>(2018) &lt;https://www.myjewishlearning.com/article/hasidic-women-in-the-united-states/&gt; </a:t>
            </a:r>
          </a:p>
          <a:p>
            <a:r>
              <a:rPr lang="en-US" dirty="0"/>
              <a:t> </a:t>
            </a:r>
            <a:r>
              <a:rPr lang="en-US" sz="1200" dirty="0">
                <a:solidFill>
                  <a:schemeClr val="tx1"/>
                </a:solidFill>
                <a:latin typeface="Times New Roman" panose="02020603050405020304" pitchFamily="18" charset="0"/>
                <a:cs typeface="Times New Roman" panose="02020603050405020304" pitchFamily="18" charset="0"/>
              </a:rPr>
              <a:t>Poll SOLOMON, </a:t>
            </a:r>
            <a:r>
              <a:rPr lang="en-US" sz="1200" i="1" dirty="0">
                <a:solidFill>
                  <a:schemeClr val="tx1"/>
                </a:solidFill>
                <a:latin typeface="Times New Roman" panose="02020603050405020304" pitchFamily="18" charset="0"/>
                <a:cs typeface="Times New Roman" panose="02020603050405020304" pitchFamily="18" charset="0"/>
              </a:rPr>
              <a:t>The Hasidic Community of Williamsburg; A Study in the Sociology of Religion</a:t>
            </a:r>
            <a:r>
              <a:rPr lang="en-US" sz="1200" dirty="0">
                <a:solidFill>
                  <a:schemeClr val="tx1"/>
                </a:solidFill>
                <a:latin typeface="Times New Roman" panose="02020603050405020304" pitchFamily="18" charset="0"/>
                <a:cs typeface="Times New Roman" panose="02020603050405020304" pitchFamily="18" charset="0"/>
              </a:rPr>
              <a:t> (New York: </a:t>
            </a:r>
            <a:r>
              <a:rPr lang="en-US" sz="1200" dirty="0" err="1">
                <a:solidFill>
                  <a:schemeClr val="tx1"/>
                </a:solidFill>
                <a:latin typeface="Times New Roman" panose="02020603050405020304" pitchFamily="18" charset="0"/>
                <a:cs typeface="Times New Roman" panose="02020603050405020304" pitchFamily="18" charset="0"/>
              </a:rPr>
              <a:t>Schocken</a:t>
            </a:r>
            <a:r>
              <a:rPr lang="en-US" sz="1200" dirty="0">
                <a:solidFill>
                  <a:schemeClr val="tx1"/>
                </a:solidFill>
                <a:latin typeface="Times New Roman" panose="02020603050405020304" pitchFamily="18" charset="0"/>
                <a:cs typeface="Times New Roman" panose="02020603050405020304" pitchFamily="18" charset="0"/>
              </a:rPr>
              <a:t> Books, 1969)</a:t>
            </a:r>
          </a:p>
          <a:p>
            <a:r>
              <a:rPr lang="en-US" sz="1200" dirty="0">
                <a:solidFill>
                  <a:schemeClr val="tx1"/>
                </a:solidFill>
                <a:latin typeface="Times New Roman" panose="02020603050405020304" pitchFamily="18" charset="0"/>
                <a:cs typeface="Times New Roman" panose="02020603050405020304" pitchFamily="18" charset="0"/>
              </a:rPr>
              <a:t>Unknown</a:t>
            </a:r>
            <a:r>
              <a:rPr lang="en-US" dirty="0">
                <a:solidFill>
                  <a:schemeClr val="tx1"/>
                </a:solidFill>
              </a:rPr>
              <a:t>, </a:t>
            </a:r>
            <a:r>
              <a:rPr lang="en-US" sz="1200" i="1" dirty="0">
                <a:solidFill>
                  <a:schemeClr val="tx1"/>
                </a:solidFill>
                <a:latin typeface="Times New Roman" panose="02020603050405020304" pitchFamily="18" charset="0"/>
                <a:cs typeface="Times New Roman" panose="02020603050405020304" pitchFamily="18" charset="0"/>
              </a:rPr>
              <a:t>A Portrait of American Orthodox Jews A Further Analysis of the 2013 Survey of U.S. Jews</a:t>
            </a:r>
            <a:r>
              <a:rPr lang="en-US" sz="1200" dirty="0">
                <a:solidFill>
                  <a:schemeClr val="tx1"/>
                </a:solidFill>
                <a:latin typeface="Times New Roman" panose="02020603050405020304" pitchFamily="18" charset="0"/>
                <a:cs typeface="Times New Roman" panose="02020603050405020304" pitchFamily="18" charset="0"/>
              </a:rPr>
              <a:t> (2018) &lt;http://www.pewforum.org/2015/08/26/a-portrait-of-american-orthodox-jews/#fn-23679-12&gt;  </a:t>
            </a:r>
          </a:p>
          <a:p>
            <a:r>
              <a:rPr lang="en-GB" sz="1200" dirty="0">
                <a:solidFill>
                  <a:schemeClr val="tx1"/>
                </a:solidFill>
                <a:latin typeface="Times New Roman" panose="02020603050405020304" pitchFamily="18" charset="0"/>
                <a:cs typeface="Times New Roman" panose="02020603050405020304" pitchFamily="18" charset="0"/>
              </a:rPr>
              <a:t>Unknown, </a:t>
            </a:r>
            <a:r>
              <a:rPr lang="en-GB" sz="1200" i="1" dirty="0">
                <a:solidFill>
                  <a:schemeClr val="tx1"/>
                </a:solidFill>
                <a:latin typeface="Times New Roman" panose="02020603050405020304" pitchFamily="18" charset="0"/>
                <a:cs typeface="Times New Roman" panose="02020603050405020304" pitchFamily="18" charset="0"/>
              </a:rPr>
              <a:t>Orthodox Judaism</a:t>
            </a:r>
            <a:r>
              <a:rPr lang="en-GB" sz="1200" dirty="0">
                <a:solidFill>
                  <a:schemeClr val="tx1"/>
                </a:solidFill>
                <a:latin typeface="Times New Roman" panose="02020603050405020304" pitchFamily="18" charset="0"/>
                <a:cs typeface="Times New Roman" panose="02020603050405020304" pitchFamily="18" charset="0"/>
              </a:rPr>
              <a:t> ( 2016) </a:t>
            </a:r>
            <a:r>
              <a:rPr lang="en-GB" sz="12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www.religionfacts.com/orthodox-Judaism</a:t>
            </a:r>
            <a:r>
              <a:rPr lang="en-GB" sz="1200" dirty="0">
                <a:solidFill>
                  <a:schemeClr val="tx1"/>
                </a:solidFill>
                <a:latin typeface="Times New Roman" panose="02020603050405020304" pitchFamily="18" charset="0"/>
                <a:cs typeface="Times New Roman" panose="02020603050405020304" pitchFamily="18" charset="0"/>
              </a:rPr>
              <a:t>.</a:t>
            </a:r>
          </a:p>
          <a:p>
            <a:r>
              <a:rPr lang="en-US" sz="1200" dirty="0">
                <a:solidFill>
                  <a:schemeClr val="tx1"/>
                </a:solidFill>
                <a:latin typeface="Times New Roman" panose="02020603050405020304" pitchFamily="18" charset="0"/>
                <a:cs typeface="Times New Roman" panose="02020603050405020304" pitchFamily="18" charset="0"/>
              </a:rPr>
              <a:t>Unknown, </a:t>
            </a:r>
            <a:r>
              <a:rPr lang="en-US" sz="1200" i="1" dirty="0">
                <a:solidFill>
                  <a:schemeClr val="tx1"/>
                </a:solidFill>
                <a:latin typeface="Times New Roman" panose="02020603050405020304" pitchFamily="18" charset="0"/>
                <a:cs typeface="Times New Roman" panose="02020603050405020304" pitchFamily="18" charset="0"/>
              </a:rPr>
              <a:t>What Is The Difference Between A </a:t>
            </a:r>
            <a:r>
              <a:rPr lang="en-US" sz="1200" i="1" dirty="0" err="1">
                <a:solidFill>
                  <a:schemeClr val="tx1"/>
                </a:solidFill>
                <a:latin typeface="Times New Roman" panose="02020603050405020304" pitchFamily="18" charset="0"/>
                <a:cs typeface="Times New Roman" panose="02020603050405020304" pitchFamily="18" charset="0"/>
              </a:rPr>
              <a:t>Rebbe</a:t>
            </a:r>
            <a:r>
              <a:rPr lang="en-US" sz="1200" i="1" dirty="0">
                <a:solidFill>
                  <a:schemeClr val="tx1"/>
                </a:solidFill>
                <a:latin typeface="Times New Roman" panose="02020603050405020304" pitchFamily="18" charset="0"/>
                <a:cs typeface="Times New Roman" panose="02020603050405020304" pitchFamily="18" charset="0"/>
              </a:rPr>
              <a:t> And A Rabbi ?</a:t>
            </a:r>
            <a:r>
              <a:rPr lang="en-US" sz="1200" dirty="0">
                <a:solidFill>
                  <a:schemeClr val="tx1"/>
                </a:solidFill>
                <a:latin typeface="Times New Roman" panose="02020603050405020304" pitchFamily="18" charset="0"/>
                <a:cs typeface="Times New Roman" panose="02020603050405020304" pitchFamily="18" charset="0"/>
              </a:rPr>
              <a:t> (2018) </a:t>
            </a:r>
            <a:r>
              <a:rPr lang="en-US" sz="1200"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https://www.jewishvirtuallibrary.org/rebbe-vs-rabbi</a:t>
            </a:r>
            <a:r>
              <a:rPr lang="en-US" sz="1200" dirty="0">
                <a:solidFill>
                  <a:schemeClr val="tx1"/>
                </a:solidFill>
                <a:latin typeface="Times New Roman" panose="02020603050405020304" pitchFamily="18" charset="0"/>
                <a:cs typeface="Times New Roman" panose="02020603050405020304" pitchFamily="18" charset="0"/>
              </a:rPr>
              <a:t>.</a:t>
            </a:r>
          </a:p>
          <a:p>
            <a:r>
              <a:rPr lang="en-US" sz="1200" dirty="0">
                <a:solidFill>
                  <a:schemeClr val="tx1"/>
                </a:solidFill>
                <a:latin typeface="Times New Roman" panose="02020603050405020304" pitchFamily="18" charset="0"/>
                <a:cs typeface="Times New Roman" panose="02020603050405020304" pitchFamily="18" charset="0"/>
              </a:rPr>
              <a:t>Unknown, </a:t>
            </a:r>
            <a:r>
              <a:rPr lang="en-US" sz="1200" i="1" dirty="0">
                <a:solidFill>
                  <a:schemeClr val="tx1"/>
                </a:solidFill>
                <a:latin typeface="Times New Roman" panose="02020603050405020304" pitchFamily="18" charset="0"/>
                <a:cs typeface="Times New Roman" panose="02020603050405020304" pitchFamily="18" charset="0"/>
              </a:rPr>
              <a:t>Holy Bible; New Revised Standard Version</a:t>
            </a:r>
            <a:r>
              <a:rPr lang="en-US" sz="1200" dirty="0">
                <a:solidFill>
                  <a:schemeClr val="tx1"/>
                </a:solidFill>
                <a:latin typeface="Times New Roman" panose="02020603050405020304" pitchFamily="18" charset="0"/>
                <a:cs typeface="Times New Roman" panose="02020603050405020304" pitchFamily="18" charset="0"/>
              </a:rPr>
              <a:t> (London: HarperCollins, 2007).</a:t>
            </a:r>
            <a:endParaRPr lang="en-GB" sz="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28214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D5A97F1-BC95-4616-9423-49EF7C59A3E3}"/>
              </a:ext>
            </a:extLst>
          </p:cNvPr>
          <p:cNvSpPr>
            <a:spLocks noGrp="1"/>
          </p:cNvSpPr>
          <p:nvPr>
            <p:ph type="ctrTitle"/>
          </p:nvPr>
        </p:nvSpPr>
        <p:spPr>
          <a:xfrm>
            <a:off x="965505" y="623571"/>
            <a:ext cx="10260990" cy="3523885"/>
          </a:xfrm>
        </p:spPr>
        <p:txBody>
          <a:bodyPr>
            <a:normAutofit/>
          </a:bodyPr>
          <a:lstStyle/>
          <a:p>
            <a:pPr algn="ctr"/>
            <a:r>
              <a:rPr lang="en-GB" sz="8000"/>
              <a:t>Has anyone got any questions ?</a:t>
            </a:r>
          </a:p>
        </p:txBody>
      </p:sp>
      <p:sp>
        <p:nvSpPr>
          <p:cNvPr id="12" name="Freeform: Shape 11">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FD278D8-485D-4F7D-96EA-F19F3D9F63E0}"/>
              </a:ext>
            </a:extLst>
          </p:cNvPr>
          <p:cNvSpPr>
            <a:spLocks noGrp="1"/>
          </p:cNvSpPr>
          <p:nvPr>
            <p:ph type="subTitle" idx="1"/>
          </p:nvPr>
        </p:nvSpPr>
        <p:spPr>
          <a:xfrm>
            <a:off x="965505" y="4777380"/>
            <a:ext cx="10260990" cy="1209763"/>
          </a:xfrm>
        </p:spPr>
        <p:txBody>
          <a:bodyPr>
            <a:normAutofit/>
          </a:bodyPr>
          <a:lstStyle/>
          <a:p>
            <a:pPr algn="ctr"/>
            <a:endParaRPr lang="en-GB" sz="2400">
              <a:solidFill>
                <a:schemeClr val="bg2"/>
              </a:solidFill>
            </a:endParaRPr>
          </a:p>
        </p:txBody>
      </p:sp>
    </p:spTree>
    <p:extLst>
      <p:ext uri="{BB962C8B-B14F-4D97-AF65-F5344CB8AC3E}">
        <p14:creationId xmlns:p14="http://schemas.microsoft.com/office/powerpoint/2010/main" val="375387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http://purl.org/dc/terms/"/>
    <ds:schemaRef ds:uri="4873beb7-5857-4685-be1f-d57550cc96cc"/>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525</TotalTime>
  <Words>2218</Words>
  <Application>Microsoft Office PowerPoint</Application>
  <PresentationFormat>Widescreen</PresentationFormat>
  <Paragraphs>136</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Century Gothic</vt:lpstr>
      <vt:lpstr>Euphemia</vt:lpstr>
      <vt:lpstr>Times New Roman</vt:lpstr>
      <vt:lpstr>Wingdings 3</vt:lpstr>
      <vt:lpstr>Ion</vt:lpstr>
      <vt:lpstr>Hasidic Judaism</vt:lpstr>
      <vt:lpstr>Contents.</vt:lpstr>
      <vt:lpstr>History of the Hasidic Movement</vt:lpstr>
      <vt:lpstr>Beliefs</vt:lpstr>
      <vt:lpstr>The Rebbe</vt:lpstr>
      <vt:lpstr>Hasidic Clothing</vt:lpstr>
      <vt:lpstr>Challenges</vt:lpstr>
      <vt:lpstr> Interesting Statistics</vt:lpstr>
      <vt:lpstr>What Scholars Have said.</vt:lpstr>
      <vt:lpstr>References</vt:lpstr>
      <vt:lpstr>References</vt:lpstr>
      <vt:lpstr>Bibliography</vt:lpstr>
      <vt:lpstr>Has anyone got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Hasidic Judaism</dc:title>
  <dc:creator>vicky illingworth</dc:creator>
  <cp:lastModifiedBy>vicky illingworth</cp:lastModifiedBy>
  <cp:revision>37</cp:revision>
  <cp:lastPrinted>2018-10-11T19:49:00Z</cp:lastPrinted>
  <dcterms:created xsi:type="dcterms:W3CDTF">2018-10-11T08:51:42Z</dcterms:created>
  <dcterms:modified xsi:type="dcterms:W3CDTF">2018-10-11T20:14:38Z</dcterms:modified>
</cp:coreProperties>
</file>