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7"/>
  </p:notesMasterIdLst>
  <p:handoutMasterIdLst>
    <p:handoutMasterId r:id="rId48"/>
  </p:handoutMasterIdLst>
  <p:sldIdLst>
    <p:sldId id="256" r:id="rId5"/>
    <p:sldId id="281" r:id="rId6"/>
    <p:sldId id="293" r:id="rId7"/>
    <p:sldId id="257" r:id="rId8"/>
    <p:sldId id="294" r:id="rId9"/>
    <p:sldId id="285" r:id="rId10"/>
    <p:sldId id="286" r:id="rId11"/>
    <p:sldId id="295" r:id="rId12"/>
    <p:sldId id="287" r:id="rId13"/>
    <p:sldId id="288" r:id="rId14"/>
    <p:sldId id="289" r:id="rId15"/>
    <p:sldId id="290" r:id="rId16"/>
    <p:sldId id="258" r:id="rId17"/>
    <p:sldId id="296" r:id="rId18"/>
    <p:sldId id="259" r:id="rId19"/>
    <p:sldId id="261" r:id="rId20"/>
    <p:sldId id="297" r:id="rId21"/>
    <p:sldId id="262" r:id="rId22"/>
    <p:sldId id="266" r:id="rId23"/>
    <p:sldId id="267" r:id="rId24"/>
    <p:sldId id="271" r:id="rId25"/>
    <p:sldId id="272" r:id="rId26"/>
    <p:sldId id="298" r:id="rId27"/>
    <p:sldId id="273" r:id="rId28"/>
    <p:sldId id="299" r:id="rId29"/>
    <p:sldId id="274" r:id="rId30"/>
    <p:sldId id="300" r:id="rId31"/>
    <p:sldId id="275" r:id="rId32"/>
    <p:sldId id="301" r:id="rId33"/>
    <p:sldId id="276" r:id="rId34"/>
    <p:sldId id="302" r:id="rId35"/>
    <p:sldId id="277" r:id="rId36"/>
    <p:sldId id="278" r:id="rId37"/>
    <p:sldId id="279" r:id="rId38"/>
    <p:sldId id="280" r:id="rId39"/>
    <p:sldId id="263" r:id="rId40"/>
    <p:sldId id="303" r:id="rId41"/>
    <p:sldId id="291" r:id="rId42"/>
    <p:sldId id="304" r:id="rId43"/>
    <p:sldId id="283" r:id="rId44"/>
    <p:sldId id="282" r:id="rId45"/>
    <p:sldId id="284" r:id="rId46"/>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632325-277B-4038-808C-37011ED9E468}" v="22" dt="2020-07-29T09:20:56.248"/>
    <p1510:client id="{49782104-189E-4EF5-9EF3-AFB830EFA135}" v="16" dt="2020-07-29T09:53:05.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284" autoAdjust="0"/>
  </p:normalViewPr>
  <p:slideViewPr>
    <p:cSldViewPr>
      <p:cViewPr>
        <p:scale>
          <a:sx n="71" d="100"/>
          <a:sy n="71" d="100"/>
        </p:scale>
        <p:origin x="1365" y="45"/>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0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murphy" userId="S::alison.murphy_southwales.ac.uk#ext#@uowtsd.onmicrosoft.com::1b3358cd-b322-453b-924e-2125e3e81432" providerId="AD" clId="Web-{04632325-277B-4038-808C-37011ED9E468}"/>
    <pc:docChg chg="modSld">
      <pc:chgData name="alison.murphy" userId="S::alison.murphy_southwales.ac.uk#ext#@uowtsd.onmicrosoft.com::1b3358cd-b322-453b-924e-2125e3e81432" providerId="AD" clId="Web-{04632325-277B-4038-808C-37011ED9E468}" dt="2020-07-29T09:20:56.248" v="22" actId="20577"/>
      <pc:docMkLst>
        <pc:docMk/>
      </pc:docMkLst>
      <pc:sldChg chg="modSp">
        <pc:chgData name="alison.murphy" userId="S::alison.murphy_southwales.ac.uk#ext#@uowtsd.onmicrosoft.com::1b3358cd-b322-453b-924e-2125e3e81432" providerId="AD" clId="Web-{04632325-277B-4038-808C-37011ED9E468}" dt="2020-07-29T09:20:56.248" v="21" actId="20577"/>
        <pc:sldMkLst>
          <pc:docMk/>
          <pc:sldMk cId="0" sldId="259"/>
        </pc:sldMkLst>
        <pc:spChg chg="mod">
          <ac:chgData name="alison.murphy" userId="S::alison.murphy_southwales.ac.uk#ext#@uowtsd.onmicrosoft.com::1b3358cd-b322-453b-924e-2125e3e81432" providerId="AD" clId="Web-{04632325-277B-4038-808C-37011ED9E468}" dt="2020-07-29T09:20:56.248" v="21" actId="20577"/>
          <ac:spMkLst>
            <pc:docMk/>
            <pc:sldMk cId="0" sldId="259"/>
            <ac:spMk id="6" creationId="{00000000-0000-0000-0000-000000000000}"/>
          </ac:spMkLst>
        </pc:spChg>
      </pc:sldChg>
      <pc:sldChg chg="modNotes">
        <pc:chgData name="alison.murphy" userId="S::alison.murphy_southwales.ac.uk#ext#@uowtsd.onmicrosoft.com::1b3358cd-b322-453b-924e-2125e3e81432" providerId="AD" clId="Web-{04632325-277B-4038-808C-37011ED9E468}" dt="2020-07-29T09:01:35.528" v="8"/>
        <pc:sldMkLst>
          <pc:docMk/>
          <pc:sldMk cId="0" sldId="263"/>
        </pc:sldMkLst>
      </pc:sldChg>
      <pc:sldChg chg="modSp">
        <pc:chgData name="alison.murphy" userId="S::alison.murphy_southwales.ac.uk#ext#@uowtsd.onmicrosoft.com::1b3358cd-b322-453b-924e-2125e3e81432" providerId="AD" clId="Web-{04632325-277B-4038-808C-37011ED9E468}" dt="2020-07-29T09:01:24.653" v="6" actId="20577"/>
        <pc:sldMkLst>
          <pc:docMk/>
          <pc:sldMk cId="0" sldId="281"/>
        </pc:sldMkLst>
        <pc:spChg chg="mod">
          <ac:chgData name="alison.murphy" userId="S::alison.murphy_southwales.ac.uk#ext#@uowtsd.onmicrosoft.com::1b3358cd-b322-453b-924e-2125e3e81432" providerId="AD" clId="Web-{04632325-277B-4038-808C-37011ED9E468}" dt="2020-07-29T09:01:24.653" v="6" actId="20577"/>
          <ac:spMkLst>
            <pc:docMk/>
            <pc:sldMk cId="0" sldId="281"/>
            <ac:spMk id="3" creationId="{00000000-0000-0000-0000-000000000000}"/>
          </ac:spMkLst>
        </pc:spChg>
      </pc:sldChg>
      <pc:sldChg chg="modSp">
        <pc:chgData name="alison.murphy" userId="S::alison.murphy_southwales.ac.uk#ext#@uowtsd.onmicrosoft.com::1b3358cd-b322-453b-924e-2125e3e81432" providerId="AD" clId="Web-{04632325-277B-4038-808C-37011ED9E468}" dt="2020-07-29T09:20:27.763" v="13" actId="20577"/>
        <pc:sldMkLst>
          <pc:docMk/>
          <pc:sldMk cId="0" sldId="284"/>
        </pc:sldMkLst>
        <pc:spChg chg="mod">
          <ac:chgData name="alison.murphy" userId="S::alison.murphy_southwales.ac.uk#ext#@uowtsd.onmicrosoft.com::1b3358cd-b322-453b-924e-2125e3e81432" providerId="AD" clId="Web-{04632325-277B-4038-808C-37011ED9E468}" dt="2020-07-29T09:20:27.763" v="13" actId="20577"/>
          <ac:spMkLst>
            <pc:docMk/>
            <pc:sldMk cId="0" sldId="284"/>
            <ac:spMk id="3" creationId="{00000000-0000-0000-0000-000000000000}"/>
          </ac:spMkLst>
        </pc:spChg>
      </pc:sldChg>
    </pc:docChg>
  </pc:docChgLst>
  <pc:docChgLst>
    <pc:chgData name="alison.murphy" userId="S::alison.murphy_southwales.ac.uk#ext#@uowtsd.onmicrosoft.com::1b3358cd-b322-453b-924e-2125e3e81432" providerId="AD" clId="Web-{49782104-189E-4EF5-9EF3-AFB830EFA135}"/>
    <pc:docChg chg="modSld">
      <pc:chgData name="alison.murphy" userId="S::alison.murphy_southwales.ac.uk#ext#@uowtsd.onmicrosoft.com::1b3358cd-b322-453b-924e-2125e3e81432" providerId="AD" clId="Web-{49782104-189E-4EF5-9EF3-AFB830EFA135}" dt="2020-07-29T09:53:02.871" v="14" actId="20577"/>
      <pc:docMkLst>
        <pc:docMk/>
      </pc:docMkLst>
      <pc:sldChg chg="modSp">
        <pc:chgData name="alison.murphy" userId="S::alison.murphy_southwales.ac.uk#ext#@uowtsd.onmicrosoft.com::1b3358cd-b322-453b-924e-2125e3e81432" providerId="AD" clId="Web-{49782104-189E-4EF5-9EF3-AFB830EFA135}" dt="2020-07-29T09:53:00.434" v="12" actId="20577"/>
        <pc:sldMkLst>
          <pc:docMk/>
          <pc:sldMk cId="0" sldId="256"/>
        </pc:sldMkLst>
        <pc:spChg chg="mod">
          <ac:chgData name="alison.murphy" userId="S::alison.murphy_southwales.ac.uk#ext#@uowtsd.onmicrosoft.com::1b3358cd-b322-453b-924e-2125e3e81432" providerId="AD" clId="Web-{49782104-189E-4EF5-9EF3-AFB830EFA135}" dt="2020-07-29T09:53:00.434" v="12" actId="20577"/>
          <ac:spMkLst>
            <pc:docMk/>
            <pc:sldMk cId="0"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B57FC7-D3A5-4868-8398-A3C421A73B74}" type="doc">
      <dgm:prSet loTypeId="urn:microsoft.com/office/officeart/2005/8/layout/hList3" loCatId="list" qsTypeId="urn:microsoft.com/office/officeart/2005/8/quickstyle/simple1" qsCatId="simple" csTypeId="urn:microsoft.com/office/officeart/2005/8/colors/colorful2" csCatId="colorful" phldr="1"/>
      <dgm:spPr/>
      <dgm:t>
        <a:bodyPr/>
        <a:lstStyle/>
        <a:p>
          <a:endParaRPr lang="en-GB"/>
        </a:p>
      </dgm:t>
    </dgm:pt>
    <dgm:pt modelId="{28538E9E-1E63-4D44-8677-CCCE1FFCC87E}">
      <dgm:prSet phldrT="[Text]" custT="1"/>
      <dgm:spPr/>
      <dgm:t>
        <a:bodyPr/>
        <a:lstStyle/>
        <a:p>
          <a:r>
            <a:rPr lang="cy-GB" sz="4400" dirty="0" smtClean="0">
              <a:solidFill>
                <a:srgbClr val="FFFF00"/>
              </a:solidFill>
            </a:rPr>
            <a:t>Y Crefyddau </a:t>
          </a:r>
          <a:r>
            <a:rPr lang="cy-GB" sz="4400" dirty="0" err="1" smtClean="0">
              <a:solidFill>
                <a:srgbClr val="FFFF00"/>
              </a:solidFill>
            </a:rPr>
            <a:t>Abrahamaidd</a:t>
          </a:r>
          <a:endParaRPr lang="cy-GB" sz="4400" dirty="0" smtClean="0">
            <a:solidFill>
              <a:srgbClr val="FFFF00"/>
            </a:solidFill>
          </a:endParaRPr>
        </a:p>
        <a:p>
          <a:r>
            <a:rPr lang="en-GB" sz="4400" dirty="0" smtClean="0"/>
            <a:t>The Abrahamic Religions</a:t>
          </a:r>
        </a:p>
        <a:p>
          <a:endParaRPr lang="en-GB" sz="4400" dirty="0"/>
        </a:p>
      </dgm:t>
    </dgm:pt>
    <dgm:pt modelId="{12D8D691-B890-468B-B29E-F96061690462}" type="parTrans" cxnId="{2C566C7F-6B78-4175-AF31-70D32DED31A9}">
      <dgm:prSet/>
      <dgm:spPr/>
      <dgm:t>
        <a:bodyPr/>
        <a:lstStyle/>
        <a:p>
          <a:endParaRPr lang="en-GB"/>
        </a:p>
      </dgm:t>
    </dgm:pt>
    <dgm:pt modelId="{8EA94E4F-1593-4AF5-B7E9-90D68C647435}" type="sibTrans" cxnId="{2C566C7F-6B78-4175-AF31-70D32DED31A9}">
      <dgm:prSet/>
      <dgm:spPr/>
      <dgm:t>
        <a:bodyPr/>
        <a:lstStyle/>
        <a:p>
          <a:endParaRPr lang="en-GB"/>
        </a:p>
      </dgm:t>
    </dgm:pt>
    <dgm:pt modelId="{6D6DEFCF-6BBD-4C98-9A11-CF321E36721F}">
      <dgm:prSet phldrT="[Text]"/>
      <dgm:spPr/>
      <dgm:t>
        <a:bodyPr/>
        <a:lstStyle/>
        <a:p>
          <a:r>
            <a:rPr lang="en-GB" dirty="0" err="1" smtClean="0">
              <a:solidFill>
                <a:srgbClr val="FFFF00"/>
              </a:solidFill>
            </a:rPr>
            <a:t>Cristnogaeth</a:t>
          </a:r>
          <a:endParaRPr lang="en-GB" dirty="0" smtClean="0">
            <a:solidFill>
              <a:srgbClr val="FFFF00"/>
            </a:solidFill>
          </a:endParaRPr>
        </a:p>
        <a:p>
          <a:r>
            <a:rPr lang="en-GB" dirty="0" smtClean="0"/>
            <a:t>Christianity</a:t>
          </a:r>
          <a:endParaRPr lang="en-GB" dirty="0"/>
        </a:p>
      </dgm:t>
    </dgm:pt>
    <dgm:pt modelId="{08E66B15-0B82-4EC1-9AF6-F618949DB39F}" type="parTrans" cxnId="{2626269C-6744-42C8-9BED-CDF682F45FD9}">
      <dgm:prSet/>
      <dgm:spPr/>
      <dgm:t>
        <a:bodyPr/>
        <a:lstStyle/>
        <a:p>
          <a:endParaRPr lang="en-GB"/>
        </a:p>
      </dgm:t>
    </dgm:pt>
    <dgm:pt modelId="{DF6C18AA-8B6B-4900-8ADA-236AEB9DD4EF}" type="sibTrans" cxnId="{2626269C-6744-42C8-9BED-CDF682F45FD9}">
      <dgm:prSet/>
      <dgm:spPr/>
      <dgm:t>
        <a:bodyPr/>
        <a:lstStyle/>
        <a:p>
          <a:endParaRPr lang="en-GB"/>
        </a:p>
      </dgm:t>
    </dgm:pt>
    <dgm:pt modelId="{428A93DA-B187-4A64-AFAE-874523ADC3B8}">
      <dgm:prSet phldrT="[Text]"/>
      <dgm:spPr/>
      <dgm:t>
        <a:bodyPr/>
        <a:lstStyle/>
        <a:p>
          <a:r>
            <a:rPr lang="en-GB" dirty="0" smtClean="0">
              <a:solidFill>
                <a:srgbClr val="FFFF00"/>
              </a:solidFill>
            </a:rPr>
            <a:t>Islam</a:t>
          </a:r>
        </a:p>
        <a:p>
          <a:r>
            <a:rPr lang="en-GB" dirty="0" smtClean="0"/>
            <a:t>Islam</a:t>
          </a:r>
          <a:endParaRPr lang="en-GB" dirty="0"/>
        </a:p>
      </dgm:t>
    </dgm:pt>
    <dgm:pt modelId="{3274A321-24F7-4FCB-91C4-DCE13CB0FFD6}" type="parTrans" cxnId="{EC660CE5-B90B-448B-88E0-61EF4D9BE49A}">
      <dgm:prSet/>
      <dgm:spPr/>
      <dgm:t>
        <a:bodyPr/>
        <a:lstStyle/>
        <a:p>
          <a:endParaRPr lang="en-GB"/>
        </a:p>
      </dgm:t>
    </dgm:pt>
    <dgm:pt modelId="{13DCF4BF-EB0A-4B9B-9D40-1407C35A642F}" type="sibTrans" cxnId="{EC660CE5-B90B-448B-88E0-61EF4D9BE49A}">
      <dgm:prSet/>
      <dgm:spPr/>
      <dgm:t>
        <a:bodyPr/>
        <a:lstStyle/>
        <a:p>
          <a:endParaRPr lang="en-GB"/>
        </a:p>
      </dgm:t>
    </dgm:pt>
    <dgm:pt modelId="{8F8EC951-39B4-4F0E-B21C-ADC1AC1C1D78}">
      <dgm:prSet phldrT="[Text]"/>
      <dgm:spPr/>
      <dgm:t>
        <a:bodyPr/>
        <a:lstStyle/>
        <a:p>
          <a:r>
            <a:rPr lang="en-GB" dirty="0" err="1" smtClean="0">
              <a:solidFill>
                <a:srgbClr val="FFFF00"/>
              </a:solidFill>
            </a:rPr>
            <a:t>Iddewiaeth</a:t>
          </a:r>
          <a:endParaRPr lang="en-GB" dirty="0" smtClean="0">
            <a:solidFill>
              <a:srgbClr val="FFFF00"/>
            </a:solidFill>
          </a:endParaRPr>
        </a:p>
        <a:p>
          <a:r>
            <a:rPr lang="en-GB" dirty="0" smtClean="0"/>
            <a:t>Judaism</a:t>
          </a:r>
          <a:endParaRPr lang="en-GB" dirty="0"/>
        </a:p>
      </dgm:t>
    </dgm:pt>
    <dgm:pt modelId="{63F1D7D2-73EB-4681-9DF3-719E7CADAFF2}" type="sibTrans" cxnId="{E4F853F2-7FBE-458D-BC02-85FCDD479B09}">
      <dgm:prSet/>
      <dgm:spPr/>
      <dgm:t>
        <a:bodyPr/>
        <a:lstStyle/>
        <a:p>
          <a:endParaRPr lang="en-GB"/>
        </a:p>
      </dgm:t>
    </dgm:pt>
    <dgm:pt modelId="{D526AE9C-2A2F-423B-AD66-5C64CE70E952}" type="parTrans" cxnId="{E4F853F2-7FBE-458D-BC02-85FCDD479B09}">
      <dgm:prSet/>
      <dgm:spPr/>
      <dgm:t>
        <a:bodyPr/>
        <a:lstStyle/>
        <a:p>
          <a:endParaRPr lang="en-GB"/>
        </a:p>
      </dgm:t>
    </dgm:pt>
    <dgm:pt modelId="{DB985FEF-1B2E-444C-9255-9F272924FD56}" type="pres">
      <dgm:prSet presAssocID="{28B57FC7-D3A5-4868-8398-A3C421A73B74}" presName="composite" presStyleCnt="0">
        <dgm:presLayoutVars>
          <dgm:chMax val="1"/>
          <dgm:dir/>
          <dgm:resizeHandles val="exact"/>
        </dgm:presLayoutVars>
      </dgm:prSet>
      <dgm:spPr/>
      <dgm:t>
        <a:bodyPr/>
        <a:lstStyle/>
        <a:p>
          <a:endParaRPr lang="en-US"/>
        </a:p>
      </dgm:t>
    </dgm:pt>
    <dgm:pt modelId="{0F853F74-287F-4EEB-B7EC-59AB4D261931}" type="pres">
      <dgm:prSet presAssocID="{28538E9E-1E63-4D44-8677-CCCE1FFCC87E}" presName="roof" presStyleLbl="dkBgShp" presStyleIdx="0" presStyleCnt="2" custScaleY="209278" custLinFactNeighborY="23962"/>
      <dgm:spPr/>
      <dgm:t>
        <a:bodyPr/>
        <a:lstStyle/>
        <a:p>
          <a:endParaRPr lang="en-US"/>
        </a:p>
      </dgm:t>
    </dgm:pt>
    <dgm:pt modelId="{B1E33E28-7305-4AFE-8E6D-311DF05CEFE0}" type="pres">
      <dgm:prSet presAssocID="{28538E9E-1E63-4D44-8677-CCCE1FFCC87E}" presName="pillars" presStyleCnt="0"/>
      <dgm:spPr/>
    </dgm:pt>
    <dgm:pt modelId="{8F26FABC-57C4-4504-B513-96C6D46FB7C1}" type="pres">
      <dgm:prSet presAssocID="{28538E9E-1E63-4D44-8677-CCCE1FFCC87E}" presName="pillar1" presStyleLbl="node1" presStyleIdx="0" presStyleCnt="3" custLinFactNeighborX="2488" custLinFactNeighborY="3997">
        <dgm:presLayoutVars>
          <dgm:bulletEnabled val="1"/>
        </dgm:presLayoutVars>
      </dgm:prSet>
      <dgm:spPr/>
      <dgm:t>
        <a:bodyPr/>
        <a:lstStyle/>
        <a:p>
          <a:endParaRPr lang="en-US"/>
        </a:p>
      </dgm:t>
    </dgm:pt>
    <dgm:pt modelId="{3F30811F-D8EC-4990-A30A-065595E37A19}" type="pres">
      <dgm:prSet presAssocID="{6D6DEFCF-6BBD-4C98-9A11-CF321E36721F}" presName="pillarX" presStyleLbl="node1" presStyleIdx="1" presStyleCnt="3">
        <dgm:presLayoutVars>
          <dgm:bulletEnabled val="1"/>
        </dgm:presLayoutVars>
      </dgm:prSet>
      <dgm:spPr/>
      <dgm:t>
        <a:bodyPr/>
        <a:lstStyle/>
        <a:p>
          <a:endParaRPr lang="en-US"/>
        </a:p>
      </dgm:t>
    </dgm:pt>
    <dgm:pt modelId="{F9CC336C-A35E-457E-B6E3-E1FC20A1EEE5}" type="pres">
      <dgm:prSet presAssocID="{428A93DA-B187-4A64-AFAE-874523ADC3B8}" presName="pillarX" presStyleLbl="node1" presStyleIdx="2" presStyleCnt="3">
        <dgm:presLayoutVars>
          <dgm:bulletEnabled val="1"/>
        </dgm:presLayoutVars>
      </dgm:prSet>
      <dgm:spPr/>
      <dgm:t>
        <a:bodyPr/>
        <a:lstStyle/>
        <a:p>
          <a:endParaRPr lang="en-US"/>
        </a:p>
      </dgm:t>
    </dgm:pt>
    <dgm:pt modelId="{0E0D87BC-C76D-4F0D-80FA-9566605B87AC}" type="pres">
      <dgm:prSet presAssocID="{28538E9E-1E63-4D44-8677-CCCE1FFCC87E}" presName="base" presStyleLbl="dkBgShp" presStyleIdx="1" presStyleCnt="2" custScaleY="113588" custLinFactY="200000" custLinFactNeighborX="-877" custLinFactNeighborY="269298"/>
      <dgm:spPr/>
    </dgm:pt>
  </dgm:ptLst>
  <dgm:cxnLst>
    <dgm:cxn modelId="{E4F853F2-7FBE-458D-BC02-85FCDD479B09}" srcId="{28538E9E-1E63-4D44-8677-CCCE1FFCC87E}" destId="{8F8EC951-39B4-4F0E-B21C-ADC1AC1C1D78}" srcOrd="0" destOrd="0" parTransId="{D526AE9C-2A2F-423B-AD66-5C64CE70E952}" sibTransId="{63F1D7D2-73EB-4681-9DF3-719E7CADAFF2}"/>
    <dgm:cxn modelId="{A8C48AEB-2917-4554-A6DC-0D58E999CAB4}" type="presOf" srcId="{6D6DEFCF-6BBD-4C98-9A11-CF321E36721F}" destId="{3F30811F-D8EC-4990-A30A-065595E37A19}" srcOrd="0" destOrd="0" presId="urn:microsoft.com/office/officeart/2005/8/layout/hList3"/>
    <dgm:cxn modelId="{6B5E05D2-B702-4AE1-AA10-58D6AE15DE0C}" type="presOf" srcId="{28538E9E-1E63-4D44-8677-CCCE1FFCC87E}" destId="{0F853F74-287F-4EEB-B7EC-59AB4D261931}" srcOrd="0" destOrd="0" presId="urn:microsoft.com/office/officeart/2005/8/layout/hList3"/>
    <dgm:cxn modelId="{9D10DB8E-FE71-4497-92BB-AEA9A7D5D855}" type="presOf" srcId="{28B57FC7-D3A5-4868-8398-A3C421A73B74}" destId="{DB985FEF-1B2E-444C-9255-9F272924FD56}" srcOrd="0" destOrd="0" presId="urn:microsoft.com/office/officeart/2005/8/layout/hList3"/>
    <dgm:cxn modelId="{2C566C7F-6B78-4175-AF31-70D32DED31A9}" srcId="{28B57FC7-D3A5-4868-8398-A3C421A73B74}" destId="{28538E9E-1E63-4D44-8677-CCCE1FFCC87E}" srcOrd="0" destOrd="0" parTransId="{12D8D691-B890-468B-B29E-F96061690462}" sibTransId="{8EA94E4F-1593-4AF5-B7E9-90D68C647435}"/>
    <dgm:cxn modelId="{446B9D61-5C14-471B-B808-6FAF567AA63D}" type="presOf" srcId="{428A93DA-B187-4A64-AFAE-874523ADC3B8}" destId="{F9CC336C-A35E-457E-B6E3-E1FC20A1EEE5}" srcOrd="0" destOrd="0" presId="urn:microsoft.com/office/officeart/2005/8/layout/hList3"/>
    <dgm:cxn modelId="{EC660CE5-B90B-448B-88E0-61EF4D9BE49A}" srcId="{28538E9E-1E63-4D44-8677-CCCE1FFCC87E}" destId="{428A93DA-B187-4A64-AFAE-874523ADC3B8}" srcOrd="2" destOrd="0" parTransId="{3274A321-24F7-4FCB-91C4-DCE13CB0FFD6}" sibTransId="{13DCF4BF-EB0A-4B9B-9D40-1407C35A642F}"/>
    <dgm:cxn modelId="{4E11C9AD-D152-44BA-81F0-8708BADADCE5}" type="presOf" srcId="{8F8EC951-39B4-4F0E-B21C-ADC1AC1C1D78}" destId="{8F26FABC-57C4-4504-B513-96C6D46FB7C1}" srcOrd="0" destOrd="0" presId="urn:microsoft.com/office/officeart/2005/8/layout/hList3"/>
    <dgm:cxn modelId="{2626269C-6744-42C8-9BED-CDF682F45FD9}" srcId="{28538E9E-1E63-4D44-8677-CCCE1FFCC87E}" destId="{6D6DEFCF-6BBD-4C98-9A11-CF321E36721F}" srcOrd="1" destOrd="0" parTransId="{08E66B15-0B82-4EC1-9AF6-F618949DB39F}" sibTransId="{DF6C18AA-8B6B-4900-8ADA-236AEB9DD4EF}"/>
    <dgm:cxn modelId="{D57A82A0-94A0-496E-8722-0AEB9BF33487}" type="presParOf" srcId="{DB985FEF-1B2E-444C-9255-9F272924FD56}" destId="{0F853F74-287F-4EEB-B7EC-59AB4D261931}" srcOrd="0" destOrd="0" presId="urn:microsoft.com/office/officeart/2005/8/layout/hList3"/>
    <dgm:cxn modelId="{9E1BE480-EBB1-40F2-8C1A-312C9E38C580}" type="presParOf" srcId="{DB985FEF-1B2E-444C-9255-9F272924FD56}" destId="{B1E33E28-7305-4AFE-8E6D-311DF05CEFE0}" srcOrd="1" destOrd="0" presId="urn:microsoft.com/office/officeart/2005/8/layout/hList3"/>
    <dgm:cxn modelId="{3AB879B4-2A5E-45A9-B52B-72E64B3CB897}" type="presParOf" srcId="{B1E33E28-7305-4AFE-8E6D-311DF05CEFE0}" destId="{8F26FABC-57C4-4504-B513-96C6D46FB7C1}" srcOrd="0" destOrd="0" presId="urn:microsoft.com/office/officeart/2005/8/layout/hList3"/>
    <dgm:cxn modelId="{8B5BE965-A971-4D74-B2CD-EB9E484A7B70}" type="presParOf" srcId="{B1E33E28-7305-4AFE-8E6D-311DF05CEFE0}" destId="{3F30811F-D8EC-4990-A30A-065595E37A19}" srcOrd="1" destOrd="0" presId="urn:microsoft.com/office/officeart/2005/8/layout/hList3"/>
    <dgm:cxn modelId="{7919B05B-646E-4120-82A4-9F87AC39042D}" type="presParOf" srcId="{B1E33E28-7305-4AFE-8E6D-311DF05CEFE0}" destId="{F9CC336C-A35E-457E-B6E3-E1FC20A1EEE5}" srcOrd="2" destOrd="0" presId="urn:microsoft.com/office/officeart/2005/8/layout/hList3"/>
    <dgm:cxn modelId="{72C90F98-1E52-4A0A-8158-6C1F690448FF}" type="presParOf" srcId="{DB985FEF-1B2E-444C-9255-9F272924FD56}" destId="{0E0D87BC-C76D-4F0D-80FA-9566605B87AC}"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321302-264F-483A-9792-8D404CFA278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CE8C17A-ADA8-4F13-AC08-05396765DBF2}">
      <dgm:prSet phldrT="[Text]" custT="1"/>
      <dgm:spPr/>
      <dgm:t>
        <a:bodyPr/>
        <a:lstStyle/>
        <a:p>
          <a:r>
            <a:rPr lang="en-GB" sz="2800" dirty="0" smtClean="0"/>
            <a:t>A</a:t>
          </a:r>
          <a:r>
            <a:rPr lang="en-GB" sz="2800" dirty="0"/>
            <a:t>: </a:t>
          </a:r>
          <a:r>
            <a:rPr lang="en-GB" sz="2800" dirty="0" err="1" smtClean="0">
              <a:solidFill>
                <a:srgbClr val="92D050"/>
              </a:solidFill>
            </a:rPr>
            <a:t>Yn</a:t>
          </a:r>
          <a:r>
            <a:rPr lang="en-GB" sz="2800" dirty="0" smtClean="0">
              <a:solidFill>
                <a:srgbClr val="92D050"/>
              </a:solidFill>
            </a:rPr>
            <a:t> </a:t>
          </a:r>
          <a:r>
            <a:rPr lang="en-GB" sz="2800" dirty="0" err="1" smtClean="0">
              <a:solidFill>
                <a:srgbClr val="92D050"/>
              </a:solidFill>
            </a:rPr>
            <a:t>erbyn</a:t>
          </a:r>
          <a:r>
            <a:rPr lang="en-GB" sz="2800" dirty="0" smtClean="0">
              <a:solidFill>
                <a:srgbClr val="92D050"/>
              </a:solidFill>
            </a:rPr>
            <a:t> </a:t>
          </a:r>
          <a:r>
            <a:rPr lang="en-GB" sz="2800" dirty="0" err="1" smtClean="0">
              <a:solidFill>
                <a:srgbClr val="92D050"/>
              </a:solidFill>
            </a:rPr>
            <a:t>egwyddorion</a:t>
          </a:r>
          <a:r>
            <a:rPr lang="en-GB" sz="2800" dirty="0" smtClean="0">
              <a:solidFill>
                <a:srgbClr val="92D050"/>
              </a:solidFill>
            </a:rPr>
            <a:t> </a:t>
          </a:r>
          <a:r>
            <a:rPr lang="en-GB" sz="2800" dirty="0" err="1" smtClean="0">
              <a:solidFill>
                <a:srgbClr val="92D050"/>
              </a:solidFill>
            </a:rPr>
            <a:t>rhyddfrydol</a:t>
          </a:r>
          <a:endParaRPr lang="en-GB" sz="2800" dirty="0" smtClean="0">
            <a:solidFill>
              <a:srgbClr val="92D050"/>
            </a:solidFill>
          </a:endParaRPr>
        </a:p>
        <a:p>
          <a:r>
            <a:rPr lang="en-GB" sz="2800" dirty="0" smtClean="0"/>
            <a:t>Against </a:t>
          </a:r>
          <a:r>
            <a:rPr lang="en-GB" sz="2800" dirty="0"/>
            <a:t>liberal, democratic principles</a:t>
          </a:r>
        </a:p>
      </dgm:t>
    </dgm:pt>
    <dgm:pt modelId="{8A212661-0049-4DD5-BFF7-F1D2F2BA94C5}" type="parTrans" cxnId="{49534D2C-102D-4BC6-A7FC-EA0BCD3CE440}">
      <dgm:prSet/>
      <dgm:spPr/>
      <dgm:t>
        <a:bodyPr/>
        <a:lstStyle/>
        <a:p>
          <a:endParaRPr lang="en-GB" sz="2800"/>
        </a:p>
      </dgm:t>
    </dgm:pt>
    <dgm:pt modelId="{FDF9B51D-60E4-4463-92FC-5CCC82355AF5}" type="sibTrans" cxnId="{49534D2C-102D-4BC6-A7FC-EA0BCD3CE440}">
      <dgm:prSet/>
      <dgm:spPr/>
      <dgm:t>
        <a:bodyPr/>
        <a:lstStyle/>
        <a:p>
          <a:endParaRPr lang="en-GB" sz="2800"/>
        </a:p>
      </dgm:t>
    </dgm:pt>
    <dgm:pt modelId="{C9D7BE80-BF10-4353-8C08-A717B1F89984}">
      <dgm:prSet phldrT="[Text]" custT="1"/>
      <dgm:spPr/>
      <dgm:t>
        <a:bodyPr/>
        <a:lstStyle/>
        <a:p>
          <a:r>
            <a:rPr lang="en-GB" sz="2800" dirty="0" smtClean="0"/>
            <a:t>B: </a:t>
          </a:r>
          <a:r>
            <a:rPr lang="en-GB" sz="2800" dirty="0" err="1" smtClean="0">
              <a:solidFill>
                <a:srgbClr val="92D050"/>
              </a:solidFill>
            </a:rPr>
            <a:t>Allgau</a:t>
          </a:r>
          <a:r>
            <a:rPr lang="en-GB" sz="2800" dirty="0" smtClean="0">
              <a:solidFill>
                <a:srgbClr val="92D050"/>
              </a:solidFill>
            </a:rPr>
            <a:t> plant o </a:t>
          </a:r>
          <a:r>
            <a:rPr lang="en-GB" sz="2800" dirty="0" err="1" smtClean="0">
              <a:solidFill>
                <a:srgbClr val="92D050"/>
              </a:solidFill>
            </a:rPr>
            <a:t>ffydd</a:t>
          </a:r>
          <a:r>
            <a:rPr lang="en-GB" sz="2800" dirty="0" smtClean="0">
              <a:solidFill>
                <a:srgbClr val="92D050"/>
              </a:solidFill>
            </a:rPr>
            <a:t> </a:t>
          </a:r>
          <a:r>
            <a:rPr lang="en-GB" sz="2800" dirty="0" err="1" smtClean="0">
              <a:solidFill>
                <a:srgbClr val="92D050"/>
              </a:solidFill>
            </a:rPr>
            <a:t>arall</a:t>
          </a:r>
          <a:r>
            <a:rPr lang="en-GB" sz="2800" dirty="0" smtClean="0">
              <a:solidFill>
                <a:srgbClr val="92D050"/>
              </a:solidFill>
            </a:rPr>
            <a:t> </a:t>
          </a:r>
        </a:p>
        <a:p>
          <a:r>
            <a:rPr lang="en-GB" sz="2800" dirty="0" smtClean="0"/>
            <a:t>Exclude </a:t>
          </a:r>
          <a:r>
            <a:rPr lang="en-GB" sz="2800" dirty="0"/>
            <a:t>children of </a:t>
          </a:r>
          <a:r>
            <a:rPr lang="en-GB" sz="2800" dirty="0" smtClean="0"/>
            <a:t>other </a:t>
          </a:r>
          <a:r>
            <a:rPr lang="en-GB" sz="2800" dirty="0"/>
            <a:t>faiths (or none)</a:t>
          </a:r>
        </a:p>
      </dgm:t>
    </dgm:pt>
    <dgm:pt modelId="{77D435B7-DD58-4382-BCB4-086A3831F07F}" type="parTrans" cxnId="{E563607A-E893-4D11-A743-14EBA50F0356}">
      <dgm:prSet/>
      <dgm:spPr/>
      <dgm:t>
        <a:bodyPr/>
        <a:lstStyle/>
        <a:p>
          <a:endParaRPr lang="en-GB" sz="2800"/>
        </a:p>
      </dgm:t>
    </dgm:pt>
    <dgm:pt modelId="{616B52CA-1498-434D-931C-9CF711D7819E}" type="sibTrans" cxnId="{E563607A-E893-4D11-A743-14EBA50F0356}">
      <dgm:prSet/>
      <dgm:spPr/>
      <dgm:t>
        <a:bodyPr/>
        <a:lstStyle/>
        <a:p>
          <a:endParaRPr lang="en-GB" sz="2800"/>
        </a:p>
      </dgm:t>
    </dgm:pt>
    <dgm:pt modelId="{257B9944-38C1-456F-9D89-CC974904D549}">
      <dgm:prSet phldrT="[Text]" custT="1"/>
      <dgm:spPr/>
      <dgm:t>
        <a:bodyPr/>
        <a:lstStyle/>
        <a:p>
          <a:r>
            <a:rPr lang="en-GB" sz="2800" dirty="0"/>
            <a:t>C</a:t>
          </a:r>
          <a:r>
            <a:rPr lang="en-GB" sz="2800" dirty="0" smtClean="0"/>
            <a:t>: </a:t>
          </a:r>
          <a:r>
            <a:rPr lang="en-GB" sz="2800" dirty="0" err="1" smtClean="0">
              <a:solidFill>
                <a:srgbClr val="92D050"/>
              </a:solidFill>
            </a:rPr>
            <a:t>Nid</a:t>
          </a:r>
          <a:r>
            <a:rPr lang="en-GB" sz="2800" dirty="0" smtClean="0">
              <a:solidFill>
                <a:srgbClr val="92D050"/>
              </a:solidFill>
            </a:rPr>
            <a:t> </a:t>
          </a:r>
          <a:r>
            <a:rPr lang="en-GB" sz="2800" dirty="0" err="1" smtClean="0">
              <a:solidFill>
                <a:srgbClr val="92D050"/>
              </a:solidFill>
            </a:rPr>
            <a:t>tasg</a:t>
          </a:r>
          <a:r>
            <a:rPr lang="en-GB" sz="2800" dirty="0" smtClean="0">
              <a:solidFill>
                <a:srgbClr val="92D050"/>
              </a:solidFill>
            </a:rPr>
            <a:t> </a:t>
          </a:r>
          <a:r>
            <a:rPr lang="en-GB" sz="2800" dirty="0" err="1" smtClean="0">
              <a:solidFill>
                <a:srgbClr val="92D050"/>
              </a:solidFill>
            </a:rPr>
            <a:t>addysgol</a:t>
          </a:r>
          <a:r>
            <a:rPr lang="en-GB" sz="2800" dirty="0" smtClean="0">
              <a:solidFill>
                <a:srgbClr val="92D050"/>
              </a:solidFill>
            </a:rPr>
            <a:t> </a:t>
          </a:r>
          <a:r>
            <a:rPr lang="en-GB" sz="2800" dirty="0" err="1" smtClean="0">
              <a:solidFill>
                <a:srgbClr val="92D050"/>
              </a:solidFill>
            </a:rPr>
            <a:t>yw</a:t>
          </a:r>
          <a:r>
            <a:rPr lang="en-GB" sz="2800" dirty="0" smtClean="0">
              <a:solidFill>
                <a:srgbClr val="92D050"/>
              </a:solidFill>
            </a:rPr>
            <a:t> </a:t>
          </a:r>
          <a:r>
            <a:rPr lang="en-GB" sz="2800" dirty="0" err="1" smtClean="0">
              <a:solidFill>
                <a:srgbClr val="92D050"/>
              </a:solidFill>
            </a:rPr>
            <a:t>maethu</a:t>
          </a:r>
          <a:r>
            <a:rPr lang="en-GB" sz="2800" dirty="0" smtClean="0">
              <a:solidFill>
                <a:srgbClr val="92D050"/>
              </a:solidFill>
            </a:rPr>
            <a:t> </a:t>
          </a:r>
          <a:r>
            <a:rPr lang="en-GB" sz="2800" dirty="0" err="1" smtClean="0">
              <a:solidFill>
                <a:srgbClr val="92D050"/>
              </a:solidFill>
            </a:rPr>
            <a:t>ffydd</a:t>
          </a:r>
          <a:r>
            <a:rPr lang="en-GB" sz="2800" dirty="0" smtClean="0">
              <a:solidFill>
                <a:srgbClr val="92D050"/>
              </a:solidFill>
            </a:rPr>
            <a:t> </a:t>
          </a:r>
        </a:p>
        <a:p>
          <a:r>
            <a:rPr lang="en-GB" sz="2800" dirty="0" smtClean="0"/>
            <a:t>Nurturing </a:t>
          </a:r>
          <a:r>
            <a:rPr lang="en-GB" sz="2800" dirty="0"/>
            <a:t>of faith is not an educational task</a:t>
          </a:r>
        </a:p>
      </dgm:t>
    </dgm:pt>
    <dgm:pt modelId="{13DD3E6B-BB4E-464A-B640-7F6512F754E5}" type="parTrans" cxnId="{09754ED9-DB7D-493B-927E-B31136C419D8}">
      <dgm:prSet/>
      <dgm:spPr/>
      <dgm:t>
        <a:bodyPr/>
        <a:lstStyle/>
        <a:p>
          <a:endParaRPr lang="en-GB" sz="2800"/>
        </a:p>
      </dgm:t>
    </dgm:pt>
    <dgm:pt modelId="{645A5B49-7AF9-4FF2-AE47-0E8C3B0FDF80}" type="sibTrans" cxnId="{09754ED9-DB7D-493B-927E-B31136C419D8}">
      <dgm:prSet/>
      <dgm:spPr/>
      <dgm:t>
        <a:bodyPr/>
        <a:lstStyle/>
        <a:p>
          <a:endParaRPr lang="en-GB" sz="2800"/>
        </a:p>
      </dgm:t>
    </dgm:pt>
    <dgm:pt modelId="{8F585956-580E-466E-9293-2E6B35178402}" type="pres">
      <dgm:prSet presAssocID="{15321302-264F-483A-9792-8D404CFA2782}" presName="linear" presStyleCnt="0">
        <dgm:presLayoutVars>
          <dgm:dir/>
          <dgm:animLvl val="lvl"/>
          <dgm:resizeHandles val="exact"/>
        </dgm:presLayoutVars>
      </dgm:prSet>
      <dgm:spPr/>
      <dgm:t>
        <a:bodyPr/>
        <a:lstStyle/>
        <a:p>
          <a:endParaRPr lang="en-US"/>
        </a:p>
      </dgm:t>
    </dgm:pt>
    <dgm:pt modelId="{50A2E68A-3AA2-4A99-8B57-4A9CD8C3AB84}" type="pres">
      <dgm:prSet presAssocID="{3CE8C17A-ADA8-4F13-AC08-05396765DBF2}" presName="parentLin" presStyleCnt="0"/>
      <dgm:spPr/>
    </dgm:pt>
    <dgm:pt modelId="{A45FCE14-A8C8-45F0-96CC-BC718F8D690B}" type="pres">
      <dgm:prSet presAssocID="{3CE8C17A-ADA8-4F13-AC08-05396765DBF2}" presName="parentLeftMargin" presStyleLbl="node1" presStyleIdx="0" presStyleCnt="3"/>
      <dgm:spPr/>
      <dgm:t>
        <a:bodyPr/>
        <a:lstStyle/>
        <a:p>
          <a:endParaRPr lang="en-US"/>
        </a:p>
      </dgm:t>
    </dgm:pt>
    <dgm:pt modelId="{95E94D7A-A270-48DE-8F40-488ADA296CA8}" type="pres">
      <dgm:prSet presAssocID="{3CE8C17A-ADA8-4F13-AC08-05396765DBF2}" presName="parentText" presStyleLbl="node1" presStyleIdx="0" presStyleCnt="3" custScaleX="115803">
        <dgm:presLayoutVars>
          <dgm:chMax val="0"/>
          <dgm:bulletEnabled val="1"/>
        </dgm:presLayoutVars>
      </dgm:prSet>
      <dgm:spPr/>
      <dgm:t>
        <a:bodyPr/>
        <a:lstStyle/>
        <a:p>
          <a:endParaRPr lang="en-US"/>
        </a:p>
      </dgm:t>
    </dgm:pt>
    <dgm:pt modelId="{F783E39C-F777-43C9-8292-055FA8A14379}" type="pres">
      <dgm:prSet presAssocID="{3CE8C17A-ADA8-4F13-AC08-05396765DBF2}" presName="negativeSpace" presStyleCnt="0"/>
      <dgm:spPr/>
    </dgm:pt>
    <dgm:pt modelId="{9BAF220D-68CA-4193-A9E2-6F1EF60A8080}" type="pres">
      <dgm:prSet presAssocID="{3CE8C17A-ADA8-4F13-AC08-05396765DBF2}" presName="childText" presStyleLbl="conFgAcc1" presStyleIdx="0" presStyleCnt="3">
        <dgm:presLayoutVars>
          <dgm:bulletEnabled val="1"/>
        </dgm:presLayoutVars>
      </dgm:prSet>
      <dgm:spPr/>
    </dgm:pt>
    <dgm:pt modelId="{11C18634-1F6E-4362-B58D-03C50CA209CE}" type="pres">
      <dgm:prSet presAssocID="{FDF9B51D-60E4-4463-92FC-5CCC82355AF5}" presName="spaceBetweenRectangles" presStyleCnt="0"/>
      <dgm:spPr/>
    </dgm:pt>
    <dgm:pt modelId="{FE98E8A4-1333-4C25-BED3-9457D6995967}" type="pres">
      <dgm:prSet presAssocID="{C9D7BE80-BF10-4353-8C08-A717B1F89984}" presName="parentLin" presStyleCnt="0"/>
      <dgm:spPr/>
    </dgm:pt>
    <dgm:pt modelId="{267FD8CF-8499-438B-902E-7508117FB1E5}" type="pres">
      <dgm:prSet presAssocID="{C9D7BE80-BF10-4353-8C08-A717B1F89984}" presName="parentLeftMargin" presStyleLbl="node1" presStyleIdx="0" presStyleCnt="3"/>
      <dgm:spPr/>
      <dgm:t>
        <a:bodyPr/>
        <a:lstStyle/>
        <a:p>
          <a:endParaRPr lang="en-US"/>
        </a:p>
      </dgm:t>
    </dgm:pt>
    <dgm:pt modelId="{EDC89BD1-309D-4987-BAAA-D771561F0A73}" type="pres">
      <dgm:prSet presAssocID="{C9D7BE80-BF10-4353-8C08-A717B1F89984}" presName="parentText" presStyleLbl="node1" presStyleIdx="1" presStyleCnt="3" custScaleX="130342">
        <dgm:presLayoutVars>
          <dgm:chMax val="0"/>
          <dgm:bulletEnabled val="1"/>
        </dgm:presLayoutVars>
      </dgm:prSet>
      <dgm:spPr/>
      <dgm:t>
        <a:bodyPr/>
        <a:lstStyle/>
        <a:p>
          <a:endParaRPr lang="en-US"/>
        </a:p>
      </dgm:t>
    </dgm:pt>
    <dgm:pt modelId="{17CC184B-AB4D-44F6-B4E6-D919EB4C96AB}" type="pres">
      <dgm:prSet presAssocID="{C9D7BE80-BF10-4353-8C08-A717B1F89984}" presName="negativeSpace" presStyleCnt="0"/>
      <dgm:spPr/>
    </dgm:pt>
    <dgm:pt modelId="{D395A02D-A99D-4009-9E4A-D74EB7CA0870}" type="pres">
      <dgm:prSet presAssocID="{C9D7BE80-BF10-4353-8C08-A717B1F89984}" presName="childText" presStyleLbl="conFgAcc1" presStyleIdx="1" presStyleCnt="3">
        <dgm:presLayoutVars>
          <dgm:bulletEnabled val="1"/>
        </dgm:presLayoutVars>
      </dgm:prSet>
      <dgm:spPr/>
    </dgm:pt>
    <dgm:pt modelId="{4B728CC6-96AB-4D71-B015-62199583CD2B}" type="pres">
      <dgm:prSet presAssocID="{616B52CA-1498-434D-931C-9CF711D7819E}" presName="spaceBetweenRectangles" presStyleCnt="0"/>
      <dgm:spPr/>
    </dgm:pt>
    <dgm:pt modelId="{D89C5173-F731-4586-9B29-557BEACA2C3C}" type="pres">
      <dgm:prSet presAssocID="{257B9944-38C1-456F-9D89-CC974904D549}" presName="parentLin" presStyleCnt="0"/>
      <dgm:spPr/>
    </dgm:pt>
    <dgm:pt modelId="{CA9CF15A-CCE1-4CE0-8D72-80272228400D}" type="pres">
      <dgm:prSet presAssocID="{257B9944-38C1-456F-9D89-CC974904D549}" presName="parentLeftMargin" presStyleLbl="node1" presStyleIdx="1" presStyleCnt="3"/>
      <dgm:spPr/>
      <dgm:t>
        <a:bodyPr/>
        <a:lstStyle/>
        <a:p>
          <a:endParaRPr lang="en-US"/>
        </a:p>
      </dgm:t>
    </dgm:pt>
    <dgm:pt modelId="{E89B2762-96C9-4BF8-8A43-6506B4EBFB9B}" type="pres">
      <dgm:prSet presAssocID="{257B9944-38C1-456F-9D89-CC974904D549}" presName="parentText" presStyleLbl="node1" presStyleIdx="2" presStyleCnt="3" custScaleX="142857">
        <dgm:presLayoutVars>
          <dgm:chMax val="0"/>
          <dgm:bulletEnabled val="1"/>
        </dgm:presLayoutVars>
      </dgm:prSet>
      <dgm:spPr/>
      <dgm:t>
        <a:bodyPr/>
        <a:lstStyle/>
        <a:p>
          <a:endParaRPr lang="en-US"/>
        </a:p>
      </dgm:t>
    </dgm:pt>
    <dgm:pt modelId="{19A1EED2-994A-4882-A5B9-66A062C79DC7}" type="pres">
      <dgm:prSet presAssocID="{257B9944-38C1-456F-9D89-CC974904D549}" presName="negativeSpace" presStyleCnt="0"/>
      <dgm:spPr/>
    </dgm:pt>
    <dgm:pt modelId="{AF073C01-C343-4FF8-A4CB-E81DE6E4A6C9}" type="pres">
      <dgm:prSet presAssocID="{257B9944-38C1-456F-9D89-CC974904D549}" presName="childText" presStyleLbl="conFgAcc1" presStyleIdx="2" presStyleCnt="3">
        <dgm:presLayoutVars>
          <dgm:bulletEnabled val="1"/>
        </dgm:presLayoutVars>
      </dgm:prSet>
      <dgm:spPr/>
    </dgm:pt>
  </dgm:ptLst>
  <dgm:cxnLst>
    <dgm:cxn modelId="{D631D811-21F3-4DBA-B3FC-0CA2FC0A77DA}" type="presOf" srcId="{C9D7BE80-BF10-4353-8C08-A717B1F89984}" destId="{267FD8CF-8499-438B-902E-7508117FB1E5}" srcOrd="0" destOrd="0" presId="urn:microsoft.com/office/officeart/2005/8/layout/list1"/>
    <dgm:cxn modelId="{55B2EB3A-FF13-4F5E-86C0-CD204D441DFB}" type="presOf" srcId="{257B9944-38C1-456F-9D89-CC974904D549}" destId="{E89B2762-96C9-4BF8-8A43-6506B4EBFB9B}" srcOrd="1" destOrd="0" presId="urn:microsoft.com/office/officeart/2005/8/layout/list1"/>
    <dgm:cxn modelId="{F83FD615-4E93-4F28-A3DA-B9481643E0A4}" type="presOf" srcId="{15321302-264F-483A-9792-8D404CFA2782}" destId="{8F585956-580E-466E-9293-2E6B35178402}" srcOrd="0" destOrd="0" presId="urn:microsoft.com/office/officeart/2005/8/layout/list1"/>
    <dgm:cxn modelId="{1EC563FB-040C-4F31-AE42-753C8FB447F5}" type="presOf" srcId="{C9D7BE80-BF10-4353-8C08-A717B1F89984}" destId="{EDC89BD1-309D-4987-BAAA-D771561F0A73}" srcOrd="1" destOrd="0" presId="urn:microsoft.com/office/officeart/2005/8/layout/list1"/>
    <dgm:cxn modelId="{E563607A-E893-4D11-A743-14EBA50F0356}" srcId="{15321302-264F-483A-9792-8D404CFA2782}" destId="{C9D7BE80-BF10-4353-8C08-A717B1F89984}" srcOrd="1" destOrd="0" parTransId="{77D435B7-DD58-4382-BCB4-086A3831F07F}" sibTransId="{616B52CA-1498-434D-931C-9CF711D7819E}"/>
    <dgm:cxn modelId="{49534D2C-102D-4BC6-A7FC-EA0BCD3CE440}" srcId="{15321302-264F-483A-9792-8D404CFA2782}" destId="{3CE8C17A-ADA8-4F13-AC08-05396765DBF2}" srcOrd="0" destOrd="0" parTransId="{8A212661-0049-4DD5-BFF7-F1D2F2BA94C5}" sibTransId="{FDF9B51D-60E4-4463-92FC-5CCC82355AF5}"/>
    <dgm:cxn modelId="{B70E37C0-B3C8-4E62-BE4E-43264D543FC6}" type="presOf" srcId="{3CE8C17A-ADA8-4F13-AC08-05396765DBF2}" destId="{95E94D7A-A270-48DE-8F40-488ADA296CA8}" srcOrd="1" destOrd="0" presId="urn:microsoft.com/office/officeart/2005/8/layout/list1"/>
    <dgm:cxn modelId="{51DE2560-F4A8-4969-B30F-CA6F1AF8D14F}" type="presOf" srcId="{3CE8C17A-ADA8-4F13-AC08-05396765DBF2}" destId="{A45FCE14-A8C8-45F0-96CC-BC718F8D690B}" srcOrd="0" destOrd="0" presId="urn:microsoft.com/office/officeart/2005/8/layout/list1"/>
    <dgm:cxn modelId="{09754ED9-DB7D-493B-927E-B31136C419D8}" srcId="{15321302-264F-483A-9792-8D404CFA2782}" destId="{257B9944-38C1-456F-9D89-CC974904D549}" srcOrd="2" destOrd="0" parTransId="{13DD3E6B-BB4E-464A-B640-7F6512F754E5}" sibTransId="{645A5B49-7AF9-4FF2-AE47-0E8C3B0FDF80}"/>
    <dgm:cxn modelId="{8256FC7C-7C40-4F12-B9BF-C8C52BD68A41}" type="presOf" srcId="{257B9944-38C1-456F-9D89-CC974904D549}" destId="{CA9CF15A-CCE1-4CE0-8D72-80272228400D}" srcOrd="0" destOrd="0" presId="urn:microsoft.com/office/officeart/2005/8/layout/list1"/>
    <dgm:cxn modelId="{C2957BA2-E9F0-41E1-8784-2662E3401275}" type="presParOf" srcId="{8F585956-580E-466E-9293-2E6B35178402}" destId="{50A2E68A-3AA2-4A99-8B57-4A9CD8C3AB84}" srcOrd="0" destOrd="0" presId="urn:microsoft.com/office/officeart/2005/8/layout/list1"/>
    <dgm:cxn modelId="{8120E478-7947-4C7A-BB37-E963B487EEA4}" type="presParOf" srcId="{50A2E68A-3AA2-4A99-8B57-4A9CD8C3AB84}" destId="{A45FCE14-A8C8-45F0-96CC-BC718F8D690B}" srcOrd="0" destOrd="0" presId="urn:microsoft.com/office/officeart/2005/8/layout/list1"/>
    <dgm:cxn modelId="{200E7FB5-8C92-4012-82E6-49EE471EDC02}" type="presParOf" srcId="{50A2E68A-3AA2-4A99-8B57-4A9CD8C3AB84}" destId="{95E94D7A-A270-48DE-8F40-488ADA296CA8}" srcOrd="1" destOrd="0" presId="urn:microsoft.com/office/officeart/2005/8/layout/list1"/>
    <dgm:cxn modelId="{11C36DFE-CF66-48E5-8FE8-16AD0446A2AD}" type="presParOf" srcId="{8F585956-580E-466E-9293-2E6B35178402}" destId="{F783E39C-F777-43C9-8292-055FA8A14379}" srcOrd="1" destOrd="0" presId="urn:microsoft.com/office/officeart/2005/8/layout/list1"/>
    <dgm:cxn modelId="{76E5F784-95F2-4277-9541-2B6AE96110FD}" type="presParOf" srcId="{8F585956-580E-466E-9293-2E6B35178402}" destId="{9BAF220D-68CA-4193-A9E2-6F1EF60A8080}" srcOrd="2" destOrd="0" presId="urn:microsoft.com/office/officeart/2005/8/layout/list1"/>
    <dgm:cxn modelId="{49BC2839-B9A7-47B4-9964-80E3475921A4}" type="presParOf" srcId="{8F585956-580E-466E-9293-2E6B35178402}" destId="{11C18634-1F6E-4362-B58D-03C50CA209CE}" srcOrd="3" destOrd="0" presId="urn:microsoft.com/office/officeart/2005/8/layout/list1"/>
    <dgm:cxn modelId="{9B453CD8-58FE-49BF-89E0-E9562741C143}" type="presParOf" srcId="{8F585956-580E-466E-9293-2E6B35178402}" destId="{FE98E8A4-1333-4C25-BED3-9457D6995967}" srcOrd="4" destOrd="0" presId="urn:microsoft.com/office/officeart/2005/8/layout/list1"/>
    <dgm:cxn modelId="{73A6CBAE-DBB2-422C-9B5C-F136370AE86A}" type="presParOf" srcId="{FE98E8A4-1333-4C25-BED3-9457D6995967}" destId="{267FD8CF-8499-438B-902E-7508117FB1E5}" srcOrd="0" destOrd="0" presId="urn:microsoft.com/office/officeart/2005/8/layout/list1"/>
    <dgm:cxn modelId="{8A93EC9A-D06D-434D-904B-9EF3E826342C}" type="presParOf" srcId="{FE98E8A4-1333-4C25-BED3-9457D6995967}" destId="{EDC89BD1-309D-4987-BAAA-D771561F0A73}" srcOrd="1" destOrd="0" presId="urn:microsoft.com/office/officeart/2005/8/layout/list1"/>
    <dgm:cxn modelId="{659CECA2-5EE5-49AB-AA4D-53591FD34624}" type="presParOf" srcId="{8F585956-580E-466E-9293-2E6B35178402}" destId="{17CC184B-AB4D-44F6-B4E6-D919EB4C96AB}" srcOrd="5" destOrd="0" presId="urn:microsoft.com/office/officeart/2005/8/layout/list1"/>
    <dgm:cxn modelId="{0D5E36B0-52BA-4AFE-A723-A3F2BEFF8A51}" type="presParOf" srcId="{8F585956-580E-466E-9293-2E6B35178402}" destId="{D395A02D-A99D-4009-9E4A-D74EB7CA0870}" srcOrd="6" destOrd="0" presId="urn:microsoft.com/office/officeart/2005/8/layout/list1"/>
    <dgm:cxn modelId="{A35DB4A6-32F2-4846-83B3-ABFE27905CA5}" type="presParOf" srcId="{8F585956-580E-466E-9293-2E6B35178402}" destId="{4B728CC6-96AB-4D71-B015-62199583CD2B}" srcOrd="7" destOrd="0" presId="urn:microsoft.com/office/officeart/2005/8/layout/list1"/>
    <dgm:cxn modelId="{89F57913-039D-40F3-860E-9ECC56AA1895}" type="presParOf" srcId="{8F585956-580E-466E-9293-2E6B35178402}" destId="{D89C5173-F731-4586-9B29-557BEACA2C3C}" srcOrd="8" destOrd="0" presId="urn:microsoft.com/office/officeart/2005/8/layout/list1"/>
    <dgm:cxn modelId="{D01C1A5B-AC07-46D2-9EC0-6991B106BB20}" type="presParOf" srcId="{D89C5173-F731-4586-9B29-557BEACA2C3C}" destId="{CA9CF15A-CCE1-4CE0-8D72-80272228400D}" srcOrd="0" destOrd="0" presId="urn:microsoft.com/office/officeart/2005/8/layout/list1"/>
    <dgm:cxn modelId="{311D7711-8EC3-48EF-BF72-963CF65546D2}" type="presParOf" srcId="{D89C5173-F731-4586-9B29-557BEACA2C3C}" destId="{E89B2762-96C9-4BF8-8A43-6506B4EBFB9B}" srcOrd="1" destOrd="0" presId="urn:microsoft.com/office/officeart/2005/8/layout/list1"/>
    <dgm:cxn modelId="{0893A000-99D9-43C5-AF23-D2CB59E003A0}" type="presParOf" srcId="{8F585956-580E-466E-9293-2E6B35178402}" destId="{19A1EED2-994A-4882-A5B9-66A062C79DC7}" srcOrd="9" destOrd="0" presId="urn:microsoft.com/office/officeart/2005/8/layout/list1"/>
    <dgm:cxn modelId="{2200294A-8605-4A1B-88EC-786D452CB2DC}" type="presParOf" srcId="{8F585956-580E-466E-9293-2E6B35178402}" destId="{AF073C01-C343-4FF8-A4CB-E81DE6E4A6C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53F74-287F-4EEB-B7EC-59AB4D261931}">
      <dsp:nvSpPr>
        <dsp:cNvPr id="0" name=""/>
        <dsp:cNvSpPr/>
      </dsp:nvSpPr>
      <dsp:spPr>
        <a:xfrm>
          <a:off x="0" y="-43033"/>
          <a:ext cx="8208912" cy="2170035"/>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cy-GB" sz="4400" kern="1200" dirty="0" smtClean="0">
              <a:solidFill>
                <a:srgbClr val="FFFF00"/>
              </a:solidFill>
            </a:rPr>
            <a:t>Y Crefyddau </a:t>
          </a:r>
          <a:r>
            <a:rPr lang="cy-GB" sz="4400" kern="1200" dirty="0" err="1" smtClean="0">
              <a:solidFill>
                <a:srgbClr val="FFFF00"/>
              </a:solidFill>
            </a:rPr>
            <a:t>Abrahamaidd</a:t>
          </a:r>
          <a:endParaRPr lang="cy-GB" sz="4400" kern="1200" dirty="0" smtClean="0">
            <a:solidFill>
              <a:srgbClr val="FFFF00"/>
            </a:solidFill>
          </a:endParaRPr>
        </a:p>
        <a:p>
          <a:pPr lvl="0" algn="ctr" defTabSz="1955800">
            <a:lnSpc>
              <a:spcPct val="90000"/>
            </a:lnSpc>
            <a:spcBef>
              <a:spcPct val="0"/>
            </a:spcBef>
            <a:spcAft>
              <a:spcPct val="35000"/>
            </a:spcAft>
          </a:pPr>
          <a:r>
            <a:rPr lang="en-GB" sz="4400" kern="1200" dirty="0" smtClean="0"/>
            <a:t>The Abrahamic Religions</a:t>
          </a:r>
        </a:p>
        <a:p>
          <a:pPr lvl="0" algn="ctr" defTabSz="1955800">
            <a:lnSpc>
              <a:spcPct val="90000"/>
            </a:lnSpc>
            <a:spcBef>
              <a:spcPct val="0"/>
            </a:spcBef>
            <a:spcAft>
              <a:spcPct val="35000"/>
            </a:spcAft>
          </a:pPr>
          <a:endParaRPr lang="en-GB" sz="4400" kern="1200" dirty="0"/>
        </a:p>
      </dsp:txBody>
      <dsp:txXfrm>
        <a:off x="0" y="-43033"/>
        <a:ext cx="8208912" cy="2170035"/>
      </dsp:txXfrm>
    </dsp:sp>
    <dsp:sp modelId="{8F26FABC-57C4-4504-B513-96C6D46FB7C1}">
      <dsp:nvSpPr>
        <dsp:cNvPr id="0" name=""/>
        <dsp:cNvSpPr/>
      </dsp:nvSpPr>
      <dsp:spPr>
        <a:xfrm>
          <a:off x="72021" y="1311976"/>
          <a:ext cx="2733631" cy="217752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pPr>
          <a:r>
            <a:rPr lang="en-GB" sz="3400" kern="1200" dirty="0" err="1" smtClean="0">
              <a:solidFill>
                <a:srgbClr val="FFFF00"/>
              </a:solidFill>
            </a:rPr>
            <a:t>Iddewiaeth</a:t>
          </a:r>
          <a:endParaRPr lang="en-GB" sz="3400" kern="1200" dirty="0" smtClean="0">
            <a:solidFill>
              <a:srgbClr val="FFFF00"/>
            </a:solidFill>
          </a:endParaRPr>
        </a:p>
        <a:p>
          <a:pPr lvl="0" algn="ctr" defTabSz="1511300">
            <a:lnSpc>
              <a:spcPct val="90000"/>
            </a:lnSpc>
            <a:spcBef>
              <a:spcPct val="0"/>
            </a:spcBef>
            <a:spcAft>
              <a:spcPct val="35000"/>
            </a:spcAft>
          </a:pPr>
          <a:r>
            <a:rPr lang="en-GB" sz="3400" kern="1200" dirty="0" smtClean="0"/>
            <a:t>Judaism</a:t>
          </a:r>
          <a:endParaRPr lang="en-GB" sz="3400" kern="1200" dirty="0"/>
        </a:p>
      </dsp:txBody>
      <dsp:txXfrm>
        <a:off x="72021" y="1311976"/>
        <a:ext cx="2733631" cy="2177521"/>
      </dsp:txXfrm>
    </dsp:sp>
    <dsp:sp modelId="{3F30811F-D8EC-4990-A30A-065595E37A19}">
      <dsp:nvSpPr>
        <dsp:cNvPr id="0" name=""/>
        <dsp:cNvSpPr/>
      </dsp:nvSpPr>
      <dsp:spPr>
        <a:xfrm>
          <a:off x="2737640" y="1311976"/>
          <a:ext cx="2733631" cy="2177521"/>
        </a:xfrm>
        <a:prstGeom prst="rect">
          <a:avLst/>
        </a:prstGeom>
        <a:solidFill>
          <a:schemeClr val="accent2">
            <a:hueOff val="3375995"/>
            <a:satOff val="1250"/>
            <a:lumOff val="38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pPr>
          <a:r>
            <a:rPr lang="en-GB" sz="3400" kern="1200" dirty="0" err="1" smtClean="0">
              <a:solidFill>
                <a:srgbClr val="FFFF00"/>
              </a:solidFill>
            </a:rPr>
            <a:t>Cristnogaeth</a:t>
          </a:r>
          <a:endParaRPr lang="en-GB" sz="3400" kern="1200" dirty="0" smtClean="0">
            <a:solidFill>
              <a:srgbClr val="FFFF00"/>
            </a:solidFill>
          </a:endParaRPr>
        </a:p>
        <a:p>
          <a:pPr lvl="0" algn="ctr" defTabSz="1511300">
            <a:lnSpc>
              <a:spcPct val="90000"/>
            </a:lnSpc>
            <a:spcBef>
              <a:spcPct val="0"/>
            </a:spcBef>
            <a:spcAft>
              <a:spcPct val="35000"/>
            </a:spcAft>
          </a:pPr>
          <a:r>
            <a:rPr lang="en-GB" sz="3400" kern="1200" dirty="0" smtClean="0"/>
            <a:t>Christianity</a:t>
          </a:r>
          <a:endParaRPr lang="en-GB" sz="3400" kern="1200" dirty="0"/>
        </a:p>
      </dsp:txBody>
      <dsp:txXfrm>
        <a:off x="2737640" y="1311976"/>
        <a:ext cx="2733631" cy="2177521"/>
      </dsp:txXfrm>
    </dsp:sp>
    <dsp:sp modelId="{F9CC336C-A35E-457E-B6E3-E1FC20A1EEE5}">
      <dsp:nvSpPr>
        <dsp:cNvPr id="0" name=""/>
        <dsp:cNvSpPr/>
      </dsp:nvSpPr>
      <dsp:spPr>
        <a:xfrm>
          <a:off x="5471271" y="1311976"/>
          <a:ext cx="2733631" cy="2177521"/>
        </a:xfrm>
        <a:prstGeom prst="rect">
          <a:avLst/>
        </a:prstGeom>
        <a:solidFill>
          <a:schemeClr val="accent2">
            <a:hueOff val="6751989"/>
            <a:satOff val="2501"/>
            <a:lumOff val="764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pPr>
          <a:r>
            <a:rPr lang="en-GB" sz="3400" kern="1200" dirty="0" smtClean="0">
              <a:solidFill>
                <a:srgbClr val="FFFF00"/>
              </a:solidFill>
            </a:rPr>
            <a:t>Islam</a:t>
          </a:r>
        </a:p>
        <a:p>
          <a:pPr lvl="0" algn="ctr" defTabSz="1511300">
            <a:lnSpc>
              <a:spcPct val="90000"/>
            </a:lnSpc>
            <a:spcBef>
              <a:spcPct val="0"/>
            </a:spcBef>
            <a:spcAft>
              <a:spcPct val="35000"/>
            </a:spcAft>
          </a:pPr>
          <a:r>
            <a:rPr lang="en-GB" sz="3400" kern="1200" dirty="0" smtClean="0"/>
            <a:t>Islam</a:t>
          </a:r>
          <a:endParaRPr lang="en-GB" sz="3400" kern="1200" dirty="0"/>
        </a:p>
      </dsp:txBody>
      <dsp:txXfrm>
        <a:off x="5471271" y="1311976"/>
        <a:ext cx="2733631" cy="2177521"/>
      </dsp:txXfrm>
    </dsp:sp>
    <dsp:sp modelId="{0E0D87BC-C76D-4F0D-80FA-9566605B87AC}">
      <dsp:nvSpPr>
        <dsp:cNvPr id="0" name=""/>
        <dsp:cNvSpPr/>
      </dsp:nvSpPr>
      <dsp:spPr>
        <a:xfrm>
          <a:off x="0" y="3473060"/>
          <a:ext cx="8208912" cy="274822"/>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F220D-68CA-4193-A9E2-6F1EF60A8080}">
      <dsp:nvSpPr>
        <dsp:cNvPr id="0" name=""/>
        <dsp:cNvSpPr/>
      </dsp:nvSpPr>
      <dsp:spPr>
        <a:xfrm>
          <a:off x="0" y="462819"/>
          <a:ext cx="8424936" cy="756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E94D7A-A270-48DE-8F40-488ADA296CA8}">
      <dsp:nvSpPr>
        <dsp:cNvPr id="0" name=""/>
        <dsp:cNvSpPr/>
      </dsp:nvSpPr>
      <dsp:spPr>
        <a:xfrm>
          <a:off x="421246" y="20019"/>
          <a:ext cx="6829430" cy="88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910" tIns="0" rIns="222910" bIns="0" numCol="1" spcCol="1270" anchor="ctr" anchorCtr="0">
          <a:noAutofit/>
        </a:bodyPr>
        <a:lstStyle/>
        <a:p>
          <a:pPr lvl="0" algn="l" defTabSz="1244600">
            <a:lnSpc>
              <a:spcPct val="90000"/>
            </a:lnSpc>
            <a:spcBef>
              <a:spcPct val="0"/>
            </a:spcBef>
            <a:spcAft>
              <a:spcPct val="35000"/>
            </a:spcAft>
          </a:pPr>
          <a:r>
            <a:rPr lang="en-GB" sz="2800" kern="1200" dirty="0" smtClean="0"/>
            <a:t>A</a:t>
          </a:r>
          <a:r>
            <a:rPr lang="en-GB" sz="2800" kern="1200" dirty="0"/>
            <a:t>: </a:t>
          </a:r>
          <a:r>
            <a:rPr lang="en-GB" sz="2800" kern="1200" dirty="0" err="1" smtClean="0">
              <a:solidFill>
                <a:srgbClr val="92D050"/>
              </a:solidFill>
            </a:rPr>
            <a:t>Yn</a:t>
          </a:r>
          <a:r>
            <a:rPr lang="en-GB" sz="2800" kern="1200" dirty="0" smtClean="0">
              <a:solidFill>
                <a:srgbClr val="92D050"/>
              </a:solidFill>
            </a:rPr>
            <a:t> </a:t>
          </a:r>
          <a:r>
            <a:rPr lang="en-GB" sz="2800" kern="1200" dirty="0" err="1" smtClean="0">
              <a:solidFill>
                <a:srgbClr val="92D050"/>
              </a:solidFill>
            </a:rPr>
            <a:t>erbyn</a:t>
          </a:r>
          <a:r>
            <a:rPr lang="en-GB" sz="2800" kern="1200" dirty="0" smtClean="0">
              <a:solidFill>
                <a:srgbClr val="92D050"/>
              </a:solidFill>
            </a:rPr>
            <a:t> </a:t>
          </a:r>
          <a:r>
            <a:rPr lang="en-GB" sz="2800" kern="1200" dirty="0" err="1" smtClean="0">
              <a:solidFill>
                <a:srgbClr val="92D050"/>
              </a:solidFill>
            </a:rPr>
            <a:t>egwyddorion</a:t>
          </a:r>
          <a:r>
            <a:rPr lang="en-GB" sz="2800" kern="1200" dirty="0" smtClean="0">
              <a:solidFill>
                <a:srgbClr val="92D050"/>
              </a:solidFill>
            </a:rPr>
            <a:t> </a:t>
          </a:r>
          <a:r>
            <a:rPr lang="en-GB" sz="2800" kern="1200" dirty="0" err="1" smtClean="0">
              <a:solidFill>
                <a:srgbClr val="92D050"/>
              </a:solidFill>
            </a:rPr>
            <a:t>rhyddfrydol</a:t>
          </a:r>
          <a:endParaRPr lang="en-GB" sz="2800" kern="1200" dirty="0" smtClean="0">
            <a:solidFill>
              <a:srgbClr val="92D050"/>
            </a:solidFill>
          </a:endParaRPr>
        </a:p>
        <a:p>
          <a:pPr lvl="0" algn="l" defTabSz="1244600">
            <a:lnSpc>
              <a:spcPct val="90000"/>
            </a:lnSpc>
            <a:spcBef>
              <a:spcPct val="0"/>
            </a:spcBef>
            <a:spcAft>
              <a:spcPct val="35000"/>
            </a:spcAft>
          </a:pPr>
          <a:r>
            <a:rPr lang="en-GB" sz="2800" kern="1200" dirty="0" smtClean="0"/>
            <a:t>Against </a:t>
          </a:r>
          <a:r>
            <a:rPr lang="en-GB" sz="2800" kern="1200" dirty="0"/>
            <a:t>liberal, democratic principles</a:t>
          </a:r>
        </a:p>
      </dsp:txBody>
      <dsp:txXfrm>
        <a:off x="464477" y="63250"/>
        <a:ext cx="6742968" cy="799138"/>
      </dsp:txXfrm>
    </dsp:sp>
    <dsp:sp modelId="{D395A02D-A99D-4009-9E4A-D74EB7CA0870}">
      <dsp:nvSpPr>
        <dsp:cNvPr id="0" name=""/>
        <dsp:cNvSpPr/>
      </dsp:nvSpPr>
      <dsp:spPr>
        <a:xfrm>
          <a:off x="0" y="1823620"/>
          <a:ext cx="8424936" cy="756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C89BD1-309D-4987-BAAA-D771561F0A73}">
      <dsp:nvSpPr>
        <dsp:cNvPr id="0" name=""/>
        <dsp:cNvSpPr/>
      </dsp:nvSpPr>
      <dsp:spPr>
        <a:xfrm>
          <a:off x="421246" y="1380819"/>
          <a:ext cx="7686861" cy="88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910" tIns="0" rIns="222910" bIns="0" numCol="1" spcCol="1270" anchor="ctr" anchorCtr="0">
          <a:noAutofit/>
        </a:bodyPr>
        <a:lstStyle/>
        <a:p>
          <a:pPr lvl="0" algn="l" defTabSz="1244600">
            <a:lnSpc>
              <a:spcPct val="90000"/>
            </a:lnSpc>
            <a:spcBef>
              <a:spcPct val="0"/>
            </a:spcBef>
            <a:spcAft>
              <a:spcPct val="35000"/>
            </a:spcAft>
          </a:pPr>
          <a:r>
            <a:rPr lang="en-GB" sz="2800" kern="1200" dirty="0" smtClean="0"/>
            <a:t>B: </a:t>
          </a:r>
          <a:r>
            <a:rPr lang="en-GB" sz="2800" kern="1200" dirty="0" err="1" smtClean="0">
              <a:solidFill>
                <a:srgbClr val="92D050"/>
              </a:solidFill>
            </a:rPr>
            <a:t>Allgau</a:t>
          </a:r>
          <a:r>
            <a:rPr lang="en-GB" sz="2800" kern="1200" dirty="0" smtClean="0">
              <a:solidFill>
                <a:srgbClr val="92D050"/>
              </a:solidFill>
            </a:rPr>
            <a:t> plant o </a:t>
          </a:r>
          <a:r>
            <a:rPr lang="en-GB" sz="2800" kern="1200" dirty="0" err="1" smtClean="0">
              <a:solidFill>
                <a:srgbClr val="92D050"/>
              </a:solidFill>
            </a:rPr>
            <a:t>ffydd</a:t>
          </a:r>
          <a:r>
            <a:rPr lang="en-GB" sz="2800" kern="1200" dirty="0" smtClean="0">
              <a:solidFill>
                <a:srgbClr val="92D050"/>
              </a:solidFill>
            </a:rPr>
            <a:t> </a:t>
          </a:r>
          <a:r>
            <a:rPr lang="en-GB" sz="2800" kern="1200" dirty="0" err="1" smtClean="0">
              <a:solidFill>
                <a:srgbClr val="92D050"/>
              </a:solidFill>
            </a:rPr>
            <a:t>arall</a:t>
          </a:r>
          <a:r>
            <a:rPr lang="en-GB" sz="2800" kern="1200" dirty="0" smtClean="0">
              <a:solidFill>
                <a:srgbClr val="92D050"/>
              </a:solidFill>
            </a:rPr>
            <a:t> </a:t>
          </a:r>
        </a:p>
        <a:p>
          <a:pPr lvl="0" algn="l" defTabSz="1244600">
            <a:lnSpc>
              <a:spcPct val="90000"/>
            </a:lnSpc>
            <a:spcBef>
              <a:spcPct val="0"/>
            </a:spcBef>
            <a:spcAft>
              <a:spcPct val="35000"/>
            </a:spcAft>
          </a:pPr>
          <a:r>
            <a:rPr lang="en-GB" sz="2800" kern="1200" dirty="0" smtClean="0"/>
            <a:t>Exclude </a:t>
          </a:r>
          <a:r>
            <a:rPr lang="en-GB" sz="2800" kern="1200" dirty="0"/>
            <a:t>children of </a:t>
          </a:r>
          <a:r>
            <a:rPr lang="en-GB" sz="2800" kern="1200" dirty="0" smtClean="0"/>
            <a:t>other </a:t>
          </a:r>
          <a:r>
            <a:rPr lang="en-GB" sz="2800" kern="1200" dirty="0"/>
            <a:t>faiths (or none)</a:t>
          </a:r>
        </a:p>
      </dsp:txBody>
      <dsp:txXfrm>
        <a:off x="464477" y="1424050"/>
        <a:ext cx="7600399" cy="799138"/>
      </dsp:txXfrm>
    </dsp:sp>
    <dsp:sp modelId="{AF073C01-C343-4FF8-A4CB-E81DE6E4A6C9}">
      <dsp:nvSpPr>
        <dsp:cNvPr id="0" name=""/>
        <dsp:cNvSpPr/>
      </dsp:nvSpPr>
      <dsp:spPr>
        <a:xfrm>
          <a:off x="0" y="3184420"/>
          <a:ext cx="8424936" cy="756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9B2762-96C9-4BF8-8A43-6506B4EBFB9B}">
      <dsp:nvSpPr>
        <dsp:cNvPr id="0" name=""/>
        <dsp:cNvSpPr/>
      </dsp:nvSpPr>
      <dsp:spPr>
        <a:xfrm>
          <a:off x="401089" y="2741619"/>
          <a:ext cx="8021781" cy="88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910" tIns="0" rIns="222910" bIns="0" numCol="1" spcCol="1270" anchor="ctr" anchorCtr="0">
          <a:noAutofit/>
        </a:bodyPr>
        <a:lstStyle/>
        <a:p>
          <a:pPr lvl="0" algn="l" defTabSz="1244600">
            <a:lnSpc>
              <a:spcPct val="90000"/>
            </a:lnSpc>
            <a:spcBef>
              <a:spcPct val="0"/>
            </a:spcBef>
            <a:spcAft>
              <a:spcPct val="35000"/>
            </a:spcAft>
          </a:pPr>
          <a:r>
            <a:rPr lang="en-GB" sz="2800" kern="1200" dirty="0"/>
            <a:t>C</a:t>
          </a:r>
          <a:r>
            <a:rPr lang="en-GB" sz="2800" kern="1200" dirty="0" smtClean="0"/>
            <a:t>: </a:t>
          </a:r>
          <a:r>
            <a:rPr lang="en-GB" sz="2800" kern="1200" dirty="0" err="1" smtClean="0">
              <a:solidFill>
                <a:srgbClr val="92D050"/>
              </a:solidFill>
            </a:rPr>
            <a:t>Nid</a:t>
          </a:r>
          <a:r>
            <a:rPr lang="en-GB" sz="2800" kern="1200" dirty="0" smtClean="0">
              <a:solidFill>
                <a:srgbClr val="92D050"/>
              </a:solidFill>
            </a:rPr>
            <a:t> </a:t>
          </a:r>
          <a:r>
            <a:rPr lang="en-GB" sz="2800" kern="1200" dirty="0" err="1" smtClean="0">
              <a:solidFill>
                <a:srgbClr val="92D050"/>
              </a:solidFill>
            </a:rPr>
            <a:t>tasg</a:t>
          </a:r>
          <a:r>
            <a:rPr lang="en-GB" sz="2800" kern="1200" dirty="0" smtClean="0">
              <a:solidFill>
                <a:srgbClr val="92D050"/>
              </a:solidFill>
            </a:rPr>
            <a:t> </a:t>
          </a:r>
          <a:r>
            <a:rPr lang="en-GB" sz="2800" kern="1200" dirty="0" err="1" smtClean="0">
              <a:solidFill>
                <a:srgbClr val="92D050"/>
              </a:solidFill>
            </a:rPr>
            <a:t>addysgol</a:t>
          </a:r>
          <a:r>
            <a:rPr lang="en-GB" sz="2800" kern="1200" dirty="0" smtClean="0">
              <a:solidFill>
                <a:srgbClr val="92D050"/>
              </a:solidFill>
            </a:rPr>
            <a:t> </a:t>
          </a:r>
          <a:r>
            <a:rPr lang="en-GB" sz="2800" kern="1200" dirty="0" err="1" smtClean="0">
              <a:solidFill>
                <a:srgbClr val="92D050"/>
              </a:solidFill>
            </a:rPr>
            <a:t>yw</a:t>
          </a:r>
          <a:r>
            <a:rPr lang="en-GB" sz="2800" kern="1200" dirty="0" smtClean="0">
              <a:solidFill>
                <a:srgbClr val="92D050"/>
              </a:solidFill>
            </a:rPr>
            <a:t> </a:t>
          </a:r>
          <a:r>
            <a:rPr lang="en-GB" sz="2800" kern="1200" dirty="0" err="1" smtClean="0">
              <a:solidFill>
                <a:srgbClr val="92D050"/>
              </a:solidFill>
            </a:rPr>
            <a:t>maethu</a:t>
          </a:r>
          <a:r>
            <a:rPr lang="en-GB" sz="2800" kern="1200" dirty="0" smtClean="0">
              <a:solidFill>
                <a:srgbClr val="92D050"/>
              </a:solidFill>
            </a:rPr>
            <a:t> </a:t>
          </a:r>
          <a:r>
            <a:rPr lang="en-GB" sz="2800" kern="1200" dirty="0" err="1" smtClean="0">
              <a:solidFill>
                <a:srgbClr val="92D050"/>
              </a:solidFill>
            </a:rPr>
            <a:t>ffydd</a:t>
          </a:r>
          <a:r>
            <a:rPr lang="en-GB" sz="2800" kern="1200" dirty="0" smtClean="0">
              <a:solidFill>
                <a:srgbClr val="92D050"/>
              </a:solidFill>
            </a:rPr>
            <a:t> </a:t>
          </a:r>
        </a:p>
        <a:p>
          <a:pPr lvl="0" algn="l" defTabSz="1244600">
            <a:lnSpc>
              <a:spcPct val="90000"/>
            </a:lnSpc>
            <a:spcBef>
              <a:spcPct val="0"/>
            </a:spcBef>
            <a:spcAft>
              <a:spcPct val="35000"/>
            </a:spcAft>
          </a:pPr>
          <a:r>
            <a:rPr lang="en-GB" sz="2800" kern="1200" dirty="0" smtClean="0"/>
            <a:t>Nurturing </a:t>
          </a:r>
          <a:r>
            <a:rPr lang="en-GB" sz="2800" kern="1200" dirty="0"/>
            <a:t>of faith is not an educational task</a:t>
          </a:r>
        </a:p>
      </dsp:txBody>
      <dsp:txXfrm>
        <a:off x="444320" y="2784850"/>
        <a:ext cx="7935319" cy="799138"/>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CEE895B2-663F-45CB-B19E-D89B34C3CA8C}" type="datetimeFigureOut">
              <a:rPr lang="en-GB" smtClean="0"/>
              <a:pPr/>
              <a:t>08/09/2020</a:t>
            </a:fld>
            <a:endParaRPr lang="en-GB"/>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DDF8EBDF-386E-4241-B9D1-8D9D1A9E9034}" type="slidenum">
              <a:rPr lang="en-GB" smtClean="0"/>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398E91B4-F60F-4D26-BD90-0FB429B200E1}" type="datetimeFigureOut">
              <a:rPr lang="en-GB" smtClean="0"/>
              <a:pPr/>
              <a:t>08/09/2020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8DC57B4A-C7C5-4F12-A7D2-26C4B625B0F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None/>
            </a:pPr>
            <a:endParaRPr lang="en-GB" sz="1200" dirty="0"/>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None/>
            </a:pPr>
            <a:endParaRPr lang="en-GB" sz="1200" dirty="0"/>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5</a:t>
            </a:fld>
            <a:endParaRPr lang="en-GB"/>
          </a:p>
        </p:txBody>
      </p:sp>
    </p:spTree>
    <p:extLst>
      <p:ext uri="{BB962C8B-B14F-4D97-AF65-F5344CB8AC3E}">
        <p14:creationId xmlns:p14="http://schemas.microsoft.com/office/powerpoint/2010/main" val="3045533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In Wales it is no longer possible to establish a new foundation school or bring forward school organisation proposals to change from another category of school to become a foundation school.  Similarly it is no longer possible to establish a foundation special school or bring forward school organisation proposals to change from another category of school to become a foundation special school.</a:t>
            </a:r>
          </a:p>
          <a:p>
            <a:pPr fontAlgn="base"/>
            <a:r>
              <a:rPr lang="en-GB" sz="1200" b="0" i="0" kern="1200" dirty="0">
                <a:solidFill>
                  <a:schemeClr val="tx1"/>
                </a:solidFill>
                <a:effectLst/>
                <a:latin typeface="+mn-lt"/>
                <a:ea typeface="+mn-ea"/>
                <a:cs typeface="+mn-cs"/>
              </a:rPr>
              <a:t>It should be noted that academies and free schools exist only in England and it is not possible to establish a new academy or free school in Wales or to change the category of an existing school to become one. </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12</a:t>
            </a:fld>
            <a:endParaRPr lang="en-GB"/>
          </a:p>
        </p:txBody>
      </p:sp>
    </p:spTree>
    <p:extLst>
      <p:ext uri="{BB962C8B-B14F-4D97-AF65-F5344CB8AC3E}">
        <p14:creationId xmlns:p14="http://schemas.microsoft.com/office/powerpoint/2010/main" val="3269966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Judaism, Christianity and Islam known as the Abrahamic religions</a:t>
            </a:r>
          </a:p>
          <a:p>
            <a:pPr>
              <a:buFont typeface="Arial" pitchFamily="34" charset="0"/>
              <a:buChar char="•"/>
            </a:pPr>
            <a:r>
              <a:rPr lang="en-GB" sz="1200" dirty="0"/>
              <a:t>A shared belief in one God as Creator and Law-giver</a:t>
            </a:r>
          </a:p>
          <a:p>
            <a:pPr>
              <a:buFont typeface="Arial" pitchFamily="34" charset="0"/>
              <a:buChar char="•"/>
            </a:pPr>
            <a:r>
              <a:rPr lang="en-GB" sz="1200" dirty="0"/>
              <a:t>Share a common Middle Eastern root</a:t>
            </a:r>
          </a:p>
          <a:p>
            <a:pPr>
              <a:buFont typeface="Arial" pitchFamily="34" charset="0"/>
              <a:buChar char="•"/>
            </a:pPr>
            <a:r>
              <a:rPr lang="en-GB" sz="1200" dirty="0"/>
              <a:t>Major impact on European intellectual traditions</a:t>
            </a:r>
          </a:p>
          <a:p>
            <a:pPr>
              <a:buFont typeface="Arial" pitchFamily="34" charset="0"/>
              <a:buChar char="•"/>
            </a:pPr>
            <a:r>
              <a:rPr lang="en-GB" sz="1200" dirty="0"/>
              <a:t>Long traditions of involvement in education</a:t>
            </a:r>
          </a:p>
          <a:p>
            <a:endParaRPr lang="en-GB" dirty="0"/>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13</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Judaism, Christianity and Islam known as the Abrahamic religions</a:t>
            </a:r>
          </a:p>
          <a:p>
            <a:pPr>
              <a:buFont typeface="Arial" pitchFamily="34" charset="0"/>
              <a:buChar char="•"/>
            </a:pPr>
            <a:r>
              <a:rPr lang="en-GB" sz="1200" dirty="0"/>
              <a:t>A shared belief in one God as Creator and Law-giver</a:t>
            </a:r>
          </a:p>
          <a:p>
            <a:pPr>
              <a:buFont typeface="Arial" pitchFamily="34" charset="0"/>
              <a:buChar char="•"/>
            </a:pPr>
            <a:r>
              <a:rPr lang="en-GB" sz="1200" dirty="0"/>
              <a:t>Share a common Middle Eastern root</a:t>
            </a:r>
          </a:p>
          <a:p>
            <a:pPr>
              <a:buFont typeface="Arial" pitchFamily="34" charset="0"/>
              <a:buChar char="•"/>
            </a:pPr>
            <a:r>
              <a:rPr lang="en-GB" sz="1200" dirty="0"/>
              <a:t>Major impact on European intellectual traditions</a:t>
            </a:r>
          </a:p>
          <a:p>
            <a:pPr>
              <a:buFont typeface="Arial" pitchFamily="34" charset="0"/>
              <a:buChar char="•"/>
            </a:pPr>
            <a:r>
              <a:rPr lang="en-GB" sz="1200" dirty="0"/>
              <a:t>Long traditions of involvement in education</a:t>
            </a:r>
          </a:p>
          <a:p>
            <a:endParaRPr lang="en-GB" dirty="0"/>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14</a:t>
            </a:fld>
            <a:endParaRPr lang="en-GB"/>
          </a:p>
        </p:txBody>
      </p:sp>
    </p:spTree>
    <p:extLst>
      <p:ext uri="{BB962C8B-B14F-4D97-AF65-F5344CB8AC3E}">
        <p14:creationId xmlns:p14="http://schemas.microsoft.com/office/powerpoint/2010/main" val="1521322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Children and young people need to be taught about God</a:t>
            </a:r>
          </a:p>
          <a:p>
            <a:r>
              <a:rPr lang="en-GB" dirty="0"/>
              <a:t>Parents and religious authorities should collaborate to do the teaching</a:t>
            </a:r>
          </a:p>
          <a:p>
            <a:r>
              <a:rPr lang="en-GB" dirty="0"/>
              <a:t>Growing up involves discovering God’s will and obeying it</a:t>
            </a:r>
          </a:p>
          <a:p>
            <a:r>
              <a:rPr lang="en-GB" dirty="0"/>
              <a:t>God can be discovered in ordinary life and study as well as through reading scripture (Adams and </a:t>
            </a:r>
            <a:r>
              <a:rPr lang="en-GB" dirty="0" err="1"/>
              <a:t>Chater</a:t>
            </a:r>
            <a:r>
              <a:rPr lang="en-GB" dirty="0"/>
              <a:t>, 2009:147)</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15</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God can be seen in ordinary things—whenever we educate children we help them to discover ‘true meaning’. Education is a good thing.</a:t>
            </a:r>
          </a:p>
          <a:p>
            <a:pPr>
              <a:buFont typeface="Arial" pitchFamily="34" charset="0"/>
              <a:buChar char="•"/>
            </a:pPr>
            <a:r>
              <a:rPr lang="en-GB" sz="1200" dirty="0"/>
              <a:t>God is obscured by ordinary things—secular education alone is not good enough and children must be taught religious and moral issues.</a:t>
            </a:r>
          </a:p>
          <a:p>
            <a:endParaRPr lang="en-GB" dirty="0"/>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16</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God can be seen in ordinary things—whenever we educate children we help them to discover ‘true meaning’. Education is a good thing.</a:t>
            </a:r>
          </a:p>
          <a:p>
            <a:pPr>
              <a:buFont typeface="Arial" pitchFamily="34" charset="0"/>
              <a:buChar char="•"/>
            </a:pPr>
            <a:r>
              <a:rPr lang="en-GB" sz="1200" dirty="0"/>
              <a:t>God is obscured by ordinary things—secular education alone is not good enough and children must be taught religious and moral issues.</a:t>
            </a:r>
          </a:p>
          <a:p>
            <a:endParaRPr lang="en-GB" dirty="0"/>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17</a:t>
            </a:fld>
            <a:endParaRPr lang="en-GB"/>
          </a:p>
        </p:txBody>
      </p:sp>
    </p:spTree>
    <p:extLst>
      <p:ext uri="{BB962C8B-B14F-4D97-AF65-F5344CB8AC3E}">
        <p14:creationId xmlns:p14="http://schemas.microsoft.com/office/powerpoint/2010/main" val="938073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Is the purpose of education to teach children a religious way of life as defined by their parents and/or religious leaders?</a:t>
            </a:r>
          </a:p>
          <a:p>
            <a:pPr>
              <a:buFont typeface="Arial" pitchFamily="34" charset="0"/>
              <a:buChar char="•"/>
            </a:pPr>
            <a:r>
              <a:rPr lang="en-GB" sz="1200" dirty="0"/>
              <a:t>Or is it to socialize them into the habits and customs of society in general?</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18</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Schools are required to promote the diverse values of </a:t>
            </a:r>
            <a:r>
              <a:rPr lang="en-GB" u="sng" dirty="0"/>
              <a:t>all</a:t>
            </a:r>
            <a:r>
              <a:rPr lang="en-GB" dirty="0"/>
              <a:t> pupils and to give them equality within spiritual education.</a:t>
            </a:r>
          </a:p>
          <a:p>
            <a:r>
              <a:rPr lang="en-GB" dirty="0"/>
              <a:t>Supporters of faith schools argue that this should not apply to faith schools for two reasons.</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19</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Faith-based schools have their </a:t>
            </a:r>
            <a:r>
              <a:rPr lang="en-GB" u="sng" dirty="0"/>
              <a:t>own</a:t>
            </a:r>
            <a:r>
              <a:rPr lang="en-GB" dirty="0"/>
              <a:t> system of values (Christian, Muslim etc). Not all values are completely equal.</a:t>
            </a:r>
          </a:p>
          <a:p>
            <a:pPr>
              <a:buNone/>
            </a:pPr>
            <a:endParaRPr lang="en-GB" dirty="0"/>
          </a:p>
          <a:p>
            <a:r>
              <a:rPr lang="en-GB" dirty="0"/>
              <a:t>Most people in a faith-based school follow that faith and so it makes sense to promote that particular faith above others (Gardner, 2005: 10).</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20</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Key aspect of govt interest in faith schools</a:t>
            </a:r>
          </a:p>
          <a:p>
            <a:pPr>
              <a:buFont typeface="Arial" pitchFamily="34" charset="0"/>
              <a:buChar char="•"/>
            </a:pPr>
            <a:r>
              <a:rPr lang="en-GB" sz="1200" dirty="0"/>
              <a:t>Some evidence that faith schools have better exam results</a:t>
            </a:r>
          </a:p>
          <a:p>
            <a:pPr>
              <a:buFont typeface="Arial" pitchFamily="34" charset="0"/>
              <a:buChar char="•"/>
            </a:pPr>
            <a:r>
              <a:rPr lang="en-GB" sz="1200" dirty="0"/>
              <a:t>More faith schools = better results nationwide</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22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Faith schools are part of govt policy of choice in education.</a:t>
            </a:r>
          </a:p>
          <a:p>
            <a:pPr>
              <a:buFont typeface="Arial" pitchFamily="34" charset="0"/>
              <a:buChar char="•"/>
            </a:pPr>
            <a:r>
              <a:rPr lang="en-GB" sz="1200" dirty="0"/>
              <a:t>Choice aims to improve school standards.</a:t>
            </a:r>
          </a:p>
          <a:p>
            <a:pPr>
              <a:buFont typeface="Arial" pitchFamily="34" charset="0"/>
              <a:buChar char="•"/>
            </a:pPr>
            <a:r>
              <a:rPr lang="en-GB" sz="1200" dirty="0"/>
              <a:t>Faith schools are one choice of many: </a:t>
            </a:r>
          </a:p>
          <a:p>
            <a:pPr>
              <a:buFont typeface="Arial" pitchFamily="34" charset="0"/>
              <a:buChar char="•"/>
            </a:pPr>
            <a:r>
              <a:rPr lang="en-GB" sz="1200" dirty="0"/>
              <a:t>Beacon schools</a:t>
            </a:r>
          </a:p>
          <a:p>
            <a:pPr>
              <a:buFont typeface="Arial" pitchFamily="34" charset="0"/>
              <a:buChar char="•"/>
            </a:pPr>
            <a:r>
              <a:rPr lang="en-GB" sz="1200" dirty="0"/>
              <a:t>Academies</a:t>
            </a:r>
          </a:p>
          <a:p>
            <a:pPr>
              <a:buFont typeface="Arial" pitchFamily="34" charset="0"/>
              <a:buChar char="•"/>
            </a:pPr>
            <a:r>
              <a:rPr lang="en-GB" sz="1200" dirty="0"/>
              <a:t>Comprehensives</a:t>
            </a:r>
          </a:p>
          <a:p>
            <a:pPr>
              <a:buFont typeface="Arial" pitchFamily="34" charset="0"/>
              <a:buChar char="•"/>
            </a:pPr>
            <a:r>
              <a:rPr lang="en-GB" sz="1200" dirty="0"/>
              <a:t>Grammar schools</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24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Faith schools are part of govt policy of choice in education.</a:t>
            </a:r>
          </a:p>
          <a:p>
            <a:pPr>
              <a:buFont typeface="Arial" pitchFamily="34" charset="0"/>
              <a:buChar char="•"/>
            </a:pPr>
            <a:r>
              <a:rPr lang="en-GB" sz="1200" dirty="0"/>
              <a:t>Choice aims to improve school standards.</a:t>
            </a:r>
          </a:p>
          <a:p>
            <a:pPr>
              <a:buFont typeface="Arial" pitchFamily="34" charset="0"/>
              <a:buChar char="•"/>
            </a:pPr>
            <a:r>
              <a:rPr lang="en-GB" sz="1200" dirty="0"/>
              <a:t>Faith schools are one choice of many: </a:t>
            </a:r>
          </a:p>
          <a:p>
            <a:pPr>
              <a:buFont typeface="Arial" pitchFamily="34" charset="0"/>
              <a:buChar char="•"/>
            </a:pPr>
            <a:r>
              <a:rPr lang="en-GB" sz="1200" dirty="0"/>
              <a:t>Beacon schools</a:t>
            </a:r>
          </a:p>
          <a:p>
            <a:pPr>
              <a:buFont typeface="Arial" pitchFamily="34" charset="0"/>
              <a:buChar char="•"/>
            </a:pPr>
            <a:r>
              <a:rPr lang="en-GB" sz="1200" dirty="0"/>
              <a:t>Academies</a:t>
            </a:r>
          </a:p>
          <a:p>
            <a:pPr>
              <a:buFont typeface="Arial" pitchFamily="34" charset="0"/>
              <a:buChar char="•"/>
            </a:pPr>
            <a:r>
              <a:rPr lang="en-GB" sz="1200" dirty="0"/>
              <a:t>Comprehensives</a:t>
            </a:r>
          </a:p>
          <a:p>
            <a:pPr>
              <a:buFont typeface="Arial" pitchFamily="34" charset="0"/>
              <a:buChar char="•"/>
            </a:pPr>
            <a:r>
              <a:rPr lang="en-GB" sz="1200" dirty="0"/>
              <a:t>Grammar schools</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25</a:t>
            </a:fld>
            <a:endParaRPr lang="en-GB"/>
          </a:p>
        </p:txBody>
      </p:sp>
    </p:spTree>
    <p:extLst>
      <p:ext uri="{BB962C8B-B14F-4D97-AF65-F5344CB8AC3E}">
        <p14:creationId xmlns:p14="http://schemas.microsoft.com/office/powerpoint/2010/main" val="1857688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Ethos = the values of an institution or organisation.</a:t>
            </a:r>
          </a:p>
          <a:p>
            <a:pPr>
              <a:buFont typeface="Arial" pitchFamily="34" charset="0"/>
              <a:buChar char="•"/>
            </a:pPr>
            <a:r>
              <a:rPr lang="en-GB" sz="1200" dirty="0"/>
              <a:t>Faith schools have distinctive ethos.</a:t>
            </a:r>
          </a:p>
          <a:p>
            <a:pPr>
              <a:buFont typeface="Arial" pitchFamily="34" charset="0"/>
              <a:buChar char="•"/>
            </a:pPr>
            <a:r>
              <a:rPr lang="en-GB" sz="1200" dirty="0"/>
              <a:t>Set of shared values and beliefs.</a:t>
            </a:r>
          </a:p>
          <a:p>
            <a:pPr>
              <a:buFont typeface="Arial" pitchFamily="34" charset="0"/>
              <a:buChar char="•"/>
            </a:pPr>
            <a:r>
              <a:rPr lang="en-GB" sz="1200" dirty="0"/>
              <a:t>Distinctive ethos of a faith school makes them more successful </a:t>
            </a:r>
          </a:p>
          <a:p>
            <a:pPr>
              <a:buFont typeface="Arial" pitchFamily="34" charset="0"/>
              <a:buChar char="•"/>
            </a:pPr>
            <a:r>
              <a:rPr lang="en-GB" sz="1200" dirty="0"/>
              <a:t>Less conflict, more ‘working together’</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26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Ethos = the values of an institution or organisation.</a:t>
            </a:r>
          </a:p>
          <a:p>
            <a:pPr>
              <a:buFont typeface="Arial" pitchFamily="34" charset="0"/>
              <a:buChar char="•"/>
            </a:pPr>
            <a:r>
              <a:rPr lang="en-GB" sz="1200" dirty="0"/>
              <a:t>Faith schools have distinctive ethos.</a:t>
            </a:r>
          </a:p>
          <a:p>
            <a:pPr>
              <a:buFont typeface="Arial" pitchFamily="34" charset="0"/>
              <a:buChar char="•"/>
            </a:pPr>
            <a:r>
              <a:rPr lang="en-GB" sz="1200" dirty="0"/>
              <a:t>Set of shared values and beliefs.</a:t>
            </a:r>
          </a:p>
          <a:p>
            <a:pPr>
              <a:buFont typeface="Arial" pitchFamily="34" charset="0"/>
              <a:buChar char="•"/>
            </a:pPr>
            <a:r>
              <a:rPr lang="en-GB" sz="1200" dirty="0"/>
              <a:t>Distinctive ethos of a faith school makes them more successful </a:t>
            </a:r>
          </a:p>
          <a:p>
            <a:pPr>
              <a:buFont typeface="Arial" pitchFamily="34" charset="0"/>
              <a:buChar char="•"/>
            </a:pPr>
            <a:r>
              <a:rPr lang="en-GB" sz="1200" dirty="0"/>
              <a:t>Less conflict, more ‘working together’</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27</a:t>
            </a:fld>
            <a:endParaRPr lang="en-GB"/>
          </a:p>
        </p:txBody>
      </p:sp>
    </p:spTree>
    <p:extLst>
      <p:ext uri="{BB962C8B-B14F-4D97-AF65-F5344CB8AC3E}">
        <p14:creationId xmlns:p14="http://schemas.microsoft.com/office/powerpoint/2010/main" val="14979367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They receive public funding</a:t>
            </a:r>
          </a:p>
          <a:p>
            <a:r>
              <a:rPr lang="en-GB" dirty="0"/>
              <a:t>UK</a:t>
            </a:r>
            <a:r>
              <a:rPr lang="en-GB" baseline="0" dirty="0"/>
              <a:t> a multi-cultural society</a:t>
            </a:r>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28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They receive public funding</a:t>
            </a:r>
          </a:p>
          <a:p>
            <a:r>
              <a:rPr lang="en-GB" dirty="0"/>
              <a:t>UK</a:t>
            </a:r>
            <a:r>
              <a:rPr lang="en-GB" baseline="0" dirty="0"/>
              <a:t> a multi-cultural society</a:t>
            </a:r>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29</a:t>
            </a:fld>
            <a:endParaRPr lang="en-GB"/>
          </a:p>
        </p:txBody>
      </p:sp>
    </p:spTree>
    <p:extLst>
      <p:ext uri="{BB962C8B-B14F-4D97-AF65-F5344CB8AC3E}">
        <p14:creationId xmlns:p14="http://schemas.microsoft.com/office/powerpoint/2010/main" val="6194256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Parental rights over those of the state are a historical tradition in the UK. Supported by recent human rights legislation. 1998 HR Act ensures parents’ rights to educate children in conformance with religious or philosophical beliefs</a:t>
            </a:r>
          </a:p>
        </p:txBody>
      </p:sp>
      <p:sp>
        <p:nvSpPr>
          <p:cNvPr id="4" name="Slide Number Placeholder 3"/>
          <p:cNvSpPr>
            <a:spLocks noGrp="1"/>
          </p:cNvSpPr>
          <p:nvPr>
            <p:ph type="sldNum" sz="quarter" idx="10"/>
          </p:nvPr>
        </p:nvSpPr>
        <p:spPr/>
        <p:txBody>
          <a:bodyPr/>
          <a:lstStyle/>
          <a:p>
            <a:fld id="{8DC57B4A-C7C5-4F12-A7D2-26C4B625B0F4}" type="slidenum">
              <a:rPr lang="en-GB" smtClean="0"/>
              <a:pPr/>
              <a:t>30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Parental rights over those of the state are a historical tradition in the UK. Supported by recent human rights legislation. 1998 HR Act ensures parents’ rights to educate children in conformance with religious or philosophical beliefs</a:t>
            </a:r>
          </a:p>
        </p:txBody>
      </p:sp>
      <p:sp>
        <p:nvSpPr>
          <p:cNvPr id="4" name="Slide Number Placeholder 3"/>
          <p:cNvSpPr>
            <a:spLocks noGrp="1"/>
          </p:cNvSpPr>
          <p:nvPr>
            <p:ph type="sldNum" sz="quarter" idx="10"/>
          </p:nvPr>
        </p:nvSpPr>
        <p:spPr/>
        <p:txBody>
          <a:bodyPr/>
          <a:lstStyle/>
          <a:p>
            <a:fld id="{8DC57B4A-C7C5-4F12-A7D2-26C4B625B0F4}" type="slidenum">
              <a:rPr lang="en-GB" smtClean="0"/>
              <a:pPr/>
              <a:t>31</a:t>
            </a:fld>
            <a:endParaRPr lang="en-GB"/>
          </a:p>
        </p:txBody>
      </p:sp>
    </p:spTree>
    <p:extLst>
      <p:ext uri="{BB962C8B-B14F-4D97-AF65-F5344CB8AC3E}">
        <p14:creationId xmlns:p14="http://schemas.microsoft.com/office/powerpoint/2010/main" val="14472643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Arguments against state funding rather than against faith schools per se</a:t>
            </a:r>
          </a:p>
          <a:p>
            <a:endParaRPr lang="en-GB" dirty="0"/>
          </a:p>
          <a:p>
            <a:r>
              <a:rPr lang="en-GB" dirty="0"/>
              <a:t>Against liberal, democratic principles</a:t>
            </a:r>
          </a:p>
          <a:p>
            <a:r>
              <a:rPr lang="en-GB" dirty="0"/>
              <a:t>Exclude children of other faiths (or none)</a:t>
            </a:r>
          </a:p>
          <a:p>
            <a:r>
              <a:rPr lang="en-GB" dirty="0"/>
              <a:t>Nurturing of faith is not an educational task</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32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Religious teaching, if followed literally, can lead to extreme positions on the status of women, gay rights, divorce, abortion etc. Goes against law of the country.</a:t>
            </a:r>
          </a:p>
          <a:p>
            <a:r>
              <a:rPr lang="en-GB" dirty="0"/>
              <a:t>Northern Ireland an</a:t>
            </a:r>
            <a:r>
              <a:rPr lang="en-GB" baseline="0" dirty="0"/>
              <a:t> example of a country divided along religious lines where education has reinforced this.</a:t>
            </a:r>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33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If your local school is a faith school then you may have to travel further to go to another school. Faith schools are also often quite successful academically and therefore selective which means disadvantaged</a:t>
            </a:r>
            <a:r>
              <a:rPr lang="en-GB" baseline="0" dirty="0"/>
              <a:t> children may not get in (which just worsens disadvantage).</a:t>
            </a:r>
          </a:p>
          <a:p>
            <a:endParaRPr lang="en-GB" baseline="0" dirty="0"/>
          </a:p>
          <a:p>
            <a:pPr>
              <a:buFont typeface="Arial" pitchFamily="34" charset="0"/>
              <a:buChar char="•"/>
            </a:pPr>
            <a:r>
              <a:rPr lang="en-GB" sz="1200" dirty="0"/>
              <a:t>Faith schools exclude children of other faiths (or none).</a:t>
            </a:r>
          </a:p>
          <a:p>
            <a:pPr>
              <a:buFont typeface="Arial" pitchFamily="34" charset="0"/>
              <a:buChar char="•"/>
            </a:pPr>
            <a:r>
              <a:rPr lang="en-GB" sz="1200" dirty="0"/>
              <a:t>Moral argument—this creates community tensions.</a:t>
            </a:r>
          </a:p>
          <a:p>
            <a:pPr>
              <a:buFont typeface="Arial" pitchFamily="34" charset="0"/>
              <a:buChar char="•"/>
            </a:pPr>
            <a:r>
              <a:rPr lang="en-GB" sz="1200" dirty="0"/>
              <a:t>Practical reasons—what if your local school is a faith school?</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34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Earlier question was—can we teach spirituality? Here we are asking, </a:t>
            </a:r>
            <a:r>
              <a:rPr lang="en-GB" u="sng" dirty="0"/>
              <a:t>should</a:t>
            </a:r>
            <a:r>
              <a:rPr lang="en-GB" dirty="0"/>
              <a:t> we teach spirituality? And if so, is it the purpose of state funded education to do this? Should the taxpayer be funding it? Religion requires faith whereas education requires questioning. Some people argue they are completely different. I cannot produce ‘evidence’ of God. Religions are ideological—a form of indoctrination. Are we depriving children of their</a:t>
            </a:r>
            <a:r>
              <a:rPr lang="en-GB" baseline="0" dirty="0"/>
              <a:t> human rights to individual development by saying ‘You are a </a:t>
            </a:r>
            <a:r>
              <a:rPr lang="en-GB" baseline="0" dirty="0" err="1"/>
              <a:t>christian</a:t>
            </a:r>
            <a:r>
              <a:rPr lang="en-GB" baseline="0" dirty="0"/>
              <a:t>, </a:t>
            </a:r>
            <a:r>
              <a:rPr lang="en-GB" baseline="0" dirty="0" err="1"/>
              <a:t>muslim</a:t>
            </a:r>
            <a:r>
              <a:rPr lang="en-GB" baseline="0" dirty="0"/>
              <a:t> etc?’</a:t>
            </a:r>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35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36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37</a:t>
            </a:fld>
            <a:endParaRPr lang="en-GB"/>
          </a:p>
        </p:txBody>
      </p:sp>
    </p:spTree>
    <p:extLst>
      <p:ext uri="{BB962C8B-B14F-4D97-AF65-F5344CB8AC3E}">
        <p14:creationId xmlns:p14="http://schemas.microsoft.com/office/powerpoint/2010/main" val="13455413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 pursuing - Impose a new obligation on all schools to teach RE in a pluralistic manner. </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38</a:t>
            </a:fld>
            <a:endParaRPr lang="en-GB"/>
          </a:p>
        </p:txBody>
      </p:sp>
    </p:spTree>
    <p:extLst>
      <p:ext uri="{BB962C8B-B14F-4D97-AF65-F5344CB8AC3E}">
        <p14:creationId xmlns:p14="http://schemas.microsoft.com/office/powerpoint/2010/main" val="3353236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 pursuing - Impose a new obligation on all schools to teach RE in a pluralistic manner. </a:t>
            </a:r>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39</a:t>
            </a:fld>
            <a:endParaRPr lang="en-GB"/>
          </a:p>
        </p:txBody>
      </p:sp>
    </p:spTree>
    <p:extLst>
      <p:ext uri="{BB962C8B-B14F-4D97-AF65-F5344CB8AC3E}">
        <p14:creationId xmlns:p14="http://schemas.microsoft.com/office/powerpoint/2010/main" val="22385921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Many parents experience a miraculous religious conversion to get their children in to popular faith schools—especially</a:t>
            </a:r>
            <a:r>
              <a:rPr lang="en-GB" baseline="0" dirty="0"/>
              <a:t> in London! Important questions for the future: </a:t>
            </a:r>
            <a:r>
              <a:rPr lang="en-GB" dirty="0"/>
              <a:t>What’s distinctive about them? Are they just a more academically successful version of secular state schools? Does education through religious division automatically mean ethnic/racial division in modern multi-ethnic</a:t>
            </a:r>
            <a:r>
              <a:rPr lang="en-GB" baseline="0" dirty="0"/>
              <a:t> Britain?</a:t>
            </a:r>
            <a:endParaRPr lang="en-GB" dirty="0"/>
          </a:p>
          <a:p>
            <a:endParaRPr lang="en-GB" dirty="0"/>
          </a:p>
        </p:txBody>
      </p:sp>
      <p:sp>
        <p:nvSpPr>
          <p:cNvPr id="4" name="Slide Number Placeholder 3"/>
          <p:cNvSpPr>
            <a:spLocks noGrp="1"/>
          </p:cNvSpPr>
          <p:nvPr>
            <p:ph type="sldNum" sz="quarter" idx="10"/>
          </p:nvPr>
        </p:nvSpPr>
        <p:spPr/>
        <p:txBody>
          <a:bodyPr/>
          <a:lstStyle/>
          <a:p>
            <a:fld id="{8DC57B4A-C7C5-4F12-A7D2-26C4B625B0F4}" type="slidenum">
              <a:rPr lang="en-GB" smtClean="0"/>
              <a:pPr/>
              <a:t>41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D3789CA0-9FD3-4C70-80DC-D4CA87BC06C1}" type="datetimeFigureOut">
              <a:rPr lang="en-GB" smtClean="0"/>
              <a:pPr/>
              <a:t>08/09/2020</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495F4BD0-97BC-4648-80A5-46DFCCA487E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3789CA0-9FD3-4C70-80DC-D4CA87BC06C1}" type="datetimeFigureOut">
              <a:rPr lang="en-GB" smtClean="0"/>
              <a:pPr/>
              <a:t>08/09/2020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5F4BD0-97BC-4648-80A5-46DFCCA487E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3789CA0-9FD3-4C70-80DC-D4CA87BC06C1}" type="datetimeFigureOut">
              <a:rPr lang="en-GB" smtClean="0"/>
              <a:pPr/>
              <a:t>08/09/2020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5F4BD0-97BC-4648-80A5-46DFCCA487E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3789CA0-9FD3-4C70-80DC-D4CA87BC06C1}" type="datetimeFigureOut">
              <a:rPr lang="en-GB" smtClean="0"/>
              <a:pPr/>
              <a:t>08/09/2020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5F4BD0-97BC-4648-80A5-46DFCCA487E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D3789CA0-9FD3-4C70-80DC-D4CA87BC06C1}" type="datetimeFigureOut">
              <a:rPr lang="en-GB" smtClean="0"/>
              <a:pPr/>
              <a:t>08/09/2020</a:t>
            </a:fld>
            <a:endParaRPr lang="en-GB"/>
          </a:p>
        </p:txBody>
      </p:sp>
      <p:sp>
        <p:nvSpPr>
          <p:cNvPr id="27" name="Slide Number Placeholder 26"/>
          <p:cNvSpPr>
            <a:spLocks noGrp="1"/>
          </p:cNvSpPr>
          <p:nvPr>
            <p:ph type="sldNum" sz="quarter" idx="11"/>
          </p:nvPr>
        </p:nvSpPr>
        <p:spPr/>
        <p:txBody>
          <a:bodyPr rtlCol="0"/>
          <a:lstStyle/>
          <a:p>
            <a:fld id="{495F4BD0-97BC-4648-80A5-46DFCCA487E1}" type="slidenum">
              <a:rPr lang="en-GB" smtClean="0"/>
              <a:pPr/>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D3789CA0-9FD3-4C70-80DC-D4CA87BC06C1}" type="datetimeFigureOut">
              <a:rPr lang="en-GB" smtClean="0"/>
              <a:pPr/>
              <a:t>08/09/2020</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495F4BD0-97BC-4648-80A5-46DFCCA487E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789CA0-9FD3-4C70-80DC-D4CA87BC06C1}" type="datetimeFigureOut">
              <a:rPr lang="en-GB" smtClean="0"/>
              <a:pPr/>
              <a:t>08/09/2020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5F4BD0-97BC-4648-80A5-46DFCCA487E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3789CA0-9FD3-4C70-80DC-D4CA87BC06C1}" type="datetimeFigureOut">
              <a:rPr lang="en-GB" smtClean="0"/>
              <a:pPr/>
              <a:t>08/09/2020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5F4BD0-97BC-4648-80A5-46DFCCA487E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3789CA0-9FD3-4C70-80DC-D4CA87BC06C1}" type="datetimeFigureOut">
              <a:rPr lang="en-GB" smtClean="0"/>
              <a:pPr/>
              <a:t>08/09/2020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5F4BD0-97BC-4648-80A5-46DFCCA487E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3789CA0-9FD3-4C70-80DC-D4CA87BC06C1}" type="datetimeFigureOut">
              <a:rPr lang="en-GB" smtClean="0"/>
              <a:pPr/>
              <a:t>08/09/2020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5F4BD0-97BC-4648-80A5-46DFCCA487E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3789CA0-9FD3-4C70-80DC-D4CA87BC06C1}" type="datetimeFigureOut">
              <a:rPr lang="en-GB" smtClean="0"/>
              <a:pPr/>
              <a:t>08/09/2020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5F4BD0-97BC-4648-80A5-46DFCCA487E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D3789CA0-9FD3-4C70-80DC-D4CA87BC06C1}" type="datetimeFigureOut">
              <a:rPr lang="en-GB" smtClean="0"/>
              <a:pPr/>
              <a:t>08/09/2020</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95F4BD0-97BC-4648-80A5-46DFCCA487E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lyw.cymru/sites/default/files/consultations/2020-05/dogfen-ymgynghori-cwricwlwm-i-gymru-crefydd-gwerthoedd-a-moeseg_0.pdf" TargetMode="External"/><Relationship Id="rId2" Type="http://schemas.openxmlformats.org/officeDocument/2006/relationships/hyperlink" Target="https://gov.wales/sites/default/files/consultations/2020-05/consultation-document-curriculum-for-wales-religion-values-and-ethics.pdf"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hyperlink" Target="http://history.powys.org.uk/history/common/educ6.html"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Astudiaethau</a:t>
            </a:r>
            <a:r>
              <a:rPr lang="en-GB" dirty="0" smtClean="0"/>
              <a:t> </a:t>
            </a:r>
            <a:r>
              <a:rPr lang="en-GB" dirty="0" err="1" smtClean="0"/>
              <a:t>Cwricwlwm</a:t>
            </a:r>
            <a:r>
              <a:rPr lang="en-GB" dirty="0" smtClean="0"/>
              <a:t/>
            </a:r>
            <a:br>
              <a:rPr lang="en-GB" dirty="0" smtClean="0"/>
            </a:br>
            <a:r>
              <a:rPr lang="en-GB" dirty="0" smtClean="0"/>
              <a:t>Curriculum </a:t>
            </a:r>
            <a:r>
              <a:rPr lang="en-GB" dirty="0"/>
              <a:t>Studies</a:t>
            </a:r>
          </a:p>
        </p:txBody>
      </p:sp>
      <p:sp>
        <p:nvSpPr>
          <p:cNvPr id="3" name="Subtitle 2"/>
          <p:cNvSpPr>
            <a:spLocks noGrp="1"/>
          </p:cNvSpPr>
          <p:nvPr>
            <p:ph type="subTitle" idx="1"/>
          </p:nvPr>
        </p:nvSpPr>
        <p:spPr>
          <a:xfrm>
            <a:off x="457200" y="3899938"/>
            <a:ext cx="8075240" cy="2337374"/>
          </a:xfrm>
        </p:spPr>
        <p:txBody>
          <a:bodyPr>
            <a:normAutofit lnSpcReduction="10000"/>
          </a:bodyPr>
          <a:lstStyle/>
          <a:p>
            <a:r>
              <a:rPr lang="en-GB" sz="3800" dirty="0" err="1" smtClean="0"/>
              <a:t>Ysgolion</a:t>
            </a:r>
            <a:r>
              <a:rPr lang="en-GB" sz="3800" dirty="0" smtClean="0"/>
              <a:t> </a:t>
            </a:r>
            <a:r>
              <a:rPr lang="en-GB" sz="3800" dirty="0" err="1" smtClean="0"/>
              <a:t>Ffydd</a:t>
            </a:r>
            <a:endParaRPr lang="en-GB" sz="3800" dirty="0" smtClean="0"/>
          </a:p>
          <a:p>
            <a:r>
              <a:rPr lang="en-GB" sz="3800" dirty="0" smtClean="0"/>
              <a:t>Faith </a:t>
            </a:r>
            <a:r>
              <a:rPr lang="en-GB" sz="3800" dirty="0"/>
              <a:t>Schools</a:t>
            </a:r>
          </a:p>
          <a:p>
            <a:endParaRPr lang="en-GB" dirty="0"/>
          </a:p>
          <a:p>
            <a:r>
              <a:rPr lang="en-GB" dirty="0"/>
              <a:t>Alison </a:t>
            </a:r>
            <a:r>
              <a:rPr lang="en-GB" dirty="0" smtClean="0"/>
              <a:t>Murphy</a:t>
            </a:r>
          </a:p>
          <a:p>
            <a:r>
              <a:rPr lang="en-GB" dirty="0" smtClean="0"/>
              <a:t>Alison Baggott</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Yn</a:t>
            </a:r>
            <a:r>
              <a:rPr lang="en-GB" dirty="0" smtClean="0"/>
              <a:t> y </a:t>
            </a:r>
            <a:r>
              <a:rPr lang="en-GB" dirty="0" err="1" smtClean="0"/>
              <a:t>ddarlith</a:t>
            </a:r>
            <a:r>
              <a:rPr lang="en-GB" dirty="0" smtClean="0"/>
              <a:t> hon </a:t>
            </a:r>
            <a:r>
              <a:rPr lang="en-GB" dirty="0" err="1" smtClean="0"/>
              <a:t>byddwn</a:t>
            </a:r>
            <a:r>
              <a:rPr lang="en-GB" dirty="0" smtClean="0"/>
              <a:t> </a:t>
            </a:r>
            <a:r>
              <a:rPr lang="en-GB" dirty="0" err="1" smtClean="0"/>
              <a:t>yn</a:t>
            </a:r>
            <a:r>
              <a:rPr lang="en-GB" dirty="0" smtClean="0"/>
              <a:t>:</a:t>
            </a:r>
            <a:br>
              <a:rPr lang="en-GB" dirty="0" smtClean="0"/>
            </a:br>
            <a:r>
              <a:rPr lang="en-GB" dirty="0" smtClean="0"/>
              <a:t>In </a:t>
            </a:r>
            <a:r>
              <a:rPr lang="en-GB" dirty="0"/>
              <a:t>this lecture we will:</a:t>
            </a:r>
          </a:p>
        </p:txBody>
      </p:sp>
      <p:sp>
        <p:nvSpPr>
          <p:cNvPr id="3" name="Content Placeholder 2"/>
          <p:cNvSpPr>
            <a:spLocks noGrp="1"/>
          </p:cNvSpPr>
          <p:nvPr>
            <p:ph sz="half" idx="1"/>
          </p:nvPr>
        </p:nvSpPr>
        <p:spPr/>
        <p:txBody>
          <a:bodyPr vert="horz" anchor="t">
            <a:normAutofit fontScale="92500"/>
          </a:bodyPr>
          <a:lstStyle/>
          <a:p>
            <a:pPr indent="-255905"/>
            <a:r>
              <a:rPr lang="en-GB" dirty="0"/>
              <a:t>Examine the role of faith schools in contemporary British society</a:t>
            </a:r>
            <a:endParaRPr lang="en-US"/>
          </a:p>
          <a:p>
            <a:pPr indent="-255905"/>
            <a:r>
              <a:rPr lang="en-GB" dirty="0"/>
              <a:t>Consider some arguments in favour of faith schools</a:t>
            </a:r>
          </a:p>
          <a:p>
            <a:pPr indent="-255905"/>
            <a:r>
              <a:rPr lang="en-GB" dirty="0"/>
              <a:t>Consider some arguments against faith schools</a:t>
            </a:r>
          </a:p>
          <a:p>
            <a:pPr indent="-255905"/>
            <a:r>
              <a:rPr lang="en-US" dirty="0"/>
              <a:t>Examine proposals for RE in Curriculum 2020</a:t>
            </a:r>
          </a:p>
          <a:p>
            <a:pPr marL="109220" indent="0">
              <a:buNone/>
            </a:pPr>
            <a:r>
              <a:rPr lang="en-GB" sz="2400" dirty="0">
                <a:hlinkClick r:id="rId2"/>
              </a:rPr>
              <a:t>https://gov.wales/sites/default/files/consultations/2020-05/consultation-document-curriculum-for-wales-religion-values-and-ethics.pdf</a:t>
            </a:r>
            <a:endParaRPr lang="en-GB" sz="2400" dirty="0"/>
          </a:p>
          <a:p>
            <a:pPr indent="-255905"/>
            <a:endParaRPr lang="en-GB" sz="2400" dirty="0"/>
          </a:p>
        </p:txBody>
      </p:sp>
      <p:sp>
        <p:nvSpPr>
          <p:cNvPr id="4" name="Content Placeholder 3"/>
          <p:cNvSpPr>
            <a:spLocks noGrp="1"/>
          </p:cNvSpPr>
          <p:nvPr>
            <p:ph sz="half" idx="2"/>
          </p:nvPr>
        </p:nvSpPr>
        <p:spPr/>
        <p:txBody>
          <a:bodyPr>
            <a:normAutofit fontScale="92500"/>
          </a:bodyPr>
          <a:lstStyle/>
          <a:p>
            <a:r>
              <a:rPr lang="en-GB" dirty="0" err="1" smtClean="0"/>
              <a:t>Archwilio</a:t>
            </a:r>
            <a:r>
              <a:rPr lang="en-GB" dirty="0" smtClean="0"/>
              <a:t> </a:t>
            </a:r>
            <a:r>
              <a:rPr lang="en-GB" dirty="0" err="1" smtClean="0"/>
              <a:t>rôl</a:t>
            </a:r>
            <a:r>
              <a:rPr lang="en-GB" dirty="0" smtClean="0"/>
              <a:t> </a:t>
            </a:r>
            <a:r>
              <a:rPr lang="en-GB" dirty="0" err="1" smtClean="0"/>
              <a:t>ysgolion</a:t>
            </a:r>
            <a:r>
              <a:rPr lang="en-GB" dirty="0" smtClean="0"/>
              <a:t> </a:t>
            </a:r>
            <a:r>
              <a:rPr lang="en-GB" dirty="0" err="1" smtClean="0"/>
              <a:t>ffydd</a:t>
            </a:r>
            <a:r>
              <a:rPr lang="en-GB" dirty="0" smtClean="0"/>
              <a:t> </a:t>
            </a:r>
            <a:r>
              <a:rPr lang="en-GB" dirty="0" err="1" smtClean="0"/>
              <a:t>yng</a:t>
            </a:r>
            <a:r>
              <a:rPr lang="en-GB" dirty="0" smtClean="0"/>
              <a:t> </a:t>
            </a:r>
            <a:r>
              <a:rPr lang="en-GB" dirty="0" err="1" smtClean="0"/>
              <a:t>nghymdeithas</a:t>
            </a:r>
            <a:r>
              <a:rPr lang="en-GB" dirty="0" smtClean="0"/>
              <a:t> modern </a:t>
            </a:r>
            <a:r>
              <a:rPr lang="en-GB" dirty="0" err="1" smtClean="0"/>
              <a:t>Prydeinig</a:t>
            </a:r>
            <a:endParaRPr lang="en-GB" dirty="0" smtClean="0"/>
          </a:p>
          <a:p>
            <a:r>
              <a:rPr lang="en-GB" dirty="0" err="1" smtClean="0"/>
              <a:t>Ystyried</a:t>
            </a:r>
            <a:r>
              <a:rPr lang="en-GB" dirty="0" smtClean="0"/>
              <a:t> </a:t>
            </a:r>
            <a:r>
              <a:rPr lang="en-GB" dirty="0" err="1" smtClean="0"/>
              <a:t>rhai</a:t>
            </a:r>
            <a:r>
              <a:rPr lang="en-GB" dirty="0" smtClean="0"/>
              <a:t> </a:t>
            </a:r>
            <a:r>
              <a:rPr lang="en-GB" dirty="0" err="1" smtClean="0"/>
              <a:t>o’r</a:t>
            </a:r>
            <a:r>
              <a:rPr lang="en-GB" dirty="0" smtClean="0"/>
              <a:t> </a:t>
            </a:r>
            <a:r>
              <a:rPr lang="en-GB" dirty="0" err="1" smtClean="0"/>
              <a:t>dadleuon</a:t>
            </a:r>
            <a:r>
              <a:rPr lang="en-GB" dirty="0" smtClean="0"/>
              <a:t> o </a:t>
            </a:r>
            <a:r>
              <a:rPr lang="en-GB" dirty="0" err="1" smtClean="0"/>
              <a:t>blaid</a:t>
            </a:r>
            <a:r>
              <a:rPr lang="en-GB" dirty="0" smtClean="0"/>
              <a:t> </a:t>
            </a:r>
            <a:r>
              <a:rPr lang="en-GB" dirty="0" err="1" smtClean="0"/>
              <a:t>ysgolion</a:t>
            </a:r>
            <a:r>
              <a:rPr lang="en-GB" dirty="0" smtClean="0"/>
              <a:t> </a:t>
            </a:r>
            <a:r>
              <a:rPr lang="en-GB" dirty="0" err="1" smtClean="0"/>
              <a:t>ffydd</a:t>
            </a:r>
            <a:endParaRPr lang="en-GB" dirty="0" smtClean="0"/>
          </a:p>
          <a:p>
            <a:r>
              <a:rPr lang="en-GB" dirty="0" err="1" smtClean="0"/>
              <a:t>Ystyried</a:t>
            </a:r>
            <a:r>
              <a:rPr lang="en-GB" dirty="0" smtClean="0"/>
              <a:t> </a:t>
            </a:r>
            <a:r>
              <a:rPr lang="en-GB" dirty="0" err="1" smtClean="0"/>
              <a:t>rhai</a:t>
            </a:r>
            <a:r>
              <a:rPr lang="en-GB" dirty="0" smtClean="0"/>
              <a:t> </a:t>
            </a:r>
            <a:r>
              <a:rPr lang="en-GB" dirty="0" err="1" smtClean="0"/>
              <a:t>o’r</a:t>
            </a:r>
            <a:r>
              <a:rPr lang="en-GB" dirty="0" smtClean="0"/>
              <a:t> </a:t>
            </a:r>
            <a:r>
              <a:rPr lang="en-GB" dirty="0" err="1" smtClean="0"/>
              <a:t>dadleuon</a:t>
            </a:r>
            <a:r>
              <a:rPr lang="en-GB" dirty="0" smtClean="0"/>
              <a:t> </a:t>
            </a:r>
            <a:r>
              <a:rPr lang="en-GB" dirty="0" err="1" smtClean="0"/>
              <a:t>yn</a:t>
            </a:r>
            <a:r>
              <a:rPr lang="en-GB" dirty="0" smtClean="0"/>
              <a:t> </a:t>
            </a:r>
            <a:r>
              <a:rPr lang="en-GB" dirty="0" err="1" smtClean="0"/>
              <a:t>erbyn</a:t>
            </a:r>
            <a:r>
              <a:rPr lang="en-GB" dirty="0" smtClean="0"/>
              <a:t> </a:t>
            </a:r>
            <a:r>
              <a:rPr lang="en-GB" dirty="0" err="1" smtClean="0"/>
              <a:t>ysgolion</a:t>
            </a:r>
            <a:r>
              <a:rPr lang="en-GB" dirty="0" smtClean="0"/>
              <a:t> </a:t>
            </a:r>
            <a:r>
              <a:rPr lang="en-GB" dirty="0" err="1" smtClean="0"/>
              <a:t>ffydd</a:t>
            </a:r>
            <a:endParaRPr lang="en-GB" dirty="0" smtClean="0"/>
          </a:p>
          <a:p>
            <a:r>
              <a:rPr lang="en-GB" dirty="0" err="1" smtClean="0"/>
              <a:t>Archwilio</a:t>
            </a:r>
            <a:r>
              <a:rPr lang="en-GB" dirty="0" smtClean="0"/>
              <a:t> </a:t>
            </a:r>
            <a:r>
              <a:rPr lang="en-GB" dirty="0" err="1" smtClean="0"/>
              <a:t>argymhellion</a:t>
            </a:r>
            <a:r>
              <a:rPr lang="en-GB" dirty="0" smtClean="0"/>
              <a:t> </a:t>
            </a:r>
            <a:r>
              <a:rPr lang="en-GB" dirty="0" err="1" smtClean="0"/>
              <a:t>ar</a:t>
            </a:r>
            <a:r>
              <a:rPr lang="en-GB" dirty="0" smtClean="0"/>
              <a:t> </a:t>
            </a:r>
            <a:r>
              <a:rPr lang="en-GB" dirty="0" err="1" smtClean="0"/>
              <a:t>gyfer</a:t>
            </a:r>
            <a:r>
              <a:rPr lang="en-GB" dirty="0" smtClean="0"/>
              <a:t> AG </a:t>
            </a:r>
            <a:r>
              <a:rPr lang="en-GB" dirty="0" err="1" smtClean="0"/>
              <a:t>yng</a:t>
            </a:r>
            <a:r>
              <a:rPr lang="en-GB" dirty="0" smtClean="0"/>
              <a:t> </a:t>
            </a:r>
            <a:r>
              <a:rPr lang="en-GB" dirty="0" err="1" smtClean="0"/>
              <a:t>Nghwricwlwm</a:t>
            </a:r>
            <a:r>
              <a:rPr lang="en-GB" dirty="0" smtClean="0"/>
              <a:t> 2020</a:t>
            </a:r>
          </a:p>
          <a:p>
            <a:r>
              <a:rPr lang="en-GB" dirty="0">
                <a:hlinkClick r:id="rId3"/>
              </a:rPr>
              <a:t>https://</a:t>
            </a:r>
            <a:r>
              <a:rPr lang="en-GB" dirty="0" smtClean="0">
                <a:hlinkClick r:id="rId3"/>
              </a:rPr>
              <a:t>llyw.cymru/sites/default/files/consultations/2020-05/dogfen-ymgynghori-cwricwlwm-i-gymru-crefydd-gwerthoedd-a-moeseg_0.pdf</a:t>
            </a:r>
            <a:endParaRPr lang="en-GB" dirty="0" smtClean="0"/>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w="12700">
            <a:solidFill>
              <a:schemeClr val="tx1"/>
            </a:solidFill>
          </a:ln>
        </p:spPr>
        <p:txBody>
          <a:bodyPr>
            <a:normAutofit fontScale="90000"/>
          </a:bodyPr>
          <a:lstStyle/>
          <a:p>
            <a:r>
              <a:rPr lang="en-GB" dirty="0" smtClean="0"/>
              <a:t/>
            </a:r>
            <a:br>
              <a:rPr lang="en-GB" dirty="0" smtClean="0"/>
            </a:br>
            <a:r>
              <a:rPr lang="en-GB" dirty="0" smtClean="0"/>
              <a:t>Learning </a:t>
            </a:r>
            <a:r>
              <a:rPr lang="en-GB" dirty="0"/>
              <a:t>Outcomes</a:t>
            </a:r>
            <a:br>
              <a:rPr lang="en-GB" dirty="0"/>
            </a:br>
            <a:r>
              <a:rPr lang="en-GB" dirty="0" err="1">
                <a:solidFill>
                  <a:schemeClr val="accent1"/>
                </a:solidFill>
              </a:rPr>
              <a:t>Deilliannau</a:t>
            </a:r>
            <a:r>
              <a:rPr lang="en-GB" dirty="0">
                <a:solidFill>
                  <a:schemeClr val="accent1"/>
                </a:solidFill>
              </a:rPr>
              <a:t> </a:t>
            </a:r>
            <a:r>
              <a:rPr lang="en-GB" dirty="0" err="1" smtClean="0">
                <a:solidFill>
                  <a:schemeClr val="accent1"/>
                </a:solidFill>
              </a:rPr>
              <a:t>Dysgu</a:t>
            </a:r>
            <a:r>
              <a:rPr lang="en-GB" dirty="0" smtClean="0"/>
              <a:t/>
            </a:r>
            <a:br>
              <a:rPr lang="en-GB" dirty="0" smtClean="0"/>
            </a:br>
            <a:endParaRPr lang="en-GB" dirty="0"/>
          </a:p>
        </p:txBody>
      </p:sp>
      <p:sp>
        <p:nvSpPr>
          <p:cNvPr id="4" name="Content Placeholder 3"/>
          <p:cNvSpPr>
            <a:spLocks noGrp="1"/>
          </p:cNvSpPr>
          <p:nvPr>
            <p:ph sz="half" idx="1"/>
          </p:nvPr>
        </p:nvSpPr>
        <p:spPr>
          <a:xfrm>
            <a:off x="395536" y="2766796"/>
            <a:ext cx="4090219" cy="3398508"/>
          </a:xfrm>
          <a:solidFill>
            <a:schemeClr val="bg1"/>
          </a:solidFill>
          <a:ln w="12700">
            <a:solidFill>
              <a:schemeClr val="tx1"/>
            </a:solidFill>
          </a:ln>
        </p:spPr>
        <p:txBody>
          <a:bodyPr>
            <a:normAutofit/>
          </a:bodyPr>
          <a:lstStyle/>
          <a:p>
            <a:r>
              <a:rPr lang="en-GB" sz="2400" dirty="0"/>
              <a:t>Discuss and demonstrate critical understanding of philosophical, sociological, economic and professional factors associated with development &amp; implementation curriculum </a:t>
            </a:r>
          </a:p>
        </p:txBody>
      </p:sp>
      <p:sp>
        <p:nvSpPr>
          <p:cNvPr id="5" name="Content Placeholder 4"/>
          <p:cNvSpPr>
            <a:spLocks noGrp="1"/>
          </p:cNvSpPr>
          <p:nvPr>
            <p:ph sz="half" idx="2"/>
          </p:nvPr>
        </p:nvSpPr>
        <p:spPr>
          <a:xfrm>
            <a:off x="4572000" y="2766796"/>
            <a:ext cx="3888432" cy="3398508"/>
          </a:xfrm>
          <a:solidFill>
            <a:schemeClr val="bg1"/>
          </a:solidFill>
          <a:ln w="12700">
            <a:solidFill>
              <a:schemeClr val="tx1"/>
            </a:solidFill>
          </a:ln>
        </p:spPr>
        <p:txBody>
          <a:bodyPr>
            <a:normAutofit/>
          </a:bodyPr>
          <a:lstStyle/>
          <a:p>
            <a:r>
              <a:rPr lang="cy-GB" sz="2400" dirty="0"/>
              <a:t>Trafod ac arddangos dealltwriaeth feirniadol o ffactorau athronyddol, cymdeithasol, economaidd a phroffesiynol yn gysylltiedig â datblygu a gweithredu cwricwlwm</a:t>
            </a:r>
            <a:endParaRPr lang="en-GB" sz="2400" dirty="0"/>
          </a:p>
        </p:txBody>
      </p:sp>
    </p:spTree>
    <p:extLst>
      <p:ext uri="{BB962C8B-B14F-4D97-AF65-F5344CB8AC3E}">
        <p14:creationId xmlns:p14="http://schemas.microsoft.com/office/powerpoint/2010/main" val="33119236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000" dirty="0" err="1" smtClean="0"/>
              <a:t>Crefydd</a:t>
            </a:r>
            <a:r>
              <a:rPr lang="en-GB" sz="4000" dirty="0" smtClean="0"/>
              <a:t> ac </a:t>
            </a:r>
            <a:r>
              <a:rPr lang="en-GB" sz="4000" dirty="0" err="1" smtClean="0"/>
              <a:t>addysg</a:t>
            </a:r>
            <a:endParaRPr lang="en-GB" sz="4000" dirty="0"/>
          </a:p>
        </p:txBody>
      </p:sp>
      <p:sp>
        <p:nvSpPr>
          <p:cNvPr id="6" name="Text Placeholder 5"/>
          <p:cNvSpPr>
            <a:spLocks noGrp="1"/>
          </p:cNvSpPr>
          <p:nvPr>
            <p:ph type="body" idx="2"/>
          </p:nvPr>
        </p:nvSpPr>
        <p:spPr>
          <a:xfrm>
            <a:off x="5076056" y="2010727"/>
            <a:ext cx="3660720" cy="4617720"/>
          </a:xfrm>
        </p:spPr>
        <p:txBody>
          <a:bodyPr>
            <a:normAutofit/>
          </a:bodyPr>
          <a:lstStyle/>
          <a:p>
            <a:pPr>
              <a:buFont typeface="Arial" pitchFamily="34" charset="0"/>
              <a:buChar char="•"/>
            </a:pPr>
            <a:r>
              <a:rPr lang="en-GB" sz="2000" dirty="0" smtClean="0"/>
              <a:t> </a:t>
            </a:r>
            <a:r>
              <a:rPr lang="en-GB" sz="2000" dirty="0" err="1" smtClean="0"/>
              <a:t>Perthynas</a:t>
            </a:r>
            <a:r>
              <a:rPr lang="en-GB" sz="2000" dirty="0" smtClean="0"/>
              <a:t> </a:t>
            </a:r>
            <a:r>
              <a:rPr lang="en-GB" sz="2000" dirty="0" err="1" smtClean="0"/>
              <a:t>hanesyddol</a:t>
            </a:r>
            <a:r>
              <a:rPr lang="en-GB" sz="2000" dirty="0" smtClean="0"/>
              <a:t> </a:t>
            </a:r>
            <a:r>
              <a:rPr lang="en-GB" sz="2000" dirty="0" err="1" smtClean="0"/>
              <a:t>hir</a:t>
            </a:r>
            <a:r>
              <a:rPr lang="en-GB" sz="2000" dirty="0" smtClean="0"/>
              <a:t> </a:t>
            </a:r>
            <a:r>
              <a:rPr lang="en-GB" sz="2000" dirty="0" err="1" smtClean="0"/>
              <a:t>rhwng</a:t>
            </a:r>
            <a:r>
              <a:rPr lang="en-GB" sz="2000" dirty="0" smtClean="0"/>
              <a:t> </a:t>
            </a:r>
            <a:r>
              <a:rPr lang="en-GB" sz="2000" dirty="0" err="1" smtClean="0"/>
              <a:t>crefydd</a:t>
            </a:r>
            <a:r>
              <a:rPr lang="en-GB" sz="2000" dirty="0" smtClean="0"/>
              <a:t> ac </a:t>
            </a:r>
            <a:r>
              <a:rPr lang="en-GB" sz="2000" dirty="0" err="1" smtClean="0"/>
              <a:t>addysg</a:t>
            </a:r>
            <a:r>
              <a:rPr lang="en-GB" sz="2000" dirty="0" smtClean="0"/>
              <a:t>:</a:t>
            </a:r>
            <a:endParaRPr lang="en-GB" sz="2000" dirty="0"/>
          </a:p>
          <a:p>
            <a:pPr>
              <a:buFont typeface="Arial" pitchFamily="34" charset="0"/>
              <a:buChar char="•"/>
            </a:pPr>
            <a:r>
              <a:rPr lang="en-GB" sz="2000" dirty="0" err="1" smtClean="0"/>
              <a:t>Mudiadau</a:t>
            </a:r>
            <a:r>
              <a:rPr lang="en-GB" sz="2000" dirty="0" smtClean="0"/>
              <a:t> </a:t>
            </a:r>
            <a:r>
              <a:rPr lang="en-GB" sz="2000" dirty="0" err="1" smtClean="0"/>
              <a:t>crefyddol</a:t>
            </a:r>
            <a:r>
              <a:rPr lang="en-GB" sz="2000" dirty="0" smtClean="0"/>
              <a:t> </a:t>
            </a:r>
            <a:r>
              <a:rPr lang="en-GB" sz="2000" dirty="0" err="1" smtClean="0"/>
              <a:t>yn</a:t>
            </a:r>
            <a:r>
              <a:rPr lang="en-GB" sz="2000" dirty="0" smtClean="0"/>
              <a:t> </a:t>
            </a:r>
            <a:r>
              <a:rPr lang="en-GB" sz="2000" dirty="0" err="1" smtClean="0"/>
              <a:t>ceisio</a:t>
            </a:r>
            <a:r>
              <a:rPr lang="en-GB" sz="2000" dirty="0" smtClean="0"/>
              <a:t> </a:t>
            </a:r>
            <a:r>
              <a:rPr lang="en-GB" sz="2000" dirty="0" err="1" smtClean="0"/>
              <a:t>addysgu’r</a:t>
            </a:r>
            <a:r>
              <a:rPr lang="en-GB" sz="2000" dirty="0" smtClean="0"/>
              <a:t> </a:t>
            </a:r>
            <a:r>
              <a:rPr lang="en-GB" sz="2000" dirty="0" err="1" smtClean="0"/>
              <a:t>ifanc</a:t>
            </a:r>
            <a:endParaRPr lang="en-GB" sz="2000" dirty="0"/>
          </a:p>
          <a:p>
            <a:pPr>
              <a:buFont typeface="Arial" pitchFamily="34" charset="0"/>
              <a:buChar char="•"/>
            </a:pPr>
            <a:r>
              <a:rPr lang="en-GB" sz="2000" dirty="0" err="1" smtClean="0"/>
              <a:t>Cynghori</a:t>
            </a:r>
            <a:r>
              <a:rPr lang="en-GB" sz="2000" dirty="0" smtClean="0"/>
              <a:t> </a:t>
            </a:r>
            <a:r>
              <a:rPr lang="en-GB" sz="2000" dirty="0" err="1" smtClean="0"/>
              <a:t>rhieni</a:t>
            </a:r>
            <a:r>
              <a:rPr lang="en-GB" sz="2000" dirty="0" smtClean="0"/>
              <a:t> </a:t>
            </a:r>
            <a:r>
              <a:rPr lang="en-GB" sz="2000" dirty="0" err="1" smtClean="0"/>
              <a:t>ar</a:t>
            </a:r>
            <a:r>
              <a:rPr lang="en-GB" sz="2000" dirty="0" smtClean="0"/>
              <a:t> </a:t>
            </a:r>
            <a:r>
              <a:rPr lang="en-GB" sz="2000" dirty="0" err="1" smtClean="0"/>
              <a:t>sut</a:t>
            </a:r>
            <a:r>
              <a:rPr lang="en-GB" sz="2000" dirty="0" smtClean="0"/>
              <a:t> </a:t>
            </a:r>
            <a:r>
              <a:rPr lang="en-GB" sz="2000" dirty="0" err="1" smtClean="0"/>
              <a:t>i</a:t>
            </a:r>
            <a:r>
              <a:rPr lang="en-GB" sz="2000" dirty="0" smtClean="0"/>
              <a:t> </a:t>
            </a:r>
            <a:r>
              <a:rPr lang="en-GB" sz="2000" dirty="0" err="1" smtClean="0"/>
              <a:t>fagu</a:t>
            </a:r>
            <a:r>
              <a:rPr lang="en-GB" sz="2000" dirty="0" smtClean="0"/>
              <a:t> </a:t>
            </a:r>
            <a:r>
              <a:rPr lang="en-GB" sz="2000" dirty="0" err="1" smtClean="0"/>
              <a:t>eu</a:t>
            </a:r>
            <a:r>
              <a:rPr lang="en-GB" sz="2000" dirty="0" smtClean="0"/>
              <a:t> plant </a:t>
            </a:r>
          </a:p>
          <a:p>
            <a:pPr>
              <a:buFont typeface="Arial" pitchFamily="34" charset="0"/>
              <a:buChar char="•"/>
            </a:pPr>
            <a:r>
              <a:rPr lang="en-GB" sz="2000" dirty="0" err="1" smtClean="0"/>
              <a:t>Lleoliadau</a:t>
            </a:r>
            <a:r>
              <a:rPr lang="en-GB" sz="2000" dirty="0" smtClean="0"/>
              <a:t> </a:t>
            </a:r>
            <a:r>
              <a:rPr lang="en-GB" sz="2000" dirty="0" err="1" smtClean="0"/>
              <a:t>addoli</a:t>
            </a:r>
            <a:r>
              <a:rPr lang="en-GB" sz="2000" dirty="0" smtClean="0"/>
              <a:t> </a:t>
            </a:r>
            <a:r>
              <a:rPr lang="en-GB" sz="2000" dirty="0" err="1" smtClean="0"/>
              <a:t>yn</a:t>
            </a:r>
            <a:r>
              <a:rPr lang="en-GB" sz="2000" dirty="0" smtClean="0"/>
              <a:t> </a:t>
            </a:r>
            <a:r>
              <a:rPr lang="en-GB" sz="2000" dirty="0" err="1" smtClean="0"/>
              <a:t>cael</a:t>
            </a:r>
            <a:r>
              <a:rPr lang="en-GB" sz="2000" dirty="0" smtClean="0"/>
              <a:t> </a:t>
            </a:r>
            <a:r>
              <a:rPr lang="en-GB" sz="2000" dirty="0" err="1" smtClean="0"/>
              <a:t>eu</a:t>
            </a:r>
            <a:r>
              <a:rPr lang="en-GB" sz="2000" dirty="0" smtClean="0"/>
              <a:t> </a:t>
            </a:r>
            <a:r>
              <a:rPr lang="en-GB" sz="2000" dirty="0" err="1" smtClean="0"/>
              <a:t>defnyddio</a:t>
            </a:r>
            <a:r>
              <a:rPr lang="en-GB" sz="2000" dirty="0" smtClean="0"/>
              <a:t> </a:t>
            </a:r>
            <a:r>
              <a:rPr lang="en-GB" sz="2000" dirty="0" err="1" smtClean="0"/>
              <a:t>i</a:t>
            </a:r>
            <a:r>
              <a:rPr lang="en-GB" sz="2000" dirty="0" smtClean="0"/>
              <a:t> </a:t>
            </a:r>
            <a:r>
              <a:rPr lang="en-GB" sz="2000" dirty="0" err="1" smtClean="0"/>
              <a:t>ddysgu</a:t>
            </a:r>
            <a:r>
              <a:rPr lang="en-GB" sz="2000" dirty="0" smtClean="0"/>
              <a:t> </a:t>
            </a:r>
            <a:r>
              <a:rPr lang="en-GB" sz="2000" dirty="0" err="1" smtClean="0"/>
              <a:t>ffydd</a:t>
            </a:r>
            <a:endParaRPr lang="en-GB" sz="2000" dirty="0" smtClean="0"/>
          </a:p>
          <a:p>
            <a:pPr>
              <a:buFont typeface="Arial" pitchFamily="34" charset="0"/>
              <a:buChar char="•"/>
            </a:pPr>
            <a:r>
              <a:rPr lang="en-GB" sz="2000" dirty="0" err="1" smtClean="0"/>
              <a:t>Ymgyrchu</a:t>
            </a:r>
            <a:r>
              <a:rPr lang="en-GB" sz="2000" dirty="0" smtClean="0"/>
              <a:t> a </a:t>
            </a:r>
            <a:r>
              <a:rPr lang="en-GB" sz="2000" dirty="0" err="1" smtClean="0"/>
              <a:t>chynghori</a:t>
            </a:r>
            <a:r>
              <a:rPr lang="en-GB" sz="2000" dirty="0" smtClean="0"/>
              <a:t> </a:t>
            </a:r>
            <a:r>
              <a:rPr lang="en-GB" sz="2000" dirty="0" err="1" smtClean="0"/>
              <a:t>ar</a:t>
            </a:r>
            <a:r>
              <a:rPr lang="en-GB" sz="2000" dirty="0" smtClean="0"/>
              <a:t> </a:t>
            </a:r>
            <a:r>
              <a:rPr lang="en-GB" sz="2000" dirty="0" err="1" smtClean="0"/>
              <a:t>bolisi</a:t>
            </a:r>
            <a:r>
              <a:rPr lang="en-GB" sz="2000" dirty="0" smtClean="0"/>
              <a:t> </a:t>
            </a:r>
            <a:r>
              <a:rPr lang="en-GB" sz="2000" dirty="0" err="1" smtClean="0"/>
              <a:t>addysg</a:t>
            </a:r>
            <a:endParaRPr lang="en-GB" sz="2000" dirty="0"/>
          </a:p>
          <a:p>
            <a:pPr>
              <a:buFont typeface="Arial" pitchFamily="34" charset="0"/>
              <a:buChar char="•"/>
            </a:pPr>
            <a:r>
              <a:rPr lang="en-GB" sz="2000" dirty="0" err="1" smtClean="0"/>
              <a:t>Rhedeg</a:t>
            </a:r>
            <a:r>
              <a:rPr lang="en-GB" sz="2000" dirty="0" smtClean="0"/>
              <a:t> </a:t>
            </a:r>
            <a:r>
              <a:rPr lang="en-GB" sz="2000" dirty="0" err="1" smtClean="0"/>
              <a:t>ysgolion</a:t>
            </a:r>
            <a:r>
              <a:rPr lang="en-GB" sz="2000" dirty="0" smtClean="0"/>
              <a:t> </a:t>
            </a:r>
            <a:r>
              <a:rPr lang="en-GB" sz="2000" dirty="0" err="1" smtClean="0"/>
              <a:t>yn</a:t>
            </a:r>
            <a:r>
              <a:rPr lang="en-GB" sz="2000" dirty="0" smtClean="0"/>
              <a:t> y sector </a:t>
            </a:r>
            <a:r>
              <a:rPr lang="en-GB" sz="2000" dirty="0" err="1" smtClean="0"/>
              <a:t>gyhoeddus</a:t>
            </a:r>
            <a:r>
              <a:rPr lang="en-GB" sz="2000" dirty="0" smtClean="0"/>
              <a:t> a </a:t>
            </a:r>
            <a:r>
              <a:rPr lang="en-GB" sz="2000" dirty="0" err="1" smtClean="0"/>
              <a:t>phreifat</a:t>
            </a:r>
            <a:endParaRPr lang="en-GB" sz="2000" dirty="0"/>
          </a:p>
        </p:txBody>
      </p:sp>
      <p:pic>
        <p:nvPicPr>
          <p:cNvPr id="7" name="il_fi" descr="http://media-cdn.tripadvisor.com/media/photo-s/01/68/65/4d/holy-trinity-church-shakespeare.jpg"/>
          <p:cNvPicPr>
            <a:picLocks noGrp="1"/>
          </p:cNvPicPr>
          <p:nvPr>
            <p:ph sz="half" idx="1"/>
          </p:nvPr>
        </p:nvPicPr>
        <p:blipFill>
          <a:blip r:embed="rId3" cstate="print"/>
          <a:srcRect/>
          <a:stretch>
            <a:fillRect/>
          </a:stretch>
        </p:blipFill>
        <p:spPr bwMode="auto">
          <a:xfrm>
            <a:off x="467544" y="836712"/>
            <a:ext cx="4464496" cy="504056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000" dirty="0"/>
              <a:t>Religion and Education</a:t>
            </a:r>
          </a:p>
        </p:txBody>
      </p:sp>
      <p:sp>
        <p:nvSpPr>
          <p:cNvPr id="6" name="Text Placeholder 5"/>
          <p:cNvSpPr>
            <a:spLocks noGrp="1"/>
          </p:cNvSpPr>
          <p:nvPr>
            <p:ph type="body" idx="2"/>
          </p:nvPr>
        </p:nvSpPr>
        <p:spPr>
          <a:xfrm>
            <a:off x="5076056" y="2010727"/>
            <a:ext cx="3660720" cy="4617720"/>
          </a:xfrm>
        </p:spPr>
        <p:txBody>
          <a:bodyPr>
            <a:normAutofit/>
          </a:bodyPr>
          <a:lstStyle/>
          <a:p>
            <a:pPr>
              <a:buFont typeface="Arial" pitchFamily="34" charset="0"/>
              <a:buChar char="•"/>
            </a:pPr>
            <a:r>
              <a:rPr lang="en-GB" sz="2000" dirty="0"/>
              <a:t>A long historical relationship between religion and education:</a:t>
            </a:r>
          </a:p>
          <a:p>
            <a:pPr>
              <a:buFont typeface="Arial" pitchFamily="34" charset="0"/>
              <a:buChar char="•"/>
            </a:pPr>
            <a:r>
              <a:rPr lang="en-GB" sz="2000" dirty="0"/>
              <a:t>Religious organisations try to teach the young</a:t>
            </a:r>
          </a:p>
          <a:p>
            <a:pPr>
              <a:buFont typeface="Arial" pitchFamily="34" charset="0"/>
              <a:buChar char="•"/>
            </a:pPr>
            <a:r>
              <a:rPr lang="en-GB" sz="2000" dirty="0"/>
              <a:t>Advise parents on raising their children</a:t>
            </a:r>
          </a:p>
          <a:p>
            <a:pPr>
              <a:buFont typeface="Arial" pitchFamily="34" charset="0"/>
              <a:buChar char="•"/>
            </a:pPr>
            <a:r>
              <a:rPr lang="en-GB" sz="2000" dirty="0"/>
              <a:t>Places of worship used to teach faiths</a:t>
            </a:r>
          </a:p>
          <a:p>
            <a:pPr>
              <a:buFont typeface="Arial" pitchFamily="34" charset="0"/>
              <a:buChar char="•"/>
            </a:pPr>
            <a:r>
              <a:rPr lang="en-GB" sz="2000" dirty="0"/>
              <a:t>Campaign and advise on education policies</a:t>
            </a:r>
          </a:p>
          <a:p>
            <a:pPr>
              <a:buFont typeface="Arial" pitchFamily="34" charset="0"/>
              <a:buChar char="•"/>
            </a:pPr>
            <a:r>
              <a:rPr lang="en-GB" sz="2000" dirty="0"/>
              <a:t>Run schools in the private and public sectors</a:t>
            </a:r>
          </a:p>
        </p:txBody>
      </p:sp>
      <p:pic>
        <p:nvPicPr>
          <p:cNvPr id="7" name="il_fi" descr="http://media-cdn.tripadvisor.com/media/photo-s/01/68/65/4d/holy-trinity-church-shakespeare.jpg"/>
          <p:cNvPicPr>
            <a:picLocks noGrp="1"/>
          </p:cNvPicPr>
          <p:nvPr>
            <p:ph sz="half" idx="1"/>
          </p:nvPr>
        </p:nvPicPr>
        <p:blipFill>
          <a:blip r:embed="rId3" cstate="print"/>
          <a:srcRect/>
          <a:stretch>
            <a:fillRect/>
          </a:stretch>
        </p:blipFill>
        <p:spPr bwMode="auto">
          <a:xfrm>
            <a:off x="467544" y="836712"/>
            <a:ext cx="4464496" cy="5040560"/>
          </a:xfrm>
          <a:prstGeom prst="rect">
            <a:avLst/>
          </a:prstGeom>
          <a:noFill/>
          <a:ln w="9525">
            <a:noFill/>
            <a:miter lim="800000"/>
            <a:headEnd/>
            <a:tailEnd/>
          </a:ln>
        </p:spPr>
      </p:pic>
    </p:spTree>
    <p:extLst>
      <p:ext uri="{BB962C8B-B14F-4D97-AF65-F5344CB8AC3E}">
        <p14:creationId xmlns:p14="http://schemas.microsoft.com/office/powerpoint/2010/main" val="1677780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11560" y="620688"/>
            <a:ext cx="8229600" cy="1066800"/>
          </a:xfrm>
        </p:spPr>
        <p:txBody>
          <a:bodyPr>
            <a:normAutofit fontScale="90000"/>
          </a:bodyPr>
          <a:lstStyle/>
          <a:p>
            <a:r>
              <a:rPr lang="en-GB" dirty="0" err="1" smtClean="0"/>
              <a:t>Yr</a:t>
            </a:r>
            <a:r>
              <a:rPr lang="en-GB" dirty="0" smtClean="0"/>
              <a:t> </a:t>
            </a:r>
            <a:r>
              <a:rPr lang="en-GB" dirty="0" err="1" smtClean="0"/>
              <a:t>Eglwys</a:t>
            </a:r>
            <a:r>
              <a:rPr lang="en-GB" dirty="0" smtClean="0"/>
              <a:t> ac </a:t>
            </a:r>
            <a:r>
              <a:rPr lang="en-GB" dirty="0" err="1" smtClean="0"/>
              <a:t>Addysg</a:t>
            </a:r>
            <a:r>
              <a:rPr lang="en-GB" dirty="0" smtClean="0"/>
              <a:t> </a:t>
            </a:r>
            <a:r>
              <a:rPr lang="en-GB" dirty="0" err="1" smtClean="0"/>
              <a:t>yng</a:t>
            </a:r>
            <a:r>
              <a:rPr lang="en-GB" dirty="0" smtClean="0"/>
              <a:t> </a:t>
            </a:r>
            <a:r>
              <a:rPr lang="en-GB" dirty="0" err="1" smtClean="0"/>
              <a:t>Nghymru</a:t>
            </a:r>
            <a:r>
              <a:rPr lang="en-GB" dirty="0" smtClean="0"/>
              <a:t/>
            </a:r>
            <a:br>
              <a:rPr lang="en-GB" dirty="0" smtClean="0"/>
            </a:br>
            <a:r>
              <a:rPr lang="en-GB" dirty="0" smtClean="0"/>
              <a:t>The </a:t>
            </a:r>
            <a:r>
              <a:rPr lang="en-GB" dirty="0"/>
              <a:t>Church and Education in Wales</a:t>
            </a:r>
          </a:p>
        </p:txBody>
      </p:sp>
      <p:sp>
        <p:nvSpPr>
          <p:cNvPr id="4" name="Content Placeholder 3"/>
          <p:cNvSpPr>
            <a:spLocks noGrp="1"/>
          </p:cNvSpPr>
          <p:nvPr>
            <p:ph sz="half" idx="1"/>
          </p:nvPr>
        </p:nvSpPr>
        <p:spPr>
          <a:xfrm>
            <a:off x="130088" y="1804339"/>
            <a:ext cx="4225888" cy="4525963"/>
          </a:xfrm>
        </p:spPr>
        <p:txBody>
          <a:bodyPr/>
          <a:lstStyle/>
          <a:p>
            <a:r>
              <a:rPr lang="en-GB" dirty="0"/>
              <a:t>Society for the Promotion of Christian Knowledge – 1699</a:t>
            </a:r>
          </a:p>
          <a:p>
            <a:r>
              <a:rPr lang="en-GB" dirty="0"/>
              <a:t>Set up a network of Anglican Charity schools</a:t>
            </a:r>
          </a:p>
          <a:p>
            <a:r>
              <a:rPr lang="en-GB" dirty="0"/>
              <a:t>Griffith Jones (lived until 1761) – circulating schools – literacy through Christian texts</a:t>
            </a:r>
          </a:p>
          <a:p>
            <a:r>
              <a:rPr lang="en-GB" dirty="0"/>
              <a:t>Sunday schools set up at this time</a:t>
            </a:r>
          </a:p>
        </p:txBody>
      </p:sp>
      <p:pic>
        <p:nvPicPr>
          <p:cNvPr id="7" name="Content Placeholder 6" descr="church school.gif"/>
          <p:cNvPicPr>
            <a:picLocks noGrp="1" noChangeAspect="1"/>
          </p:cNvPicPr>
          <p:nvPr>
            <p:ph sz="half" idx="2"/>
          </p:nvPr>
        </p:nvPicPr>
        <p:blipFill>
          <a:blip r:embed="rId2" cstate="print"/>
          <a:stretch>
            <a:fillRect/>
          </a:stretch>
        </p:blipFill>
        <p:spPr>
          <a:xfrm>
            <a:off x="5120549" y="4742246"/>
            <a:ext cx="3448050" cy="2000250"/>
          </a:xfrm>
        </p:spPr>
      </p:pic>
      <p:sp>
        <p:nvSpPr>
          <p:cNvPr id="8" name="TextBox 7"/>
          <p:cNvSpPr txBox="1"/>
          <p:nvPr/>
        </p:nvSpPr>
        <p:spPr>
          <a:xfrm>
            <a:off x="784312" y="5852057"/>
            <a:ext cx="3384376" cy="923330"/>
          </a:xfrm>
          <a:prstGeom prst="rect">
            <a:avLst/>
          </a:prstGeom>
          <a:noFill/>
        </p:spPr>
        <p:txBody>
          <a:bodyPr wrap="square" rtlCol="0">
            <a:spAutoFit/>
          </a:bodyPr>
          <a:lstStyle/>
          <a:p>
            <a:r>
              <a:rPr lang="en-GB" i="1" dirty="0" err="1"/>
              <a:t>Crowlwm</a:t>
            </a:r>
            <a:r>
              <a:rPr lang="en-GB" i="1" dirty="0"/>
              <a:t>, near  </a:t>
            </a:r>
            <a:r>
              <a:rPr lang="en-GB" i="1" dirty="0" err="1"/>
              <a:t>Llanidloes</a:t>
            </a:r>
            <a:r>
              <a:rPr lang="en-GB" i="1" dirty="0"/>
              <a:t>,</a:t>
            </a:r>
            <a:br>
              <a:rPr lang="en-GB" i="1" dirty="0"/>
            </a:br>
            <a:r>
              <a:rPr lang="en-GB" i="1" dirty="0"/>
              <a:t>believed to be the site of the first Sunday School in  Wales.</a:t>
            </a:r>
            <a:endParaRPr lang="en-GB" dirty="0"/>
          </a:p>
        </p:txBody>
      </p:sp>
      <p:sp>
        <p:nvSpPr>
          <p:cNvPr id="6" name="Content Placeholder 3"/>
          <p:cNvSpPr txBox="1">
            <a:spLocks/>
          </p:cNvSpPr>
          <p:nvPr/>
        </p:nvSpPr>
        <p:spPr>
          <a:xfrm>
            <a:off x="4112816" y="1813046"/>
            <a:ext cx="5040560" cy="4525963"/>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0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19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18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18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dirty="0" err="1" smtClean="0"/>
              <a:t>Cymdeithas</a:t>
            </a:r>
            <a:r>
              <a:rPr lang="en-GB" dirty="0" smtClean="0"/>
              <a:t> </a:t>
            </a:r>
            <a:r>
              <a:rPr lang="en-GB" dirty="0" err="1" smtClean="0"/>
              <a:t>i</a:t>
            </a:r>
            <a:r>
              <a:rPr lang="en-GB" dirty="0" smtClean="0"/>
              <a:t> </a:t>
            </a:r>
            <a:r>
              <a:rPr lang="en-GB" dirty="0" err="1"/>
              <a:t>H</a:t>
            </a:r>
            <a:r>
              <a:rPr lang="en-GB" dirty="0" err="1" smtClean="0"/>
              <a:t>yrwyddo</a:t>
            </a:r>
            <a:r>
              <a:rPr lang="en-GB" dirty="0" smtClean="0"/>
              <a:t> </a:t>
            </a:r>
            <a:r>
              <a:rPr lang="en-GB" dirty="0" err="1" smtClean="0"/>
              <a:t>Gwybodaeth</a:t>
            </a:r>
            <a:r>
              <a:rPr lang="en-GB" dirty="0" smtClean="0"/>
              <a:t> </a:t>
            </a:r>
            <a:r>
              <a:rPr lang="en-GB" dirty="0" err="1" smtClean="0"/>
              <a:t>Cristnogol</a:t>
            </a:r>
            <a:r>
              <a:rPr lang="en-GB" dirty="0" smtClean="0"/>
              <a:t> – 1699</a:t>
            </a:r>
          </a:p>
          <a:p>
            <a:r>
              <a:rPr lang="en-GB" dirty="0" err="1" smtClean="0"/>
              <a:t>Creu</a:t>
            </a:r>
            <a:r>
              <a:rPr lang="en-GB" dirty="0" smtClean="0"/>
              <a:t> </a:t>
            </a:r>
            <a:r>
              <a:rPr lang="en-GB" dirty="0" err="1" smtClean="0"/>
              <a:t>rhwydwaith</a:t>
            </a:r>
            <a:r>
              <a:rPr lang="en-GB" dirty="0" smtClean="0"/>
              <a:t> o </a:t>
            </a:r>
            <a:r>
              <a:rPr lang="en-GB" dirty="0" err="1" smtClean="0"/>
              <a:t>ysgolion</a:t>
            </a:r>
            <a:r>
              <a:rPr lang="en-GB" dirty="0" smtClean="0"/>
              <a:t> </a:t>
            </a:r>
            <a:r>
              <a:rPr lang="en-GB" dirty="0" err="1" smtClean="0"/>
              <a:t>Elusennol</a:t>
            </a:r>
            <a:r>
              <a:rPr lang="en-GB" dirty="0" smtClean="0"/>
              <a:t> </a:t>
            </a:r>
            <a:r>
              <a:rPr lang="en-GB" dirty="0" err="1" smtClean="0"/>
              <a:t>Anglicanaidd</a:t>
            </a:r>
            <a:r>
              <a:rPr lang="en-GB" dirty="0" smtClean="0"/>
              <a:t> Griffith Jones (</a:t>
            </a:r>
            <a:r>
              <a:rPr lang="en-GB" dirty="0" err="1" smtClean="0"/>
              <a:t>byw</a:t>
            </a:r>
            <a:r>
              <a:rPr lang="en-GB" dirty="0" smtClean="0"/>
              <a:t> tan 1761) – </a:t>
            </a:r>
            <a:r>
              <a:rPr lang="en-GB" dirty="0" err="1" smtClean="0"/>
              <a:t>ysgolion</a:t>
            </a:r>
            <a:r>
              <a:rPr lang="en-GB" dirty="0" smtClean="0"/>
              <a:t> </a:t>
            </a:r>
            <a:r>
              <a:rPr lang="en-GB" dirty="0" err="1" smtClean="0"/>
              <a:t>cylchredol</a:t>
            </a:r>
            <a:r>
              <a:rPr lang="en-GB" dirty="0" smtClean="0"/>
              <a:t> – </a:t>
            </a:r>
            <a:r>
              <a:rPr lang="en-GB" dirty="0" err="1" smtClean="0"/>
              <a:t>llythrennedd</a:t>
            </a:r>
            <a:r>
              <a:rPr lang="en-GB" dirty="0" smtClean="0"/>
              <a:t> </a:t>
            </a:r>
            <a:r>
              <a:rPr lang="en-GB" dirty="0" err="1" smtClean="0"/>
              <a:t>trwy</a:t>
            </a:r>
            <a:r>
              <a:rPr lang="en-GB" dirty="0" smtClean="0"/>
              <a:t> </a:t>
            </a:r>
            <a:r>
              <a:rPr lang="en-GB" dirty="0" err="1" smtClean="0"/>
              <a:t>lenyddiaeth</a:t>
            </a:r>
            <a:r>
              <a:rPr lang="en-GB" dirty="0" smtClean="0"/>
              <a:t> </a:t>
            </a:r>
            <a:r>
              <a:rPr lang="en-GB" dirty="0" err="1" smtClean="0"/>
              <a:t>Cristnogol</a:t>
            </a:r>
            <a:endParaRPr lang="en-GB" dirty="0" smtClean="0"/>
          </a:p>
          <a:p>
            <a:r>
              <a:rPr lang="en-GB" dirty="0" err="1" smtClean="0"/>
              <a:t>Sefydlu</a:t>
            </a:r>
            <a:r>
              <a:rPr lang="en-GB" dirty="0" smtClean="0"/>
              <a:t> </a:t>
            </a:r>
            <a:r>
              <a:rPr lang="en-GB" dirty="0" err="1" smtClean="0"/>
              <a:t>ysgolion</a:t>
            </a:r>
            <a:r>
              <a:rPr lang="en-GB" dirty="0" smtClean="0"/>
              <a:t> </a:t>
            </a:r>
            <a:r>
              <a:rPr lang="en-GB" dirty="0" err="1" smtClean="0"/>
              <a:t>Sut</a:t>
            </a:r>
            <a:r>
              <a:rPr lang="en-GB" dirty="0" smtClean="0"/>
              <a:t> </a:t>
            </a:r>
            <a:r>
              <a:rPr lang="en-GB" dirty="0" err="1" smtClean="0"/>
              <a:t>tua’r</a:t>
            </a:r>
            <a:r>
              <a:rPr lang="en-GB" dirty="0" smtClean="0"/>
              <a:t> </a:t>
            </a:r>
            <a:r>
              <a:rPr lang="en-GB" dirty="0" err="1" smtClean="0"/>
              <a:t>cyfnod</a:t>
            </a:r>
            <a:r>
              <a:rPr lang="en-GB" dirty="0" smtClean="0"/>
              <a:t> </a:t>
            </a:r>
            <a:r>
              <a:rPr lang="en-GB" dirty="0" err="1" smtClean="0"/>
              <a:t>hyn</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1224136"/>
          </a:xfrm>
        </p:spPr>
        <p:txBody>
          <a:bodyPr>
            <a:normAutofit fontScale="90000"/>
          </a:bodyPr>
          <a:lstStyle/>
          <a:p>
            <a:r>
              <a:rPr lang="en-GB" dirty="0" err="1"/>
              <a:t>Yr</a:t>
            </a:r>
            <a:r>
              <a:rPr lang="en-GB" dirty="0"/>
              <a:t> </a:t>
            </a:r>
            <a:r>
              <a:rPr lang="en-GB" dirty="0" err="1"/>
              <a:t>Eglwys</a:t>
            </a:r>
            <a:r>
              <a:rPr lang="en-GB" dirty="0"/>
              <a:t> ac </a:t>
            </a:r>
            <a:r>
              <a:rPr lang="en-GB" dirty="0" err="1"/>
              <a:t>Addysg</a:t>
            </a:r>
            <a:r>
              <a:rPr lang="en-GB" dirty="0"/>
              <a:t> </a:t>
            </a:r>
            <a:r>
              <a:rPr lang="en-GB" dirty="0" err="1"/>
              <a:t>yng</a:t>
            </a:r>
            <a:r>
              <a:rPr lang="en-GB" dirty="0"/>
              <a:t> </a:t>
            </a:r>
            <a:r>
              <a:rPr lang="en-GB" dirty="0" err="1" smtClean="0"/>
              <a:t>Nghymru</a:t>
            </a:r>
            <a:r>
              <a:rPr lang="en-GB" dirty="0"/>
              <a:t/>
            </a:r>
            <a:br>
              <a:rPr lang="en-GB" dirty="0"/>
            </a:br>
            <a:r>
              <a:rPr lang="en-GB" dirty="0"/>
              <a:t>The Church and Education in Wales</a:t>
            </a:r>
          </a:p>
        </p:txBody>
      </p:sp>
      <p:sp>
        <p:nvSpPr>
          <p:cNvPr id="3" name="Content Placeholder 2"/>
          <p:cNvSpPr>
            <a:spLocks noGrp="1"/>
          </p:cNvSpPr>
          <p:nvPr>
            <p:ph sz="half" idx="1"/>
          </p:nvPr>
        </p:nvSpPr>
        <p:spPr>
          <a:xfrm>
            <a:off x="-258688" y="1916832"/>
            <a:ext cx="4038600" cy="4525963"/>
          </a:xfrm>
        </p:spPr>
        <p:txBody>
          <a:bodyPr/>
          <a:lstStyle/>
          <a:p>
            <a:r>
              <a:rPr lang="en-GB" dirty="0"/>
              <a:t>National Society set up in 1811 to teach the poor via the Anglican religion. These became known as National schools.</a:t>
            </a:r>
          </a:p>
          <a:p>
            <a:r>
              <a:rPr lang="en-GB" dirty="0"/>
              <a:t>State funding in 1833  supported these schools and these outnumbered the Non-conformist British schools.</a:t>
            </a:r>
          </a:p>
          <a:p>
            <a:r>
              <a:rPr lang="en-GB" dirty="0"/>
              <a:t>‘Treachery of the Blue Books’ led to an even greater divide</a:t>
            </a:r>
          </a:p>
        </p:txBody>
      </p:sp>
      <p:pic>
        <p:nvPicPr>
          <p:cNvPr id="5" name="Content Placeholder 4" descr="boys.gif"/>
          <p:cNvPicPr>
            <a:picLocks noGrp="1" noChangeAspect="1"/>
          </p:cNvPicPr>
          <p:nvPr>
            <p:ph sz="half" idx="2"/>
          </p:nvPr>
        </p:nvPicPr>
        <p:blipFill>
          <a:blip r:embed="rId2" cstate="print"/>
          <a:stretch>
            <a:fillRect/>
          </a:stretch>
        </p:blipFill>
        <p:spPr>
          <a:xfrm>
            <a:off x="3560818" y="3212976"/>
            <a:ext cx="1610168" cy="1512168"/>
          </a:xfrm>
        </p:spPr>
      </p:pic>
      <p:sp>
        <p:nvSpPr>
          <p:cNvPr id="6" name="Content Placeholder 2"/>
          <p:cNvSpPr txBox="1">
            <a:spLocks/>
          </p:cNvSpPr>
          <p:nvPr/>
        </p:nvSpPr>
        <p:spPr>
          <a:xfrm>
            <a:off x="5004048" y="1844824"/>
            <a:ext cx="4038600" cy="4525963"/>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0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19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18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18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dirty="0" err="1" smtClean="0"/>
              <a:t>Cymdeithas</a:t>
            </a:r>
            <a:r>
              <a:rPr lang="en-GB" dirty="0" smtClean="0"/>
              <a:t> </a:t>
            </a:r>
            <a:r>
              <a:rPr lang="en-GB" dirty="0" err="1" smtClean="0"/>
              <a:t>Cenedlaethol</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sefydlu</a:t>
            </a:r>
            <a:r>
              <a:rPr lang="en-GB" dirty="0" smtClean="0"/>
              <a:t> </a:t>
            </a:r>
            <a:r>
              <a:rPr lang="en-GB" dirty="0" err="1" smtClean="0"/>
              <a:t>yn</a:t>
            </a:r>
            <a:r>
              <a:rPr lang="en-GB" dirty="0" smtClean="0"/>
              <a:t> 1811 </a:t>
            </a:r>
            <a:r>
              <a:rPr lang="en-GB" dirty="0" err="1" smtClean="0"/>
              <a:t>i</a:t>
            </a:r>
            <a:r>
              <a:rPr lang="en-GB" dirty="0" smtClean="0"/>
              <a:t> </a:t>
            </a:r>
            <a:r>
              <a:rPr lang="en-GB" dirty="0" err="1" smtClean="0"/>
              <a:t>ddysgu’r</a:t>
            </a:r>
            <a:r>
              <a:rPr lang="en-GB" dirty="0" smtClean="0"/>
              <a:t> </a:t>
            </a:r>
            <a:r>
              <a:rPr lang="en-GB" dirty="0" err="1" smtClean="0"/>
              <a:t>tlawd</a:t>
            </a:r>
            <a:r>
              <a:rPr lang="en-GB" dirty="0" smtClean="0"/>
              <a:t> </a:t>
            </a:r>
            <a:r>
              <a:rPr lang="en-GB" dirty="0" err="1" smtClean="0"/>
              <a:t>trwy’r</a:t>
            </a:r>
            <a:r>
              <a:rPr lang="en-GB" dirty="0" smtClean="0"/>
              <a:t> </a:t>
            </a:r>
            <a:r>
              <a:rPr lang="en-GB" dirty="0" err="1" smtClean="0"/>
              <a:t>ffydd</a:t>
            </a:r>
            <a:r>
              <a:rPr lang="en-GB" dirty="0" smtClean="0"/>
              <a:t> </a:t>
            </a:r>
            <a:r>
              <a:rPr lang="en-GB" dirty="0" err="1" smtClean="0"/>
              <a:t>Anglicanaidd</a:t>
            </a:r>
            <a:r>
              <a:rPr lang="en-GB" dirty="0" smtClean="0"/>
              <a:t>. </a:t>
            </a:r>
            <a:r>
              <a:rPr lang="en-GB" dirty="0" err="1" smtClean="0"/>
              <a:t>Daeth</a:t>
            </a:r>
            <a:r>
              <a:rPr lang="en-GB" dirty="0" smtClean="0"/>
              <a:t> </a:t>
            </a:r>
            <a:r>
              <a:rPr lang="en-GB" dirty="0" err="1" smtClean="0"/>
              <a:t>yr</a:t>
            </a:r>
            <a:r>
              <a:rPr lang="en-GB" dirty="0" smtClean="0"/>
              <a:t> </a:t>
            </a:r>
            <a:r>
              <a:rPr lang="en-GB" dirty="0" err="1" smtClean="0"/>
              <a:t>ysgolion</a:t>
            </a:r>
            <a:r>
              <a:rPr lang="en-GB" dirty="0" smtClean="0"/>
              <a:t> </a:t>
            </a:r>
            <a:r>
              <a:rPr lang="en-GB" dirty="0" err="1" smtClean="0"/>
              <a:t>hyn</a:t>
            </a:r>
            <a:r>
              <a:rPr lang="en-GB" dirty="0" smtClean="0"/>
              <a:t> </a:t>
            </a:r>
            <a:r>
              <a:rPr lang="en-GB" dirty="0" err="1" smtClean="0"/>
              <a:t>i</a:t>
            </a:r>
            <a:r>
              <a:rPr lang="en-GB" dirty="0" smtClean="0"/>
              <a:t> </a:t>
            </a:r>
            <a:r>
              <a:rPr lang="en-GB" dirty="0" err="1" smtClean="0"/>
              <a:t>gael</a:t>
            </a:r>
            <a:r>
              <a:rPr lang="en-GB" dirty="0" smtClean="0"/>
              <a:t> </a:t>
            </a:r>
            <a:r>
              <a:rPr lang="en-GB" dirty="0" err="1" smtClean="0"/>
              <a:t>eu</a:t>
            </a:r>
            <a:r>
              <a:rPr lang="en-GB" dirty="0" smtClean="0"/>
              <a:t> </a:t>
            </a:r>
            <a:r>
              <a:rPr lang="en-GB" dirty="0" err="1" smtClean="0"/>
              <a:t>hadnabod</a:t>
            </a:r>
            <a:r>
              <a:rPr lang="en-GB" dirty="0" smtClean="0"/>
              <a:t> </a:t>
            </a:r>
            <a:r>
              <a:rPr lang="en-GB" dirty="0" err="1" smtClean="0"/>
              <a:t>fel</a:t>
            </a:r>
            <a:r>
              <a:rPr lang="en-GB" dirty="0" smtClean="0"/>
              <a:t> </a:t>
            </a:r>
            <a:r>
              <a:rPr lang="en-GB" dirty="0" err="1" smtClean="0"/>
              <a:t>ysgolion</a:t>
            </a:r>
            <a:r>
              <a:rPr lang="en-GB" dirty="0" smtClean="0"/>
              <a:t> </a:t>
            </a:r>
            <a:r>
              <a:rPr lang="en-GB" dirty="0" err="1" smtClean="0"/>
              <a:t>Cenedlaethol</a:t>
            </a:r>
            <a:r>
              <a:rPr lang="en-GB" dirty="0" smtClean="0"/>
              <a:t>  </a:t>
            </a:r>
          </a:p>
          <a:p>
            <a:r>
              <a:rPr lang="en-GB" dirty="0" err="1" smtClean="0"/>
              <a:t>Yn</a:t>
            </a:r>
            <a:r>
              <a:rPr lang="en-GB" dirty="0" smtClean="0"/>
              <a:t> 1833  </a:t>
            </a:r>
            <a:r>
              <a:rPr lang="en-GB" dirty="0" err="1" smtClean="0"/>
              <a:t>roedd</a:t>
            </a:r>
            <a:r>
              <a:rPr lang="en-GB" dirty="0" smtClean="0"/>
              <a:t> </a:t>
            </a:r>
            <a:r>
              <a:rPr lang="en-GB" dirty="0" err="1" smtClean="0"/>
              <a:t>arian</a:t>
            </a:r>
            <a:r>
              <a:rPr lang="en-GB" dirty="0" smtClean="0"/>
              <a:t> y </a:t>
            </a:r>
            <a:r>
              <a:rPr lang="en-GB" dirty="0" err="1" smtClean="0"/>
              <a:t>Wladwriaeth</a:t>
            </a:r>
            <a:r>
              <a:rPr lang="en-GB" dirty="0" smtClean="0"/>
              <a:t> </a:t>
            </a:r>
            <a:r>
              <a:rPr lang="en-GB" dirty="0" err="1" smtClean="0"/>
              <a:t>yn</a:t>
            </a:r>
            <a:r>
              <a:rPr lang="en-GB" dirty="0" smtClean="0"/>
              <a:t> </a:t>
            </a:r>
            <a:r>
              <a:rPr lang="en-GB" dirty="0" err="1" smtClean="0"/>
              <a:t>cefnogi’r</a:t>
            </a:r>
            <a:r>
              <a:rPr lang="en-GB" dirty="0" smtClean="0"/>
              <a:t> </a:t>
            </a:r>
            <a:r>
              <a:rPr lang="en-GB" dirty="0" err="1" smtClean="0"/>
              <a:t>ysgolion</a:t>
            </a:r>
            <a:r>
              <a:rPr lang="en-GB" dirty="0" smtClean="0"/>
              <a:t> </a:t>
            </a:r>
            <a:r>
              <a:rPr lang="en-GB" dirty="0" err="1" smtClean="0"/>
              <a:t>hyn</a:t>
            </a:r>
            <a:r>
              <a:rPr lang="en-GB" dirty="0" smtClean="0"/>
              <a:t> ac </a:t>
            </a:r>
            <a:r>
              <a:rPr lang="en-GB" dirty="0" err="1" smtClean="0"/>
              <a:t>roedd</a:t>
            </a:r>
            <a:r>
              <a:rPr lang="en-GB" dirty="0" smtClean="0"/>
              <a:t> </a:t>
            </a:r>
            <a:r>
              <a:rPr lang="en-GB" dirty="0" err="1" smtClean="0"/>
              <a:t>mwy</a:t>
            </a:r>
            <a:r>
              <a:rPr lang="en-GB" dirty="0" smtClean="0"/>
              <a:t> o </a:t>
            </a:r>
            <a:r>
              <a:rPr lang="en-GB" dirty="0" err="1" smtClean="0"/>
              <a:t>rhain</a:t>
            </a:r>
            <a:r>
              <a:rPr lang="en-GB" dirty="0" smtClean="0"/>
              <a:t> </a:t>
            </a:r>
            <a:r>
              <a:rPr lang="en-GB" dirty="0" err="1" smtClean="0"/>
              <a:t>na</a:t>
            </a:r>
            <a:r>
              <a:rPr lang="en-GB" dirty="0" smtClean="0"/>
              <a:t> </a:t>
            </a:r>
            <a:r>
              <a:rPr lang="en-GB" dirty="0" err="1" smtClean="0"/>
              <a:t>ysgolion</a:t>
            </a:r>
            <a:r>
              <a:rPr lang="en-GB" dirty="0" smtClean="0"/>
              <a:t> </a:t>
            </a:r>
            <a:r>
              <a:rPr lang="en-GB" dirty="0" err="1" smtClean="0"/>
              <a:t>Prydeinig</a:t>
            </a:r>
            <a:r>
              <a:rPr lang="en-GB" dirty="0" smtClean="0"/>
              <a:t> </a:t>
            </a:r>
            <a:r>
              <a:rPr lang="en-GB" dirty="0" err="1" smtClean="0"/>
              <a:t>yr</a:t>
            </a:r>
            <a:r>
              <a:rPr lang="en-GB" dirty="0" smtClean="0"/>
              <a:t> </a:t>
            </a:r>
            <a:r>
              <a:rPr lang="en-GB" dirty="0" err="1" smtClean="0"/>
              <a:t>anghydffurfwyr</a:t>
            </a:r>
            <a:r>
              <a:rPr lang="en-GB" dirty="0" smtClean="0"/>
              <a:t>.</a:t>
            </a:r>
          </a:p>
          <a:p>
            <a:r>
              <a:rPr lang="en-GB" dirty="0" smtClean="0"/>
              <a:t>‘Brad y </a:t>
            </a:r>
            <a:r>
              <a:rPr lang="en-GB" dirty="0" err="1" smtClean="0"/>
              <a:t>Llyfrau</a:t>
            </a:r>
            <a:r>
              <a:rPr lang="en-GB" dirty="0" smtClean="0"/>
              <a:t> </a:t>
            </a:r>
            <a:r>
              <a:rPr lang="en-GB" dirty="0" err="1"/>
              <a:t>G</a:t>
            </a:r>
            <a:r>
              <a:rPr lang="en-GB" dirty="0" err="1" smtClean="0"/>
              <a:t>leision</a:t>
            </a:r>
            <a:r>
              <a:rPr lang="en-GB" dirty="0" smtClean="0"/>
              <a:t> </a:t>
            </a:r>
            <a:r>
              <a:rPr lang="en-GB" dirty="0" err="1" smtClean="0"/>
              <a:t>yn</a:t>
            </a:r>
            <a:r>
              <a:rPr lang="en-GB" dirty="0" smtClean="0"/>
              <a:t> </a:t>
            </a:r>
            <a:r>
              <a:rPr lang="en-GB" dirty="0" err="1" smtClean="0"/>
              <a:t>arwain</a:t>
            </a:r>
            <a:r>
              <a:rPr lang="en-GB" dirty="0" smtClean="0"/>
              <a:t> at </a:t>
            </a:r>
            <a:r>
              <a:rPr lang="en-GB" dirty="0" err="1" smtClean="0"/>
              <a:t>fwy</a:t>
            </a:r>
            <a:r>
              <a:rPr lang="en-GB" dirty="0" smtClean="0"/>
              <a:t> o </a:t>
            </a:r>
            <a:r>
              <a:rPr lang="en-GB" dirty="0" err="1" smtClean="0"/>
              <a:t>wrthdaro</a:t>
            </a:r>
            <a:r>
              <a:rPr lang="en-GB" dirty="0" smtClean="0"/>
              <a: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Yr</a:t>
            </a:r>
            <a:r>
              <a:rPr lang="en-GB" dirty="0"/>
              <a:t> </a:t>
            </a:r>
            <a:r>
              <a:rPr lang="en-GB" dirty="0" err="1"/>
              <a:t>Eglwys</a:t>
            </a:r>
            <a:r>
              <a:rPr lang="en-GB" dirty="0"/>
              <a:t> ac </a:t>
            </a:r>
            <a:r>
              <a:rPr lang="en-GB" dirty="0" err="1"/>
              <a:t>Addysg</a:t>
            </a:r>
            <a:r>
              <a:rPr lang="en-GB" dirty="0"/>
              <a:t> </a:t>
            </a:r>
            <a:r>
              <a:rPr lang="en-GB" dirty="0" err="1"/>
              <a:t>yng</a:t>
            </a:r>
            <a:r>
              <a:rPr lang="en-GB" dirty="0"/>
              <a:t> </a:t>
            </a:r>
            <a:r>
              <a:rPr lang="en-GB" dirty="0" err="1"/>
              <a:t>Nghymru</a:t>
            </a:r>
            <a:r>
              <a:rPr lang="en-GB" dirty="0"/>
              <a:t/>
            </a:r>
            <a:br>
              <a:rPr lang="en-GB" dirty="0"/>
            </a:br>
            <a:r>
              <a:rPr lang="en-GB" dirty="0"/>
              <a:t>The Church and Education in Wales</a:t>
            </a:r>
          </a:p>
        </p:txBody>
      </p:sp>
      <p:sp>
        <p:nvSpPr>
          <p:cNvPr id="3" name="Content Placeholder 2"/>
          <p:cNvSpPr>
            <a:spLocks noGrp="1"/>
          </p:cNvSpPr>
          <p:nvPr>
            <p:ph sz="half" idx="1"/>
          </p:nvPr>
        </p:nvSpPr>
        <p:spPr>
          <a:xfrm>
            <a:off x="457200" y="2708920"/>
            <a:ext cx="4038600" cy="4066467"/>
          </a:xfrm>
        </p:spPr>
        <p:txBody>
          <a:bodyPr>
            <a:normAutofit/>
          </a:bodyPr>
          <a:lstStyle/>
          <a:p>
            <a:r>
              <a:rPr lang="en-GB" sz="2800" dirty="0" smtClean="0"/>
              <a:t>What do you remember about the ‘Treachery of the Blue Books’?</a:t>
            </a:r>
            <a:endParaRPr lang="en-GB" sz="2800" dirty="0"/>
          </a:p>
        </p:txBody>
      </p:sp>
      <p:sp>
        <p:nvSpPr>
          <p:cNvPr id="4" name="Content Placeholder 3"/>
          <p:cNvSpPr>
            <a:spLocks noGrp="1"/>
          </p:cNvSpPr>
          <p:nvPr>
            <p:ph sz="half" idx="2"/>
          </p:nvPr>
        </p:nvSpPr>
        <p:spPr>
          <a:xfrm>
            <a:off x="4648200" y="2636912"/>
            <a:ext cx="4038600" cy="4138475"/>
          </a:xfrm>
        </p:spPr>
        <p:txBody>
          <a:bodyPr>
            <a:normAutofit/>
          </a:bodyPr>
          <a:lstStyle/>
          <a:p>
            <a:r>
              <a:rPr lang="en-GB" sz="2800" dirty="0" smtClean="0"/>
              <a:t>Beth </a:t>
            </a:r>
            <a:r>
              <a:rPr lang="en-GB" sz="2800" dirty="0" err="1" smtClean="0"/>
              <a:t>gofiwch</a:t>
            </a:r>
            <a:r>
              <a:rPr lang="en-GB" sz="2800" dirty="0" smtClean="0"/>
              <a:t> chi am ‘</a:t>
            </a:r>
            <a:r>
              <a:rPr lang="en-GB" sz="2800" dirty="0" err="1" smtClean="0"/>
              <a:t>Frad</a:t>
            </a:r>
            <a:r>
              <a:rPr lang="en-GB" sz="2800" dirty="0" smtClean="0"/>
              <a:t> y </a:t>
            </a:r>
            <a:r>
              <a:rPr lang="en-GB" sz="2800" dirty="0" err="1" smtClean="0"/>
              <a:t>Llyfrau</a:t>
            </a:r>
            <a:r>
              <a:rPr lang="en-GB" sz="2800" dirty="0" smtClean="0"/>
              <a:t> </a:t>
            </a:r>
            <a:r>
              <a:rPr lang="en-GB" sz="2800" dirty="0" err="1" smtClean="0"/>
              <a:t>Gleision</a:t>
            </a:r>
            <a:r>
              <a:rPr lang="en-GB" sz="2800" dirty="0" smtClean="0"/>
              <a:t>’?</a:t>
            </a:r>
            <a:endParaRPr lang="en-GB" sz="2800" dirty="0"/>
          </a:p>
        </p:txBody>
      </p:sp>
    </p:spTree>
    <p:extLst>
      <p:ext uri="{BB962C8B-B14F-4D97-AF65-F5344CB8AC3E}">
        <p14:creationId xmlns:p14="http://schemas.microsoft.com/office/powerpoint/2010/main" val="2518132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Yr</a:t>
            </a:r>
            <a:r>
              <a:rPr lang="en-GB" dirty="0"/>
              <a:t> </a:t>
            </a:r>
            <a:r>
              <a:rPr lang="en-GB" dirty="0" err="1"/>
              <a:t>Eglwys</a:t>
            </a:r>
            <a:r>
              <a:rPr lang="en-GB" dirty="0"/>
              <a:t> ac </a:t>
            </a:r>
            <a:r>
              <a:rPr lang="en-GB" dirty="0" err="1"/>
              <a:t>Addysg</a:t>
            </a:r>
            <a:r>
              <a:rPr lang="en-GB" dirty="0"/>
              <a:t> </a:t>
            </a:r>
            <a:r>
              <a:rPr lang="en-GB" dirty="0" err="1"/>
              <a:t>yng</a:t>
            </a:r>
            <a:r>
              <a:rPr lang="en-GB" dirty="0"/>
              <a:t> </a:t>
            </a:r>
            <a:r>
              <a:rPr lang="en-GB" dirty="0" err="1"/>
              <a:t>Nghymru</a:t>
            </a:r>
            <a:r>
              <a:rPr lang="en-GB" dirty="0"/>
              <a:t/>
            </a:r>
            <a:br>
              <a:rPr lang="en-GB" dirty="0"/>
            </a:br>
            <a:r>
              <a:rPr lang="en-GB" dirty="0"/>
              <a:t>The Church and Education in Wales</a:t>
            </a:r>
          </a:p>
        </p:txBody>
      </p:sp>
      <p:sp>
        <p:nvSpPr>
          <p:cNvPr id="3" name="Content Placeholder 2"/>
          <p:cNvSpPr>
            <a:spLocks noGrp="1"/>
          </p:cNvSpPr>
          <p:nvPr>
            <p:ph sz="half" idx="1"/>
          </p:nvPr>
        </p:nvSpPr>
        <p:spPr>
          <a:xfrm>
            <a:off x="-108520" y="2209800"/>
            <a:ext cx="4038600" cy="4525963"/>
          </a:xfrm>
        </p:spPr>
        <p:txBody>
          <a:bodyPr>
            <a:normAutofit lnSpcReduction="10000"/>
          </a:bodyPr>
          <a:lstStyle/>
          <a:p>
            <a:r>
              <a:rPr lang="en-GB" dirty="0"/>
              <a:t>1876 Education Act - all children should receive an elementary education</a:t>
            </a:r>
          </a:p>
          <a:p>
            <a:r>
              <a:rPr lang="en-GB" dirty="0"/>
              <a:t>Some children still attending church schools as they were the only schools available</a:t>
            </a:r>
          </a:p>
          <a:p>
            <a:r>
              <a:rPr lang="en-GB" dirty="0"/>
              <a:t> More state involvement in education after this time with the local authority control</a:t>
            </a:r>
          </a:p>
          <a:p>
            <a:r>
              <a:rPr lang="en-GB" dirty="0"/>
              <a:t>Decline in the power of the Church over the education system</a:t>
            </a:r>
          </a:p>
          <a:p>
            <a:r>
              <a:rPr lang="en-GB" dirty="0"/>
              <a:t>See </a:t>
            </a:r>
            <a:r>
              <a:rPr lang="en-GB" dirty="0">
                <a:hlinkClick r:id="rId2"/>
              </a:rPr>
              <a:t>http://history.powys.org.uk/history/common/educ6.html</a:t>
            </a:r>
            <a:endParaRPr lang="en-GB" dirty="0"/>
          </a:p>
          <a:p>
            <a:endParaRPr lang="en-GB" dirty="0"/>
          </a:p>
          <a:p>
            <a:endParaRPr lang="en-GB" dirty="0"/>
          </a:p>
        </p:txBody>
      </p:sp>
      <p:pic>
        <p:nvPicPr>
          <p:cNvPr id="5" name="Content Placeholder 4" descr="girls.gif"/>
          <p:cNvPicPr>
            <a:picLocks noGrp="1" noChangeAspect="1"/>
          </p:cNvPicPr>
          <p:nvPr>
            <p:ph sz="half" idx="2"/>
          </p:nvPr>
        </p:nvPicPr>
        <p:blipFill>
          <a:blip r:embed="rId3" cstate="print"/>
          <a:stretch>
            <a:fillRect/>
          </a:stretch>
        </p:blipFill>
        <p:spPr>
          <a:xfrm>
            <a:off x="3707904" y="2996952"/>
            <a:ext cx="1656184" cy="2564408"/>
          </a:xfrm>
        </p:spPr>
      </p:pic>
      <p:sp>
        <p:nvSpPr>
          <p:cNvPr id="6" name="Content Placeholder 2"/>
          <p:cNvSpPr txBox="1">
            <a:spLocks/>
          </p:cNvSpPr>
          <p:nvPr/>
        </p:nvSpPr>
        <p:spPr>
          <a:xfrm>
            <a:off x="5116264" y="2209800"/>
            <a:ext cx="4038600" cy="4525963"/>
          </a:xfrm>
          <a:prstGeom prst="rect">
            <a:avLst/>
          </a:prstGeom>
        </p:spPr>
        <p:txBody>
          <a:bodyPr vert="horz">
            <a:normAutofit lnSpcReduction="10000"/>
          </a:bodyPr>
          <a:lstStyle>
            <a:lvl1pPr marL="365760" indent="-256032" algn="l" rtl="0" eaLnBrk="1" latinLnBrk="0" hangingPunct="1">
              <a:spcBef>
                <a:spcPts val="300"/>
              </a:spcBef>
              <a:buClr>
                <a:schemeClr val="accent3"/>
              </a:buClr>
              <a:buFont typeface="Georgia"/>
              <a:buChar char="•"/>
              <a:defRPr kumimoji="0" sz="20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19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18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18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dirty="0" err="1" smtClean="0"/>
              <a:t>Deddf</a:t>
            </a:r>
            <a:r>
              <a:rPr lang="en-GB" dirty="0" smtClean="0"/>
              <a:t> </a:t>
            </a:r>
            <a:r>
              <a:rPr lang="en-GB" dirty="0" err="1" smtClean="0"/>
              <a:t>Addysg</a:t>
            </a:r>
            <a:r>
              <a:rPr lang="en-GB" dirty="0" smtClean="0"/>
              <a:t> 1876 – </a:t>
            </a:r>
            <a:r>
              <a:rPr lang="en-GB" dirty="0" err="1" smtClean="0"/>
              <a:t>pob</a:t>
            </a:r>
            <a:r>
              <a:rPr lang="en-GB" dirty="0" smtClean="0"/>
              <a:t> </a:t>
            </a:r>
            <a:r>
              <a:rPr lang="en-GB" dirty="0" err="1" smtClean="0"/>
              <a:t>plentyn</a:t>
            </a:r>
            <a:r>
              <a:rPr lang="en-GB" dirty="0" smtClean="0"/>
              <a:t> </a:t>
            </a:r>
            <a:r>
              <a:rPr lang="en-GB" dirty="0" err="1" smtClean="0"/>
              <a:t>i</a:t>
            </a:r>
            <a:r>
              <a:rPr lang="en-GB" dirty="0" smtClean="0"/>
              <a:t> </a:t>
            </a:r>
            <a:r>
              <a:rPr lang="en-GB" dirty="0" err="1" smtClean="0"/>
              <a:t>dderbyn</a:t>
            </a:r>
            <a:r>
              <a:rPr lang="en-GB" dirty="0" smtClean="0"/>
              <a:t> </a:t>
            </a:r>
            <a:r>
              <a:rPr lang="en-GB" dirty="0" err="1" smtClean="0"/>
              <a:t>addysg</a:t>
            </a:r>
            <a:r>
              <a:rPr lang="en-GB" dirty="0" smtClean="0"/>
              <a:t> </a:t>
            </a:r>
            <a:r>
              <a:rPr lang="en-GB" dirty="0" err="1" smtClean="0"/>
              <a:t>elfennol</a:t>
            </a:r>
            <a:endParaRPr lang="en-GB" dirty="0" smtClean="0"/>
          </a:p>
          <a:p>
            <a:r>
              <a:rPr lang="en-GB" dirty="0" err="1" smtClean="0"/>
              <a:t>Rhai</a:t>
            </a:r>
            <a:r>
              <a:rPr lang="en-GB" dirty="0" smtClean="0"/>
              <a:t> plant dal </a:t>
            </a:r>
            <a:r>
              <a:rPr lang="en-GB" dirty="0" err="1" smtClean="0"/>
              <a:t>yn</a:t>
            </a:r>
            <a:r>
              <a:rPr lang="en-GB" dirty="0" smtClean="0"/>
              <a:t> </a:t>
            </a:r>
            <a:r>
              <a:rPr lang="en-GB" dirty="0" err="1" smtClean="0"/>
              <a:t>mynd</a:t>
            </a:r>
            <a:r>
              <a:rPr lang="en-GB" dirty="0" smtClean="0"/>
              <a:t> </a:t>
            </a:r>
            <a:r>
              <a:rPr lang="en-GB" dirty="0" err="1" smtClean="0"/>
              <a:t>i</a:t>
            </a:r>
            <a:r>
              <a:rPr lang="en-GB" dirty="0" smtClean="0"/>
              <a:t> </a:t>
            </a:r>
            <a:r>
              <a:rPr lang="en-GB" dirty="0" err="1" smtClean="0"/>
              <a:t>ysgolion</a:t>
            </a:r>
            <a:r>
              <a:rPr lang="en-GB" dirty="0" smtClean="0"/>
              <a:t> </a:t>
            </a:r>
            <a:r>
              <a:rPr lang="en-GB" dirty="0" err="1" smtClean="0"/>
              <a:t>eglwys</a:t>
            </a:r>
            <a:r>
              <a:rPr lang="en-GB" dirty="0" smtClean="0"/>
              <a:t> </a:t>
            </a:r>
            <a:r>
              <a:rPr lang="en-GB" dirty="0" err="1" smtClean="0"/>
              <a:t>oherwydd</a:t>
            </a:r>
            <a:r>
              <a:rPr lang="en-GB" dirty="0" smtClean="0"/>
              <a:t> </a:t>
            </a:r>
            <a:r>
              <a:rPr lang="en-GB" dirty="0" err="1" smtClean="0"/>
              <a:t>dyna’r</a:t>
            </a:r>
            <a:r>
              <a:rPr lang="en-GB" dirty="0" smtClean="0"/>
              <a:t> </a:t>
            </a:r>
            <a:r>
              <a:rPr lang="en-GB" dirty="0" err="1" smtClean="0"/>
              <a:t>unig</a:t>
            </a:r>
            <a:r>
              <a:rPr lang="en-GB" dirty="0" smtClean="0"/>
              <a:t> </a:t>
            </a:r>
            <a:r>
              <a:rPr lang="en-GB" dirty="0" err="1" smtClean="0"/>
              <a:t>rhai</a:t>
            </a:r>
            <a:r>
              <a:rPr lang="en-GB" dirty="0" smtClean="0"/>
              <a:t> </a:t>
            </a:r>
            <a:r>
              <a:rPr lang="en-GB" dirty="0" err="1" smtClean="0"/>
              <a:t>ar</a:t>
            </a:r>
            <a:r>
              <a:rPr lang="en-GB" dirty="0" smtClean="0"/>
              <a:t> </a:t>
            </a:r>
            <a:r>
              <a:rPr lang="en-GB" dirty="0" err="1" smtClean="0"/>
              <a:t>gael</a:t>
            </a:r>
            <a:r>
              <a:rPr lang="en-GB" dirty="0" smtClean="0"/>
              <a:t>.</a:t>
            </a:r>
            <a:endParaRPr lang="en-GB" dirty="0" smtClean="0"/>
          </a:p>
          <a:p>
            <a:r>
              <a:rPr lang="en-GB" dirty="0" err="1" smtClean="0"/>
              <a:t>Mwy</a:t>
            </a:r>
            <a:r>
              <a:rPr lang="en-GB" dirty="0" smtClean="0"/>
              <a:t> o </a:t>
            </a:r>
            <a:r>
              <a:rPr lang="en-GB" dirty="0" err="1" smtClean="0"/>
              <a:t>reolaeth</a:t>
            </a:r>
            <a:r>
              <a:rPr lang="en-GB" dirty="0" smtClean="0"/>
              <a:t> </a:t>
            </a:r>
            <a:r>
              <a:rPr lang="en-GB" dirty="0" err="1" smtClean="0"/>
              <a:t>gyda’r</a:t>
            </a:r>
            <a:r>
              <a:rPr lang="en-GB" dirty="0" smtClean="0"/>
              <a:t> </a:t>
            </a:r>
            <a:r>
              <a:rPr lang="en-GB" dirty="0" err="1" smtClean="0"/>
              <a:t>wladwriaeth</a:t>
            </a:r>
            <a:r>
              <a:rPr lang="en-GB" dirty="0" smtClean="0"/>
              <a:t> </a:t>
            </a:r>
            <a:r>
              <a:rPr lang="en-GB" dirty="0" err="1" smtClean="0"/>
              <a:t>bellach</a:t>
            </a:r>
            <a:r>
              <a:rPr lang="en-GB" dirty="0" smtClean="0"/>
              <a:t> </a:t>
            </a:r>
            <a:r>
              <a:rPr lang="en-GB" dirty="0" err="1" smtClean="0"/>
              <a:t>mewn</a:t>
            </a:r>
            <a:r>
              <a:rPr lang="en-GB" dirty="0" smtClean="0"/>
              <a:t> </a:t>
            </a:r>
            <a:r>
              <a:rPr lang="en-GB" dirty="0" err="1" smtClean="0"/>
              <a:t>addysg</a:t>
            </a:r>
            <a:r>
              <a:rPr lang="en-GB" dirty="0" smtClean="0"/>
              <a:t> </a:t>
            </a:r>
            <a:r>
              <a:rPr lang="en-GB" dirty="0" err="1" smtClean="0"/>
              <a:t>trwy’r</a:t>
            </a:r>
            <a:r>
              <a:rPr lang="en-GB" dirty="0" smtClean="0"/>
              <a:t> </a:t>
            </a:r>
            <a:r>
              <a:rPr lang="en-GB" dirty="0" err="1" smtClean="0"/>
              <a:t>awdurdod</a:t>
            </a:r>
            <a:r>
              <a:rPr lang="en-GB" dirty="0" smtClean="0"/>
              <a:t> </a:t>
            </a:r>
            <a:r>
              <a:rPr lang="en-GB" dirty="0" err="1" smtClean="0"/>
              <a:t>addysg</a:t>
            </a:r>
            <a:r>
              <a:rPr lang="en-GB" dirty="0" smtClean="0"/>
              <a:t> </a:t>
            </a:r>
            <a:r>
              <a:rPr lang="en-GB" dirty="0" err="1" smtClean="0"/>
              <a:t>lleol</a:t>
            </a:r>
            <a:r>
              <a:rPr lang="en-GB" dirty="0" smtClean="0"/>
              <a:t>. </a:t>
            </a:r>
            <a:endParaRPr lang="en-GB" dirty="0" smtClean="0"/>
          </a:p>
          <a:p>
            <a:r>
              <a:rPr lang="en-GB" dirty="0" err="1" smtClean="0"/>
              <a:t>Gostyngiad</a:t>
            </a:r>
            <a:r>
              <a:rPr lang="en-GB" dirty="0" smtClean="0"/>
              <a:t> </a:t>
            </a:r>
            <a:r>
              <a:rPr lang="en-GB" dirty="0" err="1" smtClean="0"/>
              <a:t>ym</a:t>
            </a:r>
            <a:r>
              <a:rPr lang="en-GB" dirty="0" smtClean="0"/>
              <a:t> </a:t>
            </a:r>
            <a:r>
              <a:rPr lang="en-GB" dirty="0" err="1" smtClean="0"/>
              <a:t>mhwer</a:t>
            </a:r>
            <a:r>
              <a:rPr lang="en-GB" dirty="0" smtClean="0"/>
              <a:t> </a:t>
            </a:r>
            <a:r>
              <a:rPr lang="en-GB" dirty="0" err="1" smtClean="0"/>
              <a:t>yr</a:t>
            </a:r>
            <a:r>
              <a:rPr lang="en-GB" dirty="0" smtClean="0"/>
              <a:t> </a:t>
            </a:r>
            <a:r>
              <a:rPr lang="en-GB" dirty="0" err="1" smtClean="0"/>
              <a:t>eglwys</a:t>
            </a:r>
            <a:r>
              <a:rPr lang="en-GB" dirty="0" smtClean="0"/>
              <a:t> </a:t>
            </a:r>
            <a:r>
              <a:rPr lang="en-GB" dirty="0" err="1" smtClean="0"/>
              <a:t>dros</a:t>
            </a:r>
            <a:r>
              <a:rPr lang="en-GB" dirty="0" smtClean="0"/>
              <a:t> y system </a:t>
            </a:r>
            <a:r>
              <a:rPr lang="en-GB" dirty="0" err="1" smtClean="0"/>
              <a:t>addysg</a:t>
            </a:r>
            <a:r>
              <a:rPr lang="en-GB" dirty="0" smtClean="0"/>
              <a:t> </a:t>
            </a:r>
            <a:r>
              <a:rPr lang="en-GB" dirty="0" err="1" smtClean="0"/>
              <a:t>Gweler</a:t>
            </a:r>
            <a:r>
              <a:rPr lang="en-GB" dirty="0" smtClean="0"/>
              <a:t> </a:t>
            </a:r>
            <a:r>
              <a:rPr lang="en-GB" dirty="0" smtClean="0">
                <a:hlinkClick r:id="rId2"/>
              </a:rPr>
              <a:t>http://history.powys.org.uk/history/common/educ6.html</a:t>
            </a:r>
            <a:endParaRPr lang="en-GB" dirty="0" smtClean="0"/>
          </a:p>
          <a:p>
            <a:endParaRPr lang="en-GB" dirty="0" smtClean="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Ysgolion</a:t>
            </a:r>
            <a:r>
              <a:rPr lang="en-GB" dirty="0" smtClean="0"/>
              <a:t> </a:t>
            </a:r>
            <a:r>
              <a:rPr lang="en-GB" dirty="0" err="1" smtClean="0"/>
              <a:t>Ffydd</a:t>
            </a:r>
            <a:r>
              <a:rPr lang="en-GB" dirty="0" smtClean="0"/>
              <a:t> </a:t>
            </a:r>
            <a:r>
              <a:rPr lang="en-GB" dirty="0" err="1" smtClean="0"/>
              <a:t>heddiw</a:t>
            </a:r>
            <a:r>
              <a:rPr lang="en-GB" dirty="0" smtClean="0"/>
              <a:t/>
            </a:r>
            <a:br>
              <a:rPr lang="en-GB" dirty="0" smtClean="0"/>
            </a:br>
            <a:r>
              <a:rPr lang="en-GB" dirty="0" smtClean="0"/>
              <a:t>Faith </a:t>
            </a:r>
            <a:r>
              <a:rPr lang="en-GB" dirty="0"/>
              <a:t>schools today</a:t>
            </a:r>
          </a:p>
        </p:txBody>
      </p:sp>
      <p:sp>
        <p:nvSpPr>
          <p:cNvPr id="3" name="Content Placeholder 2"/>
          <p:cNvSpPr>
            <a:spLocks noGrp="1"/>
          </p:cNvSpPr>
          <p:nvPr>
            <p:ph sz="half" idx="1"/>
          </p:nvPr>
        </p:nvSpPr>
        <p:spPr/>
        <p:txBody>
          <a:bodyPr>
            <a:normAutofit fontScale="92500" lnSpcReduction="10000"/>
          </a:bodyPr>
          <a:lstStyle/>
          <a:p>
            <a:r>
              <a:rPr lang="en-GB" dirty="0"/>
              <a:t>One third of schools in the UK are faith schools.</a:t>
            </a:r>
          </a:p>
          <a:p>
            <a:r>
              <a:rPr lang="en-GB" dirty="0"/>
              <a:t>In January 2019, there were 6,802 state funded faith schools in England (around 34% of all state-funded mainstream schools). </a:t>
            </a:r>
          </a:p>
          <a:p>
            <a:r>
              <a:rPr lang="en-GB" dirty="0"/>
              <a:t>In Wales according to the Church in Wales (2020) there are 152 Church in Wales schools and there are 87  Catholic schools across Wales. </a:t>
            </a:r>
          </a:p>
          <a:p>
            <a:r>
              <a:rPr lang="en-GB" dirty="0"/>
              <a:t>It’s unclear how many non-Christian faith schools and independent faith schools there are.</a:t>
            </a:r>
          </a:p>
        </p:txBody>
      </p:sp>
      <p:pic>
        <p:nvPicPr>
          <p:cNvPr id="5" name="Content Placeholder 4" descr="jewish school.jpg"/>
          <p:cNvPicPr>
            <a:picLocks noGrp="1" noChangeAspect="1"/>
          </p:cNvPicPr>
          <p:nvPr>
            <p:ph sz="half" idx="2"/>
          </p:nvPr>
        </p:nvPicPr>
        <p:blipFill>
          <a:blip r:embed="rId2" cstate="print"/>
          <a:stretch>
            <a:fillRect/>
          </a:stretch>
        </p:blipFill>
        <p:spPr>
          <a:xfrm>
            <a:off x="6012086" y="466725"/>
            <a:ext cx="3096344" cy="1743075"/>
          </a:xfrm>
        </p:spPr>
      </p:pic>
      <p:sp>
        <p:nvSpPr>
          <p:cNvPr id="6" name="Content Placeholder 2"/>
          <p:cNvSpPr txBox="1">
            <a:spLocks/>
          </p:cNvSpPr>
          <p:nvPr/>
        </p:nvSpPr>
        <p:spPr>
          <a:xfrm>
            <a:off x="4462760" y="2307437"/>
            <a:ext cx="4038600" cy="4525963"/>
          </a:xfrm>
          <a:prstGeom prst="rect">
            <a:avLst/>
          </a:prstGeom>
        </p:spPr>
        <p:txBody>
          <a:bodyPr vert="horz">
            <a:normAutofit lnSpcReduction="10000"/>
          </a:bodyPr>
          <a:lstStyle>
            <a:lvl1pPr marL="365760" indent="-256032" algn="l" rtl="0" eaLnBrk="1" latinLnBrk="0" hangingPunct="1">
              <a:spcBef>
                <a:spcPts val="300"/>
              </a:spcBef>
              <a:buClr>
                <a:schemeClr val="accent3"/>
              </a:buClr>
              <a:buFont typeface="Georgia"/>
              <a:buChar char="•"/>
              <a:defRPr kumimoji="0" sz="20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19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18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18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dirty="0" err="1" smtClean="0"/>
              <a:t>Traean</a:t>
            </a:r>
            <a:r>
              <a:rPr lang="en-GB" dirty="0" smtClean="0"/>
              <a:t> o </a:t>
            </a:r>
            <a:r>
              <a:rPr lang="en-GB" dirty="0" err="1" smtClean="0"/>
              <a:t>ysgolion</a:t>
            </a:r>
            <a:r>
              <a:rPr lang="en-GB" dirty="0" smtClean="0"/>
              <a:t> y DU </a:t>
            </a:r>
            <a:r>
              <a:rPr lang="en-GB" dirty="0" err="1" smtClean="0"/>
              <a:t>yn</a:t>
            </a:r>
            <a:r>
              <a:rPr lang="en-GB" dirty="0" smtClean="0"/>
              <a:t> </a:t>
            </a:r>
            <a:r>
              <a:rPr lang="en-GB" dirty="0" err="1" smtClean="0"/>
              <a:t>ysgolion</a:t>
            </a:r>
            <a:r>
              <a:rPr lang="en-GB" dirty="0" smtClean="0"/>
              <a:t> </a:t>
            </a:r>
            <a:r>
              <a:rPr lang="en-GB" dirty="0" err="1" smtClean="0"/>
              <a:t>ffydd</a:t>
            </a:r>
            <a:r>
              <a:rPr lang="en-GB" dirty="0" smtClean="0"/>
              <a:t>.</a:t>
            </a:r>
          </a:p>
          <a:p>
            <a:r>
              <a:rPr lang="en-GB" dirty="0" err="1" smtClean="0"/>
              <a:t>Yn</a:t>
            </a:r>
            <a:r>
              <a:rPr lang="en-GB" dirty="0" smtClean="0"/>
              <a:t> </a:t>
            </a:r>
            <a:r>
              <a:rPr lang="en-GB" dirty="0" err="1" smtClean="0"/>
              <a:t>Ionawr</a:t>
            </a:r>
            <a:r>
              <a:rPr lang="en-GB" dirty="0" smtClean="0"/>
              <a:t> 2019, </a:t>
            </a:r>
            <a:r>
              <a:rPr lang="en-GB" dirty="0" err="1" smtClean="0"/>
              <a:t>roedd</a:t>
            </a:r>
            <a:r>
              <a:rPr lang="en-GB" dirty="0" smtClean="0"/>
              <a:t> 6,802 </a:t>
            </a:r>
            <a:r>
              <a:rPr lang="en-GB" dirty="0" err="1" smtClean="0"/>
              <a:t>ysgol</a:t>
            </a:r>
            <a:r>
              <a:rPr lang="en-GB" dirty="0" smtClean="0"/>
              <a:t> </a:t>
            </a:r>
            <a:r>
              <a:rPr lang="en-GB" dirty="0" err="1" smtClean="0"/>
              <a:t>ffydd</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ariannu</a:t>
            </a:r>
            <a:r>
              <a:rPr lang="en-GB" dirty="0" smtClean="0"/>
              <a:t> </a:t>
            </a:r>
            <a:r>
              <a:rPr lang="en-GB" dirty="0" err="1" smtClean="0"/>
              <a:t>gan</a:t>
            </a:r>
            <a:r>
              <a:rPr lang="en-GB" dirty="0" smtClean="0"/>
              <a:t> y </a:t>
            </a:r>
            <a:r>
              <a:rPr lang="en-GB" dirty="0" err="1" smtClean="0"/>
              <a:t>wladwriaeth</a:t>
            </a:r>
            <a:r>
              <a:rPr lang="en-GB" dirty="0" smtClean="0"/>
              <a:t> </a:t>
            </a:r>
            <a:r>
              <a:rPr lang="en-GB" dirty="0" err="1" smtClean="0"/>
              <a:t>yn</a:t>
            </a:r>
            <a:r>
              <a:rPr lang="en-GB" dirty="0" smtClean="0"/>
              <a:t> </a:t>
            </a:r>
            <a:r>
              <a:rPr lang="en-GB" dirty="0" err="1" smtClean="0"/>
              <a:t>Lloegr</a:t>
            </a:r>
            <a:r>
              <a:rPr lang="en-GB" dirty="0" smtClean="0"/>
              <a:t> (</a:t>
            </a:r>
            <a:r>
              <a:rPr lang="en-GB" dirty="0" err="1" smtClean="0"/>
              <a:t>tua</a:t>
            </a:r>
            <a:r>
              <a:rPr lang="en-GB" dirty="0" smtClean="0"/>
              <a:t> 34% o </a:t>
            </a:r>
            <a:r>
              <a:rPr lang="en-GB" dirty="0" err="1" smtClean="0"/>
              <a:t>holl</a:t>
            </a:r>
            <a:r>
              <a:rPr lang="en-GB" dirty="0" smtClean="0"/>
              <a:t> </a:t>
            </a:r>
            <a:r>
              <a:rPr lang="en-GB" dirty="0" err="1" smtClean="0"/>
              <a:t>ysgolion</a:t>
            </a:r>
            <a:r>
              <a:rPr lang="en-GB" dirty="0" smtClean="0"/>
              <a:t> </a:t>
            </a:r>
            <a:r>
              <a:rPr lang="en-GB" dirty="0" err="1" smtClean="0"/>
              <a:t>brif</a:t>
            </a:r>
            <a:r>
              <a:rPr lang="en-GB" dirty="0" smtClean="0"/>
              <a:t> </a:t>
            </a:r>
            <a:r>
              <a:rPr lang="en-GB" dirty="0" err="1" smtClean="0"/>
              <a:t>ffrwd</a:t>
            </a:r>
            <a:r>
              <a:rPr lang="en-GB" dirty="0" smtClean="0"/>
              <a:t> y </a:t>
            </a:r>
            <a:r>
              <a:rPr lang="en-GB" dirty="0" err="1" smtClean="0"/>
              <a:t>wlad</a:t>
            </a:r>
            <a:r>
              <a:rPr lang="en-GB" dirty="0" smtClean="0"/>
              <a:t>)</a:t>
            </a:r>
          </a:p>
          <a:p>
            <a:r>
              <a:rPr lang="en-GB" dirty="0" err="1" smtClean="0"/>
              <a:t>Yng</a:t>
            </a:r>
            <a:r>
              <a:rPr lang="en-GB" dirty="0" smtClean="0"/>
              <a:t> </a:t>
            </a:r>
            <a:r>
              <a:rPr lang="en-GB" dirty="0" err="1" smtClean="0"/>
              <a:t>Nghymru</a:t>
            </a:r>
            <a:r>
              <a:rPr lang="en-GB" dirty="0" smtClean="0"/>
              <a:t> </a:t>
            </a:r>
            <a:r>
              <a:rPr lang="en-GB" dirty="0" err="1" smtClean="0"/>
              <a:t>yn</a:t>
            </a:r>
            <a:r>
              <a:rPr lang="en-GB" dirty="0" smtClean="0"/>
              <a:t> </a:t>
            </a:r>
            <a:r>
              <a:rPr lang="en-GB" dirty="0" err="1" smtClean="0"/>
              <a:t>ol</a:t>
            </a:r>
            <a:r>
              <a:rPr lang="en-GB" dirty="0" smtClean="0"/>
              <a:t> </a:t>
            </a:r>
            <a:r>
              <a:rPr lang="en-GB" dirty="0" err="1" smtClean="0"/>
              <a:t>Eglwys</a:t>
            </a:r>
            <a:r>
              <a:rPr lang="en-GB" dirty="0" smtClean="0"/>
              <a:t> </a:t>
            </a:r>
            <a:r>
              <a:rPr lang="en-GB" dirty="0" err="1" smtClean="0"/>
              <a:t>Cymru</a:t>
            </a:r>
            <a:r>
              <a:rPr lang="en-GB" dirty="0" smtClean="0"/>
              <a:t> (2020) </a:t>
            </a:r>
            <a:r>
              <a:rPr lang="en-GB" dirty="0" err="1" smtClean="0"/>
              <a:t>mae</a:t>
            </a:r>
            <a:r>
              <a:rPr lang="en-GB" dirty="0" smtClean="0"/>
              <a:t> 152 </a:t>
            </a:r>
            <a:r>
              <a:rPr lang="en-GB" dirty="0" err="1" smtClean="0"/>
              <a:t>ysgolion</a:t>
            </a:r>
            <a:r>
              <a:rPr lang="en-GB" dirty="0" smtClean="0"/>
              <a:t> </a:t>
            </a:r>
            <a:r>
              <a:rPr lang="en-GB" dirty="0" err="1" smtClean="0"/>
              <a:t>eglwys</a:t>
            </a:r>
            <a:r>
              <a:rPr lang="en-GB" dirty="0" smtClean="0"/>
              <a:t> </a:t>
            </a:r>
            <a:r>
              <a:rPr lang="en-GB" dirty="0" err="1" smtClean="0"/>
              <a:t>yng</a:t>
            </a:r>
            <a:r>
              <a:rPr lang="en-GB" dirty="0" smtClean="0"/>
              <a:t> </a:t>
            </a:r>
            <a:r>
              <a:rPr lang="en-GB" dirty="0" err="1" smtClean="0"/>
              <a:t>Nghymru</a:t>
            </a:r>
            <a:r>
              <a:rPr lang="en-GB" dirty="0" smtClean="0"/>
              <a:t> a </a:t>
            </a:r>
            <a:r>
              <a:rPr lang="en-GB" dirty="0" err="1" smtClean="0"/>
              <a:t>mae</a:t>
            </a:r>
            <a:r>
              <a:rPr lang="en-GB" dirty="0" smtClean="0"/>
              <a:t> 87  </a:t>
            </a:r>
            <a:r>
              <a:rPr lang="en-GB" dirty="0" err="1" smtClean="0"/>
              <a:t>ysgol</a:t>
            </a:r>
            <a:r>
              <a:rPr lang="en-GB" dirty="0" smtClean="0"/>
              <a:t> </a:t>
            </a:r>
            <a:r>
              <a:rPr lang="en-GB" dirty="0" err="1" smtClean="0"/>
              <a:t>Catholig</a:t>
            </a:r>
            <a:r>
              <a:rPr lang="en-GB" dirty="0" smtClean="0"/>
              <a:t> </a:t>
            </a:r>
            <a:r>
              <a:rPr lang="en-GB" dirty="0" err="1" smtClean="0"/>
              <a:t>ar</a:t>
            </a:r>
            <a:r>
              <a:rPr lang="en-GB" dirty="0" smtClean="0"/>
              <a:t> draws y </a:t>
            </a:r>
            <a:r>
              <a:rPr lang="en-GB" dirty="0" err="1" smtClean="0"/>
              <a:t>wlad</a:t>
            </a:r>
            <a:r>
              <a:rPr lang="en-GB" dirty="0" smtClean="0"/>
              <a:t>. </a:t>
            </a:r>
          </a:p>
          <a:p>
            <a:r>
              <a:rPr lang="en-GB" dirty="0" err="1" smtClean="0"/>
              <a:t>Mae’n</a:t>
            </a:r>
            <a:r>
              <a:rPr lang="en-GB" dirty="0" smtClean="0"/>
              <a:t> </a:t>
            </a:r>
            <a:r>
              <a:rPr lang="en-GB" dirty="0" err="1" smtClean="0"/>
              <a:t>aneglur</a:t>
            </a:r>
            <a:r>
              <a:rPr lang="en-GB" dirty="0" smtClean="0"/>
              <a:t> faint o </a:t>
            </a:r>
            <a:r>
              <a:rPr lang="en-GB" dirty="0" err="1" smtClean="0"/>
              <a:t>ysgolion</a:t>
            </a:r>
            <a:r>
              <a:rPr lang="en-GB" dirty="0" smtClean="0"/>
              <a:t> </a:t>
            </a:r>
            <a:r>
              <a:rPr lang="en-GB" dirty="0" err="1" smtClean="0"/>
              <a:t>ffydd</a:t>
            </a:r>
            <a:r>
              <a:rPr lang="en-GB" dirty="0" smtClean="0"/>
              <a:t> a </a:t>
            </a:r>
            <a:r>
              <a:rPr lang="en-GB" dirty="0" err="1" smtClean="0"/>
              <a:t>ysgolion</a:t>
            </a:r>
            <a:r>
              <a:rPr lang="en-GB" dirty="0" smtClean="0"/>
              <a:t> </a:t>
            </a:r>
            <a:r>
              <a:rPr lang="en-GB" dirty="0" err="1" smtClean="0"/>
              <a:t>annibynnol</a:t>
            </a:r>
            <a:r>
              <a:rPr lang="en-GB" dirty="0"/>
              <a:t> </a:t>
            </a:r>
            <a:r>
              <a:rPr lang="en-GB" dirty="0" err="1" smtClean="0"/>
              <a:t>ar</a:t>
            </a:r>
            <a:r>
              <a:rPr lang="en-GB" dirty="0" smtClean="0"/>
              <a:t> </a:t>
            </a:r>
            <a:r>
              <a:rPr lang="en-GB" dirty="0" err="1" smtClean="0"/>
              <a:t>wahan</a:t>
            </a:r>
            <a:r>
              <a:rPr lang="en-GB" dirty="0" smtClean="0"/>
              <a:t> </a:t>
            </a:r>
            <a:r>
              <a:rPr lang="en-GB" dirty="0" err="1" smtClean="0"/>
              <a:t>i</a:t>
            </a:r>
            <a:r>
              <a:rPr lang="en-GB" dirty="0" smtClean="0"/>
              <a:t> rai </a:t>
            </a:r>
            <a:r>
              <a:rPr lang="en-GB" dirty="0" err="1" smtClean="0"/>
              <a:t>cristnogol</a:t>
            </a:r>
            <a:r>
              <a:rPr lang="en-GB" dirty="0" smtClean="0"/>
              <a:t> </a:t>
            </a:r>
            <a:r>
              <a:rPr lang="en-GB" dirty="0" err="1" smtClean="0"/>
              <a:t>sydd</a:t>
            </a:r>
            <a:r>
              <a:rPr lang="en-GB" dirty="0" smtClean="0"/>
              <a: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92696"/>
            <a:ext cx="8229600" cy="1066800"/>
          </a:xfrm>
        </p:spPr>
        <p:txBody>
          <a:bodyPr>
            <a:normAutofit fontScale="90000"/>
          </a:bodyPr>
          <a:lstStyle/>
          <a:p>
            <a:r>
              <a:rPr lang="en-GB" dirty="0" err="1" smtClean="0"/>
              <a:t>Mathau</a:t>
            </a:r>
            <a:r>
              <a:rPr lang="en-GB" dirty="0" smtClean="0"/>
              <a:t> o </a:t>
            </a:r>
            <a:r>
              <a:rPr lang="en-GB" dirty="0" err="1" smtClean="0"/>
              <a:t>Ysgolion</a:t>
            </a:r>
            <a:r>
              <a:rPr lang="en-GB" dirty="0" smtClean="0"/>
              <a:t/>
            </a:r>
            <a:br>
              <a:rPr lang="en-GB" dirty="0" smtClean="0"/>
            </a:br>
            <a:r>
              <a:rPr lang="en-GB" dirty="0" smtClean="0"/>
              <a:t>Types </a:t>
            </a:r>
            <a:r>
              <a:rPr lang="en-GB" dirty="0"/>
              <a:t>of Schools</a:t>
            </a:r>
          </a:p>
        </p:txBody>
      </p:sp>
      <p:sp>
        <p:nvSpPr>
          <p:cNvPr id="3" name="Content Placeholder 2"/>
          <p:cNvSpPr>
            <a:spLocks noGrp="1"/>
          </p:cNvSpPr>
          <p:nvPr>
            <p:ph sz="half" idx="1"/>
          </p:nvPr>
        </p:nvSpPr>
        <p:spPr/>
        <p:txBody>
          <a:bodyPr>
            <a:normAutofit fontScale="85000" lnSpcReduction="20000"/>
          </a:bodyPr>
          <a:lstStyle/>
          <a:p>
            <a:pPr fontAlgn="base"/>
            <a:r>
              <a:rPr lang="en-GB" sz="2400" b="1" i="1" dirty="0"/>
              <a:t>All of these schools are subject to ESTYN inspections</a:t>
            </a:r>
          </a:p>
          <a:p>
            <a:pPr fontAlgn="base"/>
            <a:r>
              <a:rPr lang="en-GB" sz="2400" b="1" i="1" dirty="0"/>
              <a:t>Voluntary controlled schools </a:t>
            </a:r>
            <a:r>
              <a:rPr lang="en-GB" sz="2400" dirty="0"/>
              <a:t>– these are run by a voluntary organisation (in Wales this is typically the Roman Catholic Church or the Church in Wales) and yet closely controlled by the local authority. The local authority employs the staff and sets the entrance criteria, but the school land and buildings are owned by a charity (often the church) which appoints some members of the governing body.</a:t>
            </a:r>
          </a:p>
        </p:txBody>
      </p:sp>
      <p:sp>
        <p:nvSpPr>
          <p:cNvPr id="4" name="Content Placeholder 3"/>
          <p:cNvSpPr>
            <a:spLocks noGrp="1"/>
          </p:cNvSpPr>
          <p:nvPr>
            <p:ph sz="half" idx="2"/>
          </p:nvPr>
        </p:nvSpPr>
        <p:spPr/>
        <p:txBody>
          <a:bodyPr>
            <a:normAutofit fontScale="85000" lnSpcReduction="20000"/>
          </a:bodyPr>
          <a:lstStyle/>
          <a:p>
            <a:pPr fontAlgn="base"/>
            <a:r>
              <a:rPr lang="en-GB" sz="2400" b="1" i="1" dirty="0" smtClean="0"/>
              <a:t>Mae ESTYN </a:t>
            </a:r>
            <a:r>
              <a:rPr lang="en-GB" sz="2400" b="1" i="1" dirty="0" err="1" smtClean="0"/>
              <a:t>yn</a:t>
            </a:r>
            <a:r>
              <a:rPr lang="en-GB" sz="2400" b="1" i="1" dirty="0" smtClean="0"/>
              <a:t> </a:t>
            </a:r>
            <a:r>
              <a:rPr lang="en-GB" sz="2400" b="1" i="1" dirty="0" err="1" smtClean="0"/>
              <a:t>arolygu’r</a:t>
            </a:r>
            <a:r>
              <a:rPr lang="en-GB" sz="2400" b="1" i="1" dirty="0" smtClean="0"/>
              <a:t> </a:t>
            </a:r>
            <a:r>
              <a:rPr lang="en-GB" sz="2400" b="1" i="1" dirty="0" err="1" smtClean="0"/>
              <a:t>mathau</a:t>
            </a:r>
            <a:r>
              <a:rPr lang="en-GB" sz="2400" b="1" i="1" dirty="0" smtClean="0"/>
              <a:t> </a:t>
            </a:r>
            <a:r>
              <a:rPr lang="en-GB" sz="2400" b="1" i="1" dirty="0" err="1" smtClean="0"/>
              <a:t>hyn</a:t>
            </a:r>
            <a:r>
              <a:rPr lang="en-GB" sz="2400" b="1" i="1" dirty="0" smtClean="0"/>
              <a:t> o </a:t>
            </a:r>
            <a:r>
              <a:rPr lang="en-GB" sz="2400" b="1" i="1" dirty="0" err="1" smtClean="0"/>
              <a:t>ysgolion</a:t>
            </a:r>
            <a:r>
              <a:rPr lang="en-GB" sz="2400" b="1" i="1" dirty="0" smtClean="0"/>
              <a:t> </a:t>
            </a:r>
            <a:r>
              <a:rPr lang="en-GB" sz="2400" b="1" i="1" dirty="0" err="1" smtClean="0"/>
              <a:t>ffydd</a:t>
            </a:r>
            <a:endParaRPr lang="en-GB" sz="2400" b="1" i="1" dirty="0"/>
          </a:p>
          <a:p>
            <a:pPr fontAlgn="base"/>
            <a:r>
              <a:rPr lang="cy-GB" altLang="en-US" sz="2400" dirty="0">
                <a:solidFill>
                  <a:srgbClr val="222222"/>
                </a:solidFill>
              </a:rPr>
              <a:t>Ysgolion gwirfoddol a reolir - sefydliad gwirfoddol sy'n rhedeg y rhain (yng Nghymru yn nodweddiadol yr Eglwys </a:t>
            </a:r>
            <a:r>
              <a:rPr lang="cy-GB" altLang="en-US" sz="2400" dirty="0" err="1">
                <a:solidFill>
                  <a:srgbClr val="222222"/>
                </a:solidFill>
              </a:rPr>
              <a:t>Babyddol</a:t>
            </a:r>
            <a:r>
              <a:rPr lang="cy-GB" altLang="en-US" sz="2400" dirty="0">
                <a:solidFill>
                  <a:srgbClr val="222222"/>
                </a:solidFill>
              </a:rPr>
              <a:t> neu'r Eglwys yng Nghymru) ac eto dan reolaeth agos yr awdurdod lleol. Mae'r awdurdod lleol yn cyflogi'r staff ac yn gosod y meini prawf mynediad, ond mae tir ac adeiladau'r ysgol yn eiddo i elusen (yr eglwys yn aml) sy'n penodi rhai aelodau o'r corff llywodraethu</a:t>
            </a:r>
            <a:r>
              <a:rPr lang="cy-GB" altLang="en-US" sz="600" dirty="0"/>
              <a:t> </a:t>
            </a:r>
            <a:endParaRPr lang="cy-GB" altLang="en-US" sz="2100" dirty="0"/>
          </a:p>
          <a:p>
            <a:pPr fontAlgn="base"/>
            <a:endParaRPr lang="en-GB" b="1" i="1" dirty="0"/>
          </a:p>
        </p:txBody>
      </p:sp>
      <p:sp>
        <p:nvSpPr>
          <p:cNvPr id="6" name="Rectangle 2"/>
          <p:cNvSpPr>
            <a:spLocks noChangeArrowheads="1"/>
          </p:cNvSpPr>
          <p:nvPr/>
        </p:nvSpPr>
        <p:spPr bwMode="auto">
          <a:xfrm>
            <a:off x="2699792" y="7839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24648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609600"/>
            <a:ext cx="8229600" cy="1066800"/>
          </a:xfrm>
        </p:spPr>
        <p:txBody>
          <a:bodyPr>
            <a:normAutofit fontScale="90000"/>
          </a:bodyPr>
          <a:lstStyle/>
          <a:p>
            <a:r>
              <a:rPr lang="en-GB" dirty="0" err="1"/>
              <a:t>M</a:t>
            </a:r>
            <a:r>
              <a:rPr lang="en-GB" dirty="0" err="1" smtClean="0"/>
              <a:t>athau</a:t>
            </a:r>
            <a:r>
              <a:rPr lang="en-GB" dirty="0" smtClean="0"/>
              <a:t> o </a:t>
            </a:r>
            <a:r>
              <a:rPr lang="en-GB" dirty="0" err="1" smtClean="0"/>
              <a:t>Ysgolion</a:t>
            </a:r>
            <a:r>
              <a:rPr lang="en-GB" dirty="0" smtClean="0"/>
              <a:t/>
            </a:r>
            <a:br>
              <a:rPr lang="en-GB" dirty="0" smtClean="0"/>
            </a:br>
            <a:r>
              <a:rPr lang="en-GB" dirty="0"/>
              <a:t>T</a:t>
            </a:r>
            <a:r>
              <a:rPr lang="en-GB" dirty="0" smtClean="0"/>
              <a:t>ypes </a:t>
            </a:r>
            <a:r>
              <a:rPr lang="en-GB" dirty="0"/>
              <a:t>of Schools</a:t>
            </a:r>
          </a:p>
        </p:txBody>
      </p:sp>
      <p:sp>
        <p:nvSpPr>
          <p:cNvPr id="3" name="Content Placeholder 2"/>
          <p:cNvSpPr>
            <a:spLocks noGrp="1"/>
          </p:cNvSpPr>
          <p:nvPr>
            <p:ph sz="half" idx="1"/>
          </p:nvPr>
        </p:nvSpPr>
        <p:spPr>
          <a:xfrm>
            <a:off x="0" y="1676400"/>
            <a:ext cx="4370512" cy="5208984"/>
          </a:xfrm>
        </p:spPr>
        <p:txBody>
          <a:bodyPr>
            <a:normAutofit fontScale="85000" lnSpcReduction="20000"/>
          </a:bodyPr>
          <a:lstStyle/>
          <a:p>
            <a:pPr fontAlgn="base"/>
            <a:r>
              <a:rPr lang="en-GB" sz="2200" b="1" i="1" dirty="0" smtClean="0"/>
              <a:t>Voluntary aided schools </a:t>
            </a:r>
            <a:r>
              <a:rPr lang="en-GB" sz="2200" dirty="0" smtClean="0"/>
              <a:t>– these are run by a voluntary organisation and enjoy greater policy and financial independence than voluntary controlled schools.  They tend to be religious or faith schools, in Wales typically the Roman Catholic Church or Church in Wales.  The governing body employs the staff and sets the entrance criteria and the school buildings and land are usually owned by a charity (often the church).</a:t>
            </a:r>
          </a:p>
          <a:p>
            <a:pPr fontAlgn="base"/>
            <a:r>
              <a:rPr lang="en-GB" sz="2200" b="1" i="1" dirty="0" smtClean="0"/>
              <a:t>Foundation schools </a:t>
            </a:r>
            <a:r>
              <a:rPr lang="en-GB" sz="2200" dirty="0" smtClean="0"/>
              <a:t>– these are owned either by the governing body or by a charitable foundation.  The governing body sets the entrance criteria and there is limited local authority control. </a:t>
            </a:r>
          </a:p>
          <a:p>
            <a:endParaRPr lang="en-GB" dirty="0"/>
          </a:p>
          <a:p>
            <a:endParaRPr lang="en-GB" dirty="0"/>
          </a:p>
        </p:txBody>
      </p:sp>
      <p:sp>
        <p:nvSpPr>
          <p:cNvPr id="14" name="Content Placeholder 13"/>
          <p:cNvSpPr>
            <a:spLocks noGrp="1"/>
          </p:cNvSpPr>
          <p:nvPr>
            <p:ph sz="half" idx="2"/>
          </p:nvPr>
        </p:nvSpPr>
        <p:spPr>
          <a:xfrm>
            <a:off x="4522912" y="1112912"/>
            <a:ext cx="4585592" cy="4525963"/>
          </a:xfrm>
        </p:spPr>
        <p:txBody>
          <a:bodyPr>
            <a:noAutofit/>
          </a:bodyPr>
          <a:lstStyle/>
          <a:p>
            <a:r>
              <a:rPr lang="en-GB" sz="1900" b="1" i="1" dirty="0" err="1" smtClean="0"/>
              <a:t>Ysgolion</a:t>
            </a:r>
            <a:r>
              <a:rPr lang="en-GB" sz="1900" b="1" i="1" dirty="0" smtClean="0"/>
              <a:t> </a:t>
            </a:r>
            <a:r>
              <a:rPr lang="en-GB" sz="1900" b="1" i="1" dirty="0" err="1" smtClean="0"/>
              <a:t>gwirfoddol</a:t>
            </a:r>
            <a:r>
              <a:rPr lang="en-GB" sz="1900" b="1" i="1" dirty="0" smtClean="0"/>
              <a:t> a </a:t>
            </a:r>
            <a:r>
              <a:rPr lang="en-GB" sz="1900" b="1" i="1" dirty="0" err="1" smtClean="0"/>
              <a:t>gynorthwyir</a:t>
            </a:r>
            <a:r>
              <a:rPr lang="en-GB" sz="1900" b="1" i="1" dirty="0" smtClean="0"/>
              <a:t> </a:t>
            </a:r>
            <a:r>
              <a:rPr lang="en-GB" sz="1900" dirty="0" smtClean="0"/>
              <a:t>– </a:t>
            </a:r>
            <a:r>
              <a:rPr lang="cy-GB" altLang="en-US" sz="1900" dirty="0">
                <a:solidFill>
                  <a:srgbClr val="222222"/>
                </a:solidFill>
              </a:rPr>
              <a:t>mae'r rhain yn cael eu rhedeg gan sefydliad gwirfoddol ac yn mwynhau mwy o annibyniaeth polisi ac ariannol nag ysgolion gwirfoddol a </a:t>
            </a:r>
            <a:r>
              <a:rPr lang="cy-GB" altLang="en-US" sz="1900" dirty="0" smtClean="0">
                <a:solidFill>
                  <a:srgbClr val="222222"/>
                </a:solidFill>
              </a:rPr>
              <a:t>reolir. Maent </a:t>
            </a:r>
            <a:r>
              <a:rPr lang="cy-GB" altLang="en-US" sz="1900" dirty="0">
                <a:solidFill>
                  <a:srgbClr val="222222"/>
                </a:solidFill>
              </a:rPr>
              <a:t>yn tueddu i fod yn ysgolion crefyddol neu ffydd, yng Nghymru yn nodweddiadol yr Eglwys </a:t>
            </a:r>
            <a:r>
              <a:rPr lang="cy-GB" altLang="en-US" sz="1900" dirty="0" smtClean="0">
                <a:solidFill>
                  <a:srgbClr val="222222"/>
                </a:solidFill>
              </a:rPr>
              <a:t>yng Nghymru. </a:t>
            </a:r>
            <a:r>
              <a:rPr lang="cy-GB" altLang="en-US" sz="1900" dirty="0">
                <a:solidFill>
                  <a:srgbClr val="222222"/>
                </a:solidFill>
              </a:rPr>
              <a:t>Mae'r corff llywodraethu yn gosod y meini prawf mynediad ac mae rheolaeth awdurdod lleol yn gyfyngedig.</a:t>
            </a:r>
            <a:r>
              <a:rPr lang="cy-GB" altLang="en-US" sz="1900" dirty="0"/>
              <a:t> </a:t>
            </a:r>
            <a:endParaRPr lang="cy-GB" altLang="en-US" sz="1900" dirty="0" smtClean="0"/>
          </a:p>
          <a:p>
            <a:r>
              <a:rPr lang="cy-GB" altLang="en-US" sz="1900" b="1" i="1" dirty="0">
                <a:solidFill>
                  <a:srgbClr val="222222"/>
                </a:solidFill>
              </a:rPr>
              <a:t>Ysgolion </a:t>
            </a:r>
            <a:r>
              <a:rPr lang="cy-GB" altLang="en-US" sz="1900" b="1" i="1" dirty="0" smtClean="0">
                <a:solidFill>
                  <a:srgbClr val="222222"/>
                </a:solidFill>
              </a:rPr>
              <a:t>sylfaenol</a:t>
            </a:r>
            <a:r>
              <a:rPr lang="cy-GB" altLang="en-US" sz="1900" dirty="0" smtClean="0">
                <a:solidFill>
                  <a:srgbClr val="222222"/>
                </a:solidFill>
              </a:rPr>
              <a:t> </a:t>
            </a:r>
            <a:r>
              <a:rPr lang="cy-GB" altLang="en-US" sz="1900" dirty="0">
                <a:solidFill>
                  <a:srgbClr val="222222"/>
                </a:solidFill>
              </a:rPr>
              <a:t>- mae'r rhain naill ai'n eiddo i'r corff llywodraethu </a:t>
            </a:r>
            <a:r>
              <a:rPr lang="cy-GB" altLang="en-US" sz="1900" dirty="0" smtClean="0">
                <a:solidFill>
                  <a:srgbClr val="222222"/>
                </a:solidFill>
              </a:rPr>
              <a:t>neu </a:t>
            </a:r>
            <a:r>
              <a:rPr lang="cy-GB" altLang="en-US" sz="1900" dirty="0">
                <a:solidFill>
                  <a:srgbClr val="222222"/>
                </a:solidFill>
              </a:rPr>
              <a:t>sefydliad elusennol. </a:t>
            </a:r>
            <a:r>
              <a:rPr lang="cy-GB" altLang="en-US" sz="1900" dirty="0" smtClean="0">
                <a:solidFill>
                  <a:srgbClr val="222222"/>
                </a:solidFill>
              </a:rPr>
              <a:t>Mae'r </a:t>
            </a:r>
            <a:r>
              <a:rPr lang="cy-GB" altLang="en-US" sz="1900" dirty="0">
                <a:solidFill>
                  <a:srgbClr val="222222"/>
                </a:solidFill>
              </a:rPr>
              <a:t>corff llywodraethu yn gosod y meini prawf mynediad ac mae rheolaeth awdurdod lleol yn gyfyngedig</a:t>
            </a:r>
            <a:r>
              <a:rPr lang="cy-GB" altLang="en-US" sz="1900" dirty="0"/>
              <a:t> </a:t>
            </a:r>
          </a:p>
          <a:p>
            <a:endParaRPr lang="en-GB" sz="1900" dirty="0"/>
          </a:p>
        </p:txBody>
      </p:sp>
      <p:sp>
        <p:nvSpPr>
          <p:cNvPr id="15" name="Rectangle 3"/>
          <p:cNvSpPr>
            <a:spLocks noChangeArrowheads="1"/>
          </p:cNvSpPr>
          <p:nvPr/>
        </p:nvSpPr>
        <p:spPr bwMode="auto">
          <a:xfrm>
            <a:off x="1645072" y="989430"/>
            <a:ext cx="88166" cy="30714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smtClean="0">
                <a:ln>
                  <a:noFill/>
                </a:ln>
                <a:solidFill>
                  <a:srgbClr val="222222"/>
                </a:solidFill>
                <a:effectLst/>
                <a:latin typeface="inherit"/>
              </a:rPr>
              <a:t>.</a:t>
            </a:r>
            <a:r>
              <a:rPr kumimoji="0" lang="cy-GB" altLang="en-US" sz="400" b="0" i="0" u="none" strike="noStrike" cap="none" normalizeH="0" baseline="0" dirty="0" smtClean="0">
                <a:ln>
                  <a:noFill/>
                </a:ln>
                <a:solidFill>
                  <a:schemeClr val="tx1"/>
                </a:solidFill>
                <a:effectLst/>
              </a:rPr>
              <a:t> </a:t>
            </a: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8" name="Rectangle 6"/>
          <p:cNvSpPr>
            <a:spLocks noChangeArrowheads="1"/>
          </p:cNvSpPr>
          <p:nvPr/>
        </p:nvSpPr>
        <p:spPr bwMode="auto">
          <a:xfrm>
            <a:off x="136774" y="5553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9" name="Rectangle 7"/>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44421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2187419342"/>
              </p:ext>
            </p:extLst>
          </p:nvPr>
        </p:nvGraphicFramePr>
        <p:xfrm>
          <a:off x="395536" y="1412776"/>
          <a:ext cx="8208912" cy="3456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sz="half" idx="2"/>
          </p:nvPr>
        </p:nvSpPr>
        <p:spPr>
          <a:xfrm>
            <a:off x="323528" y="1516588"/>
            <a:ext cx="4038600" cy="4525963"/>
          </a:xfrm>
        </p:spPr>
        <p:txBody>
          <a:bodyPr>
            <a:normAutofit/>
          </a:bodyPr>
          <a:lstStyle/>
          <a:p>
            <a:pPr>
              <a:buFont typeface="Arial" pitchFamily="34" charset="0"/>
              <a:buChar char="•"/>
            </a:pPr>
            <a:r>
              <a:rPr lang="en-GB" sz="2400" dirty="0"/>
              <a:t>Share:</a:t>
            </a:r>
          </a:p>
          <a:p>
            <a:pPr lvl="1">
              <a:buFont typeface="Arial" pitchFamily="34" charset="0"/>
              <a:buChar char="•"/>
            </a:pPr>
            <a:r>
              <a:rPr lang="en-GB" sz="2200" dirty="0">
                <a:solidFill>
                  <a:schemeClr val="accent2">
                    <a:lumMod val="75000"/>
                  </a:schemeClr>
                </a:solidFill>
              </a:rPr>
              <a:t>Belief in one God as Creator and Law-giver</a:t>
            </a:r>
          </a:p>
          <a:p>
            <a:pPr lvl="1">
              <a:buFont typeface="Arial" pitchFamily="34" charset="0"/>
              <a:buChar char="•"/>
            </a:pPr>
            <a:r>
              <a:rPr lang="en-GB" sz="2200" dirty="0">
                <a:solidFill>
                  <a:schemeClr val="accent2">
                    <a:lumMod val="75000"/>
                  </a:schemeClr>
                </a:solidFill>
              </a:rPr>
              <a:t>common Middle Eastern root</a:t>
            </a:r>
          </a:p>
          <a:p>
            <a:pPr marL="109728" indent="0">
              <a:buNone/>
            </a:pPr>
            <a:r>
              <a:rPr lang="en-GB" sz="2400" dirty="0"/>
              <a:t>	</a:t>
            </a:r>
          </a:p>
          <a:p>
            <a:pPr>
              <a:buFont typeface="Arial" pitchFamily="34" charset="0"/>
              <a:buChar char="•"/>
            </a:pPr>
            <a:r>
              <a:rPr lang="en-GB" sz="2400" dirty="0"/>
              <a:t>Major impact on European intellectual traditions</a:t>
            </a:r>
          </a:p>
          <a:p>
            <a:pPr>
              <a:buFont typeface="Arial" pitchFamily="34" charset="0"/>
              <a:buChar char="•"/>
            </a:pPr>
            <a:r>
              <a:rPr lang="en-GB" sz="2400" dirty="0"/>
              <a:t>Long traditions of involvement in education</a:t>
            </a:r>
          </a:p>
          <a:p>
            <a:endParaRPr lang="en-GB" dirty="0"/>
          </a:p>
        </p:txBody>
      </p:sp>
      <p:sp>
        <p:nvSpPr>
          <p:cNvPr id="4" name="Rectangle 3"/>
          <p:cNvSpPr/>
          <p:nvPr/>
        </p:nvSpPr>
        <p:spPr>
          <a:xfrm>
            <a:off x="4499992" y="1535018"/>
            <a:ext cx="4572000" cy="3662541"/>
          </a:xfrm>
          <a:prstGeom prst="rect">
            <a:avLst/>
          </a:prstGeom>
        </p:spPr>
        <p:txBody>
          <a:bodyPr>
            <a:spAutoFit/>
          </a:bodyPr>
          <a:lstStyle/>
          <a:p>
            <a:pPr>
              <a:buFont typeface="Arial" pitchFamily="34" charset="0"/>
              <a:buChar char="•"/>
            </a:pPr>
            <a:r>
              <a:rPr lang="en-GB" sz="2400" dirty="0" err="1" smtClean="0"/>
              <a:t>Maent</a:t>
            </a:r>
            <a:r>
              <a:rPr lang="en-GB" sz="2400" dirty="0" smtClean="0"/>
              <a:t> </a:t>
            </a:r>
            <a:r>
              <a:rPr lang="en-GB" sz="2400" dirty="0" err="1" smtClean="0"/>
              <a:t>yn</a:t>
            </a:r>
            <a:r>
              <a:rPr lang="en-GB" sz="2400" dirty="0" smtClean="0"/>
              <a:t> </a:t>
            </a:r>
            <a:r>
              <a:rPr lang="en-GB" sz="2400" dirty="0" err="1" smtClean="0"/>
              <a:t>rhannu</a:t>
            </a:r>
            <a:r>
              <a:rPr lang="en-GB" sz="2400" dirty="0" smtClean="0"/>
              <a:t>:</a:t>
            </a:r>
            <a:endParaRPr lang="en-GB" sz="2400" dirty="0"/>
          </a:p>
          <a:p>
            <a:pPr lvl="1">
              <a:buFont typeface="Arial" pitchFamily="34" charset="0"/>
              <a:buChar char="•"/>
            </a:pPr>
            <a:r>
              <a:rPr lang="en-GB" sz="2200" dirty="0" smtClean="0">
                <a:solidFill>
                  <a:schemeClr val="accent2">
                    <a:lumMod val="75000"/>
                  </a:schemeClr>
                </a:solidFill>
              </a:rPr>
              <a:t>Cred </a:t>
            </a:r>
            <a:r>
              <a:rPr lang="en-GB" sz="2200" dirty="0" err="1" smtClean="0">
                <a:solidFill>
                  <a:schemeClr val="accent2">
                    <a:lumMod val="75000"/>
                  </a:schemeClr>
                </a:solidFill>
              </a:rPr>
              <a:t>mewn</a:t>
            </a:r>
            <a:r>
              <a:rPr lang="en-GB" sz="2200" dirty="0" smtClean="0">
                <a:solidFill>
                  <a:schemeClr val="accent2">
                    <a:lumMod val="75000"/>
                  </a:schemeClr>
                </a:solidFill>
              </a:rPr>
              <a:t> un </a:t>
            </a:r>
            <a:r>
              <a:rPr lang="en-GB" sz="2200" dirty="0" err="1" smtClean="0">
                <a:solidFill>
                  <a:schemeClr val="accent2">
                    <a:lumMod val="75000"/>
                  </a:schemeClr>
                </a:solidFill>
              </a:rPr>
              <a:t>Duw</a:t>
            </a:r>
            <a:r>
              <a:rPr lang="en-GB" sz="2200" dirty="0" smtClean="0">
                <a:solidFill>
                  <a:schemeClr val="accent2">
                    <a:lumMod val="75000"/>
                  </a:schemeClr>
                </a:solidFill>
              </a:rPr>
              <a:t> </a:t>
            </a:r>
            <a:r>
              <a:rPr lang="en-GB" sz="2200" dirty="0" err="1" smtClean="0">
                <a:solidFill>
                  <a:schemeClr val="accent2">
                    <a:lumMod val="75000"/>
                  </a:schemeClr>
                </a:solidFill>
              </a:rPr>
              <a:t>fel</a:t>
            </a:r>
            <a:r>
              <a:rPr lang="en-GB" sz="2200" dirty="0" smtClean="0">
                <a:solidFill>
                  <a:schemeClr val="accent2">
                    <a:lumMod val="75000"/>
                  </a:schemeClr>
                </a:solidFill>
              </a:rPr>
              <a:t> </a:t>
            </a:r>
            <a:r>
              <a:rPr lang="en-GB" sz="2200" dirty="0" err="1" smtClean="0">
                <a:solidFill>
                  <a:schemeClr val="accent2">
                    <a:lumMod val="75000"/>
                  </a:schemeClr>
                </a:solidFill>
              </a:rPr>
              <a:t>Creawdwr</a:t>
            </a:r>
            <a:r>
              <a:rPr lang="en-GB" sz="2200" dirty="0" smtClean="0">
                <a:solidFill>
                  <a:schemeClr val="accent2">
                    <a:lumMod val="75000"/>
                  </a:schemeClr>
                </a:solidFill>
              </a:rPr>
              <a:t> a </a:t>
            </a:r>
            <a:r>
              <a:rPr lang="en-GB" sz="2200" dirty="0" err="1" smtClean="0">
                <a:solidFill>
                  <a:schemeClr val="accent2">
                    <a:lumMod val="75000"/>
                  </a:schemeClr>
                </a:solidFill>
              </a:rPr>
              <a:t>rhoddwr</a:t>
            </a:r>
            <a:r>
              <a:rPr lang="en-GB" sz="2200" dirty="0" smtClean="0">
                <a:solidFill>
                  <a:schemeClr val="accent2">
                    <a:lumMod val="75000"/>
                  </a:schemeClr>
                </a:solidFill>
              </a:rPr>
              <a:t> </a:t>
            </a:r>
            <a:r>
              <a:rPr lang="en-GB" sz="2200" dirty="0" err="1" smtClean="0">
                <a:solidFill>
                  <a:schemeClr val="accent2">
                    <a:lumMod val="75000"/>
                  </a:schemeClr>
                </a:solidFill>
              </a:rPr>
              <a:t>deddfau</a:t>
            </a:r>
            <a:endParaRPr lang="en-GB" sz="2200" dirty="0" smtClean="0">
              <a:solidFill>
                <a:schemeClr val="accent2">
                  <a:lumMod val="75000"/>
                </a:schemeClr>
              </a:solidFill>
            </a:endParaRPr>
          </a:p>
          <a:p>
            <a:pPr lvl="1">
              <a:buFont typeface="Arial" pitchFamily="34" charset="0"/>
              <a:buChar char="•"/>
            </a:pPr>
            <a:r>
              <a:rPr lang="en-GB" sz="2200" dirty="0" err="1" smtClean="0">
                <a:solidFill>
                  <a:schemeClr val="accent2">
                    <a:lumMod val="75000"/>
                  </a:schemeClr>
                </a:solidFill>
              </a:rPr>
              <a:t>Gwreiddiau</a:t>
            </a:r>
            <a:r>
              <a:rPr lang="en-GB" sz="2200" dirty="0" smtClean="0">
                <a:solidFill>
                  <a:schemeClr val="accent2">
                    <a:lumMod val="75000"/>
                  </a:schemeClr>
                </a:solidFill>
              </a:rPr>
              <a:t> </a:t>
            </a:r>
            <a:r>
              <a:rPr lang="en-GB" sz="2200" dirty="0" err="1" smtClean="0">
                <a:solidFill>
                  <a:schemeClr val="accent2">
                    <a:lumMod val="75000"/>
                  </a:schemeClr>
                </a:solidFill>
              </a:rPr>
              <a:t>yn</a:t>
            </a:r>
            <a:r>
              <a:rPr lang="en-GB" sz="2200" dirty="0" smtClean="0">
                <a:solidFill>
                  <a:schemeClr val="accent2">
                    <a:lumMod val="75000"/>
                  </a:schemeClr>
                </a:solidFill>
              </a:rPr>
              <a:t> y </a:t>
            </a:r>
            <a:r>
              <a:rPr lang="en-GB" sz="2200" dirty="0" err="1" smtClean="0">
                <a:solidFill>
                  <a:schemeClr val="accent2">
                    <a:lumMod val="75000"/>
                  </a:schemeClr>
                </a:solidFill>
              </a:rPr>
              <a:t>Dwyrain</a:t>
            </a:r>
            <a:r>
              <a:rPr lang="en-GB" sz="2200" dirty="0" smtClean="0">
                <a:solidFill>
                  <a:schemeClr val="accent2">
                    <a:lumMod val="75000"/>
                  </a:schemeClr>
                </a:solidFill>
              </a:rPr>
              <a:t> </a:t>
            </a:r>
            <a:r>
              <a:rPr lang="en-GB" sz="2200" dirty="0" err="1" smtClean="0">
                <a:solidFill>
                  <a:schemeClr val="accent2">
                    <a:lumMod val="75000"/>
                  </a:schemeClr>
                </a:solidFill>
              </a:rPr>
              <a:t>Canol</a:t>
            </a:r>
            <a:endParaRPr lang="en-GB" sz="2200" dirty="0">
              <a:solidFill>
                <a:schemeClr val="accent2">
                  <a:lumMod val="75000"/>
                </a:schemeClr>
              </a:solidFill>
            </a:endParaRPr>
          </a:p>
          <a:p>
            <a:r>
              <a:rPr lang="en-GB" sz="2400" dirty="0"/>
              <a:t>	</a:t>
            </a:r>
          </a:p>
          <a:p>
            <a:pPr>
              <a:buFont typeface="Arial" pitchFamily="34" charset="0"/>
              <a:buChar char="•"/>
            </a:pPr>
            <a:r>
              <a:rPr lang="en-GB" sz="2400" dirty="0" err="1" smtClean="0"/>
              <a:t>Dylanwad</a:t>
            </a:r>
            <a:r>
              <a:rPr lang="en-GB" sz="2400" dirty="0" smtClean="0"/>
              <a:t> </a:t>
            </a:r>
            <a:r>
              <a:rPr lang="en-GB" sz="2400" dirty="0" err="1" smtClean="0"/>
              <a:t>mawr</a:t>
            </a:r>
            <a:r>
              <a:rPr lang="en-GB" sz="2400" dirty="0" smtClean="0"/>
              <a:t> </a:t>
            </a:r>
            <a:r>
              <a:rPr lang="en-GB" sz="2400" dirty="0" err="1" smtClean="0"/>
              <a:t>ar</a:t>
            </a:r>
            <a:r>
              <a:rPr lang="en-GB" sz="2400" dirty="0" smtClean="0"/>
              <a:t> </a:t>
            </a:r>
            <a:r>
              <a:rPr lang="en-GB" sz="2400" dirty="0" err="1" smtClean="0"/>
              <a:t>draddodiad</a:t>
            </a:r>
            <a:r>
              <a:rPr lang="en-GB" sz="2400" dirty="0" smtClean="0"/>
              <a:t> </a:t>
            </a:r>
            <a:r>
              <a:rPr lang="en-GB" sz="2400" dirty="0" err="1" smtClean="0"/>
              <a:t>deallusol</a:t>
            </a:r>
            <a:r>
              <a:rPr lang="en-GB" sz="2400" dirty="0" smtClean="0"/>
              <a:t> </a:t>
            </a:r>
            <a:r>
              <a:rPr lang="en-GB" sz="2400" dirty="0" err="1" smtClean="0"/>
              <a:t>Ewropeaidd</a:t>
            </a:r>
            <a:r>
              <a:rPr lang="en-GB" sz="2400" dirty="0" smtClean="0"/>
              <a:t> </a:t>
            </a:r>
          </a:p>
          <a:p>
            <a:pPr>
              <a:buFont typeface="Arial" pitchFamily="34" charset="0"/>
              <a:buChar char="•"/>
            </a:pPr>
            <a:r>
              <a:rPr lang="en-GB" sz="2400" dirty="0" err="1" smtClean="0"/>
              <a:t>Traddodiad</a:t>
            </a:r>
            <a:r>
              <a:rPr lang="en-GB" sz="2400" dirty="0" smtClean="0"/>
              <a:t> </a:t>
            </a:r>
            <a:r>
              <a:rPr lang="en-GB" sz="2400" dirty="0" err="1" smtClean="0"/>
              <a:t>hir</a:t>
            </a:r>
            <a:r>
              <a:rPr lang="en-GB" sz="2400" dirty="0" smtClean="0"/>
              <a:t> o </a:t>
            </a:r>
            <a:r>
              <a:rPr lang="en-GB" sz="2400" dirty="0" err="1" smtClean="0"/>
              <a:t>fod</a:t>
            </a:r>
            <a:r>
              <a:rPr lang="en-GB" sz="2400" dirty="0" smtClean="0"/>
              <a:t> </a:t>
            </a:r>
            <a:r>
              <a:rPr lang="en-GB" sz="2400" dirty="0" err="1" smtClean="0"/>
              <a:t>ynglwm</a:t>
            </a:r>
            <a:r>
              <a:rPr lang="en-GB" sz="2400" dirty="0" smtClean="0"/>
              <a:t> ag </a:t>
            </a:r>
            <a:r>
              <a:rPr lang="en-GB" sz="2400" dirty="0" err="1" smtClean="0"/>
              <a:t>addysg</a:t>
            </a:r>
            <a:endParaRPr lang="en-GB" sz="2400" dirty="0"/>
          </a:p>
        </p:txBody>
      </p:sp>
    </p:spTree>
    <p:extLst>
      <p:ext uri="{BB962C8B-B14F-4D97-AF65-F5344CB8AC3E}">
        <p14:creationId xmlns:p14="http://schemas.microsoft.com/office/powerpoint/2010/main" val="676298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Goblygiadau</a:t>
            </a:r>
            <a:r>
              <a:rPr lang="en-GB" dirty="0" smtClean="0"/>
              <a:t> </a:t>
            </a:r>
            <a:r>
              <a:rPr lang="en-GB" dirty="0" err="1" smtClean="0"/>
              <a:t>addysgol</a:t>
            </a:r>
            <a:r>
              <a:rPr lang="en-GB" dirty="0" smtClean="0"/>
              <a:t> </a:t>
            </a:r>
            <a:r>
              <a:rPr lang="en-GB" dirty="0" err="1" smtClean="0"/>
              <a:t>cyffredin</a:t>
            </a:r>
            <a:r>
              <a:rPr lang="en-GB" dirty="0" smtClean="0"/>
              <a:t/>
            </a:r>
            <a:br>
              <a:rPr lang="en-GB" dirty="0" smtClean="0"/>
            </a:br>
            <a:r>
              <a:rPr lang="en-GB" dirty="0" smtClean="0"/>
              <a:t>Common </a:t>
            </a:r>
            <a:r>
              <a:rPr lang="en-GB" dirty="0"/>
              <a:t>educational implications</a:t>
            </a:r>
          </a:p>
        </p:txBody>
      </p:sp>
      <p:sp>
        <p:nvSpPr>
          <p:cNvPr id="6" name="Content Placeholder 5"/>
          <p:cNvSpPr>
            <a:spLocks noGrp="1"/>
          </p:cNvSpPr>
          <p:nvPr>
            <p:ph sz="half" idx="1"/>
          </p:nvPr>
        </p:nvSpPr>
        <p:spPr/>
        <p:txBody>
          <a:bodyPr vert="horz" anchor="t">
            <a:normAutofit/>
          </a:bodyPr>
          <a:lstStyle/>
          <a:p>
            <a:pPr indent="-255905"/>
            <a:r>
              <a:rPr lang="en-GB" dirty="0"/>
              <a:t>Children and young people need to be taught about God</a:t>
            </a:r>
            <a:endParaRPr lang="en-US" dirty="0"/>
          </a:p>
          <a:p>
            <a:pPr indent="-255905"/>
            <a:r>
              <a:rPr lang="en-GB" dirty="0"/>
              <a:t>Growing up involves discovering God’s will and obeying it</a:t>
            </a:r>
          </a:p>
          <a:p>
            <a:pPr indent="-255905"/>
            <a:r>
              <a:rPr lang="en-GB" dirty="0"/>
              <a:t>Parents and religious authorities should collaborate to do the teaching</a:t>
            </a:r>
          </a:p>
          <a:p>
            <a:pPr indent="-255905"/>
            <a:r>
              <a:rPr lang="en-GB" dirty="0"/>
              <a:t>God can be discovered in ordinary life and study as well as through reading scripture (Adams and </a:t>
            </a:r>
            <a:r>
              <a:rPr lang="en-GB" dirty="0" err="1"/>
              <a:t>Chater</a:t>
            </a:r>
            <a:r>
              <a:rPr lang="en-GB" dirty="0"/>
              <a:t>, 2013:147)</a:t>
            </a:r>
          </a:p>
        </p:txBody>
      </p:sp>
      <p:sp>
        <p:nvSpPr>
          <p:cNvPr id="2" name="Content Placeholder 1"/>
          <p:cNvSpPr>
            <a:spLocks noGrp="1"/>
          </p:cNvSpPr>
          <p:nvPr>
            <p:ph sz="half" idx="2"/>
          </p:nvPr>
        </p:nvSpPr>
        <p:spPr/>
        <p:txBody>
          <a:bodyPr/>
          <a:lstStyle/>
          <a:p>
            <a:r>
              <a:rPr lang="en-GB" dirty="0" smtClean="0"/>
              <a:t>Mae </a:t>
            </a:r>
            <a:r>
              <a:rPr lang="en-GB" dirty="0" err="1" smtClean="0"/>
              <a:t>angen</a:t>
            </a:r>
            <a:r>
              <a:rPr lang="en-GB" dirty="0" smtClean="0"/>
              <a:t> </a:t>
            </a:r>
            <a:r>
              <a:rPr lang="en-GB" dirty="0" err="1" smtClean="0"/>
              <a:t>i</a:t>
            </a:r>
            <a:r>
              <a:rPr lang="en-GB" dirty="0" smtClean="0"/>
              <a:t> </a:t>
            </a:r>
            <a:r>
              <a:rPr lang="en-GB" dirty="0" err="1" smtClean="0"/>
              <a:t>blant</a:t>
            </a:r>
            <a:r>
              <a:rPr lang="en-GB" dirty="0" smtClean="0"/>
              <a:t> a </a:t>
            </a:r>
            <a:r>
              <a:rPr lang="en-GB" dirty="0" err="1" smtClean="0"/>
              <a:t>bobl</a:t>
            </a:r>
            <a:r>
              <a:rPr lang="en-GB" dirty="0" smtClean="0"/>
              <a:t> </a:t>
            </a:r>
            <a:r>
              <a:rPr lang="en-GB" dirty="0" err="1" smtClean="0"/>
              <a:t>ifanc</a:t>
            </a:r>
            <a:r>
              <a:rPr lang="en-GB" dirty="0" smtClean="0"/>
              <a:t> </a:t>
            </a:r>
            <a:r>
              <a:rPr lang="en-GB" dirty="0" err="1" smtClean="0"/>
              <a:t>ddysgu</a:t>
            </a:r>
            <a:r>
              <a:rPr lang="en-GB" dirty="0" smtClean="0"/>
              <a:t> am </a:t>
            </a:r>
            <a:r>
              <a:rPr lang="en-GB" dirty="0" err="1" smtClean="0"/>
              <a:t>Dduw</a:t>
            </a:r>
            <a:endParaRPr lang="en-GB" dirty="0" smtClean="0"/>
          </a:p>
          <a:p>
            <a:r>
              <a:rPr lang="en-GB" dirty="0" smtClean="0"/>
              <a:t>Mae </a:t>
            </a:r>
            <a:r>
              <a:rPr lang="en-GB" dirty="0" err="1" smtClean="0"/>
              <a:t>tyfu</a:t>
            </a:r>
            <a:r>
              <a:rPr lang="en-GB" dirty="0" smtClean="0"/>
              <a:t> </a:t>
            </a:r>
            <a:r>
              <a:rPr lang="en-GB" dirty="0" err="1" smtClean="0"/>
              <a:t>i</a:t>
            </a:r>
            <a:r>
              <a:rPr lang="en-GB" dirty="0" smtClean="0"/>
              <a:t> </a:t>
            </a:r>
            <a:r>
              <a:rPr lang="en-GB" dirty="0" err="1" smtClean="0"/>
              <a:t>fyny</a:t>
            </a:r>
            <a:r>
              <a:rPr lang="en-GB" dirty="0" smtClean="0"/>
              <a:t> </a:t>
            </a:r>
            <a:r>
              <a:rPr lang="en-GB" dirty="0" err="1" smtClean="0"/>
              <a:t>yn</a:t>
            </a:r>
            <a:r>
              <a:rPr lang="en-GB" dirty="0" smtClean="0"/>
              <a:t> </a:t>
            </a:r>
            <a:r>
              <a:rPr lang="en-GB" dirty="0" err="1" smtClean="0"/>
              <a:t>golygu</a:t>
            </a:r>
            <a:r>
              <a:rPr lang="en-GB" dirty="0" smtClean="0"/>
              <a:t> </a:t>
            </a:r>
            <a:r>
              <a:rPr lang="en-GB" dirty="0" err="1" smtClean="0"/>
              <a:t>darganfod</a:t>
            </a:r>
            <a:r>
              <a:rPr lang="en-GB" dirty="0" smtClean="0"/>
              <a:t> </a:t>
            </a:r>
            <a:r>
              <a:rPr lang="en-GB" dirty="0" err="1" smtClean="0"/>
              <a:t>ewyllys</a:t>
            </a:r>
            <a:r>
              <a:rPr lang="en-GB" dirty="0" smtClean="0"/>
              <a:t> </a:t>
            </a:r>
            <a:r>
              <a:rPr lang="en-GB" dirty="0" err="1" smtClean="0"/>
              <a:t>Duw</a:t>
            </a:r>
            <a:r>
              <a:rPr lang="en-GB" dirty="0" smtClean="0"/>
              <a:t> ac </a:t>
            </a:r>
            <a:r>
              <a:rPr lang="en-GB" dirty="0" err="1" smtClean="0"/>
              <a:t>ufuddhau</a:t>
            </a:r>
            <a:r>
              <a:rPr lang="en-GB" dirty="0" smtClean="0"/>
              <a:t> </a:t>
            </a:r>
            <a:r>
              <a:rPr lang="en-GB" dirty="0" err="1" smtClean="0"/>
              <a:t>iddo</a:t>
            </a:r>
            <a:endParaRPr lang="en-GB" dirty="0" smtClean="0"/>
          </a:p>
          <a:p>
            <a:r>
              <a:rPr lang="en-GB" dirty="0" err="1" smtClean="0"/>
              <a:t>Dylai</a:t>
            </a:r>
            <a:r>
              <a:rPr lang="en-GB" dirty="0" smtClean="0"/>
              <a:t> </a:t>
            </a:r>
            <a:r>
              <a:rPr lang="en-GB" dirty="0" err="1" smtClean="0"/>
              <a:t>rhieni</a:t>
            </a:r>
            <a:r>
              <a:rPr lang="en-GB" dirty="0" smtClean="0"/>
              <a:t> ac </a:t>
            </a:r>
            <a:r>
              <a:rPr lang="en-GB" dirty="0" err="1" smtClean="0"/>
              <a:t>awdurdodau</a:t>
            </a:r>
            <a:r>
              <a:rPr lang="en-GB" dirty="0" smtClean="0"/>
              <a:t> </a:t>
            </a:r>
            <a:r>
              <a:rPr lang="en-GB" dirty="0" err="1" smtClean="0"/>
              <a:t>crefyddol</a:t>
            </a:r>
            <a:r>
              <a:rPr lang="en-GB" dirty="0" smtClean="0"/>
              <a:t> </a:t>
            </a:r>
            <a:r>
              <a:rPr lang="en-GB" dirty="0" err="1" smtClean="0"/>
              <a:t>cyd-weithio</a:t>
            </a:r>
            <a:r>
              <a:rPr lang="en-GB" dirty="0" smtClean="0"/>
              <a:t> </a:t>
            </a:r>
            <a:r>
              <a:rPr lang="en-GB" dirty="0" err="1" smtClean="0"/>
              <a:t>i</a:t>
            </a:r>
            <a:r>
              <a:rPr lang="en-GB" dirty="0" smtClean="0"/>
              <a:t> </a:t>
            </a:r>
            <a:r>
              <a:rPr lang="en-GB" dirty="0" err="1" smtClean="0"/>
              <a:t>wneud</a:t>
            </a:r>
            <a:r>
              <a:rPr lang="en-GB" dirty="0" smtClean="0"/>
              <a:t> y </a:t>
            </a:r>
            <a:r>
              <a:rPr lang="en-GB" dirty="0" err="1" smtClean="0"/>
              <a:t>dysgu</a:t>
            </a:r>
            <a:endParaRPr lang="en-GB" dirty="0" smtClean="0"/>
          </a:p>
          <a:p>
            <a:r>
              <a:rPr lang="en-GB" dirty="0" err="1" smtClean="0"/>
              <a:t>Gellir</a:t>
            </a:r>
            <a:r>
              <a:rPr lang="en-GB" dirty="0" smtClean="0"/>
              <a:t> </a:t>
            </a:r>
            <a:r>
              <a:rPr lang="en-GB" dirty="0" err="1" smtClean="0"/>
              <a:t>darganfod</a:t>
            </a:r>
            <a:r>
              <a:rPr lang="en-GB" dirty="0" smtClean="0"/>
              <a:t> </a:t>
            </a:r>
            <a:r>
              <a:rPr lang="en-GB" dirty="0" err="1" smtClean="0"/>
              <a:t>Duw</a:t>
            </a:r>
            <a:r>
              <a:rPr lang="en-GB" dirty="0" smtClean="0"/>
              <a:t> </a:t>
            </a:r>
            <a:r>
              <a:rPr lang="en-GB" dirty="0" err="1" smtClean="0"/>
              <a:t>mewn</a:t>
            </a:r>
            <a:r>
              <a:rPr lang="en-GB" dirty="0" smtClean="0"/>
              <a:t> </a:t>
            </a:r>
            <a:r>
              <a:rPr lang="en-GB" dirty="0" err="1" smtClean="0"/>
              <a:t>bywyd</a:t>
            </a:r>
            <a:r>
              <a:rPr lang="en-GB" dirty="0" smtClean="0"/>
              <a:t> bob </a:t>
            </a:r>
            <a:r>
              <a:rPr lang="en-GB" dirty="0" err="1" smtClean="0"/>
              <a:t>dydd</a:t>
            </a:r>
            <a:r>
              <a:rPr lang="en-GB" dirty="0" smtClean="0"/>
              <a:t> ac </a:t>
            </a:r>
            <a:r>
              <a:rPr lang="en-GB" dirty="0" err="1" smtClean="0"/>
              <a:t>astudio</a:t>
            </a:r>
            <a:r>
              <a:rPr lang="en-GB" dirty="0" smtClean="0"/>
              <a:t> </a:t>
            </a:r>
            <a:r>
              <a:rPr lang="en-GB" dirty="0" err="1" smtClean="0"/>
              <a:t>yn</a:t>
            </a:r>
            <a:r>
              <a:rPr lang="en-GB" dirty="0" smtClean="0"/>
              <a:t> </a:t>
            </a:r>
            <a:r>
              <a:rPr lang="en-GB" dirty="0" err="1" smtClean="0"/>
              <a:t>ogystal</a:t>
            </a:r>
            <a:r>
              <a:rPr lang="en-GB" dirty="0" smtClean="0"/>
              <a:t> a </a:t>
            </a:r>
            <a:r>
              <a:rPr lang="en-GB" dirty="0" err="1" smtClean="0"/>
              <a:t>thrwy</a:t>
            </a:r>
            <a:r>
              <a:rPr lang="en-GB" dirty="0" smtClean="0"/>
              <a:t> </a:t>
            </a:r>
            <a:r>
              <a:rPr lang="en-GB" dirty="0" err="1" smtClean="0"/>
              <a:t>darllen</a:t>
            </a:r>
            <a:r>
              <a:rPr lang="en-GB" dirty="0" smtClean="0"/>
              <a:t> </a:t>
            </a:r>
            <a:r>
              <a:rPr lang="en-GB" dirty="0" err="1" smtClean="0"/>
              <a:t>yr</a:t>
            </a:r>
            <a:r>
              <a:rPr lang="en-GB" dirty="0" smtClean="0"/>
              <a:t> </a:t>
            </a:r>
            <a:r>
              <a:rPr lang="en-GB" dirty="0" err="1" smtClean="0"/>
              <a:t>ysgrythur</a:t>
            </a:r>
            <a:endParaRPr lang="en-GB" dirty="0" smtClean="0"/>
          </a:p>
          <a:p>
            <a:r>
              <a:rPr lang="en-GB" dirty="0"/>
              <a:t>(Adams and </a:t>
            </a:r>
            <a:r>
              <a:rPr lang="en-GB" dirty="0" err="1"/>
              <a:t>Chater</a:t>
            </a:r>
            <a:r>
              <a:rPr lang="en-GB" dirty="0"/>
              <a:t>, 2013:147)</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92696"/>
            <a:ext cx="7837184" cy="720080"/>
          </a:xfrm>
        </p:spPr>
        <p:txBody>
          <a:bodyPr anchor="ctr">
            <a:noAutofit/>
          </a:bodyPr>
          <a:lstStyle/>
          <a:p>
            <a:pPr algn="ctr"/>
            <a:r>
              <a:rPr lang="cy-GB" altLang="en-US" sz="4000" b="0" dirty="0" smtClean="0">
                <a:solidFill>
                  <a:srgbClr val="222222"/>
                </a:solidFill>
                <a:latin typeface="inherit"/>
              </a:rPr>
              <a:t/>
            </a:r>
            <a:br>
              <a:rPr lang="cy-GB" altLang="en-US" sz="4000" b="0" dirty="0" smtClean="0">
                <a:solidFill>
                  <a:srgbClr val="222222"/>
                </a:solidFill>
                <a:latin typeface="inherit"/>
              </a:rPr>
            </a:br>
            <a:r>
              <a:rPr lang="cy-GB" altLang="en-US" sz="4000" dirty="0" smtClean="0">
                <a:solidFill>
                  <a:srgbClr val="222222"/>
                </a:solidFill>
                <a:latin typeface="+mn-lt"/>
              </a:rPr>
              <a:t>Dau safbwynt </a:t>
            </a:r>
            <a:r>
              <a:rPr lang="cy-GB" altLang="en-US" sz="4000" dirty="0">
                <a:solidFill>
                  <a:srgbClr val="222222"/>
                </a:solidFill>
                <a:latin typeface="+mn-lt"/>
              </a:rPr>
              <a:t>ar addysg</a:t>
            </a:r>
            <a:r>
              <a:rPr lang="cy-GB" altLang="en-US" sz="800" dirty="0">
                <a:solidFill>
                  <a:schemeClr val="tx1"/>
                </a:solidFill>
                <a:latin typeface="+mn-lt"/>
              </a:rPr>
              <a:t> </a:t>
            </a:r>
            <a:r>
              <a:rPr lang="cy-GB" altLang="en-US" sz="3200" dirty="0">
                <a:solidFill>
                  <a:schemeClr val="tx1"/>
                </a:solidFill>
                <a:latin typeface="+mn-lt"/>
              </a:rPr>
              <a:t/>
            </a:r>
            <a:br>
              <a:rPr lang="cy-GB" altLang="en-US" sz="3200" dirty="0">
                <a:solidFill>
                  <a:schemeClr val="tx1"/>
                </a:solidFill>
                <a:latin typeface="+mn-lt"/>
              </a:rPr>
            </a:br>
            <a:endParaRPr lang="en-GB" sz="4000" dirty="0">
              <a:latin typeface="+mn-lt"/>
            </a:endParaRPr>
          </a:p>
        </p:txBody>
      </p:sp>
      <p:sp>
        <p:nvSpPr>
          <p:cNvPr id="4" name="Text Placeholder 3"/>
          <p:cNvSpPr>
            <a:spLocks noGrp="1"/>
          </p:cNvSpPr>
          <p:nvPr>
            <p:ph type="body" idx="2"/>
          </p:nvPr>
        </p:nvSpPr>
        <p:spPr>
          <a:xfrm>
            <a:off x="6156176" y="1844824"/>
            <a:ext cx="2580600" cy="4617720"/>
          </a:xfrm>
        </p:spPr>
        <p:txBody>
          <a:bodyPr>
            <a:normAutofit fontScale="92500"/>
          </a:bodyPr>
          <a:lstStyle/>
          <a:p>
            <a:r>
              <a:rPr lang="cy-GB" altLang="en-US" sz="2800" dirty="0">
                <a:solidFill>
                  <a:srgbClr val="222222"/>
                </a:solidFill>
              </a:rPr>
              <a:t>Mae Duw yn cael ei guddio gan bethau </a:t>
            </a:r>
            <a:r>
              <a:rPr lang="cy-GB" altLang="en-US" sz="2800" dirty="0" smtClean="0">
                <a:solidFill>
                  <a:srgbClr val="222222"/>
                </a:solidFill>
              </a:rPr>
              <a:t>cyffredin</a:t>
            </a:r>
            <a:r>
              <a:rPr lang="cy-GB" altLang="en-US" sz="2800" dirty="0">
                <a:solidFill>
                  <a:srgbClr val="222222"/>
                </a:solidFill>
              </a:rPr>
              <a:t>- nid yw addysg seciwlar yn unig yn ddigon da a rhaid dysgu materion crefyddol a moesol i blant</a:t>
            </a:r>
            <a:r>
              <a:rPr lang="cy-GB" altLang="en-US" sz="500" dirty="0"/>
              <a:t> </a:t>
            </a:r>
            <a:endParaRPr lang="cy-GB" altLang="en-US" sz="2000" dirty="0"/>
          </a:p>
          <a:p>
            <a:endParaRPr lang="en-GB" sz="2600" dirty="0"/>
          </a:p>
          <a:p>
            <a:endParaRPr lang="en-GB" dirty="0"/>
          </a:p>
        </p:txBody>
      </p:sp>
      <p:pic>
        <p:nvPicPr>
          <p:cNvPr id="5" name="il_fi" descr="http://www.dumb.com/god/images/god.jpg"/>
          <p:cNvPicPr>
            <a:picLocks noGrp="1"/>
          </p:cNvPicPr>
          <p:nvPr>
            <p:ph sz="half" idx="1"/>
          </p:nvPr>
        </p:nvPicPr>
        <p:blipFill>
          <a:blip r:embed="rId3" cstate="print"/>
          <a:stretch>
            <a:fillRect/>
          </a:stretch>
        </p:blipFill>
        <p:spPr bwMode="auto">
          <a:xfrm>
            <a:off x="2915816" y="2204864"/>
            <a:ext cx="2952328" cy="3960440"/>
          </a:xfrm>
          <a:prstGeom prst="rect">
            <a:avLst/>
          </a:prstGeom>
          <a:noFill/>
          <a:ln w="9525">
            <a:noFill/>
            <a:miter lim="800000"/>
            <a:headEnd/>
            <a:tailEnd/>
          </a:ln>
        </p:spPr>
      </p:pic>
      <p:sp>
        <p:nvSpPr>
          <p:cNvPr id="7" name="TextBox 6"/>
          <p:cNvSpPr txBox="1"/>
          <p:nvPr/>
        </p:nvSpPr>
        <p:spPr>
          <a:xfrm>
            <a:off x="395536" y="1556792"/>
            <a:ext cx="2304256" cy="4955203"/>
          </a:xfrm>
          <a:prstGeom prst="rect">
            <a:avLst/>
          </a:prstGeom>
          <a:noFill/>
        </p:spPr>
        <p:txBody>
          <a:bodyPr wrap="square" rtlCol="0">
            <a:spAutoFit/>
          </a:bodyPr>
          <a:lstStyle/>
          <a:p>
            <a:r>
              <a:rPr lang="en-GB" sz="2800" dirty="0"/>
              <a:t/>
            </a:r>
            <a:br>
              <a:rPr lang="en-GB" sz="2800" dirty="0"/>
            </a:br>
            <a:r>
              <a:rPr lang="en-GB" sz="2400" dirty="0" err="1"/>
              <a:t>Gellir</a:t>
            </a:r>
            <a:r>
              <a:rPr lang="en-GB" sz="2400" dirty="0"/>
              <a:t> </a:t>
            </a:r>
            <a:r>
              <a:rPr lang="en-GB" sz="2400" dirty="0" err="1"/>
              <a:t>gweld</a:t>
            </a:r>
            <a:r>
              <a:rPr lang="en-GB" sz="2400" dirty="0"/>
              <a:t> </a:t>
            </a:r>
            <a:r>
              <a:rPr lang="en-GB" sz="2400" dirty="0" err="1"/>
              <a:t>Duw</a:t>
            </a:r>
            <a:r>
              <a:rPr lang="en-GB" sz="2400" dirty="0"/>
              <a:t> </a:t>
            </a:r>
            <a:r>
              <a:rPr lang="en-GB" sz="2400" dirty="0" err="1"/>
              <a:t>mewn</a:t>
            </a:r>
            <a:r>
              <a:rPr lang="en-GB" sz="2400" dirty="0"/>
              <a:t> </a:t>
            </a:r>
            <a:r>
              <a:rPr lang="en-GB" sz="2400" dirty="0" err="1"/>
              <a:t>pethau</a:t>
            </a:r>
            <a:r>
              <a:rPr lang="en-GB" sz="2400" dirty="0"/>
              <a:t> </a:t>
            </a:r>
            <a:r>
              <a:rPr lang="en-GB" sz="2400" dirty="0" err="1"/>
              <a:t>cyffredin</a:t>
            </a:r>
            <a:r>
              <a:rPr lang="en-GB" sz="2400" dirty="0"/>
              <a:t> - </a:t>
            </a:r>
            <a:r>
              <a:rPr lang="en-GB" sz="2400" dirty="0" err="1"/>
              <a:t>pryd</a:t>
            </a:r>
            <a:r>
              <a:rPr lang="en-GB" sz="2400" dirty="0"/>
              <a:t> </a:t>
            </a:r>
            <a:r>
              <a:rPr lang="en-GB" sz="2400" dirty="0" err="1"/>
              <a:t>bynnag</a:t>
            </a:r>
            <a:r>
              <a:rPr lang="en-GB" sz="2400" dirty="0"/>
              <a:t> </a:t>
            </a:r>
            <a:r>
              <a:rPr lang="en-GB" sz="2400" dirty="0" err="1"/>
              <a:t>rydyn</a:t>
            </a:r>
            <a:r>
              <a:rPr lang="en-GB" sz="2400" dirty="0"/>
              <a:t> </a:t>
            </a:r>
            <a:r>
              <a:rPr lang="en-GB" sz="2400" dirty="0" err="1"/>
              <a:t>ni’n</a:t>
            </a:r>
            <a:r>
              <a:rPr lang="en-GB" sz="2400" dirty="0"/>
              <a:t> </a:t>
            </a:r>
            <a:r>
              <a:rPr lang="en-GB" sz="2400" dirty="0" err="1"/>
              <a:t>addysgu</a:t>
            </a:r>
            <a:r>
              <a:rPr lang="en-GB" sz="2400" dirty="0"/>
              <a:t> plant </a:t>
            </a:r>
            <a:r>
              <a:rPr lang="en-GB" sz="2400" dirty="0" err="1"/>
              <a:t>rydyn</a:t>
            </a:r>
            <a:r>
              <a:rPr lang="en-GB" sz="2400" dirty="0"/>
              <a:t> </a:t>
            </a:r>
            <a:r>
              <a:rPr lang="en-GB" sz="2400" dirty="0" err="1"/>
              <a:t>ni’n</a:t>
            </a:r>
            <a:r>
              <a:rPr lang="en-GB" sz="2400" dirty="0"/>
              <a:t> </a:t>
            </a:r>
            <a:r>
              <a:rPr lang="en-GB" sz="2400" dirty="0" err="1"/>
              <a:t>eu</a:t>
            </a:r>
            <a:r>
              <a:rPr lang="en-GB" sz="2400" dirty="0"/>
              <a:t> </a:t>
            </a:r>
            <a:r>
              <a:rPr lang="en-GB" sz="2400" dirty="0" err="1"/>
              <a:t>helpu</a:t>
            </a:r>
            <a:r>
              <a:rPr lang="en-GB" sz="2400" dirty="0"/>
              <a:t> </a:t>
            </a:r>
            <a:r>
              <a:rPr lang="en-GB" sz="2400" dirty="0" err="1"/>
              <a:t>i</a:t>
            </a:r>
            <a:r>
              <a:rPr lang="en-GB" sz="2400" dirty="0"/>
              <a:t> </a:t>
            </a:r>
            <a:r>
              <a:rPr lang="en-GB" sz="2400" dirty="0" err="1"/>
              <a:t>ddarganfod</a:t>
            </a:r>
            <a:r>
              <a:rPr lang="en-GB" sz="2400" dirty="0"/>
              <a:t> ‘</a:t>
            </a:r>
            <a:r>
              <a:rPr lang="en-GB" sz="2400" dirty="0" err="1"/>
              <a:t>gwir</a:t>
            </a:r>
            <a:r>
              <a:rPr lang="en-GB" sz="2400" dirty="0"/>
              <a:t> </a:t>
            </a:r>
            <a:r>
              <a:rPr lang="en-GB" sz="2400" dirty="0" err="1"/>
              <a:t>ystyr</a:t>
            </a:r>
            <a:r>
              <a:rPr lang="en-GB" sz="2400" dirty="0"/>
              <a:t>’. Mae </a:t>
            </a:r>
            <a:r>
              <a:rPr lang="en-GB" sz="2400" dirty="0" err="1"/>
              <a:t>addysg</a:t>
            </a:r>
            <a:r>
              <a:rPr lang="en-GB" sz="2400" dirty="0"/>
              <a:t> </a:t>
            </a:r>
            <a:r>
              <a:rPr lang="en-GB" sz="2400" dirty="0" err="1"/>
              <a:t>yn</a:t>
            </a:r>
            <a:r>
              <a:rPr lang="en-GB" sz="2400" dirty="0"/>
              <a:t> </a:t>
            </a:r>
            <a:r>
              <a:rPr lang="en-GB" sz="2400" dirty="0" err="1"/>
              <a:t>beth</a:t>
            </a:r>
            <a:r>
              <a:rPr lang="en-GB" sz="2400" dirty="0"/>
              <a:t> da</a:t>
            </a:r>
          </a:p>
        </p:txBody>
      </p:sp>
      <p:sp>
        <p:nvSpPr>
          <p:cNvPr id="3" name="Rectangle 1"/>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8" name="Rectangle 3"/>
          <p:cNvSpPr>
            <a:spLocks noChangeArrowheads="1"/>
          </p:cNvSpPr>
          <p:nvPr/>
        </p:nvSpPr>
        <p:spPr bwMode="auto">
          <a:xfrm>
            <a:off x="107504" y="934825"/>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92696"/>
            <a:ext cx="7837184" cy="720080"/>
          </a:xfrm>
        </p:spPr>
        <p:txBody>
          <a:bodyPr anchor="ctr">
            <a:noAutofit/>
          </a:bodyPr>
          <a:lstStyle/>
          <a:p>
            <a:pPr algn="ctr"/>
            <a:r>
              <a:rPr lang="en-GB" sz="4000" dirty="0"/>
              <a:t>Two views on education</a:t>
            </a:r>
          </a:p>
        </p:txBody>
      </p:sp>
      <p:sp>
        <p:nvSpPr>
          <p:cNvPr id="4" name="Text Placeholder 3"/>
          <p:cNvSpPr>
            <a:spLocks noGrp="1"/>
          </p:cNvSpPr>
          <p:nvPr>
            <p:ph type="body" idx="2"/>
          </p:nvPr>
        </p:nvSpPr>
        <p:spPr>
          <a:xfrm>
            <a:off x="6156176" y="2010727"/>
            <a:ext cx="2580600" cy="4617720"/>
          </a:xfrm>
        </p:spPr>
        <p:txBody>
          <a:bodyPr/>
          <a:lstStyle/>
          <a:p>
            <a:r>
              <a:rPr lang="en-GB" sz="2600" dirty="0"/>
              <a:t>God is obscured by ordinary things—secular education alone is not good enough and children must be taught religious and moral issues.</a:t>
            </a:r>
          </a:p>
          <a:p>
            <a:endParaRPr lang="en-GB" dirty="0"/>
          </a:p>
        </p:txBody>
      </p:sp>
      <p:pic>
        <p:nvPicPr>
          <p:cNvPr id="5" name="il_fi" descr="http://www.dumb.com/god/images/god.jpg"/>
          <p:cNvPicPr>
            <a:picLocks noGrp="1"/>
          </p:cNvPicPr>
          <p:nvPr>
            <p:ph sz="half" idx="1"/>
          </p:nvPr>
        </p:nvPicPr>
        <p:blipFill>
          <a:blip r:embed="rId3" cstate="print"/>
          <a:stretch>
            <a:fillRect/>
          </a:stretch>
        </p:blipFill>
        <p:spPr bwMode="auto">
          <a:xfrm>
            <a:off x="2915816" y="2204864"/>
            <a:ext cx="2952328" cy="3960440"/>
          </a:xfrm>
          <a:prstGeom prst="rect">
            <a:avLst/>
          </a:prstGeom>
          <a:noFill/>
          <a:ln w="9525">
            <a:noFill/>
            <a:miter lim="800000"/>
            <a:headEnd/>
            <a:tailEnd/>
          </a:ln>
        </p:spPr>
      </p:pic>
      <p:sp>
        <p:nvSpPr>
          <p:cNvPr id="7" name="TextBox 6"/>
          <p:cNvSpPr txBox="1"/>
          <p:nvPr/>
        </p:nvSpPr>
        <p:spPr>
          <a:xfrm>
            <a:off x="395536" y="1556792"/>
            <a:ext cx="2376264" cy="5170646"/>
          </a:xfrm>
          <a:prstGeom prst="rect">
            <a:avLst/>
          </a:prstGeom>
          <a:noFill/>
        </p:spPr>
        <p:txBody>
          <a:bodyPr wrap="square" rtlCol="0">
            <a:spAutoFit/>
          </a:bodyPr>
          <a:lstStyle/>
          <a:p>
            <a:r>
              <a:rPr lang="en-GB" sz="2600" dirty="0"/>
              <a:t>God can be seen in ordinary things—whenever we educate children we help them to discover ‘true meaning’. Education is a good thing.</a:t>
            </a:r>
          </a:p>
          <a:p>
            <a:endParaRPr lang="en-GB" dirty="0"/>
          </a:p>
        </p:txBody>
      </p:sp>
    </p:spTree>
    <p:extLst>
      <p:ext uri="{BB962C8B-B14F-4D97-AF65-F5344CB8AC3E}">
        <p14:creationId xmlns:p14="http://schemas.microsoft.com/office/powerpoint/2010/main" val="1963867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Dilemma of a faith-based education</a:t>
            </a:r>
          </a:p>
        </p:txBody>
      </p:sp>
      <p:sp>
        <p:nvSpPr>
          <p:cNvPr id="4" name="Text Placeholder 3"/>
          <p:cNvSpPr>
            <a:spLocks noGrp="1"/>
          </p:cNvSpPr>
          <p:nvPr>
            <p:ph type="body" idx="2"/>
          </p:nvPr>
        </p:nvSpPr>
        <p:spPr>
          <a:xfrm>
            <a:off x="5353496" y="2492895"/>
            <a:ext cx="3383280" cy="3672409"/>
          </a:xfrm>
        </p:spPr>
        <p:txBody>
          <a:bodyPr>
            <a:normAutofit lnSpcReduction="10000"/>
          </a:bodyPr>
          <a:lstStyle/>
          <a:p>
            <a:pPr algn="ctr"/>
            <a:r>
              <a:rPr lang="en-GB" sz="6600" dirty="0">
                <a:latin typeface="Chiller" pitchFamily="82" charset="0"/>
              </a:rPr>
              <a:t>Education</a:t>
            </a:r>
          </a:p>
          <a:p>
            <a:pPr>
              <a:buFont typeface="Arial" pitchFamily="34" charset="0"/>
              <a:buChar char="•"/>
            </a:pPr>
            <a:r>
              <a:rPr lang="en-GB" sz="2400" dirty="0"/>
              <a:t>a religious way of life?</a:t>
            </a:r>
          </a:p>
          <a:p>
            <a:pPr algn="ctr"/>
            <a:r>
              <a:rPr lang="en-GB" sz="4800" b="1" dirty="0">
                <a:latin typeface="Chiller" pitchFamily="82" charset="0"/>
              </a:rPr>
              <a:t>or</a:t>
            </a:r>
          </a:p>
          <a:p>
            <a:pPr>
              <a:buFont typeface="Arial" pitchFamily="34" charset="0"/>
              <a:buChar char="•"/>
            </a:pPr>
            <a:r>
              <a:rPr lang="en-GB" sz="2400" dirty="0"/>
              <a:t>a means to socialize pupils into the habits and customs of society in general?</a:t>
            </a:r>
          </a:p>
          <a:p>
            <a:endParaRPr lang="en-GB" dirty="0"/>
          </a:p>
        </p:txBody>
      </p:sp>
      <p:pic>
        <p:nvPicPr>
          <p:cNvPr id="5" name="il_fi" descr="http://filipspagnoli.files.wordpress.com/2009/01/multi-faith-school-cartoon.jpg"/>
          <p:cNvPicPr>
            <a:picLocks noGrp="1"/>
          </p:cNvPicPr>
          <p:nvPr>
            <p:ph sz="half" idx="1"/>
          </p:nvPr>
        </p:nvPicPr>
        <p:blipFill>
          <a:blip r:embed="rId3" cstate="print"/>
          <a:srcRect/>
          <a:stretch>
            <a:fillRect/>
          </a:stretch>
        </p:blipFill>
        <p:spPr bwMode="auto">
          <a:xfrm>
            <a:off x="179512" y="620688"/>
            <a:ext cx="4752528" cy="4968552"/>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err="1" smtClean="0"/>
              <a:t>Addysg</a:t>
            </a:r>
            <a:r>
              <a:rPr lang="en-GB" sz="3200" dirty="0" smtClean="0"/>
              <a:t> a </a:t>
            </a:r>
            <a:r>
              <a:rPr lang="en-GB" sz="3200" dirty="0" err="1" smtClean="0"/>
              <a:t>ysbrydolrwydd</a:t>
            </a:r>
            <a:r>
              <a:rPr lang="en-GB" sz="3200" dirty="0" smtClean="0"/>
              <a:t>: </a:t>
            </a:r>
            <a:r>
              <a:rPr lang="en-GB" sz="3200" dirty="0" err="1" smtClean="0"/>
              <a:t>problemau</a:t>
            </a:r>
            <a:r>
              <a:rPr lang="en-GB" sz="3200" dirty="0" smtClean="0"/>
              <a:t> </a:t>
            </a:r>
            <a:r>
              <a:rPr lang="en-GB" sz="3200" dirty="0" err="1" smtClean="0"/>
              <a:t>ar</a:t>
            </a:r>
            <a:r>
              <a:rPr lang="en-GB" sz="3200" dirty="0" smtClean="0"/>
              <a:t> </a:t>
            </a:r>
            <a:r>
              <a:rPr lang="en-GB" sz="3200" dirty="0" err="1" smtClean="0"/>
              <a:t>waith</a:t>
            </a:r>
            <a:r>
              <a:rPr lang="en-GB" sz="3200" dirty="0" smtClean="0"/>
              <a:t/>
            </a:r>
            <a:br>
              <a:rPr lang="en-GB" sz="3200" dirty="0" smtClean="0"/>
            </a:br>
            <a:r>
              <a:rPr lang="en-GB" sz="3200" dirty="0" smtClean="0"/>
              <a:t> Education </a:t>
            </a:r>
            <a:r>
              <a:rPr lang="en-GB" sz="3200" dirty="0"/>
              <a:t>and spirituality: problems in action</a:t>
            </a:r>
          </a:p>
        </p:txBody>
      </p:sp>
      <p:sp>
        <p:nvSpPr>
          <p:cNvPr id="3" name="Content Placeholder 2"/>
          <p:cNvSpPr>
            <a:spLocks noGrp="1"/>
          </p:cNvSpPr>
          <p:nvPr>
            <p:ph sz="half" idx="1"/>
          </p:nvPr>
        </p:nvSpPr>
        <p:spPr/>
        <p:txBody>
          <a:bodyPr>
            <a:normAutofit/>
          </a:bodyPr>
          <a:lstStyle/>
          <a:p>
            <a:r>
              <a:rPr lang="en-GB" dirty="0"/>
              <a:t>Schools are required to promote the diverse values of </a:t>
            </a:r>
            <a:r>
              <a:rPr lang="en-GB" u="sng" dirty="0"/>
              <a:t>all</a:t>
            </a:r>
            <a:r>
              <a:rPr lang="en-GB" dirty="0"/>
              <a:t> pupils</a:t>
            </a:r>
          </a:p>
          <a:p>
            <a:pPr>
              <a:buNone/>
            </a:pPr>
            <a:endParaRPr lang="en-GB" dirty="0"/>
          </a:p>
          <a:p>
            <a:r>
              <a:rPr lang="en-GB" dirty="0"/>
              <a:t>Equality within spiritual education.</a:t>
            </a:r>
          </a:p>
          <a:p>
            <a:pPr>
              <a:buNone/>
            </a:pPr>
            <a:endParaRPr lang="en-GB" dirty="0"/>
          </a:p>
          <a:p>
            <a:r>
              <a:rPr lang="en-GB" dirty="0"/>
              <a:t>Supporters of faith schools argue that this should not apply to faith schools.</a:t>
            </a:r>
          </a:p>
        </p:txBody>
      </p:sp>
      <p:sp>
        <p:nvSpPr>
          <p:cNvPr id="4" name="Content Placeholder 3"/>
          <p:cNvSpPr>
            <a:spLocks noGrp="1"/>
          </p:cNvSpPr>
          <p:nvPr>
            <p:ph sz="half" idx="2"/>
          </p:nvPr>
        </p:nvSpPr>
        <p:spPr/>
        <p:txBody>
          <a:bodyPr/>
          <a:lstStyle/>
          <a:p>
            <a:r>
              <a:rPr lang="en-GB" dirty="0" err="1" smtClean="0"/>
              <a:t>Mae’n</a:t>
            </a:r>
            <a:r>
              <a:rPr lang="en-GB" dirty="0" smtClean="0"/>
              <a:t> </a:t>
            </a:r>
            <a:r>
              <a:rPr lang="en-GB" dirty="0" err="1" smtClean="0"/>
              <a:t>ddyletswydd</a:t>
            </a:r>
            <a:r>
              <a:rPr lang="en-GB" dirty="0" smtClean="0"/>
              <a:t> </a:t>
            </a:r>
            <a:r>
              <a:rPr lang="en-GB" dirty="0" err="1" smtClean="0"/>
              <a:t>ar</a:t>
            </a:r>
            <a:r>
              <a:rPr lang="en-GB" dirty="0" smtClean="0"/>
              <a:t> </a:t>
            </a:r>
            <a:r>
              <a:rPr lang="en-GB" dirty="0" err="1" smtClean="0"/>
              <a:t>ysgolion</a:t>
            </a:r>
            <a:r>
              <a:rPr lang="en-GB" dirty="0" smtClean="0"/>
              <a:t> </a:t>
            </a:r>
            <a:r>
              <a:rPr lang="en-GB" dirty="0" err="1" smtClean="0"/>
              <a:t>hyrwyddo</a:t>
            </a:r>
            <a:r>
              <a:rPr lang="en-GB" dirty="0" smtClean="0"/>
              <a:t> </a:t>
            </a:r>
            <a:r>
              <a:rPr lang="en-GB" dirty="0" err="1" smtClean="0"/>
              <a:t>gwerthoedd</a:t>
            </a:r>
            <a:r>
              <a:rPr lang="en-GB" dirty="0" smtClean="0"/>
              <a:t> </a:t>
            </a:r>
            <a:r>
              <a:rPr lang="en-GB" dirty="0" err="1" smtClean="0"/>
              <a:t>amrywiol</a:t>
            </a:r>
            <a:r>
              <a:rPr lang="en-GB" dirty="0" smtClean="0"/>
              <a:t> </a:t>
            </a:r>
            <a:r>
              <a:rPr lang="en-GB" u="sng" dirty="0" smtClean="0"/>
              <a:t>bob</a:t>
            </a:r>
            <a:r>
              <a:rPr lang="en-GB" dirty="0" smtClean="0"/>
              <a:t> </a:t>
            </a:r>
            <a:r>
              <a:rPr lang="en-GB" dirty="0" err="1" smtClean="0"/>
              <a:t>disgybl</a:t>
            </a:r>
            <a:endParaRPr lang="en-GB" dirty="0" smtClean="0"/>
          </a:p>
          <a:p>
            <a:endParaRPr lang="en-GB" dirty="0"/>
          </a:p>
          <a:p>
            <a:r>
              <a:rPr lang="en-GB" dirty="0" err="1" smtClean="0"/>
              <a:t>Cydraddoldeb</a:t>
            </a:r>
            <a:r>
              <a:rPr lang="en-GB" dirty="0"/>
              <a:t> </a:t>
            </a:r>
            <a:r>
              <a:rPr lang="en-GB" dirty="0" smtClean="0"/>
              <a:t>o </a:t>
            </a:r>
            <a:r>
              <a:rPr lang="en-GB" dirty="0" err="1" smtClean="0"/>
              <a:t>fewn</a:t>
            </a:r>
            <a:r>
              <a:rPr lang="en-GB" dirty="0" smtClean="0"/>
              <a:t> </a:t>
            </a:r>
            <a:r>
              <a:rPr lang="en-GB" dirty="0" err="1" smtClean="0"/>
              <a:t>addysg</a:t>
            </a:r>
            <a:r>
              <a:rPr lang="en-GB" dirty="0" smtClean="0"/>
              <a:t> </a:t>
            </a:r>
            <a:r>
              <a:rPr lang="en-GB" dirty="0" err="1" smtClean="0"/>
              <a:t>ysbrydol</a:t>
            </a:r>
            <a:endParaRPr lang="en-GB" dirty="0" smtClean="0"/>
          </a:p>
          <a:p>
            <a:endParaRPr lang="en-GB" dirty="0" smtClean="0"/>
          </a:p>
          <a:p>
            <a:r>
              <a:rPr lang="en-GB" dirty="0" err="1" smtClean="0"/>
              <a:t>Cefnogwyr</a:t>
            </a:r>
            <a:r>
              <a:rPr lang="en-GB" dirty="0" smtClean="0"/>
              <a:t> </a:t>
            </a:r>
            <a:r>
              <a:rPr lang="en-GB" dirty="0" err="1" smtClean="0"/>
              <a:t>ysgolion</a:t>
            </a:r>
            <a:r>
              <a:rPr lang="en-GB" dirty="0" smtClean="0"/>
              <a:t> </a:t>
            </a:r>
            <a:r>
              <a:rPr lang="en-GB" dirty="0" err="1" smtClean="0"/>
              <a:t>ffydd</a:t>
            </a:r>
            <a:r>
              <a:rPr lang="en-GB" dirty="0" smtClean="0"/>
              <a:t> </a:t>
            </a:r>
            <a:r>
              <a:rPr lang="en-GB" dirty="0" err="1" smtClean="0"/>
              <a:t>yn</a:t>
            </a:r>
            <a:r>
              <a:rPr lang="en-GB" dirty="0" smtClean="0"/>
              <a:t> </a:t>
            </a:r>
            <a:r>
              <a:rPr lang="en-GB" dirty="0" err="1" smtClean="0"/>
              <a:t>dadlau</a:t>
            </a:r>
            <a:r>
              <a:rPr lang="en-GB" dirty="0" smtClean="0"/>
              <a:t> </a:t>
            </a:r>
            <a:r>
              <a:rPr lang="en-GB" dirty="0" err="1" smtClean="0"/>
              <a:t>ni</a:t>
            </a:r>
            <a:r>
              <a:rPr lang="en-GB" dirty="0" smtClean="0"/>
              <a:t> </a:t>
            </a:r>
            <a:r>
              <a:rPr lang="en-GB" dirty="0" err="1" smtClean="0"/>
              <a:t>ddylai</a:t>
            </a:r>
            <a:r>
              <a:rPr lang="en-GB" dirty="0" smtClean="0"/>
              <a:t> </a:t>
            </a:r>
            <a:r>
              <a:rPr lang="en-GB" dirty="0" err="1" smtClean="0"/>
              <a:t>hyn</a:t>
            </a:r>
            <a:r>
              <a:rPr lang="en-GB" dirty="0" smtClean="0"/>
              <a:t> </a:t>
            </a:r>
            <a:r>
              <a:rPr lang="en-GB" dirty="0" err="1" smtClean="0"/>
              <a:t>fod</a:t>
            </a:r>
            <a:r>
              <a:rPr lang="en-GB" dirty="0" smtClean="0"/>
              <a:t> </a:t>
            </a:r>
            <a:r>
              <a:rPr lang="en-GB" dirty="0" err="1" smtClean="0"/>
              <a:t>yn</a:t>
            </a:r>
            <a:r>
              <a:rPr lang="en-GB" dirty="0" smtClean="0"/>
              <a:t> </a:t>
            </a:r>
            <a:r>
              <a:rPr lang="en-GB" dirty="0" err="1" smtClean="0"/>
              <a:t>gymwys</a:t>
            </a:r>
            <a:r>
              <a:rPr lang="en-GB" dirty="0" smtClean="0"/>
              <a:t> </a:t>
            </a:r>
            <a:r>
              <a:rPr lang="en-GB" dirty="0" err="1" smtClean="0"/>
              <a:t>i</a:t>
            </a:r>
            <a:r>
              <a:rPr lang="en-GB" dirty="0" smtClean="0"/>
              <a:t> </a:t>
            </a:r>
            <a:r>
              <a:rPr lang="en-GB" dirty="0" err="1" smtClean="0"/>
              <a:t>ysgolion</a:t>
            </a:r>
            <a:r>
              <a:rPr lang="en-GB" dirty="0" smtClean="0"/>
              <a:t> </a:t>
            </a:r>
            <a:r>
              <a:rPr lang="en-GB" dirty="0" err="1" smtClean="0"/>
              <a:t>ffydd</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Ffydd</a:t>
            </a:r>
            <a:r>
              <a:rPr lang="en-GB" dirty="0" smtClean="0"/>
              <a:t> a </a:t>
            </a:r>
            <a:r>
              <a:rPr lang="en-GB" dirty="0" err="1" smtClean="0"/>
              <a:t>gwahaniaeth</a:t>
            </a:r>
            <a:r>
              <a:rPr lang="en-GB" dirty="0" smtClean="0"/>
              <a:t/>
            </a:r>
            <a:br>
              <a:rPr lang="en-GB" dirty="0" smtClean="0"/>
            </a:br>
            <a:r>
              <a:rPr lang="en-GB" dirty="0" smtClean="0"/>
              <a:t>Faith </a:t>
            </a:r>
            <a:r>
              <a:rPr lang="en-GB" dirty="0"/>
              <a:t>and Difference</a:t>
            </a:r>
          </a:p>
        </p:txBody>
      </p:sp>
      <p:sp>
        <p:nvSpPr>
          <p:cNvPr id="3" name="Content Placeholder 2"/>
          <p:cNvSpPr>
            <a:spLocks noGrp="1"/>
          </p:cNvSpPr>
          <p:nvPr>
            <p:ph sz="half" idx="1"/>
          </p:nvPr>
        </p:nvSpPr>
        <p:spPr/>
        <p:txBody>
          <a:bodyPr/>
          <a:lstStyle/>
          <a:p>
            <a:r>
              <a:rPr lang="en-GB" dirty="0"/>
              <a:t>Faith-based schools have their </a:t>
            </a:r>
            <a:r>
              <a:rPr lang="en-GB" u="sng" dirty="0"/>
              <a:t>own</a:t>
            </a:r>
            <a:r>
              <a:rPr lang="en-GB" dirty="0"/>
              <a:t> system of values (Christian, Muslim etc). Not all values are completely equal.</a:t>
            </a:r>
          </a:p>
          <a:p>
            <a:pPr>
              <a:buNone/>
            </a:pPr>
            <a:endParaRPr lang="en-GB" dirty="0"/>
          </a:p>
          <a:p>
            <a:r>
              <a:rPr lang="en-GB" dirty="0"/>
              <a:t>Most people in a faith-based school follow that faith and so it makes sense to promote that particular faith (Gardner, 2005: 10).</a:t>
            </a:r>
          </a:p>
          <a:p>
            <a:endParaRPr lang="en-GB" dirty="0"/>
          </a:p>
        </p:txBody>
      </p:sp>
      <p:sp>
        <p:nvSpPr>
          <p:cNvPr id="4" name="Content Placeholder 3"/>
          <p:cNvSpPr>
            <a:spLocks noGrp="1"/>
          </p:cNvSpPr>
          <p:nvPr>
            <p:ph sz="half" idx="2"/>
          </p:nvPr>
        </p:nvSpPr>
        <p:spPr/>
        <p:txBody>
          <a:bodyPr/>
          <a:lstStyle/>
          <a:p>
            <a:r>
              <a:rPr lang="en-GB" dirty="0" smtClean="0"/>
              <a:t>Mae </a:t>
            </a:r>
            <a:r>
              <a:rPr lang="en-GB" dirty="0" err="1" smtClean="0"/>
              <a:t>gan</a:t>
            </a:r>
            <a:r>
              <a:rPr lang="en-GB" dirty="0" smtClean="0"/>
              <a:t> </a:t>
            </a:r>
            <a:r>
              <a:rPr lang="en-GB" dirty="0" err="1" smtClean="0"/>
              <a:t>ysgolion</a:t>
            </a:r>
            <a:r>
              <a:rPr lang="en-GB" dirty="0" smtClean="0"/>
              <a:t> </a:t>
            </a:r>
            <a:r>
              <a:rPr lang="en-GB" dirty="0" err="1" smtClean="0"/>
              <a:t>ffydd</a:t>
            </a:r>
            <a:r>
              <a:rPr lang="en-GB" dirty="0" smtClean="0"/>
              <a:t> </a:t>
            </a:r>
            <a:r>
              <a:rPr lang="en-GB" dirty="0" err="1" smtClean="0"/>
              <a:t>eu</a:t>
            </a:r>
            <a:r>
              <a:rPr lang="en-GB" dirty="0" smtClean="0"/>
              <a:t> system </a:t>
            </a:r>
            <a:r>
              <a:rPr lang="en-GB" dirty="0" err="1" smtClean="0"/>
              <a:t>gwerthoedd</a:t>
            </a:r>
            <a:r>
              <a:rPr lang="en-GB" dirty="0" smtClean="0"/>
              <a:t> </a:t>
            </a:r>
            <a:r>
              <a:rPr lang="en-GB" dirty="0" err="1" smtClean="0"/>
              <a:t>eu</a:t>
            </a:r>
            <a:r>
              <a:rPr lang="en-GB" dirty="0" smtClean="0"/>
              <a:t> </a:t>
            </a:r>
            <a:r>
              <a:rPr lang="en-GB" dirty="0" err="1" smtClean="0"/>
              <a:t>hun</a:t>
            </a:r>
            <a:r>
              <a:rPr lang="en-GB" dirty="0" smtClean="0"/>
              <a:t> (</a:t>
            </a:r>
            <a:r>
              <a:rPr lang="en-GB" dirty="0" err="1" smtClean="0"/>
              <a:t>Cristnogol</a:t>
            </a:r>
            <a:r>
              <a:rPr lang="en-GB" dirty="0" smtClean="0"/>
              <a:t>, </a:t>
            </a:r>
            <a:r>
              <a:rPr lang="en-GB" dirty="0" err="1" smtClean="0"/>
              <a:t>Mwslemaidd</a:t>
            </a:r>
            <a:r>
              <a:rPr lang="en-GB" dirty="0" smtClean="0"/>
              <a:t> </a:t>
            </a:r>
            <a:r>
              <a:rPr lang="en-GB" dirty="0" err="1" smtClean="0"/>
              <a:t>ayb</a:t>
            </a:r>
            <a:r>
              <a:rPr lang="en-GB" dirty="0" smtClean="0"/>
              <a:t>.) </a:t>
            </a:r>
            <a:r>
              <a:rPr lang="en-GB" dirty="0" err="1"/>
              <a:t>N</a:t>
            </a:r>
            <a:r>
              <a:rPr lang="en-GB" dirty="0" err="1" smtClean="0"/>
              <a:t>id</a:t>
            </a:r>
            <a:r>
              <a:rPr lang="en-GB" dirty="0" smtClean="0"/>
              <a:t> </a:t>
            </a:r>
            <a:r>
              <a:rPr lang="en-GB" dirty="0" err="1" smtClean="0"/>
              <a:t>yw</a:t>
            </a:r>
            <a:r>
              <a:rPr lang="en-GB" dirty="0" smtClean="0"/>
              <a:t> </a:t>
            </a:r>
            <a:r>
              <a:rPr lang="en-GB" dirty="0" err="1" smtClean="0"/>
              <a:t>gwerthoedd</a:t>
            </a:r>
            <a:r>
              <a:rPr lang="en-GB" dirty="0" smtClean="0"/>
              <a:t> </a:t>
            </a:r>
            <a:r>
              <a:rPr lang="en-GB" dirty="0" err="1" smtClean="0"/>
              <a:t>pawb</a:t>
            </a:r>
            <a:r>
              <a:rPr lang="en-GB" dirty="0" smtClean="0"/>
              <a:t> </a:t>
            </a:r>
            <a:r>
              <a:rPr lang="en-GB" dirty="0" err="1" smtClean="0"/>
              <a:t>yr</a:t>
            </a:r>
            <a:r>
              <a:rPr lang="en-GB" dirty="0" smtClean="0"/>
              <a:t> un </a:t>
            </a:r>
            <a:r>
              <a:rPr lang="en-GB" dirty="0" err="1" smtClean="0"/>
              <a:t>peth</a:t>
            </a:r>
            <a:r>
              <a:rPr lang="en-GB" dirty="0" smtClean="0"/>
              <a:t>.</a:t>
            </a:r>
          </a:p>
          <a:p>
            <a:endParaRPr lang="en-GB" dirty="0"/>
          </a:p>
          <a:p>
            <a:pPr marL="109728" indent="0">
              <a:buNone/>
            </a:pPr>
            <a:r>
              <a:rPr lang="en-GB" dirty="0" smtClean="0"/>
              <a:t>Mae </a:t>
            </a:r>
            <a:r>
              <a:rPr lang="en-GB" dirty="0" err="1" smtClean="0"/>
              <a:t>mwyafrif</a:t>
            </a:r>
            <a:r>
              <a:rPr lang="en-GB" dirty="0" smtClean="0"/>
              <a:t> </a:t>
            </a:r>
            <a:r>
              <a:rPr lang="en-GB" dirty="0" err="1" smtClean="0"/>
              <a:t>pobl</a:t>
            </a:r>
            <a:r>
              <a:rPr lang="en-GB" dirty="0" smtClean="0"/>
              <a:t> </a:t>
            </a:r>
            <a:r>
              <a:rPr lang="en-GB" dirty="0" err="1" smtClean="0"/>
              <a:t>mewn</a:t>
            </a:r>
            <a:r>
              <a:rPr lang="en-GB" dirty="0" smtClean="0"/>
              <a:t> </a:t>
            </a:r>
            <a:r>
              <a:rPr lang="en-GB" dirty="0" err="1" smtClean="0"/>
              <a:t>ysgol</a:t>
            </a:r>
            <a:r>
              <a:rPr lang="en-GB" dirty="0" smtClean="0"/>
              <a:t> </a:t>
            </a:r>
            <a:r>
              <a:rPr lang="en-GB" dirty="0" err="1" smtClean="0"/>
              <a:t>ffydd</a:t>
            </a:r>
            <a:r>
              <a:rPr lang="en-GB" dirty="0" smtClean="0"/>
              <a:t> </a:t>
            </a:r>
            <a:r>
              <a:rPr lang="en-GB" dirty="0" err="1" smtClean="0"/>
              <a:t>yn</a:t>
            </a:r>
            <a:r>
              <a:rPr lang="en-GB" dirty="0" smtClean="0"/>
              <a:t> </a:t>
            </a:r>
            <a:r>
              <a:rPr lang="en-GB" dirty="0" err="1" smtClean="0"/>
              <a:t>dilyn</a:t>
            </a:r>
            <a:r>
              <a:rPr lang="en-GB" dirty="0" smtClean="0"/>
              <a:t> y </a:t>
            </a:r>
            <a:r>
              <a:rPr lang="en-GB" dirty="0" err="1" smtClean="0"/>
              <a:t>ffydd</a:t>
            </a:r>
            <a:r>
              <a:rPr lang="en-GB" dirty="0" smtClean="0"/>
              <a:t> </a:t>
            </a:r>
            <a:r>
              <a:rPr lang="en-GB" dirty="0" err="1" smtClean="0"/>
              <a:t>hynny</a:t>
            </a:r>
            <a:r>
              <a:rPr lang="en-GB" dirty="0" smtClean="0"/>
              <a:t> ac felly </a:t>
            </a:r>
            <a:r>
              <a:rPr lang="en-GB" dirty="0" err="1" smtClean="0"/>
              <a:t>mae’n</a:t>
            </a:r>
            <a:r>
              <a:rPr lang="en-GB" dirty="0" smtClean="0"/>
              <a:t> </a:t>
            </a:r>
            <a:r>
              <a:rPr lang="en-GB" dirty="0" err="1" smtClean="0"/>
              <a:t>gwneud</a:t>
            </a:r>
            <a:r>
              <a:rPr lang="en-GB" dirty="0" smtClean="0"/>
              <a:t> </a:t>
            </a:r>
            <a:r>
              <a:rPr lang="en-GB" dirty="0" err="1" smtClean="0"/>
              <a:t>synnwyr</a:t>
            </a:r>
            <a:r>
              <a:rPr lang="en-GB" dirty="0" smtClean="0"/>
              <a:t> </a:t>
            </a:r>
            <a:r>
              <a:rPr lang="en-GB" dirty="0" err="1"/>
              <a:t>i</a:t>
            </a:r>
            <a:r>
              <a:rPr lang="en-GB" dirty="0" smtClean="0"/>
              <a:t> </a:t>
            </a:r>
            <a:r>
              <a:rPr lang="en-GB" dirty="0" err="1" smtClean="0"/>
              <a:t>hyrwyddo’r</a:t>
            </a:r>
            <a:r>
              <a:rPr lang="en-GB" dirty="0" smtClean="0"/>
              <a:t> </a:t>
            </a:r>
            <a:r>
              <a:rPr lang="en-GB" dirty="0" err="1" smtClean="0"/>
              <a:t>ffydd</a:t>
            </a:r>
            <a:r>
              <a:rPr lang="en-GB" dirty="0" smtClean="0"/>
              <a:t> </a:t>
            </a:r>
            <a:r>
              <a:rPr lang="en-GB" dirty="0" err="1" smtClean="0"/>
              <a:t>arbennig</a:t>
            </a:r>
            <a:r>
              <a:rPr lang="en-GB" dirty="0" smtClean="0"/>
              <a:t> </a:t>
            </a:r>
            <a:r>
              <a:rPr lang="en-GB" dirty="0" err="1" smtClean="0"/>
              <a:t>hynny</a:t>
            </a:r>
            <a:r>
              <a:rPr lang="en-GB" dirty="0" smtClean="0"/>
              <a:t> </a:t>
            </a:r>
            <a:r>
              <a:rPr lang="en-GB" dirty="0"/>
              <a:t>(Gardner, 2005: 10)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08720"/>
            <a:ext cx="8229600" cy="1066800"/>
          </a:xfrm>
        </p:spPr>
        <p:txBody>
          <a:bodyPr>
            <a:normAutofit fontScale="90000"/>
          </a:bodyPr>
          <a:lstStyle/>
          <a:p>
            <a:r>
              <a:rPr lang="en-GB" sz="5400" dirty="0" err="1" smtClean="0"/>
              <a:t>Dadleuon</a:t>
            </a:r>
            <a:r>
              <a:rPr lang="en-GB" sz="5400" dirty="0" smtClean="0"/>
              <a:t> </a:t>
            </a:r>
            <a:r>
              <a:rPr lang="en-GB" sz="5400" dirty="0" err="1" smtClean="0"/>
              <a:t>dros</a:t>
            </a:r>
            <a:r>
              <a:rPr lang="en-GB" sz="5400" dirty="0" smtClean="0"/>
              <a:t> </a:t>
            </a:r>
            <a:r>
              <a:rPr lang="en-GB" sz="5400" dirty="0" err="1" smtClean="0"/>
              <a:t>Ysgol</a:t>
            </a:r>
            <a:r>
              <a:rPr lang="en-GB" sz="5400" dirty="0" smtClean="0"/>
              <a:t> </a:t>
            </a:r>
            <a:r>
              <a:rPr lang="en-GB" sz="5400" dirty="0" err="1" smtClean="0"/>
              <a:t>Ffydd</a:t>
            </a:r>
            <a:r>
              <a:rPr lang="en-GB" sz="5400" dirty="0" smtClean="0"/>
              <a:t/>
            </a:r>
            <a:br>
              <a:rPr lang="en-GB" sz="5400" dirty="0" smtClean="0"/>
            </a:br>
            <a:r>
              <a:rPr lang="en-GB" sz="5400" dirty="0" smtClean="0"/>
              <a:t>Arguments </a:t>
            </a:r>
            <a:r>
              <a:rPr lang="en-GB" sz="5400" dirty="0"/>
              <a:t>for Faith Schools</a:t>
            </a:r>
          </a:p>
        </p:txBody>
      </p:sp>
      <p:sp>
        <p:nvSpPr>
          <p:cNvPr id="3" name="Content Placeholder 2"/>
          <p:cNvSpPr>
            <a:spLocks noGrp="1"/>
          </p:cNvSpPr>
          <p:nvPr>
            <p:ph sz="half" idx="1"/>
          </p:nvPr>
        </p:nvSpPr>
        <p:spPr/>
        <p:txBody>
          <a:bodyPr>
            <a:normAutofit fontScale="85000" lnSpcReduction="20000"/>
          </a:bodyPr>
          <a:lstStyle/>
          <a:p>
            <a:pPr marL="966978" indent="-857250">
              <a:buFont typeface="+mj-lt"/>
              <a:buAutoNum type="romanLcPeriod"/>
            </a:pPr>
            <a:r>
              <a:rPr lang="en-GB" sz="4000" dirty="0"/>
              <a:t>Academic standards</a:t>
            </a:r>
          </a:p>
          <a:p>
            <a:pPr marL="966978" indent="-857250">
              <a:buFont typeface="+mj-lt"/>
              <a:buAutoNum type="romanLcPeriod"/>
            </a:pPr>
            <a:r>
              <a:rPr lang="en-GB" sz="4000" dirty="0"/>
              <a:t>Choice</a:t>
            </a:r>
          </a:p>
          <a:p>
            <a:pPr marL="966978" indent="-857250">
              <a:buFont typeface="+mj-lt"/>
              <a:buAutoNum type="romanLcPeriod"/>
            </a:pPr>
            <a:r>
              <a:rPr lang="en-GB" sz="4000" dirty="0"/>
              <a:t>Ethos</a:t>
            </a:r>
          </a:p>
          <a:p>
            <a:pPr marL="966978" indent="-857250">
              <a:buFont typeface="+mj-lt"/>
              <a:buAutoNum type="romanLcPeriod"/>
            </a:pPr>
            <a:r>
              <a:rPr lang="en-GB" sz="4000" dirty="0"/>
              <a:t>Equality of treatment</a:t>
            </a:r>
          </a:p>
          <a:p>
            <a:pPr marL="966978" indent="-857250">
              <a:buFont typeface="+mj-lt"/>
              <a:buAutoNum type="romanLcPeriod"/>
            </a:pPr>
            <a:r>
              <a:rPr lang="en-GB" sz="4000" dirty="0"/>
              <a:t>Parents v the state </a:t>
            </a:r>
          </a:p>
          <a:p>
            <a:r>
              <a:rPr lang="en-GB" sz="4000" dirty="0"/>
              <a:t>(</a:t>
            </a:r>
            <a:r>
              <a:rPr lang="en-GB" sz="4000" dirty="0" err="1"/>
              <a:t>Pring</a:t>
            </a:r>
            <a:r>
              <a:rPr lang="en-GB" sz="4000" dirty="0"/>
              <a:t>, 2005:51-54)</a:t>
            </a:r>
          </a:p>
        </p:txBody>
      </p:sp>
      <p:sp>
        <p:nvSpPr>
          <p:cNvPr id="4" name="Content Placeholder 3"/>
          <p:cNvSpPr>
            <a:spLocks noGrp="1"/>
          </p:cNvSpPr>
          <p:nvPr>
            <p:ph sz="half" idx="2"/>
          </p:nvPr>
        </p:nvSpPr>
        <p:spPr/>
        <p:txBody>
          <a:bodyPr>
            <a:normAutofit fontScale="85000" lnSpcReduction="20000"/>
          </a:bodyPr>
          <a:lstStyle/>
          <a:p>
            <a:r>
              <a:rPr lang="en-GB" sz="3800" dirty="0" err="1" smtClean="0"/>
              <a:t>Safonau</a:t>
            </a:r>
            <a:r>
              <a:rPr lang="en-GB" sz="3800" dirty="0" smtClean="0"/>
              <a:t> </a:t>
            </a:r>
            <a:r>
              <a:rPr lang="en-GB" sz="3800" dirty="0" err="1" smtClean="0"/>
              <a:t>academaidd</a:t>
            </a:r>
            <a:endParaRPr lang="en-GB" sz="3800" dirty="0" smtClean="0"/>
          </a:p>
          <a:p>
            <a:r>
              <a:rPr lang="en-GB" sz="3800" dirty="0" err="1" smtClean="0"/>
              <a:t>Dewis</a:t>
            </a:r>
            <a:endParaRPr lang="en-GB" sz="3800" dirty="0" smtClean="0"/>
          </a:p>
          <a:p>
            <a:r>
              <a:rPr lang="en-GB" sz="3800" dirty="0" smtClean="0"/>
              <a:t>Ethos</a:t>
            </a:r>
          </a:p>
          <a:p>
            <a:r>
              <a:rPr lang="en-GB" sz="3800" dirty="0" err="1" smtClean="0"/>
              <a:t>Cydraddoldeb</a:t>
            </a:r>
            <a:r>
              <a:rPr lang="en-GB" sz="3800" dirty="0" smtClean="0"/>
              <a:t> </a:t>
            </a:r>
            <a:r>
              <a:rPr lang="en-GB" sz="3800" dirty="0" err="1" smtClean="0"/>
              <a:t>triniaeth</a:t>
            </a:r>
            <a:endParaRPr lang="en-GB" sz="3800" dirty="0" smtClean="0"/>
          </a:p>
          <a:p>
            <a:r>
              <a:rPr lang="en-GB" sz="3800" dirty="0" err="1" smtClean="0"/>
              <a:t>Rhieni</a:t>
            </a:r>
            <a:r>
              <a:rPr lang="en-GB" sz="3800" dirty="0" smtClean="0"/>
              <a:t> </a:t>
            </a:r>
            <a:r>
              <a:rPr lang="en-GB" sz="3800" dirty="0" err="1" smtClean="0"/>
              <a:t>yn</a:t>
            </a:r>
            <a:r>
              <a:rPr lang="en-GB" sz="3800" dirty="0" smtClean="0"/>
              <a:t> </a:t>
            </a:r>
            <a:r>
              <a:rPr lang="en-GB" sz="3800" dirty="0" err="1" smtClean="0"/>
              <a:t>erbyn</a:t>
            </a:r>
            <a:r>
              <a:rPr lang="en-GB" sz="3800" dirty="0" smtClean="0"/>
              <a:t> y </a:t>
            </a:r>
            <a:r>
              <a:rPr lang="en-GB" sz="3800" dirty="0" err="1" smtClean="0"/>
              <a:t>wladwriaeth</a:t>
            </a:r>
            <a:endParaRPr lang="en-GB" sz="3800" dirty="0" smtClean="0"/>
          </a:p>
          <a:p>
            <a:r>
              <a:rPr lang="en-GB" sz="3800" dirty="0"/>
              <a:t>(</a:t>
            </a:r>
            <a:r>
              <a:rPr lang="en-GB" sz="3800" dirty="0" err="1"/>
              <a:t>Pring</a:t>
            </a:r>
            <a:r>
              <a:rPr lang="en-GB" sz="3800" dirty="0"/>
              <a:t>, 2005:51-54)</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104" y="3140968"/>
            <a:ext cx="3383280" cy="877824"/>
          </a:xfrm>
        </p:spPr>
        <p:txBody>
          <a:bodyPr>
            <a:noAutofit/>
          </a:bodyPr>
          <a:lstStyle/>
          <a:p>
            <a:r>
              <a:rPr lang="en-GB" sz="4000" dirty="0" err="1"/>
              <a:t>i</a:t>
            </a:r>
            <a:r>
              <a:rPr lang="en-GB" sz="4000" dirty="0"/>
              <a:t>) </a:t>
            </a:r>
            <a:r>
              <a:rPr lang="en-GB" sz="4000" dirty="0" err="1" smtClean="0"/>
              <a:t>Safonau</a:t>
            </a:r>
            <a:r>
              <a:rPr lang="en-GB" sz="4000" dirty="0" smtClean="0"/>
              <a:t> </a:t>
            </a:r>
            <a:r>
              <a:rPr lang="en-GB" sz="4000" dirty="0" err="1" smtClean="0"/>
              <a:t>Academaidd</a:t>
            </a:r>
            <a:r>
              <a:rPr lang="en-GB" sz="4000" dirty="0" smtClean="0"/>
              <a:t/>
            </a:r>
            <a:br>
              <a:rPr lang="en-GB" sz="4000" dirty="0" smtClean="0"/>
            </a:br>
            <a:r>
              <a:rPr lang="en-GB" sz="4000" dirty="0" smtClean="0"/>
              <a:t/>
            </a:r>
            <a:br>
              <a:rPr lang="en-GB" sz="4000" dirty="0" smtClean="0"/>
            </a:br>
            <a:r>
              <a:rPr lang="en-GB" sz="4000" dirty="0" smtClean="0"/>
              <a:t>Academic </a:t>
            </a:r>
            <a:r>
              <a:rPr lang="en-GB" sz="4000" dirty="0"/>
              <a:t>Standards</a:t>
            </a:r>
          </a:p>
        </p:txBody>
      </p:sp>
      <p:pic>
        <p:nvPicPr>
          <p:cNvPr id="5" name="il_fi" descr="http://4.bp.blogspot.com/_c4azhGzBfj4/S_A02B0ph1I/AAAAAAAAARs/jC76qj6JHM0/s1600/final-exam.jpg"/>
          <p:cNvPicPr>
            <a:picLocks noGrp="1"/>
          </p:cNvPicPr>
          <p:nvPr>
            <p:ph sz="half" idx="1"/>
          </p:nvPr>
        </p:nvPicPr>
        <p:blipFill>
          <a:blip r:embed="rId3" cstate="print"/>
          <a:srcRect/>
          <a:stretch>
            <a:fillRect/>
          </a:stretch>
        </p:blipFill>
        <p:spPr bwMode="auto">
          <a:xfrm>
            <a:off x="395536" y="980728"/>
            <a:ext cx="4608512" cy="5328592"/>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i</a:t>
            </a:r>
            <a:r>
              <a:rPr lang="en-GB" dirty="0"/>
              <a:t>) </a:t>
            </a:r>
            <a:r>
              <a:rPr lang="en-GB" dirty="0" err="1" smtClean="0"/>
              <a:t>Safonau</a:t>
            </a:r>
            <a:r>
              <a:rPr lang="en-GB" dirty="0" smtClean="0"/>
              <a:t> </a:t>
            </a:r>
            <a:r>
              <a:rPr lang="en-GB" dirty="0" err="1" smtClean="0"/>
              <a:t>Academaidd</a:t>
            </a:r>
            <a:r>
              <a:rPr lang="en-GB" dirty="0" smtClean="0"/>
              <a:t/>
            </a:r>
            <a:br>
              <a:rPr lang="en-GB" dirty="0" smtClean="0"/>
            </a:br>
            <a:r>
              <a:rPr lang="en-GB" dirty="0" smtClean="0"/>
              <a:t>Academic </a:t>
            </a:r>
            <a:r>
              <a:rPr lang="en-GB" dirty="0"/>
              <a:t>Standards</a:t>
            </a:r>
          </a:p>
        </p:txBody>
      </p:sp>
      <p:sp>
        <p:nvSpPr>
          <p:cNvPr id="6" name="Content Placeholder 5"/>
          <p:cNvSpPr>
            <a:spLocks noGrp="1"/>
          </p:cNvSpPr>
          <p:nvPr>
            <p:ph sz="half" idx="1"/>
          </p:nvPr>
        </p:nvSpPr>
        <p:spPr/>
        <p:txBody>
          <a:bodyPr/>
          <a:lstStyle/>
          <a:p>
            <a:pPr>
              <a:buFont typeface="Arial" pitchFamily="34" charset="0"/>
              <a:buChar char="•"/>
            </a:pPr>
            <a:r>
              <a:rPr lang="en-GB" sz="2800" dirty="0"/>
              <a:t>Key aspect of </a:t>
            </a:r>
            <a:r>
              <a:rPr lang="en-GB" sz="2800" dirty="0" err="1"/>
              <a:t>govt</a:t>
            </a:r>
            <a:r>
              <a:rPr lang="en-GB" sz="2800" dirty="0"/>
              <a:t> interest</a:t>
            </a:r>
          </a:p>
          <a:p>
            <a:endParaRPr lang="en-GB" sz="2800" dirty="0"/>
          </a:p>
          <a:p>
            <a:pPr>
              <a:buFont typeface="Arial" pitchFamily="34" charset="0"/>
              <a:buChar char="•"/>
            </a:pPr>
            <a:r>
              <a:rPr lang="en-GB" sz="2800" dirty="0"/>
              <a:t>Faith schools have better exam results</a:t>
            </a:r>
          </a:p>
          <a:p>
            <a:endParaRPr lang="en-GB" sz="2800" dirty="0"/>
          </a:p>
          <a:p>
            <a:pPr>
              <a:buFont typeface="Arial" pitchFamily="34" charset="0"/>
              <a:buChar char="•"/>
            </a:pPr>
            <a:r>
              <a:rPr lang="en-GB" sz="2800" dirty="0"/>
              <a:t>More faith schools = better results nationwide</a:t>
            </a:r>
          </a:p>
          <a:p>
            <a:endParaRPr lang="en-GB" dirty="0"/>
          </a:p>
        </p:txBody>
      </p:sp>
      <p:sp>
        <p:nvSpPr>
          <p:cNvPr id="7" name="Content Placeholder 6"/>
          <p:cNvSpPr>
            <a:spLocks noGrp="1"/>
          </p:cNvSpPr>
          <p:nvPr>
            <p:ph sz="half" idx="2"/>
          </p:nvPr>
        </p:nvSpPr>
        <p:spPr/>
        <p:txBody>
          <a:bodyPr>
            <a:noAutofit/>
          </a:bodyPr>
          <a:lstStyle/>
          <a:p>
            <a:r>
              <a:rPr lang="en-GB" sz="2400" dirty="0" err="1" smtClean="0"/>
              <a:t>Agwedd</a:t>
            </a:r>
            <a:r>
              <a:rPr lang="en-GB" sz="2400" dirty="0" smtClean="0"/>
              <a:t> </a:t>
            </a:r>
            <a:r>
              <a:rPr lang="en-GB" sz="2400" dirty="0" err="1"/>
              <a:t>allweddol</a:t>
            </a:r>
            <a:r>
              <a:rPr lang="en-GB" sz="2400" dirty="0"/>
              <a:t> o </a:t>
            </a:r>
            <a:r>
              <a:rPr lang="en-GB" sz="2400" dirty="0" err="1" smtClean="0"/>
              <a:t>ddiddordeb</a:t>
            </a:r>
            <a:r>
              <a:rPr lang="en-GB" sz="2400" dirty="0" smtClean="0"/>
              <a:t> y </a:t>
            </a:r>
            <a:r>
              <a:rPr lang="en-GB" sz="2400" dirty="0" err="1" smtClean="0"/>
              <a:t>llywodraeth</a:t>
            </a:r>
            <a:endParaRPr lang="en-GB" sz="2400" dirty="0" smtClean="0"/>
          </a:p>
          <a:p>
            <a:pPr marL="109728" indent="0">
              <a:buNone/>
            </a:pPr>
            <a:endParaRPr lang="en-GB" sz="2400" dirty="0" smtClean="0"/>
          </a:p>
          <a:p>
            <a:r>
              <a:rPr lang="en-GB" sz="2400" dirty="0" smtClean="0"/>
              <a:t>Mae </a:t>
            </a:r>
            <a:r>
              <a:rPr lang="en-GB" sz="2400" dirty="0" err="1"/>
              <a:t>gan</a:t>
            </a:r>
            <a:r>
              <a:rPr lang="en-GB" sz="2400" dirty="0"/>
              <a:t> </a:t>
            </a:r>
            <a:r>
              <a:rPr lang="en-GB" sz="2400" dirty="0" err="1"/>
              <a:t>ysgolion</a:t>
            </a:r>
            <a:r>
              <a:rPr lang="en-GB" sz="2400" dirty="0"/>
              <a:t> </a:t>
            </a:r>
            <a:r>
              <a:rPr lang="en-GB" sz="2400" dirty="0" err="1"/>
              <a:t>ffydd</a:t>
            </a:r>
            <a:r>
              <a:rPr lang="en-GB" sz="2400" dirty="0"/>
              <a:t> well </a:t>
            </a:r>
            <a:r>
              <a:rPr lang="en-GB" sz="2400" dirty="0" err="1"/>
              <a:t>canlyniadau</a:t>
            </a:r>
            <a:r>
              <a:rPr lang="en-GB" sz="2400" dirty="0"/>
              <a:t> </a:t>
            </a:r>
            <a:r>
              <a:rPr lang="en-GB" sz="2400" dirty="0" err="1" smtClean="0"/>
              <a:t>arholiadau</a:t>
            </a:r>
            <a:endParaRPr lang="en-GB" sz="2400" dirty="0" smtClean="0"/>
          </a:p>
          <a:p>
            <a:pPr marL="109728" indent="0">
              <a:buNone/>
            </a:pPr>
            <a:r>
              <a:rPr lang="en-GB" sz="2400" dirty="0" smtClean="0"/>
              <a:t> </a:t>
            </a:r>
          </a:p>
          <a:p>
            <a:r>
              <a:rPr lang="en-GB" sz="2400" dirty="0" err="1" smtClean="0"/>
              <a:t>Mwy</a:t>
            </a:r>
            <a:r>
              <a:rPr lang="en-GB" sz="2400" dirty="0" smtClean="0"/>
              <a:t> </a:t>
            </a:r>
            <a:r>
              <a:rPr lang="en-GB" sz="2400" dirty="0"/>
              <a:t>o </a:t>
            </a:r>
            <a:r>
              <a:rPr lang="en-GB" sz="2400" dirty="0" err="1"/>
              <a:t>ysgolion</a:t>
            </a:r>
            <a:r>
              <a:rPr lang="en-GB" sz="2400" dirty="0"/>
              <a:t> </a:t>
            </a:r>
            <a:r>
              <a:rPr lang="en-GB" sz="2400" dirty="0" err="1"/>
              <a:t>ffydd</a:t>
            </a:r>
            <a:r>
              <a:rPr lang="en-GB" sz="2400" dirty="0"/>
              <a:t> = </a:t>
            </a:r>
            <a:r>
              <a:rPr lang="en-GB" sz="2400" dirty="0" err="1"/>
              <a:t>canlyniadau</a:t>
            </a:r>
            <a:r>
              <a:rPr lang="en-GB" sz="2400" dirty="0"/>
              <a:t> </a:t>
            </a:r>
            <a:r>
              <a:rPr lang="en-GB" sz="2400" dirty="0" err="1"/>
              <a:t>gwell</a:t>
            </a:r>
            <a:r>
              <a:rPr lang="en-GB" sz="2400" dirty="0"/>
              <a:t> </a:t>
            </a:r>
            <a:r>
              <a:rPr lang="en-GB" sz="2400" dirty="0" err="1"/>
              <a:t>ledled</a:t>
            </a:r>
            <a:r>
              <a:rPr lang="en-GB" sz="2400" dirty="0"/>
              <a:t> y </a:t>
            </a:r>
            <a:r>
              <a:rPr lang="en-GB" sz="2400" dirty="0" err="1"/>
              <a:t>wlad</a:t>
            </a:r>
            <a:endParaRPr lang="en-GB" sz="2400" dirty="0"/>
          </a:p>
        </p:txBody>
      </p:sp>
    </p:spTree>
    <p:extLst>
      <p:ext uri="{BB962C8B-B14F-4D97-AF65-F5344CB8AC3E}">
        <p14:creationId xmlns:p14="http://schemas.microsoft.com/office/powerpoint/2010/main" val="2989347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0" y="3212976"/>
            <a:ext cx="4380800" cy="720080"/>
          </a:xfrm>
        </p:spPr>
        <p:txBody>
          <a:bodyPr>
            <a:normAutofit fontScale="90000"/>
          </a:bodyPr>
          <a:lstStyle/>
          <a:p>
            <a:r>
              <a:rPr lang="en-GB" sz="5400" dirty="0"/>
              <a:t>ii) </a:t>
            </a:r>
            <a:r>
              <a:rPr lang="en-GB" sz="5400" dirty="0" err="1" smtClean="0"/>
              <a:t>Dewis</a:t>
            </a:r>
            <a:r>
              <a:rPr lang="en-GB" sz="5400" dirty="0" smtClean="0"/>
              <a:t/>
            </a:r>
            <a:br>
              <a:rPr lang="en-GB" sz="5400" dirty="0" smtClean="0"/>
            </a:br>
            <a:r>
              <a:rPr lang="en-GB" sz="5400" dirty="0" smtClean="0"/>
              <a:t>Choice</a:t>
            </a:r>
            <a:endParaRPr lang="en-GB" sz="5400" dirty="0"/>
          </a:p>
        </p:txBody>
      </p:sp>
      <p:pic>
        <p:nvPicPr>
          <p:cNvPr id="5" name="il_fi" descr="http://www.motherinchief.com/uploaded_images/choices-760701.jpg"/>
          <p:cNvPicPr>
            <a:picLocks noGrp="1"/>
          </p:cNvPicPr>
          <p:nvPr>
            <p:ph sz="half" idx="1"/>
          </p:nvPr>
        </p:nvPicPr>
        <p:blipFill>
          <a:blip r:embed="rId3" cstate="print"/>
          <a:stretch>
            <a:fillRect/>
          </a:stretch>
        </p:blipFill>
        <p:spPr bwMode="auto">
          <a:xfrm>
            <a:off x="152401" y="1534564"/>
            <a:ext cx="3987552" cy="4334973"/>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dirty="0"/>
              <a:t>ii) </a:t>
            </a:r>
            <a:r>
              <a:rPr lang="en-GB" sz="5400" dirty="0" err="1" smtClean="0"/>
              <a:t>Dewis</a:t>
            </a:r>
            <a:r>
              <a:rPr lang="en-GB" sz="5400" dirty="0" smtClean="0"/>
              <a:t/>
            </a:r>
            <a:br>
              <a:rPr lang="en-GB" sz="5400" dirty="0" smtClean="0"/>
            </a:br>
            <a:r>
              <a:rPr lang="en-GB" sz="5400" dirty="0" smtClean="0"/>
              <a:t>Choice</a:t>
            </a:r>
            <a:endParaRPr lang="en-GB" sz="5400" dirty="0"/>
          </a:p>
        </p:txBody>
      </p:sp>
      <p:sp>
        <p:nvSpPr>
          <p:cNvPr id="6" name="Content Placeholder 5"/>
          <p:cNvSpPr>
            <a:spLocks noGrp="1"/>
          </p:cNvSpPr>
          <p:nvPr>
            <p:ph sz="half" idx="1"/>
          </p:nvPr>
        </p:nvSpPr>
        <p:spPr/>
        <p:txBody>
          <a:bodyPr>
            <a:normAutofit fontScale="92500"/>
          </a:bodyPr>
          <a:lstStyle/>
          <a:p>
            <a:pPr>
              <a:buFont typeface="Arial" pitchFamily="34" charset="0"/>
              <a:buChar char="•"/>
            </a:pPr>
            <a:r>
              <a:rPr lang="en-GB" sz="2800" dirty="0" err="1"/>
              <a:t>Govt</a:t>
            </a:r>
            <a:r>
              <a:rPr lang="en-GB" sz="2800" dirty="0"/>
              <a:t> policy of choice in education.</a:t>
            </a:r>
          </a:p>
          <a:p>
            <a:pPr>
              <a:buFont typeface="Arial" pitchFamily="34" charset="0"/>
              <a:buChar char="•"/>
            </a:pPr>
            <a:r>
              <a:rPr lang="en-GB" sz="2800" dirty="0"/>
              <a:t>Choice aims to improve school standards.</a:t>
            </a:r>
          </a:p>
          <a:p>
            <a:pPr>
              <a:buFont typeface="Arial" pitchFamily="34" charset="0"/>
              <a:buChar char="•"/>
            </a:pPr>
            <a:r>
              <a:rPr lang="en-GB" sz="2800" dirty="0"/>
              <a:t>Faith schools are one choice of many particularly in England: </a:t>
            </a:r>
          </a:p>
          <a:p>
            <a:pPr lvl="1">
              <a:buFont typeface="Arial" pitchFamily="34" charset="0"/>
              <a:buChar char="•"/>
            </a:pPr>
            <a:r>
              <a:rPr lang="en-GB" sz="2200" dirty="0"/>
              <a:t>Beacon schools</a:t>
            </a:r>
          </a:p>
          <a:p>
            <a:pPr lvl="1">
              <a:buFont typeface="Arial" pitchFamily="34" charset="0"/>
              <a:buChar char="•"/>
            </a:pPr>
            <a:r>
              <a:rPr lang="en-GB" sz="2200" dirty="0"/>
              <a:t>Academies</a:t>
            </a:r>
          </a:p>
          <a:p>
            <a:pPr lvl="1">
              <a:buFont typeface="Arial" pitchFamily="34" charset="0"/>
              <a:buChar char="•"/>
            </a:pPr>
            <a:r>
              <a:rPr lang="en-GB" sz="2200" dirty="0"/>
              <a:t>Comprehensives</a:t>
            </a:r>
          </a:p>
          <a:p>
            <a:pPr lvl="1">
              <a:buFont typeface="Arial" pitchFamily="34" charset="0"/>
              <a:buChar char="•"/>
            </a:pPr>
            <a:r>
              <a:rPr lang="en-GB" sz="2200" dirty="0"/>
              <a:t>Grammar schools</a:t>
            </a:r>
          </a:p>
          <a:p>
            <a:endParaRPr lang="en-GB" dirty="0"/>
          </a:p>
        </p:txBody>
      </p:sp>
      <p:sp>
        <p:nvSpPr>
          <p:cNvPr id="4" name="Text Placeholder 3"/>
          <p:cNvSpPr>
            <a:spLocks noGrp="1"/>
          </p:cNvSpPr>
          <p:nvPr>
            <p:ph sz="half" idx="2"/>
          </p:nvPr>
        </p:nvSpPr>
        <p:spPr/>
        <p:txBody>
          <a:bodyPr>
            <a:noAutofit/>
          </a:bodyPr>
          <a:lstStyle/>
          <a:p>
            <a:pPr>
              <a:buFont typeface="Arial" pitchFamily="34" charset="0"/>
              <a:buChar char="•"/>
            </a:pPr>
            <a:r>
              <a:rPr lang="en-GB" sz="2400" dirty="0" err="1" smtClean="0"/>
              <a:t>Polisi</a:t>
            </a:r>
            <a:r>
              <a:rPr lang="en-GB" sz="2400" dirty="0" smtClean="0"/>
              <a:t> </a:t>
            </a:r>
            <a:r>
              <a:rPr lang="en-GB" sz="2400" dirty="0" err="1"/>
              <a:t>llywodraethu</a:t>
            </a:r>
            <a:r>
              <a:rPr lang="en-GB" sz="2400" dirty="0"/>
              <a:t> o </a:t>
            </a:r>
            <a:r>
              <a:rPr lang="en-GB" sz="2400" dirty="0" err="1"/>
              <a:t>ddewis</a:t>
            </a:r>
            <a:r>
              <a:rPr lang="en-GB" sz="2400" dirty="0"/>
              <a:t> </a:t>
            </a:r>
            <a:r>
              <a:rPr lang="en-GB" sz="2400" dirty="0" err="1"/>
              <a:t>mewn</a:t>
            </a:r>
            <a:r>
              <a:rPr lang="en-GB" sz="2400" dirty="0"/>
              <a:t> </a:t>
            </a:r>
            <a:r>
              <a:rPr lang="en-GB" sz="2400" dirty="0" err="1"/>
              <a:t>addysg</a:t>
            </a:r>
            <a:r>
              <a:rPr lang="en-GB" sz="2400" dirty="0"/>
              <a:t>. </a:t>
            </a:r>
          </a:p>
          <a:p>
            <a:pPr>
              <a:buFont typeface="Arial" pitchFamily="34" charset="0"/>
              <a:buChar char="•"/>
            </a:pPr>
            <a:r>
              <a:rPr lang="en-GB" sz="2400" dirty="0" smtClean="0"/>
              <a:t>Nod </a:t>
            </a:r>
            <a:r>
              <a:rPr lang="en-GB" sz="2400" dirty="0" err="1"/>
              <a:t>dewis</a:t>
            </a:r>
            <a:r>
              <a:rPr lang="en-GB" sz="2400" dirty="0"/>
              <a:t> </a:t>
            </a:r>
            <a:r>
              <a:rPr lang="en-GB" sz="2400" dirty="0" err="1"/>
              <a:t>yw</a:t>
            </a:r>
            <a:r>
              <a:rPr lang="en-GB" sz="2400" dirty="0"/>
              <a:t> </a:t>
            </a:r>
            <a:r>
              <a:rPr lang="en-GB" sz="2400" dirty="0" err="1"/>
              <a:t>gwella</a:t>
            </a:r>
            <a:r>
              <a:rPr lang="en-GB" sz="2400" dirty="0"/>
              <a:t> </a:t>
            </a:r>
            <a:r>
              <a:rPr lang="en-GB" sz="2400" dirty="0" err="1"/>
              <a:t>safonau</a:t>
            </a:r>
            <a:r>
              <a:rPr lang="en-GB" sz="2400" dirty="0"/>
              <a:t> </a:t>
            </a:r>
            <a:r>
              <a:rPr lang="en-GB" sz="2400" dirty="0" err="1"/>
              <a:t>ysgolion</a:t>
            </a:r>
            <a:r>
              <a:rPr lang="en-GB" sz="2400" dirty="0"/>
              <a:t>. </a:t>
            </a:r>
            <a:endParaRPr lang="en-GB" sz="2400" dirty="0" smtClean="0"/>
          </a:p>
          <a:p>
            <a:pPr>
              <a:buFont typeface="Arial" pitchFamily="34" charset="0"/>
              <a:buChar char="•"/>
            </a:pPr>
            <a:r>
              <a:rPr lang="en-GB" sz="2400" dirty="0" smtClean="0"/>
              <a:t>Mae </a:t>
            </a:r>
            <a:r>
              <a:rPr lang="en-GB" sz="2400" dirty="0" err="1" smtClean="0"/>
              <a:t>ysgolion</a:t>
            </a:r>
            <a:r>
              <a:rPr lang="en-GB" sz="2400" dirty="0" smtClean="0"/>
              <a:t> </a:t>
            </a:r>
            <a:r>
              <a:rPr lang="en-GB" sz="2400" dirty="0" err="1" smtClean="0"/>
              <a:t>ffydd</a:t>
            </a:r>
            <a:r>
              <a:rPr lang="en-GB" sz="2400" dirty="0" smtClean="0"/>
              <a:t> </a:t>
            </a:r>
            <a:r>
              <a:rPr lang="en-GB" sz="2400" dirty="0" err="1" smtClean="0"/>
              <a:t>yn</a:t>
            </a:r>
            <a:r>
              <a:rPr lang="en-GB" sz="2400" dirty="0" smtClean="0"/>
              <a:t> un </a:t>
            </a:r>
            <a:r>
              <a:rPr lang="en-GB" sz="2400" dirty="0" err="1" smtClean="0"/>
              <a:t>dewis</a:t>
            </a:r>
            <a:r>
              <a:rPr lang="en-GB" sz="2400" dirty="0" smtClean="0"/>
              <a:t> o </a:t>
            </a:r>
            <a:r>
              <a:rPr lang="en-GB" sz="2400" dirty="0" err="1" smtClean="0"/>
              <a:t>lawer</a:t>
            </a:r>
            <a:r>
              <a:rPr lang="en-GB" sz="2400" dirty="0" smtClean="0"/>
              <a:t> </a:t>
            </a:r>
            <a:r>
              <a:rPr lang="en-GB" sz="2400" dirty="0" err="1" smtClean="0"/>
              <a:t>yn</a:t>
            </a:r>
            <a:r>
              <a:rPr lang="en-GB" sz="2400" dirty="0" smtClean="0"/>
              <a:t> </a:t>
            </a:r>
            <a:r>
              <a:rPr lang="en-GB" sz="2400" dirty="0" err="1" smtClean="0"/>
              <a:t>enwedig</a:t>
            </a:r>
            <a:r>
              <a:rPr lang="en-GB" sz="2400" dirty="0" smtClean="0"/>
              <a:t> </a:t>
            </a:r>
            <a:r>
              <a:rPr lang="en-GB" sz="2400" dirty="0" err="1" smtClean="0"/>
              <a:t>yn</a:t>
            </a:r>
            <a:r>
              <a:rPr lang="en-GB" sz="2400" dirty="0" smtClean="0"/>
              <a:t> </a:t>
            </a:r>
            <a:r>
              <a:rPr lang="en-GB" sz="2400" dirty="0" err="1" smtClean="0"/>
              <a:t>Lloegr</a:t>
            </a:r>
            <a:r>
              <a:rPr lang="en-GB" sz="2400" dirty="0" smtClean="0"/>
              <a:t>:</a:t>
            </a:r>
          </a:p>
          <a:p>
            <a:pPr lvl="1">
              <a:buFont typeface="Arial" pitchFamily="34" charset="0"/>
              <a:buChar char="•"/>
            </a:pPr>
            <a:r>
              <a:rPr lang="en-GB" sz="2200" dirty="0"/>
              <a:t>Beacon schools</a:t>
            </a:r>
          </a:p>
          <a:p>
            <a:pPr lvl="1">
              <a:buFont typeface="Arial" pitchFamily="34" charset="0"/>
              <a:buChar char="•"/>
            </a:pPr>
            <a:r>
              <a:rPr lang="en-GB" sz="2200" dirty="0"/>
              <a:t>Academies</a:t>
            </a:r>
          </a:p>
          <a:p>
            <a:pPr lvl="1">
              <a:buFont typeface="Arial" pitchFamily="34" charset="0"/>
              <a:buChar char="•"/>
            </a:pPr>
            <a:r>
              <a:rPr lang="en-GB" sz="2200" dirty="0"/>
              <a:t>Comprehensives</a:t>
            </a:r>
          </a:p>
          <a:p>
            <a:pPr lvl="1">
              <a:buFont typeface="Arial" pitchFamily="34" charset="0"/>
              <a:buChar char="•"/>
            </a:pPr>
            <a:r>
              <a:rPr lang="en-GB" sz="2200" dirty="0"/>
              <a:t>Grammar schools</a:t>
            </a:r>
          </a:p>
          <a:p>
            <a:pPr>
              <a:buFont typeface="Arial" pitchFamily="34" charset="0"/>
              <a:buChar char="•"/>
            </a:pPr>
            <a:endParaRPr lang="en-GB" sz="2200" dirty="0"/>
          </a:p>
        </p:txBody>
      </p:sp>
    </p:spTree>
    <p:extLst>
      <p:ext uri="{BB962C8B-B14F-4D97-AF65-F5344CB8AC3E}">
        <p14:creationId xmlns:p14="http://schemas.microsoft.com/office/powerpoint/2010/main" val="525364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5976" y="3212976"/>
            <a:ext cx="4248472" cy="792088"/>
          </a:xfrm>
        </p:spPr>
        <p:txBody>
          <a:bodyPr>
            <a:normAutofit fontScale="90000"/>
          </a:bodyPr>
          <a:lstStyle/>
          <a:p>
            <a:pPr algn="ctr"/>
            <a:r>
              <a:rPr lang="en-GB" sz="6000" dirty="0"/>
              <a:t>iii) Ethos</a:t>
            </a:r>
          </a:p>
        </p:txBody>
      </p:sp>
      <p:pic>
        <p:nvPicPr>
          <p:cNvPr id="5" name="il_fi" descr="http://www.trionicsusa.com/images/site_graphics/Me_-_My_Values.jpg"/>
          <p:cNvPicPr>
            <a:picLocks noGrp="1"/>
          </p:cNvPicPr>
          <p:nvPr>
            <p:ph sz="half" idx="1"/>
          </p:nvPr>
        </p:nvPicPr>
        <p:blipFill>
          <a:blip r:embed="rId3" cstate="print"/>
          <a:srcRect/>
          <a:stretch>
            <a:fillRect/>
          </a:stretch>
        </p:blipFill>
        <p:spPr bwMode="auto">
          <a:xfrm>
            <a:off x="323529" y="1340768"/>
            <a:ext cx="3600399" cy="5112568"/>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dirty="0"/>
              <a:t>iii) Ethos</a:t>
            </a:r>
          </a:p>
        </p:txBody>
      </p:sp>
      <p:sp>
        <p:nvSpPr>
          <p:cNvPr id="6" name="Content Placeholder 5"/>
          <p:cNvSpPr>
            <a:spLocks noGrp="1"/>
          </p:cNvSpPr>
          <p:nvPr>
            <p:ph sz="half" idx="1"/>
          </p:nvPr>
        </p:nvSpPr>
        <p:spPr/>
        <p:txBody>
          <a:bodyPr/>
          <a:lstStyle/>
          <a:p>
            <a:pPr>
              <a:buFont typeface="Arial" pitchFamily="34" charset="0"/>
              <a:buChar char="•"/>
            </a:pPr>
            <a:r>
              <a:rPr lang="en-GB" dirty="0"/>
              <a:t>Ethos = the values of an institution or organisation.</a:t>
            </a:r>
          </a:p>
          <a:p>
            <a:pPr>
              <a:buFont typeface="Arial" pitchFamily="34" charset="0"/>
              <a:buChar char="•"/>
            </a:pPr>
            <a:r>
              <a:rPr lang="en-GB" dirty="0"/>
              <a:t>Faith schools have distinctive ethos.</a:t>
            </a:r>
          </a:p>
          <a:p>
            <a:pPr>
              <a:buFont typeface="Arial" pitchFamily="34" charset="0"/>
              <a:buChar char="•"/>
            </a:pPr>
            <a:r>
              <a:rPr lang="en-GB" dirty="0"/>
              <a:t>Set of shared values and beliefs.</a:t>
            </a:r>
          </a:p>
          <a:p>
            <a:pPr>
              <a:buFont typeface="Arial" pitchFamily="34" charset="0"/>
              <a:buChar char="•"/>
            </a:pPr>
            <a:r>
              <a:rPr lang="en-GB" dirty="0"/>
              <a:t>Distinctive ethos of a faith school makes them more successful </a:t>
            </a:r>
          </a:p>
          <a:p>
            <a:pPr>
              <a:buFont typeface="Arial" pitchFamily="34" charset="0"/>
              <a:buChar char="•"/>
            </a:pPr>
            <a:r>
              <a:rPr lang="en-GB" dirty="0"/>
              <a:t>Less conflict, more ‘working together’</a:t>
            </a:r>
          </a:p>
          <a:p>
            <a:endParaRPr lang="en-GB" dirty="0"/>
          </a:p>
        </p:txBody>
      </p:sp>
      <p:sp>
        <p:nvSpPr>
          <p:cNvPr id="8" name="Content Placeholder 7"/>
          <p:cNvSpPr>
            <a:spLocks noGrp="1"/>
          </p:cNvSpPr>
          <p:nvPr>
            <p:ph sz="half" idx="2"/>
          </p:nvPr>
        </p:nvSpPr>
        <p:spPr/>
        <p:txBody>
          <a:bodyPr/>
          <a:lstStyle/>
          <a:p>
            <a:pPr marL="342900" indent="-342900" eaLnBrk="0" fontAlgn="base" hangingPunct="0">
              <a:spcBef>
                <a:spcPct val="0"/>
              </a:spcBef>
              <a:spcAft>
                <a:spcPct val="0"/>
              </a:spcAft>
              <a:buClrTx/>
            </a:pPr>
            <a:r>
              <a:rPr lang="cy-GB" altLang="en-US" dirty="0">
                <a:solidFill>
                  <a:srgbClr val="222222"/>
                </a:solidFill>
              </a:rPr>
              <a:t>Ethos = gwerthoedd sefydliad neu sefydliad. </a:t>
            </a:r>
            <a:endParaRPr lang="cy-GB" altLang="en-US" dirty="0" smtClean="0">
              <a:solidFill>
                <a:srgbClr val="222222"/>
              </a:solidFill>
            </a:endParaRPr>
          </a:p>
          <a:p>
            <a:pPr marL="342900" indent="-342900" eaLnBrk="0" fontAlgn="base" hangingPunct="0">
              <a:spcBef>
                <a:spcPct val="0"/>
              </a:spcBef>
              <a:spcAft>
                <a:spcPct val="0"/>
              </a:spcAft>
              <a:buClrTx/>
            </a:pPr>
            <a:r>
              <a:rPr lang="cy-GB" altLang="en-US" dirty="0" smtClean="0">
                <a:solidFill>
                  <a:srgbClr val="222222"/>
                </a:solidFill>
              </a:rPr>
              <a:t>Mae </a:t>
            </a:r>
            <a:r>
              <a:rPr lang="cy-GB" altLang="en-US" dirty="0">
                <a:solidFill>
                  <a:srgbClr val="222222"/>
                </a:solidFill>
              </a:rPr>
              <a:t>gan ysgolion ffydd ethos unigryw. </a:t>
            </a:r>
            <a:endParaRPr lang="cy-GB" altLang="en-US" dirty="0" smtClean="0">
              <a:solidFill>
                <a:srgbClr val="222222"/>
              </a:solidFill>
            </a:endParaRPr>
          </a:p>
          <a:p>
            <a:pPr marL="342900" indent="-342900" eaLnBrk="0" fontAlgn="base" hangingPunct="0">
              <a:spcBef>
                <a:spcPct val="0"/>
              </a:spcBef>
              <a:spcAft>
                <a:spcPct val="0"/>
              </a:spcAft>
              <a:buClrTx/>
            </a:pPr>
            <a:r>
              <a:rPr lang="cy-GB" altLang="en-US" dirty="0" smtClean="0">
                <a:solidFill>
                  <a:srgbClr val="222222"/>
                </a:solidFill>
              </a:rPr>
              <a:t>Set </a:t>
            </a:r>
            <a:r>
              <a:rPr lang="cy-GB" altLang="en-US" dirty="0">
                <a:solidFill>
                  <a:srgbClr val="222222"/>
                </a:solidFill>
              </a:rPr>
              <a:t>o werthoedd a chredoau a rennir. </a:t>
            </a:r>
            <a:endParaRPr lang="cy-GB" altLang="en-US" dirty="0" smtClean="0">
              <a:solidFill>
                <a:srgbClr val="222222"/>
              </a:solidFill>
            </a:endParaRPr>
          </a:p>
          <a:p>
            <a:pPr marL="342900" indent="-342900" eaLnBrk="0" fontAlgn="base" hangingPunct="0">
              <a:spcBef>
                <a:spcPct val="0"/>
              </a:spcBef>
              <a:spcAft>
                <a:spcPct val="0"/>
              </a:spcAft>
              <a:buClrTx/>
            </a:pPr>
            <a:r>
              <a:rPr lang="cy-GB" altLang="en-US" dirty="0" smtClean="0">
                <a:solidFill>
                  <a:srgbClr val="222222"/>
                </a:solidFill>
              </a:rPr>
              <a:t>Mae </a:t>
            </a:r>
            <a:r>
              <a:rPr lang="cy-GB" altLang="en-US" dirty="0">
                <a:solidFill>
                  <a:srgbClr val="222222"/>
                </a:solidFill>
              </a:rPr>
              <a:t>ethos nodedig ysgol ffydd yn eu gwneud yn fwy llwyddiannus </a:t>
            </a:r>
            <a:endParaRPr lang="cy-GB" altLang="en-US" dirty="0" smtClean="0">
              <a:solidFill>
                <a:srgbClr val="222222"/>
              </a:solidFill>
            </a:endParaRPr>
          </a:p>
          <a:p>
            <a:pPr marL="342900" indent="-342900" eaLnBrk="0" fontAlgn="base" hangingPunct="0">
              <a:spcBef>
                <a:spcPct val="0"/>
              </a:spcBef>
              <a:spcAft>
                <a:spcPct val="0"/>
              </a:spcAft>
              <a:buClrTx/>
            </a:pPr>
            <a:r>
              <a:rPr lang="cy-GB" altLang="en-US" dirty="0" smtClean="0">
                <a:solidFill>
                  <a:srgbClr val="222222"/>
                </a:solidFill>
              </a:rPr>
              <a:t>Llai </a:t>
            </a:r>
            <a:r>
              <a:rPr lang="cy-GB" altLang="en-US" dirty="0">
                <a:solidFill>
                  <a:srgbClr val="222222"/>
                </a:solidFill>
              </a:rPr>
              <a:t>o wrthdaro, mwy o ‘weithio gyda’n </a:t>
            </a:r>
            <a:r>
              <a:rPr lang="cy-GB" altLang="en-US" dirty="0" smtClean="0">
                <a:solidFill>
                  <a:srgbClr val="222222"/>
                </a:solidFill>
              </a:rPr>
              <a:t>gilydd</a:t>
            </a:r>
            <a:endParaRPr lang="cy-GB" altLang="en-US" sz="1600" dirty="0"/>
          </a:p>
        </p:txBody>
      </p:sp>
    </p:spTree>
    <p:extLst>
      <p:ext uri="{BB962C8B-B14F-4D97-AF65-F5344CB8AC3E}">
        <p14:creationId xmlns:p14="http://schemas.microsoft.com/office/powerpoint/2010/main" val="20189476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2080" y="4149080"/>
            <a:ext cx="3744416" cy="720080"/>
          </a:xfrm>
        </p:spPr>
        <p:txBody>
          <a:bodyPr>
            <a:normAutofit fontScale="90000"/>
          </a:bodyPr>
          <a:lstStyle/>
          <a:p>
            <a:pPr algn="ctr"/>
            <a:r>
              <a:rPr lang="en-GB" sz="4000" dirty="0"/>
              <a:t>iv) </a:t>
            </a:r>
            <a:r>
              <a:rPr lang="cy-GB" sz="4000" dirty="0" smtClean="0">
                <a:solidFill>
                  <a:srgbClr val="222222"/>
                </a:solidFill>
              </a:rPr>
              <a:t>C</a:t>
            </a:r>
            <a:r>
              <a:rPr lang="cy-GB" altLang="en-US" sz="4000" dirty="0" smtClean="0">
                <a:solidFill>
                  <a:srgbClr val="222222"/>
                </a:solidFill>
              </a:rPr>
              <a:t>ydraddoldeb </a:t>
            </a:r>
            <a:r>
              <a:rPr lang="cy-GB" altLang="en-US" sz="4000" dirty="0">
                <a:solidFill>
                  <a:srgbClr val="222222"/>
                </a:solidFill>
              </a:rPr>
              <a:t>triniaeth</a:t>
            </a:r>
            <a:r>
              <a:rPr lang="cy-GB" altLang="en-US" sz="800" dirty="0">
                <a:solidFill>
                  <a:schemeClr val="tx1"/>
                </a:solidFill>
              </a:rPr>
              <a:t> </a:t>
            </a:r>
            <a:r>
              <a:rPr lang="cy-GB" altLang="en-US" sz="3200" b="0" dirty="0">
                <a:solidFill>
                  <a:schemeClr val="tx1"/>
                </a:solidFill>
                <a:latin typeface="Arial" panose="020B0604020202020204" pitchFamily="34" charset="0"/>
              </a:rPr>
              <a:t/>
            </a:r>
            <a:br>
              <a:rPr lang="cy-GB" altLang="en-US" sz="3200" b="0" dirty="0">
                <a:solidFill>
                  <a:schemeClr val="tx1"/>
                </a:solidFill>
                <a:latin typeface="Arial" panose="020B0604020202020204" pitchFamily="34" charset="0"/>
              </a:rPr>
            </a:br>
            <a:r>
              <a:rPr lang="en-GB" sz="4000" dirty="0" smtClean="0"/>
              <a:t>Equality </a:t>
            </a:r>
            <a:r>
              <a:rPr lang="en-GB" sz="4000" dirty="0"/>
              <a:t>of treatment</a:t>
            </a:r>
          </a:p>
        </p:txBody>
      </p:sp>
      <p:pic>
        <p:nvPicPr>
          <p:cNvPr id="5" name="il_fi" descr="http://towleroad.typepad.com/photos/uncategorized/2008/11/11/prop8.jpg"/>
          <p:cNvPicPr>
            <a:picLocks noGrp="1"/>
          </p:cNvPicPr>
          <p:nvPr>
            <p:ph sz="half" idx="1"/>
          </p:nvPr>
        </p:nvPicPr>
        <p:blipFill>
          <a:blip r:embed="rId3" cstate="print"/>
          <a:srcRect/>
          <a:stretch>
            <a:fillRect/>
          </a:stretch>
        </p:blipFill>
        <p:spPr bwMode="auto">
          <a:xfrm>
            <a:off x="467544" y="1196752"/>
            <a:ext cx="4536504" cy="4104456"/>
          </a:xfrm>
          <a:prstGeom prst="rect">
            <a:avLst/>
          </a:prstGeom>
          <a:noFill/>
          <a:ln w="9525">
            <a:noFill/>
            <a:miter lim="800000"/>
            <a:headEnd/>
            <a:tailEnd/>
          </a:ln>
        </p:spPr>
      </p:pic>
      <p:sp>
        <p:nvSpPr>
          <p:cNvPr id="3" name="Rectangle 1"/>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1066800"/>
          </a:xfrm>
        </p:spPr>
        <p:txBody>
          <a:bodyPr>
            <a:normAutofit fontScale="90000"/>
          </a:bodyPr>
          <a:lstStyle/>
          <a:p>
            <a:pPr algn="ctr"/>
            <a:r>
              <a:rPr lang="en-GB" sz="4000" dirty="0"/>
              <a:t>iv) </a:t>
            </a:r>
            <a:r>
              <a:rPr lang="en-GB" sz="4000" dirty="0" err="1" smtClean="0"/>
              <a:t>Cydraddoldeb</a:t>
            </a:r>
            <a:r>
              <a:rPr lang="en-GB" sz="4000" dirty="0" smtClean="0"/>
              <a:t> </a:t>
            </a:r>
            <a:r>
              <a:rPr lang="en-GB" dirty="0" err="1" smtClean="0"/>
              <a:t>triniaeth</a:t>
            </a:r>
            <a:r>
              <a:rPr lang="en-GB" dirty="0" smtClean="0"/>
              <a:t/>
            </a:r>
            <a:br>
              <a:rPr lang="en-GB" dirty="0" smtClean="0"/>
            </a:br>
            <a:r>
              <a:rPr lang="en-GB" sz="4000" dirty="0" smtClean="0"/>
              <a:t>Equality </a:t>
            </a:r>
            <a:r>
              <a:rPr lang="en-GB" sz="4000" dirty="0"/>
              <a:t>of treatment</a:t>
            </a:r>
          </a:p>
        </p:txBody>
      </p:sp>
      <p:sp>
        <p:nvSpPr>
          <p:cNvPr id="6" name="Content Placeholder 5"/>
          <p:cNvSpPr>
            <a:spLocks noGrp="1"/>
          </p:cNvSpPr>
          <p:nvPr>
            <p:ph sz="half" idx="1"/>
          </p:nvPr>
        </p:nvSpPr>
        <p:spPr/>
        <p:txBody>
          <a:bodyPr>
            <a:noAutofit/>
          </a:bodyPr>
          <a:lstStyle/>
          <a:p>
            <a:pPr>
              <a:buFont typeface="Arial" pitchFamily="34" charset="0"/>
              <a:buChar char="•"/>
            </a:pPr>
            <a:r>
              <a:rPr lang="en-GB" sz="2800" dirty="0"/>
              <a:t>Christian and Jewish schools in existence for centuries in UK</a:t>
            </a:r>
          </a:p>
          <a:p>
            <a:endParaRPr lang="en-GB" sz="2800" dirty="0"/>
          </a:p>
          <a:p>
            <a:pPr>
              <a:buFont typeface="Arial" pitchFamily="34" charset="0"/>
              <a:buChar char="•"/>
            </a:pPr>
            <a:r>
              <a:rPr lang="en-GB" sz="2800" dirty="0"/>
              <a:t>What about other faiths?</a:t>
            </a:r>
          </a:p>
          <a:p>
            <a:endParaRPr lang="en-GB" sz="2800" dirty="0"/>
          </a:p>
          <a:p>
            <a:pPr>
              <a:buFont typeface="Arial" pitchFamily="34" charset="0"/>
              <a:buChar char="•"/>
            </a:pPr>
            <a:r>
              <a:rPr lang="en-GB" sz="2800" dirty="0"/>
              <a:t>Equal opportunities legislation</a:t>
            </a:r>
          </a:p>
          <a:p>
            <a:endParaRPr lang="en-GB" sz="2800" dirty="0"/>
          </a:p>
        </p:txBody>
      </p:sp>
      <p:sp>
        <p:nvSpPr>
          <p:cNvPr id="4" name="Text Placeholder 3"/>
          <p:cNvSpPr>
            <a:spLocks noGrp="1"/>
          </p:cNvSpPr>
          <p:nvPr>
            <p:ph sz="half" idx="2"/>
          </p:nvPr>
        </p:nvSpPr>
        <p:spPr/>
        <p:txBody>
          <a:bodyPr>
            <a:normAutofit/>
          </a:bodyPr>
          <a:lstStyle/>
          <a:p>
            <a:pPr>
              <a:buFont typeface="Arial" pitchFamily="34" charset="0"/>
              <a:buChar char="•"/>
            </a:pPr>
            <a:r>
              <a:rPr lang="cy-GB" altLang="en-US" sz="2800" dirty="0">
                <a:solidFill>
                  <a:srgbClr val="222222"/>
                </a:solidFill>
              </a:rPr>
              <a:t>Ysgolion Cristnogol ac Iddewig yn bodoli ers canrifoedd yn y </a:t>
            </a:r>
            <a:r>
              <a:rPr lang="cy-GB" altLang="en-US" sz="2800" dirty="0" smtClean="0">
                <a:solidFill>
                  <a:srgbClr val="222222"/>
                </a:solidFill>
              </a:rPr>
              <a:t>DU</a:t>
            </a:r>
            <a:endParaRPr lang="en-GB" sz="2800" dirty="0"/>
          </a:p>
          <a:p>
            <a:pPr>
              <a:buFont typeface="Arial" pitchFamily="34" charset="0"/>
              <a:buChar char="•"/>
            </a:pPr>
            <a:r>
              <a:rPr lang="cy-GB" altLang="en-US" sz="2800" dirty="0">
                <a:solidFill>
                  <a:srgbClr val="222222"/>
                </a:solidFill>
              </a:rPr>
              <a:t>Beth am gredoau eraill? </a:t>
            </a:r>
            <a:endParaRPr lang="cy-GB" altLang="en-US" sz="2800" dirty="0" smtClean="0">
              <a:solidFill>
                <a:srgbClr val="222222"/>
              </a:solidFill>
            </a:endParaRPr>
          </a:p>
          <a:p>
            <a:pPr>
              <a:buFont typeface="Arial" pitchFamily="34" charset="0"/>
              <a:buChar char="•"/>
            </a:pPr>
            <a:r>
              <a:rPr lang="cy-GB" altLang="en-US" sz="2800" dirty="0" smtClean="0">
                <a:solidFill>
                  <a:srgbClr val="222222"/>
                </a:solidFill>
              </a:rPr>
              <a:t>Deddfwriaeth </a:t>
            </a:r>
            <a:r>
              <a:rPr lang="cy-GB" altLang="en-US" sz="2800" dirty="0">
                <a:solidFill>
                  <a:srgbClr val="222222"/>
                </a:solidFill>
              </a:rPr>
              <a:t>cyfle cyfartal</a:t>
            </a:r>
            <a:r>
              <a:rPr lang="cy-GB" altLang="en-US" sz="500" dirty="0"/>
              <a:t> </a:t>
            </a:r>
            <a:endParaRPr lang="cy-GB" altLang="en-US" dirty="0"/>
          </a:p>
        </p:txBody>
      </p:sp>
      <p:sp>
        <p:nvSpPr>
          <p:cNvPr id="9" name="Rectangle 3"/>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84010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4048" y="3861048"/>
            <a:ext cx="3960440" cy="877824"/>
          </a:xfrm>
        </p:spPr>
        <p:txBody>
          <a:bodyPr>
            <a:normAutofit fontScale="90000"/>
          </a:bodyPr>
          <a:lstStyle/>
          <a:p>
            <a:pPr algn="ctr"/>
            <a:r>
              <a:rPr lang="en-GB" sz="4000" dirty="0"/>
              <a:t>v) </a:t>
            </a:r>
            <a:r>
              <a:rPr lang="en-GB" sz="4000" dirty="0" err="1" smtClean="0"/>
              <a:t>Rhieni</a:t>
            </a:r>
            <a:r>
              <a:rPr lang="en-GB" sz="4000" dirty="0" smtClean="0"/>
              <a:t> v y </a:t>
            </a:r>
            <a:r>
              <a:rPr lang="en-GB" sz="4000" dirty="0" err="1" smtClean="0"/>
              <a:t>wladwriaeth</a:t>
            </a:r>
            <a:r>
              <a:rPr lang="en-GB" sz="4000" dirty="0" smtClean="0"/>
              <a:t/>
            </a:r>
            <a:br>
              <a:rPr lang="en-GB" sz="4000" dirty="0" smtClean="0"/>
            </a:br>
            <a:r>
              <a:rPr lang="en-GB" sz="4000" dirty="0" smtClean="0"/>
              <a:t>Parents </a:t>
            </a:r>
            <a:r>
              <a:rPr lang="en-GB" sz="4000" dirty="0"/>
              <a:t>v the state</a:t>
            </a:r>
          </a:p>
        </p:txBody>
      </p:sp>
      <p:pic>
        <p:nvPicPr>
          <p:cNvPr id="5" name="il_fi" descr="http://i.dailymail.co.uk/i/pix/2008/09/19/article-1058156-01A4BFE0000004B0-698_468x305.jpg"/>
          <p:cNvPicPr>
            <a:picLocks noGrp="1"/>
          </p:cNvPicPr>
          <p:nvPr>
            <p:ph sz="half" idx="1"/>
          </p:nvPr>
        </p:nvPicPr>
        <p:blipFill>
          <a:blip r:embed="rId3" cstate="print"/>
          <a:stretch>
            <a:fillRect/>
          </a:stretch>
        </p:blipFill>
        <p:spPr bwMode="auto">
          <a:xfrm>
            <a:off x="152401" y="2039466"/>
            <a:ext cx="4707632" cy="3325168"/>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t>v) Parents v the state</a:t>
            </a:r>
          </a:p>
        </p:txBody>
      </p:sp>
      <p:sp>
        <p:nvSpPr>
          <p:cNvPr id="6" name="Content Placeholder 5"/>
          <p:cNvSpPr>
            <a:spLocks noGrp="1"/>
          </p:cNvSpPr>
          <p:nvPr>
            <p:ph sz="half" idx="1"/>
          </p:nvPr>
        </p:nvSpPr>
        <p:spPr/>
        <p:txBody>
          <a:bodyPr/>
          <a:lstStyle/>
          <a:p>
            <a:pPr>
              <a:buFont typeface="Arial" pitchFamily="34" charset="0"/>
              <a:buChar char="•"/>
            </a:pPr>
            <a:r>
              <a:rPr lang="en-GB" sz="2800" dirty="0"/>
              <a:t>Parents’ rights over their children’s education</a:t>
            </a:r>
          </a:p>
          <a:p>
            <a:endParaRPr lang="en-GB" sz="2800" dirty="0"/>
          </a:p>
          <a:p>
            <a:pPr>
              <a:buFont typeface="Arial" pitchFamily="34" charset="0"/>
              <a:buChar char="•"/>
            </a:pPr>
            <a:r>
              <a:rPr lang="en-GB" sz="2800" dirty="0"/>
              <a:t>State has subordinate role</a:t>
            </a:r>
          </a:p>
          <a:p>
            <a:endParaRPr lang="en-GB" sz="2800" dirty="0"/>
          </a:p>
          <a:p>
            <a:pPr>
              <a:buFont typeface="Arial" pitchFamily="34" charset="0"/>
              <a:buChar char="•"/>
            </a:pPr>
            <a:r>
              <a:rPr lang="en-GB" sz="2800" dirty="0"/>
              <a:t>1998 Human Rights Act</a:t>
            </a:r>
          </a:p>
          <a:p>
            <a:endParaRPr lang="en-GB" dirty="0"/>
          </a:p>
        </p:txBody>
      </p:sp>
      <p:sp>
        <p:nvSpPr>
          <p:cNvPr id="4" name="Text Placeholder 3"/>
          <p:cNvSpPr>
            <a:spLocks noGrp="1"/>
          </p:cNvSpPr>
          <p:nvPr>
            <p:ph sz="half" idx="2"/>
          </p:nvPr>
        </p:nvSpPr>
        <p:spPr/>
        <p:txBody>
          <a:bodyPr>
            <a:noAutofit/>
          </a:bodyPr>
          <a:lstStyle/>
          <a:p>
            <a:pPr>
              <a:buFont typeface="Arial" pitchFamily="34" charset="0"/>
              <a:buChar char="•"/>
            </a:pPr>
            <a:r>
              <a:rPr lang="cy-GB" altLang="en-US" sz="2800" dirty="0">
                <a:solidFill>
                  <a:srgbClr val="222222"/>
                </a:solidFill>
              </a:rPr>
              <a:t>Hawliau rhieni dros addysg eu </a:t>
            </a:r>
            <a:r>
              <a:rPr lang="cy-GB" altLang="en-US" sz="2800" dirty="0" smtClean="0">
                <a:solidFill>
                  <a:srgbClr val="222222"/>
                </a:solidFill>
              </a:rPr>
              <a:t>plant</a:t>
            </a:r>
          </a:p>
          <a:p>
            <a:pPr marL="109728" indent="0">
              <a:buNone/>
            </a:pPr>
            <a:endParaRPr lang="en-GB" sz="2800" dirty="0"/>
          </a:p>
          <a:p>
            <a:pPr>
              <a:buFont typeface="Arial" pitchFamily="34" charset="0"/>
              <a:buChar char="•"/>
            </a:pPr>
            <a:r>
              <a:rPr lang="cy-GB" altLang="en-US" sz="2800" dirty="0">
                <a:solidFill>
                  <a:srgbClr val="222222"/>
                </a:solidFill>
              </a:rPr>
              <a:t>Mae gan y Wladwriaeth rôl </a:t>
            </a:r>
            <a:r>
              <a:rPr lang="cy-GB" altLang="en-US" sz="2800" dirty="0" smtClean="0">
                <a:solidFill>
                  <a:srgbClr val="222222"/>
                </a:solidFill>
              </a:rPr>
              <a:t>israddol</a:t>
            </a:r>
          </a:p>
          <a:p>
            <a:pPr marL="109728" indent="0">
              <a:buNone/>
            </a:pPr>
            <a:endParaRPr lang="en-GB" sz="2800" dirty="0"/>
          </a:p>
          <a:p>
            <a:pPr>
              <a:buFont typeface="Arial" pitchFamily="34" charset="0"/>
              <a:buChar char="•"/>
            </a:pPr>
            <a:r>
              <a:rPr lang="cy-GB" altLang="en-US" sz="2800" dirty="0">
                <a:solidFill>
                  <a:srgbClr val="222222"/>
                </a:solidFill>
              </a:rPr>
              <a:t>Deddf Hawliau Dynol 1998</a:t>
            </a:r>
            <a:r>
              <a:rPr lang="cy-GB" altLang="en-US" sz="500" dirty="0"/>
              <a:t> </a:t>
            </a:r>
            <a:endParaRPr lang="cy-GB" altLang="en-US" dirty="0"/>
          </a:p>
          <a:p>
            <a:pPr marL="109728" indent="0">
              <a:buNone/>
            </a:pPr>
            <a:endParaRPr lang="en-GB" sz="3200" dirty="0"/>
          </a:p>
        </p:txBody>
      </p:sp>
      <p:sp>
        <p:nvSpPr>
          <p:cNvPr id="8"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581148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692696"/>
            <a:ext cx="9036496" cy="720080"/>
          </a:xfrm>
        </p:spPr>
        <p:txBody>
          <a:bodyPr>
            <a:noAutofit/>
          </a:bodyPr>
          <a:lstStyle/>
          <a:p>
            <a:r>
              <a:rPr lang="en-GB" sz="3200" dirty="0" err="1" smtClean="0"/>
              <a:t>Dadleuon</a:t>
            </a:r>
            <a:r>
              <a:rPr lang="en-GB" sz="3200" dirty="0" smtClean="0"/>
              <a:t> </a:t>
            </a:r>
            <a:r>
              <a:rPr lang="en-GB" sz="3200" dirty="0" err="1" smtClean="0"/>
              <a:t>yn</a:t>
            </a:r>
            <a:r>
              <a:rPr lang="en-GB" sz="3200" dirty="0" smtClean="0"/>
              <a:t> </a:t>
            </a:r>
            <a:r>
              <a:rPr lang="en-GB" sz="3200" dirty="0" err="1" smtClean="0"/>
              <a:t>erbyn</a:t>
            </a:r>
            <a:r>
              <a:rPr lang="en-GB" sz="3200" dirty="0" smtClean="0"/>
              <a:t> </a:t>
            </a:r>
            <a:r>
              <a:rPr lang="en-GB" sz="3200" dirty="0" err="1" smtClean="0"/>
              <a:t>ysgolion</a:t>
            </a:r>
            <a:r>
              <a:rPr lang="en-GB" sz="3200" dirty="0" smtClean="0"/>
              <a:t> </a:t>
            </a:r>
            <a:r>
              <a:rPr lang="en-GB" sz="3200" dirty="0" err="1" smtClean="0"/>
              <a:t>ffydd</a:t>
            </a:r>
            <a:r>
              <a:rPr lang="en-GB" sz="3200" dirty="0" smtClean="0"/>
              <a:t/>
            </a:r>
            <a:br>
              <a:rPr lang="en-GB" sz="3200" dirty="0" smtClean="0"/>
            </a:br>
            <a:r>
              <a:rPr lang="en-GB" sz="3200" dirty="0" smtClean="0"/>
              <a:t>Arguments </a:t>
            </a:r>
            <a:r>
              <a:rPr lang="en-GB" sz="3200" dirty="0"/>
              <a:t>against faith schools</a:t>
            </a:r>
          </a:p>
        </p:txBody>
      </p:sp>
      <p:sp>
        <p:nvSpPr>
          <p:cNvPr id="6" name="Content Placeholder 5"/>
          <p:cNvSpPr>
            <a:spLocks noGrp="1"/>
          </p:cNvSpPr>
          <p:nvPr>
            <p:ph idx="1"/>
          </p:nvPr>
        </p:nvSpPr>
        <p:spPr>
          <a:xfrm>
            <a:off x="611560" y="1529344"/>
            <a:ext cx="8229600" cy="1035560"/>
          </a:xfrm>
        </p:spPr>
        <p:txBody>
          <a:bodyPr>
            <a:normAutofit fontScale="62500" lnSpcReduction="20000"/>
          </a:bodyPr>
          <a:lstStyle/>
          <a:p>
            <a:r>
              <a:rPr lang="en-GB" dirty="0" err="1" smtClean="0">
                <a:solidFill>
                  <a:srgbClr val="FF0000"/>
                </a:solidFill>
              </a:rPr>
              <a:t>Pring</a:t>
            </a:r>
            <a:r>
              <a:rPr lang="en-GB" dirty="0" smtClean="0">
                <a:solidFill>
                  <a:srgbClr val="FF0000"/>
                </a:solidFill>
              </a:rPr>
              <a:t> (2005) </a:t>
            </a:r>
            <a:r>
              <a:rPr lang="en-GB" dirty="0" err="1" smtClean="0">
                <a:solidFill>
                  <a:srgbClr val="FF0000"/>
                </a:solidFill>
              </a:rPr>
              <a:t>yn</a:t>
            </a:r>
            <a:r>
              <a:rPr lang="en-GB" dirty="0" smtClean="0">
                <a:solidFill>
                  <a:srgbClr val="FF0000"/>
                </a:solidFill>
              </a:rPr>
              <a:t> </a:t>
            </a:r>
            <a:r>
              <a:rPr lang="en-GB" dirty="0" err="1" smtClean="0">
                <a:solidFill>
                  <a:srgbClr val="FF0000"/>
                </a:solidFill>
              </a:rPr>
              <a:t>adnabod</a:t>
            </a:r>
            <a:r>
              <a:rPr lang="en-GB" dirty="0" smtClean="0">
                <a:solidFill>
                  <a:srgbClr val="FF0000"/>
                </a:solidFill>
              </a:rPr>
              <a:t> tri </a:t>
            </a:r>
            <a:r>
              <a:rPr lang="en-GB" dirty="0" err="1" smtClean="0">
                <a:solidFill>
                  <a:srgbClr val="FF0000"/>
                </a:solidFill>
              </a:rPr>
              <a:t>dadl</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erbyn</a:t>
            </a:r>
            <a:r>
              <a:rPr lang="en-GB" dirty="0" smtClean="0">
                <a:solidFill>
                  <a:srgbClr val="FF0000"/>
                </a:solidFill>
              </a:rPr>
              <a:t> y </a:t>
            </a:r>
            <a:r>
              <a:rPr lang="en-GB" dirty="0" err="1" smtClean="0">
                <a:solidFill>
                  <a:srgbClr val="FF0000"/>
                </a:solidFill>
              </a:rPr>
              <a:t>wladwriaeth</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ariannu</a:t>
            </a:r>
            <a:r>
              <a:rPr lang="en-GB" dirty="0" smtClean="0">
                <a:solidFill>
                  <a:srgbClr val="FF0000"/>
                </a:solidFill>
              </a:rPr>
              <a:t> </a:t>
            </a:r>
            <a:r>
              <a:rPr lang="en-GB" dirty="0" err="1" smtClean="0">
                <a:solidFill>
                  <a:srgbClr val="FF0000"/>
                </a:solidFill>
              </a:rPr>
              <a:t>ysgolion</a:t>
            </a:r>
            <a:r>
              <a:rPr lang="en-GB" dirty="0" smtClean="0">
                <a:solidFill>
                  <a:srgbClr val="FF0000"/>
                </a:solidFill>
              </a:rPr>
              <a:t> </a:t>
            </a:r>
            <a:r>
              <a:rPr lang="en-GB" dirty="0" err="1" smtClean="0">
                <a:solidFill>
                  <a:srgbClr val="FF0000"/>
                </a:solidFill>
              </a:rPr>
              <a:t>ffydd</a:t>
            </a:r>
            <a:r>
              <a:rPr lang="en-GB" dirty="0" smtClean="0">
                <a:solidFill>
                  <a:srgbClr val="FF0000"/>
                </a:solidFill>
              </a:rPr>
              <a:t>:</a:t>
            </a:r>
          </a:p>
          <a:p>
            <a:r>
              <a:rPr lang="en-GB" dirty="0" err="1" smtClean="0"/>
              <a:t>Pring</a:t>
            </a:r>
            <a:r>
              <a:rPr lang="en-GB" dirty="0" smtClean="0"/>
              <a:t> </a:t>
            </a:r>
            <a:r>
              <a:rPr lang="en-GB" dirty="0"/>
              <a:t>(2005) identifies three arguments against state funding of faith schools:</a:t>
            </a:r>
          </a:p>
          <a:p>
            <a:endParaRPr lang="en-GB" dirty="0"/>
          </a:p>
        </p:txBody>
      </p:sp>
      <p:graphicFrame>
        <p:nvGraphicFramePr>
          <p:cNvPr id="4" name="Diagram 3"/>
          <p:cNvGraphicFramePr/>
          <p:nvPr>
            <p:extLst>
              <p:ext uri="{D42A27DB-BD31-4B8C-83A1-F6EECF244321}">
                <p14:modId xmlns:p14="http://schemas.microsoft.com/office/powerpoint/2010/main" val="1029348442"/>
              </p:ext>
            </p:extLst>
          </p:nvPr>
        </p:nvGraphicFramePr>
        <p:xfrm>
          <a:off x="251520" y="2564904"/>
          <a:ext cx="8424936"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000" dirty="0"/>
              <a:t>A) </a:t>
            </a:r>
            <a:r>
              <a:rPr lang="en-GB" sz="4000" dirty="0" smtClean="0"/>
              <a:t>Y </a:t>
            </a:r>
            <a:r>
              <a:rPr lang="en-GB" dirty="0" err="1" smtClean="0"/>
              <a:t>dadl</a:t>
            </a:r>
            <a:r>
              <a:rPr lang="en-GB" dirty="0" smtClean="0"/>
              <a:t> </a:t>
            </a:r>
            <a:r>
              <a:rPr lang="en-GB" dirty="0" err="1" smtClean="0"/>
              <a:t>rhyddfrydol</a:t>
            </a:r>
            <a:r>
              <a:rPr lang="en-GB" dirty="0" smtClean="0"/>
              <a:t/>
            </a:r>
            <a:br>
              <a:rPr lang="en-GB" dirty="0" smtClean="0"/>
            </a:br>
            <a:r>
              <a:rPr lang="en-GB" sz="4000" dirty="0" smtClean="0"/>
              <a:t>The </a:t>
            </a:r>
            <a:r>
              <a:rPr lang="en-GB" sz="4000" dirty="0"/>
              <a:t>liberal argument</a:t>
            </a:r>
          </a:p>
        </p:txBody>
      </p:sp>
      <p:sp>
        <p:nvSpPr>
          <p:cNvPr id="8" name="Content Placeholder 7"/>
          <p:cNvSpPr>
            <a:spLocks noGrp="1"/>
          </p:cNvSpPr>
          <p:nvPr>
            <p:ph sz="half" idx="1"/>
          </p:nvPr>
        </p:nvSpPr>
        <p:spPr>
          <a:xfrm>
            <a:off x="395536" y="2420888"/>
            <a:ext cx="4038600" cy="5030019"/>
          </a:xfrm>
        </p:spPr>
        <p:txBody>
          <a:bodyPr/>
          <a:lstStyle/>
          <a:p>
            <a:pPr marL="109728" indent="0">
              <a:buNone/>
            </a:pPr>
            <a:r>
              <a:rPr lang="en-GB" sz="2800" dirty="0" smtClean="0"/>
              <a:t>Faith schools:</a:t>
            </a:r>
          </a:p>
          <a:p>
            <a:pPr>
              <a:buFont typeface="Arial" pitchFamily="34" charset="0"/>
              <a:buChar char="•"/>
            </a:pPr>
            <a:r>
              <a:rPr lang="en-GB" sz="2800" dirty="0" smtClean="0"/>
              <a:t>place </a:t>
            </a:r>
            <a:r>
              <a:rPr lang="en-GB" sz="2800" dirty="0"/>
              <a:t>religious values over democratic ones</a:t>
            </a:r>
          </a:p>
          <a:p>
            <a:pPr>
              <a:buFont typeface="Arial" pitchFamily="34" charset="0"/>
              <a:buChar char="•"/>
            </a:pPr>
            <a:r>
              <a:rPr lang="en-GB" sz="2800" dirty="0"/>
              <a:t>can divide communities along religious </a:t>
            </a:r>
            <a:r>
              <a:rPr lang="en-GB" sz="2800" dirty="0" smtClean="0"/>
              <a:t>line</a:t>
            </a:r>
            <a:endParaRPr lang="en-GB" sz="2800" dirty="0"/>
          </a:p>
          <a:p>
            <a:pPr>
              <a:buFont typeface="Arial" pitchFamily="34" charset="0"/>
              <a:buChar char="•"/>
            </a:pPr>
            <a:r>
              <a:rPr lang="en-GB" sz="2800" dirty="0"/>
              <a:t>can also divide along ethnic and ‘race’ lines</a:t>
            </a:r>
          </a:p>
          <a:p>
            <a:endParaRPr lang="en-GB" dirty="0"/>
          </a:p>
        </p:txBody>
      </p:sp>
      <p:sp>
        <p:nvSpPr>
          <p:cNvPr id="6" name="Text Placeholder 5"/>
          <p:cNvSpPr>
            <a:spLocks noGrp="1"/>
          </p:cNvSpPr>
          <p:nvPr>
            <p:ph sz="half" idx="2"/>
          </p:nvPr>
        </p:nvSpPr>
        <p:spPr/>
        <p:txBody>
          <a:bodyPr>
            <a:noAutofit/>
          </a:bodyPr>
          <a:lstStyle/>
          <a:p>
            <a:pPr marL="109728" indent="0">
              <a:buNone/>
            </a:pPr>
            <a:r>
              <a:rPr lang="en-GB" sz="2800" dirty="0" err="1" smtClean="0"/>
              <a:t>Ygolion</a:t>
            </a:r>
            <a:r>
              <a:rPr lang="en-GB" sz="2800" dirty="0" smtClean="0"/>
              <a:t> </a:t>
            </a:r>
            <a:r>
              <a:rPr lang="en-GB" sz="2800" dirty="0" err="1" smtClean="0"/>
              <a:t>ffydd</a:t>
            </a:r>
            <a:r>
              <a:rPr lang="en-GB" sz="2800" dirty="0" smtClean="0"/>
              <a:t>:</a:t>
            </a:r>
          </a:p>
          <a:p>
            <a:r>
              <a:rPr lang="cy-GB" altLang="en-US" sz="2800" dirty="0" smtClean="0">
                <a:solidFill>
                  <a:srgbClr val="222222"/>
                </a:solidFill>
              </a:rPr>
              <a:t>gosod </a:t>
            </a:r>
            <a:r>
              <a:rPr lang="cy-GB" altLang="en-US" sz="2800" dirty="0">
                <a:solidFill>
                  <a:srgbClr val="222222"/>
                </a:solidFill>
              </a:rPr>
              <a:t>gwerthoedd crefyddol dros rai democrataidd yn gallu rhannu cymunedau ar hyd llinell grefyddol </a:t>
            </a:r>
            <a:endParaRPr lang="cy-GB" altLang="en-US" sz="2800" dirty="0" smtClean="0">
              <a:solidFill>
                <a:srgbClr val="222222"/>
              </a:solidFill>
            </a:endParaRPr>
          </a:p>
          <a:p>
            <a:r>
              <a:rPr lang="cy-GB" altLang="en-US" sz="2800" dirty="0" smtClean="0">
                <a:solidFill>
                  <a:srgbClr val="222222"/>
                </a:solidFill>
              </a:rPr>
              <a:t>hefyd </a:t>
            </a:r>
            <a:r>
              <a:rPr lang="cy-GB" altLang="en-US" sz="2800" dirty="0">
                <a:solidFill>
                  <a:srgbClr val="222222"/>
                </a:solidFill>
              </a:rPr>
              <a:t>yn gallu rhannu ar hyd llinellau ethnig a ‘hil’</a:t>
            </a:r>
            <a:r>
              <a:rPr lang="cy-GB" altLang="en-US" sz="500" dirty="0"/>
              <a:t> </a:t>
            </a:r>
            <a:endParaRPr lang="cy-GB" altLang="en-US" dirty="0"/>
          </a:p>
          <a:p>
            <a:endParaRPr lang="en-GB" sz="3200" dirty="0"/>
          </a:p>
        </p:txBody>
      </p:sp>
      <p:sp>
        <p:nvSpPr>
          <p:cNvPr id="9" name="Rectangle 1"/>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1066800"/>
          </a:xfrm>
        </p:spPr>
        <p:txBody>
          <a:bodyPr>
            <a:normAutofit/>
          </a:bodyPr>
          <a:lstStyle/>
          <a:p>
            <a:pPr algn="ctr"/>
            <a:r>
              <a:rPr lang="en-GB" sz="3200" dirty="0"/>
              <a:t>B) </a:t>
            </a:r>
            <a:r>
              <a:rPr lang="en-GB" sz="3200" dirty="0" smtClean="0"/>
              <a:t>Y </a:t>
            </a:r>
            <a:r>
              <a:rPr lang="en-GB" sz="3200" dirty="0" err="1" smtClean="0"/>
              <a:t>ddadl</a:t>
            </a:r>
            <a:r>
              <a:rPr lang="en-GB" sz="3200" dirty="0" smtClean="0"/>
              <a:t> </a:t>
            </a:r>
            <a:r>
              <a:rPr lang="en-GB" sz="3200" dirty="0" err="1" smtClean="0"/>
              <a:t>allgau</a:t>
            </a:r>
            <a:r>
              <a:rPr lang="en-GB" sz="3200" dirty="0" smtClean="0"/>
              <a:t/>
            </a:r>
            <a:br>
              <a:rPr lang="en-GB" sz="3200" dirty="0" smtClean="0"/>
            </a:br>
            <a:r>
              <a:rPr lang="en-GB" sz="3200" dirty="0" smtClean="0"/>
              <a:t>The </a:t>
            </a:r>
            <a:r>
              <a:rPr lang="en-GB" sz="3200" dirty="0"/>
              <a:t>exclusion argument</a:t>
            </a:r>
          </a:p>
        </p:txBody>
      </p:sp>
      <p:pic>
        <p:nvPicPr>
          <p:cNvPr id="5" name="il_fi" descr="http://www.uq.edu.au/parking/signage/NoEntry.jpg"/>
          <p:cNvPicPr>
            <a:picLocks noGrp="1"/>
          </p:cNvPicPr>
          <p:nvPr>
            <p:ph sz="half" idx="1"/>
          </p:nvPr>
        </p:nvPicPr>
        <p:blipFill>
          <a:blip r:embed="rId3" cstate="print"/>
          <a:stretch>
            <a:fillRect/>
          </a:stretch>
        </p:blipFill>
        <p:spPr bwMode="auto">
          <a:xfrm>
            <a:off x="395536" y="631941"/>
            <a:ext cx="1335024" cy="1376172"/>
          </a:xfrm>
          <a:prstGeom prst="rect">
            <a:avLst/>
          </a:prstGeom>
          <a:noFill/>
          <a:ln w="9525">
            <a:noFill/>
            <a:miter lim="800000"/>
            <a:headEnd/>
            <a:tailEnd/>
          </a:ln>
        </p:spPr>
      </p:pic>
      <p:sp>
        <p:nvSpPr>
          <p:cNvPr id="4" name="Text Placeholder 3"/>
          <p:cNvSpPr>
            <a:spLocks noGrp="1"/>
          </p:cNvSpPr>
          <p:nvPr>
            <p:ph sz="half" idx="2"/>
          </p:nvPr>
        </p:nvSpPr>
        <p:spPr/>
        <p:txBody>
          <a:bodyPr>
            <a:noAutofit/>
          </a:bodyPr>
          <a:lstStyle/>
          <a:p>
            <a:pPr>
              <a:buFont typeface="Arial" pitchFamily="34" charset="0"/>
              <a:buChar char="•"/>
            </a:pPr>
            <a:r>
              <a:rPr lang="cy-GB" altLang="en-US" sz="2800" dirty="0">
                <a:solidFill>
                  <a:srgbClr val="222222"/>
                </a:solidFill>
              </a:rPr>
              <a:t>Mae ysgolion ffydd yn eithrio plant o gredoau eraill (neu ddim o gwbl). </a:t>
            </a:r>
            <a:endParaRPr lang="cy-GB" altLang="en-US" sz="2800" dirty="0" smtClean="0">
              <a:solidFill>
                <a:srgbClr val="222222"/>
              </a:solidFill>
            </a:endParaRPr>
          </a:p>
          <a:p>
            <a:pPr>
              <a:buFont typeface="Arial" pitchFamily="34" charset="0"/>
              <a:buChar char="•"/>
            </a:pPr>
            <a:r>
              <a:rPr lang="cy-GB" altLang="en-US" sz="2800" dirty="0">
                <a:solidFill>
                  <a:srgbClr val="222222"/>
                </a:solidFill>
              </a:rPr>
              <a:t>Dadl foesol - yn creu tensiynau cymunedol. </a:t>
            </a:r>
            <a:endParaRPr lang="en-GB" sz="2800" dirty="0"/>
          </a:p>
          <a:p>
            <a:pPr>
              <a:buFont typeface="Arial" pitchFamily="34" charset="0"/>
              <a:buChar char="•"/>
            </a:pPr>
            <a:r>
              <a:rPr lang="cy-GB" altLang="en-US" sz="2800" dirty="0">
                <a:solidFill>
                  <a:srgbClr val="222222"/>
                </a:solidFill>
              </a:rPr>
              <a:t>Rhesymau ymarferol - beth os </a:t>
            </a:r>
            <a:r>
              <a:rPr lang="cy-GB" altLang="en-US" sz="2800" dirty="0" err="1">
                <a:solidFill>
                  <a:srgbClr val="222222"/>
                </a:solidFill>
              </a:rPr>
              <a:t>yw'ch</a:t>
            </a:r>
            <a:r>
              <a:rPr lang="cy-GB" altLang="en-US" sz="2800" dirty="0">
                <a:solidFill>
                  <a:srgbClr val="222222"/>
                </a:solidFill>
              </a:rPr>
              <a:t> ysgol leol yn ysgol ffydd?</a:t>
            </a:r>
            <a:r>
              <a:rPr lang="cy-GB" altLang="en-US" sz="800" dirty="0"/>
              <a:t> </a:t>
            </a:r>
            <a:endParaRPr lang="cy-GB" altLang="en-US" dirty="0"/>
          </a:p>
        </p:txBody>
      </p:sp>
      <p:sp>
        <p:nvSpPr>
          <p:cNvPr id="3" name="Rectangle 2"/>
          <p:cNvSpPr/>
          <p:nvPr/>
        </p:nvSpPr>
        <p:spPr>
          <a:xfrm>
            <a:off x="76200" y="2221088"/>
            <a:ext cx="4572000" cy="3539430"/>
          </a:xfrm>
          <a:prstGeom prst="rect">
            <a:avLst/>
          </a:prstGeom>
        </p:spPr>
        <p:txBody>
          <a:bodyPr>
            <a:spAutoFit/>
          </a:bodyPr>
          <a:lstStyle/>
          <a:p>
            <a:pPr>
              <a:buFont typeface="Arial" pitchFamily="34" charset="0"/>
              <a:buChar char="•"/>
            </a:pPr>
            <a:r>
              <a:rPr lang="en-GB" sz="2800" dirty="0"/>
              <a:t>Faith schools exclude children of other faiths (or none).</a:t>
            </a:r>
          </a:p>
          <a:p>
            <a:pPr>
              <a:buFont typeface="Arial" pitchFamily="34" charset="0"/>
              <a:buChar char="•"/>
            </a:pPr>
            <a:r>
              <a:rPr lang="en-GB" sz="2800" dirty="0"/>
              <a:t>Moral argument—creates community tensions.</a:t>
            </a:r>
          </a:p>
          <a:p>
            <a:pPr>
              <a:buFont typeface="Arial" pitchFamily="34" charset="0"/>
              <a:buChar char="•"/>
            </a:pPr>
            <a:r>
              <a:rPr lang="en-GB" sz="2800" dirty="0"/>
              <a:t>Practical reasons—what if your local school is a faith school?</a:t>
            </a:r>
          </a:p>
        </p:txBody>
      </p:sp>
      <p:sp>
        <p:nvSpPr>
          <p:cNvPr id="7"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22" y="392801"/>
            <a:ext cx="8229600" cy="1066800"/>
          </a:xfrm>
        </p:spPr>
        <p:txBody>
          <a:bodyPr anchor="ctr">
            <a:normAutofit fontScale="90000"/>
          </a:bodyPr>
          <a:lstStyle/>
          <a:p>
            <a:r>
              <a:rPr lang="en-GB" sz="3600" dirty="0"/>
              <a:t>C) </a:t>
            </a:r>
            <a:r>
              <a:rPr lang="en-GB" sz="3600" dirty="0" smtClean="0"/>
              <a:t>Y </a:t>
            </a:r>
            <a:r>
              <a:rPr lang="en-GB" sz="3600" dirty="0" err="1" smtClean="0"/>
              <a:t>ddadl</a:t>
            </a:r>
            <a:r>
              <a:rPr lang="en-GB" sz="3600" dirty="0" smtClean="0"/>
              <a:t> </a:t>
            </a:r>
            <a:r>
              <a:rPr lang="en-GB" sz="3600" dirty="0" err="1" smtClean="0"/>
              <a:t>addysgol</a:t>
            </a:r>
            <a:r>
              <a:rPr lang="en-GB" sz="3600" dirty="0" smtClean="0"/>
              <a:t/>
            </a:r>
            <a:br>
              <a:rPr lang="en-GB" sz="3600" dirty="0" smtClean="0"/>
            </a:br>
            <a:r>
              <a:rPr lang="en-GB" sz="3600" dirty="0" smtClean="0"/>
              <a:t>The </a:t>
            </a:r>
            <a:r>
              <a:rPr lang="en-GB" sz="3600" dirty="0"/>
              <a:t>educational argument</a:t>
            </a:r>
          </a:p>
        </p:txBody>
      </p:sp>
      <p:pic>
        <p:nvPicPr>
          <p:cNvPr id="5" name="il_fi" descr="http://3.bp.blogspot.com/_ZU4PQDGJcVk/SVVUGkTNgfI/AAAAAAAAALo/XCHKYlh_UVI/s400/sprat.jpg"/>
          <p:cNvPicPr>
            <a:picLocks noGrp="1"/>
          </p:cNvPicPr>
          <p:nvPr>
            <p:ph sz="half" idx="1"/>
          </p:nvPr>
        </p:nvPicPr>
        <p:blipFill>
          <a:blip r:embed="rId3" cstate="print"/>
          <a:stretch>
            <a:fillRect/>
          </a:stretch>
        </p:blipFill>
        <p:spPr bwMode="auto">
          <a:xfrm>
            <a:off x="7308304" y="0"/>
            <a:ext cx="1835696" cy="1484784"/>
          </a:xfrm>
          <a:prstGeom prst="rect">
            <a:avLst/>
          </a:prstGeom>
          <a:noFill/>
          <a:ln w="9525">
            <a:noFill/>
            <a:miter lim="800000"/>
            <a:headEnd/>
            <a:tailEnd/>
          </a:ln>
        </p:spPr>
      </p:pic>
      <p:sp>
        <p:nvSpPr>
          <p:cNvPr id="4" name="Text Placeholder 3"/>
          <p:cNvSpPr>
            <a:spLocks noGrp="1"/>
          </p:cNvSpPr>
          <p:nvPr>
            <p:ph sz="half" idx="2"/>
          </p:nvPr>
        </p:nvSpPr>
        <p:spPr>
          <a:xfrm>
            <a:off x="0" y="1452968"/>
            <a:ext cx="4788024" cy="6048672"/>
          </a:xfrm>
        </p:spPr>
        <p:txBody>
          <a:bodyPr>
            <a:noAutofit/>
          </a:bodyPr>
          <a:lstStyle/>
          <a:p>
            <a:pPr>
              <a:buFont typeface="Arial" pitchFamily="34" charset="0"/>
              <a:buChar char="•"/>
            </a:pPr>
            <a:r>
              <a:rPr lang="en-GB" sz="2500" dirty="0"/>
              <a:t>Faith schools are designed to nurture particular religious beliefs</a:t>
            </a:r>
            <a:r>
              <a:rPr lang="en-GB" sz="2500" dirty="0" smtClean="0"/>
              <a:t>.</a:t>
            </a:r>
            <a:endParaRPr lang="en-GB" sz="2500" dirty="0"/>
          </a:p>
          <a:p>
            <a:pPr>
              <a:buFont typeface="Arial" pitchFamily="34" charset="0"/>
              <a:buChar char="•"/>
            </a:pPr>
            <a:r>
              <a:rPr lang="en-GB" sz="2500" dirty="0"/>
              <a:t>Religion is about </a:t>
            </a:r>
            <a:r>
              <a:rPr lang="en-GB" sz="2500" u="sng" dirty="0"/>
              <a:t>faith</a:t>
            </a:r>
            <a:r>
              <a:rPr lang="en-GB" sz="2500" dirty="0"/>
              <a:t> (belief in something).</a:t>
            </a:r>
          </a:p>
          <a:p>
            <a:endParaRPr lang="en-GB" sz="2500" dirty="0"/>
          </a:p>
          <a:p>
            <a:pPr>
              <a:buFont typeface="Arial" pitchFamily="34" charset="0"/>
              <a:buChar char="•"/>
            </a:pPr>
            <a:r>
              <a:rPr lang="en-GB" sz="2500" dirty="0"/>
              <a:t>Education is about </a:t>
            </a:r>
            <a:r>
              <a:rPr lang="en-GB" sz="2500" u="sng" dirty="0"/>
              <a:t>questioning</a:t>
            </a:r>
            <a:r>
              <a:rPr lang="en-GB" sz="2500" dirty="0"/>
              <a:t> (rational argument based on evidence</a:t>
            </a:r>
            <a:r>
              <a:rPr lang="en-GB" sz="2500" dirty="0" smtClean="0"/>
              <a:t>)</a:t>
            </a:r>
            <a:endParaRPr lang="en-GB" sz="2500" dirty="0"/>
          </a:p>
          <a:p>
            <a:pPr>
              <a:buFont typeface="Arial" pitchFamily="34" charset="0"/>
              <a:buChar char="•"/>
            </a:pPr>
            <a:r>
              <a:rPr lang="en-GB" sz="2500" dirty="0"/>
              <a:t>Are they opposed? Some people say they are.</a:t>
            </a:r>
          </a:p>
        </p:txBody>
      </p:sp>
      <p:sp>
        <p:nvSpPr>
          <p:cNvPr id="3" name="Rectangle 2"/>
          <p:cNvSpPr/>
          <p:nvPr/>
        </p:nvSpPr>
        <p:spPr>
          <a:xfrm>
            <a:off x="4788024" y="1484784"/>
            <a:ext cx="4572000" cy="4893647"/>
          </a:xfrm>
          <a:prstGeom prst="rect">
            <a:avLst/>
          </a:prstGeom>
        </p:spPr>
        <p:txBody>
          <a:bodyPr>
            <a:spAutoFit/>
          </a:bodyPr>
          <a:lstStyle/>
          <a:p>
            <a:pPr lvl="0" eaLnBrk="0" fontAlgn="base" hangingPunct="0">
              <a:spcBef>
                <a:spcPct val="0"/>
              </a:spcBef>
              <a:spcAft>
                <a:spcPct val="0"/>
              </a:spcAft>
            </a:pPr>
            <a:r>
              <a:rPr lang="cy-GB" altLang="en-US" sz="2400" dirty="0">
                <a:solidFill>
                  <a:srgbClr val="222222"/>
                </a:solidFill>
              </a:rPr>
              <a:t>Mae ysgolion ffydd wedi'u cynllunio i feithrin credoau crefyddol penodol. </a:t>
            </a:r>
            <a:endParaRPr lang="cy-GB" altLang="en-US" sz="2400" dirty="0" smtClean="0">
              <a:solidFill>
                <a:srgbClr val="222222"/>
              </a:solidFill>
            </a:endParaRPr>
          </a:p>
          <a:p>
            <a:pPr lvl="0" eaLnBrk="0" fontAlgn="base" hangingPunct="0">
              <a:spcBef>
                <a:spcPct val="0"/>
              </a:spcBef>
              <a:spcAft>
                <a:spcPct val="0"/>
              </a:spcAft>
            </a:pPr>
            <a:endParaRPr lang="cy-GB" altLang="en-US" sz="2400" dirty="0" smtClean="0">
              <a:solidFill>
                <a:srgbClr val="222222"/>
              </a:solidFill>
            </a:endParaRPr>
          </a:p>
          <a:p>
            <a:pPr lvl="0" eaLnBrk="0" fontAlgn="base" hangingPunct="0">
              <a:spcBef>
                <a:spcPct val="0"/>
              </a:spcBef>
              <a:spcAft>
                <a:spcPct val="0"/>
              </a:spcAft>
            </a:pPr>
            <a:r>
              <a:rPr lang="cy-GB" altLang="en-US" sz="2400" dirty="0" smtClean="0">
                <a:solidFill>
                  <a:srgbClr val="222222"/>
                </a:solidFill>
              </a:rPr>
              <a:t>Mae </a:t>
            </a:r>
            <a:r>
              <a:rPr lang="cy-GB" altLang="en-US" sz="2400" dirty="0">
                <a:solidFill>
                  <a:srgbClr val="222222"/>
                </a:solidFill>
              </a:rPr>
              <a:t>crefydd yn ymwneud â ffydd (cred mewn rhywbeth). </a:t>
            </a:r>
            <a:endParaRPr lang="cy-GB" altLang="en-US" sz="2400" dirty="0" smtClean="0">
              <a:solidFill>
                <a:srgbClr val="222222"/>
              </a:solidFill>
            </a:endParaRPr>
          </a:p>
          <a:p>
            <a:pPr lvl="0" eaLnBrk="0" fontAlgn="base" hangingPunct="0">
              <a:spcBef>
                <a:spcPct val="0"/>
              </a:spcBef>
              <a:spcAft>
                <a:spcPct val="0"/>
              </a:spcAft>
            </a:pPr>
            <a:endParaRPr lang="cy-GB" altLang="en-US" sz="2400" dirty="0" smtClean="0">
              <a:solidFill>
                <a:srgbClr val="222222"/>
              </a:solidFill>
            </a:endParaRPr>
          </a:p>
          <a:p>
            <a:pPr lvl="0" eaLnBrk="0" fontAlgn="base" hangingPunct="0">
              <a:spcBef>
                <a:spcPct val="0"/>
              </a:spcBef>
              <a:spcAft>
                <a:spcPct val="0"/>
              </a:spcAft>
            </a:pPr>
            <a:r>
              <a:rPr lang="cy-GB" altLang="en-US" sz="2400" dirty="0" smtClean="0">
                <a:solidFill>
                  <a:srgbClr val="222222"/>
                </a:solidFill>
              </a:rPr>
              <a:t>Mae </a:t>
            </a:r>
            <a:r>
              <a:rPr lang="cy-GB" altLang="en-US" sz="2400" dirty="0">
                <a:solidFill>
                  <a:srgbClr val="222222"/>
                </a:solidFill>
              </a:rPr>
              <a:t>addysg yn ymwneud â chwestiynu (dadl resymegol yn seiliedig ar dystiolaeth) </a:t>
            </a:r>
            <a:endParaRPr lang="cy-GB" altLang="en-US" sz="2400" dirty="0" smtClean="0">
              <a:solidFill>
                <a:srgbClr val="222222"/>
              </a:solidFill>
            </a:endParaRPr>
          </a:p>
          <a:p>
            <a:pPr lvl="0" eaLnBrk="0" fontAlgn="base" hangingPunct="0">
              <a:spcBef>
                <a:spcPct val="0"/>
              </a:spcBef>
              <a:spcAft>
                <a:spcPct val="0"/>
              </a:spcAft>
            </a:pPr>
            <a:endParaRPr lang="cy-GB" altLang="en-US" sz="2400" dirty="0">
              <a:solidFill>
                <a:srgbClr val="222222"/>
              </a:solidFill>
            </a:endParaRPr>
          </a:p>
          <a:p>
            <a:pPr lvl="0" eaLnBrk="0" fontAlgn="base" hangingPunct="0">
              <a:spcBef>
                <a:spcPct val="0"/>
              </a:spcBef>
              <a:spcAft>
                <a:spcPct val="0"/>
              </a:spcAft>
            </a:pPr>
            <a:r>
              <a:rPr lang="cy-GB" altLang="en-US" sz="2400" dirty="0" smtClean="0">
                <a:solidFill>
                  <a:srgbClr val="222222"/>
                </a:solidFill>
              </a:rPr>
              <a:t>Ydyn </a:t>
            </a:r>
            <a:r>
              <a:rPr lang="cy-GB" altLang="en-US" sz="2400" dirty="0">
                <a:solidFill>
                  <a:srgbClr val="222222"/>
                </a:solidFill>
              </a:rPr>
              <a:t>nhw'n gwrthwynebu? Dywed rhai pobl eu bod</a:t>
            </a:r>
            <a:r>
              <a:rPr lang="cy-GB" altLang="en-US" sz="400" dirty="0"/>
              <a:t> </a:t>
            </a:r>
            <a:endParaRPr lang="cy-GB" altLang="en-US" dirty="0"/>
          </a:p>
        </p:txBody>
      </p:sp>
      <p:sp>
        <p:nvSpPr>
          <p:cNvPr id="6" name="Rectangle 1"/>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053208" cy="877824"/>
          </a:xfrm>
        </p:spPr>
        <p:txBody>
          <a:bodyPr anchor="ctr">
            <a:noAutofit/>
          </a:bodyPr>
          <a:lstStyle/>
          <a:p>
            <a:r>
              <a:rPr lang="en-GB" sz="2800" dirty="0" err="1" smtClean="0"/>
              <a:t>Ymgynghoriad</a:t>
            </a:r>
            <a:r>
              <a:rPr lang="en-GB" sz="2800" dirty="0" smtClean="0"/>
              <a:t> </a:t>
            </a:r>
            <a:r>
              <a:rPr lang="en-GB" sz="2800" dirty="0" err="1" smtClean="0"/>
              <a:t>Llywodraeth</a:t>
            </a:r>
            <a:r>
              <a:rPr lang="en-GB" sz="2800" dirty="0" smtClean="0"/>
              <a:t> </a:t>
            </a:r>
            <a:r>
              <a:rPr lang="en-GB" sz="2800" dirty="0" err="1" smtClean="0"/>
              <a:t>Cymru</a:t>
            </a:r>
            <a:r>
              <a:rPr lang="en-GB" sz="2800" dirty="0" smtClean="0"/>
              <a:t> 2020</a:t>
            </a:r>
            <a:br>
              <a:rPr lang="en-GB" sz="2800" dirty="0" smtClean="0"/>
            </a:br>
            <a:r>
              <a:rPr lang="en-GB" sz="2800" dirty="0" smtClean="0"/>
              <a:t>The </a:t>
            </a:r>
            <a:r>
              <a:rPr lang="en-GB" sz="2800" dirty="0"/>
              <a:t>Welsh Government Consultation 2020</a:t>
            </a:r>
          </a:p>
        </p:txBody>
      </p:sp>
      <p:sp>
        <p:nvSpPr>
          <p:cNvPr id="4" name="Text Placeholder 3"/>
          <p:cNvSpPr>
            <a:spLocks noGrp="1"/>
          </p:cNvSpPr>
          <p:nvPr>
            <p:ph type="body" idx="2"/>
          </p:nvPr>
        </p:nvSpPr>
        <p:spPr>
          <a:xfrm>
            <a:off x="4499992" y="1628800"/>
            <a:ext cx="4236784" cy="4999647"/>
          </a:xfrm>
        </p:spPr>
        <p:txBody>
          <a:bodyPr>
            <a:normAutofit/>
          </a:bodyPr>
          <a:lstStyle/>
          <a:p>
            <a:r>
              <a:rPr lang="en-GB" sz="2000" dirty="0" err="1" smtClean="0"/>
              <a:t>Cwricwlwm</a:t>
            </a:r>
            <a:r>
              <a:rPr lang="en-GB" sz="2000" dirty="0" smtClean="0"/>
              <a:t> </a:t>
            </a:r>
            <a:r>
              <a:rPr lang="en-GB" sz="2000" dirty="0" err="1" smtClean="0"/>
              <a:t>i</a:t>
            </a:r>
            <a:r>
              <a:rPr lang="en-GB" sz="2000" dirty="0" smtClean="0"/>
              <a:t> </a:t>
            </a:r>
            <a:r>
              <a:rPr lang="en-GB" sz="2000" dirty="0" err="1" smtClean="0"/>
              <a:t>Gymru</a:t>
            </a:r>
            <a:r>
              <a:rPr lang="en-GB" sz="2000" dirty="0" smtClean="0"/>
              <a:t>: </a:t>
            </a:r>
            <a:r>
              <a:rPr lang="en-GB" sz="2000" dirty="0" err="1" smtClean="0"/>
              <a:t>Crefydd</a:t>
            </a:r>
            <a:r>
              <a:rPr lang="en-GB" sz="2000" dirty="0" smtClean="0"/>
              <a:t>, </a:t>
            </a:r>
            <a:r>
              <a:rPr lang="en-GB" sz="2000" dirty="0" err="1" smtClean="0"/>
              <a:t>gwerthoedd</a:t>
            </a:r>
            <a:r>
              <a:rPr lang="en-GB" sz="2000" dirty="0" smtClean="0"/>
              <a:t> a </a:t>
            </a:r>
            <a:r>
              <a:rPr lang="en-GB" sz="2000" dirty="0" err="1" smtClean="0"/>
              <a:t>moesoldeb</a:t>
            </a:r>
            <a:r>
              <a:rPr lang="en-GB" sz="2000" dirty="0" smtClean="0"/>
              <a:t>. </a:t>
            </a:r>
            <a:endParaRPr lang="en-GB" sz="2000" dirty="0"/>
          </a:p>
          <a:p>
            <a:endParaRPr lang="en-GB" sz="2000" dirty="0"/>
          </a:p>
          <a:p>
            <a:r>
              <a:rPr lang="en-GB" sz="2000" dirty="0" smtClean="0"/>
              <a:t>AG </a:t>
            </a:r>
            <a:r>
              <a:rPr lang="en-GB" sz="2000" dirty="0" err="1" smtClean="0"/>
              <a:t>yn</a:t>
            </a:r>
            <a:r>
              <a:rPr lang="en-GB" sz="2000" dirty="0" smtClean="0"/>
              <a:t> </a:t>
            </a:r>
            <a:r>
              <a:rPr lang="en-GB" sz="2000" dirty="0" err="1" smtClean="0"/>
              <a:t>parhau</a:t>
            </a:r>
            <a:r>
              <a:rPr lang="en-GB" sz="2000" dirty="0" smtClean="0"/>
              <a:t> I </a:t>
            </a:r>
            <a:r>
              <a:rPr lang="en-GB" sz="2000" dirty="0" err="1" smtClean="0"/>
              <a:t>fod</a:t>
            </a:r>
            <a:r>
              <a:rPr lang="en-GB" sz="2000" dirty="0" smtClean="0"/>
              <a:t> </a:t>
            </a:r>
            <a:r>
              <a:rPr lang="en-GB" sz="2000" dirty="0" err="1" smtClean="0"/>
              <a:t>yn</a:t>
            </a:r>
            <a:r>
              <a:rPr lang="en-GB" sz="2000" dirty="0" smtClean="0"/>
              <a:t> </a:t>
            </a:r>
            <a:r>
              <a:rPr lang="en-GB" sz="2000" dirty="0" err="1" smtClean="0"/>
              <a:t>orfodol</a:t>
            </a:r>
            <a:r>
              <a:rPr lang="en-GB" sz="2000" dirty="0" smtClean="0"/>
              <a:t> </a:t>
            </a:r>
            <a:r>
              <a:rPr lang="en-GB" sz="2000" dirty="0" err="1" smtClean="0"/>
              <a:t>yng</a:t>
            </a:r>
            <a:r>
              <a:rPr lang="en-GB" sz="2000" dirty="0" smtClean="0"/>
              <a:t> </a:t>
            </a:r>
            <a:r>
              <a:rPr lang="en-GB" sz="2000" dirty="0" err="1" smtClean="0"/>
              <a:t>Nghywricwlwm</a:t>
            </a:r>
            <a:r>
              <a:rPr lang="en-GB" sz="2000" dirty="0" smtClean="0"/>
              <a:t> </a:t>
            </a:r>
            <a:r>
              <a:rPr lang="en-GB" sz="2000" dirty="0" err="1" smtClean="0"/>
              <a:t>Cymru</a:t>
            </a:r>
            <a:r>
              <a:rPr lang="en-GB" sz="2000" dirty="0" smtClean="0"/>
              <a:t>, </a:t>
            </a:r>
            <a:r>
              <a:rPr lang="en-GB" sz="2000" dirty="0" err="1" smtClean="0"/>
              <a:t>ond</a:t>
            </a:r>
            <a:r>
              <a:rPr lang="en-GB" sz="2000" dirty="0" smtClean="0"/>
              <a:t> </a:t>
            </a:r>
            <a:r>
              <a:rPr lang="en-GB" sz="2000" dirty="0" err="1" smtClean="0"/>
              <a:t>nawr</a:t>
            </a:r>
            <a:r>
              <a:rPr lang="en-GB" sz="2000" dirty="0" smtClean="0"/>
              <a:t> I bob </a:t>
            </a:r>
            <a:r>
              <a:rPr lang="en-GB" sz="2000" dirty="0" err="1" smtClean="0"/>
              <a:t>dysgwr</a:t>
            </a:r>
            <a:r>
              <a:rPr lang="en-GB" sz="2000" dirty="0" smtClean="0"/>
              <a:t> 3 </a:t>
            </a:r>
            <a:r>
              <a:rPr lang="en-GB" sz="2000" dirty="0"/>
              <a:t>- 16, </a:t>
            </a:r>
            <a:r>
              <a:rPr lang="en-GB" sz="2000" dirty="0" err="1" smtClean="0"/>
              <a:t>fel</a:t>
            </a:r>
            <a:r>
              <a:rPr lang="en-GB" sz="2000" dirty="0" smtClean="0"/>
              <a:t> </a:t>
            </a:r>
            <a:r>
              <a:rPr lang="en-GB" sz="2000" dirty="0" err="1" smtClean="0"/>
              <a:t>rhan</a:t>
            </a:r>
            <a:r>
              <a:rPr lang="en-GB" sz="2000" dirty="0" smtClean="0"/>
              <a:t> </a:t>
            </a:r>
            <a:r>
              <a:rPr lang="en-GB" sz="2000" dirty="0" err="1" smtClean="0"/>
              <a:t>o’r</a:t>
            </a:r>
            <a:r>
              <a:rPr lang="en-GB" sz="2000" dirty="0" smtClean="0"/>
              <a:t> </a:t>
            </a:r>
            <a:r>
              <a:rPr lang="en-GB" sz="2000" dirty="0" err="1" smtClean="0"/>
              <a:t>maes</a:t>
            </a:r>
            <a:r>
              <a:rPr lang="en-GB" sz="2000" dirty="0" smtClean="0"/>
              <a:t> </a:t>
            </a:r>
            <a:r>
              <a:rPr lang="en-GB" sz="2000" dirty="0" err="1" smtClean="0"/>
              <a:t>dysgu</a:t>
            </a:r>
            <a:r>
              <a:rPr lang="en-GB" sz="2000" dirty="0" smtClean="0"/>
              <a:t> a </a:t>
            </a:r>
            <a:r>
              <a:rPr lang="en-GB" sz="2000" dirty="0" err="1" smtClean="0"/>
              <a:t>phrofiad</a:t>
            </a:r>
            <a:r>
              <a:rPr lang="en-GB" sz="2000" dirty="0" smtClean="0"/>
              <a:t> </a:t>
            </a:r>
            <a:r>
              <a:rPr lang="en-GB" sz="2000" dirty="0" err="1" smtClean="0"/>
              <a:t>Dyniaethau</a:t>
            </a:r>
            <a:r>
              <a:rPr lang="en-GB" sz="2000" dirty="0" smtClean="0"/>
              <a:t>. </a:t>
            </a:r>
            <a:endParaRPr lang="en-GB" sz="2000" dirty="0"/>
          </a:p>
          <a:p>
            <a:endParaRPr lang="en-GB" sz="2000" dirty="0" smtClean="0"/>
          </a:p>
          <a:p>
            <a:r>
              <a:rPr lang="en-GB" sz="2000" dirty="0" err="1" smtClean="0"/>
              <a:t>Dysgu</a:t>
            </a:r>
            <a:r>
              <a:rPr lang="en-GB" sz="2000" dirty="0" smtClean="0"/>
              <a:t> AG </a:t>
            </a:r>
            <a:r>
              <a:rPr lang="en-GB" sz="2000" dirty="0" err="1" smtClean="0"/>
              <a:t>mewn</a:t>
            </a:r>
            <a:r>
              <a:rPr lang="en-GB" sz="2000" dirty="0" smtClean="0"/>
              <a:t> </a:t>
            </a:r>
            <a:r>
              <a:rPr lang="en-GB" sz="2000" dirty="0" err="1" smtClean="0"/>
              <a:t>ffordd</a:t>
            </a:r>
            <a:r>
              <a:rPr lang="en-GB" sz="2000" dirty="0" smtClean="0"/>
              <a:t> </a:t>
            </a:r>
            <a:r>
              <a:rPr lang="cy-GB" altLang="en-US" sz="2000" dirty="0" err="1" smtClean="0">
                <a:solidFill>
                  <a:srgbClr val="222222"/>
                </a:solidFill>
                <a:latin typeface="Georgia" panose="02040502050405020303" pitchFamily="18" charset="0"/>
              </a:rPr>
              <a:t>plwraliaethol</a:t>
            </a:r>
            <a:r>
              <a:rPr lang="cy-GB" altLang="en-US" sz="2000" dirty="0" smtClean="0">
                <a:solidFill>
                  <a:srgbClr val="222222"/>
                </a:solidFill>
                <a:latin typeface="Georgia" panose="02040502050405020303" pitchFamily="18" charset="0"/>
              </a:rPr>
              <a:t> </a:t>
            </a:r>
          </a:p>
          <a:p>
            <a:r>
              <a:rPr lang="en-GB" sz="2000" dirty="0" err="1" smtClean="0"/>
              <a:t>Gorff</a:t>
            </a:r>
            <a:r>
              <a:rPr lang="en-GB" sz="2000" dirty="0" smtClean="0"/>
              <a:t> </a:t>
            </a:r>
            <a:r>
              <a:rPr lang="en-GB" sz="2000" dirty="0"/>
              <a:t>2020 – </a:t>
            </a:r>
            <a:r>
              <a:rPr lang="en-GB" sz="2000" dirty="0" err="1" smtClean="0"/>
              <a:t>ymgynghoriad</a:t>
            </a:r>
            <a:r>
              <a:rPr lang="en-GB" sz="2000" dirty="0" smtClean="0"/>
              <a:t> </a:t>
            </a:r>
            <a:r>
              <a:rPr lang="en-GB" sz="2000" dirty="0" err="1" smtClean="0"/>
              <a:t>pellach</a:t>
            </a:r>
            <a:r>
              <a:rPr lang="en-GB" sz="2000" dirty="0" smtClean="0"/>
              <a:t> </a:t>
            </a:r>
            <a:r>
              <a:rPr lang="en-GB" sz="2000" dirty="0" err="1" smtClean="0"/>
              <a:t>yn</a:t>
            </a:r>
            <a:r>
              <a:rPr lang="en-GB" sz="2000" dirty="0" smtClean="0"/>
              <a:t> </a:t>
            </a:r>
            <a:r>
              <a:rPr lang="en-GB" sz="2000" dirty="0" err="1" smtClean="0"/>
              <a:t>cef</a:t>
            </a:r>
            <a:r>
              <a:rPr lang="en-GB" sz="2000" dirty="0" err="1" smtClean="0"/>
              <a:t>nogi</a:t>
            </a:r>
            <a:r>
              <a:rPr lang="en-GB" sz="2000" dirty="0" smtClean="0"/>
              <a:t> </a:t>
            </a:r>
            <a:r>
              <a:rPr lang="en-GB" sz="2000" dirty="0" err="1" smtClean="0"/>
              <a:t>crefydd</a:t>
            </a:r>
            <a:r>
              <a:rPr lang="en-GB" sz="2000" dirty="0" smtClean="0"/>
              <a:t>, </a:t>
            </a:r>
            <a:r>
              <a:rPr lang="en-GB" sz="2000" dirty="0" err="1" smtClean="0"/>
              <a:t>gwerthoedd</a:t>
            </a:r>
            <a:r>
              <a:rPr lang="en-GB" sz="2000" dirty="0" smtClean="0"/>
              <a:t> a </a:t>
            </a:r>
            <a:r>
              <a:rPr lang="en-GB" sz="2000" dirty="0" err="1" smtClean="0"/>
              <a:t>moesoldeb</a:t>
            </a:r>
            <a:r>
              <a:rPr lang="en-GB" sz="2000" dirty="0" smtClean="0"/>
              <a:t> </a:t>
            </a:r>
            <a:r>
              <a:rPr lang="en-GB" sz="2000" dirty="0" err="1" smtClean="0"/>
              <a:t>fel</a:t>
            </a:r>
            <a:r>
              <a:rPr lang="en-GB" sz="2000" dirty="0" smtClean="0"/>
              <a:t> </a:t>
            </a:r>
            <a:r>
              <a:rPr lang="en-GB" sz="2000" dirty="0" err="1" smtClean="0"/>
              <a:t>rhan</a:t>
            </a:r>
            <a:r>
              <a:rPr lang="en-GB" sz="2000" dirty="0" smtClean="0"/>
              <a:t> </a:t>
            </a:r>
            <a:r>
              <a:rPr lang="en-GB" sz="2000" dirty="0" err="1" smtClean="0"/>
              <a:t>gorfodol</a:t>
            </a:r>
            <a:r>
              <a:rPr lang="en-GB" sz="2000" dirty="0" smtClean="0"/>
              <a:t> o </a:t>
            </a:r>
            <a:r>
              <a:rPr lang="en-GB" sz="2000" dirty="0" err="1" smtClean="0"/>
              <a:t>gwricwlwm</a:t>
            </a:r>
            <a:r>
              <a:rPr lang="en-GB" sz="2000" dirty="0" smtClean="0"/>
              <a:t> </a:t>
            </a:r>
            <a:r>
              <a:rPr lang="en-GB" sz="2000" dirty="0" err="1" smtClean="0"/>
              <a:t>Cymru</a:t>
            </a:r>
            <a:endParaRPr lang="en-GB" sz="2000" dirty="0"/>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428822" y="1700213"/>
            <a:ext cx="3579419" cy="4927600"/>
          </a:xfrm>
        </p:spPr>
      </p:pic>
      <p:sp>
        <p:nvSpPr>
          <p:cNvPr id="3" name="Rectangle 1"/>
          <p:cNvSpPr>
            <a:spLocks noChangeArrowheads="1"/>
          </p:cNvSpPr>
          <p:nvPr/>
        </p:nvSpPr>
        <p:spPr bwMode="auto">
          <a:xfrm>
            <a:off x="0" y="205835"/>
            <a:ext cx="12824" cy="4553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400" b="0" i="0" u="none" strike="noStrike" cap="none" normalizeH="0" baseline="0" dirty="0" smtClean="0">
                <a:ln>
                  <a:noFill/>
                </a:ln>
                <a:solidFill>
                  <a:schemeClr val="tx1"/>
                </a:solidFill>
                <a:effectLst/>
              </a:rPr>
              <a:t> </a:t>
            </a: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053208" cy="877824"/>
          </a:xfrm>
        </p:spPr>
        <p:txBody>
          <a:bodyPr anchor="ctr">
            <a:noAutofit/>
          </a:bodyPr>
          <a:lstStyle/>
          <a:p>
            <a:r>
              <a:rPr lang="en-GB" sz="2800" dirty="0" err="1" smtClean="0"/>
              <a:t>Ymgynghoriad</a:t>
            </a:r>
            <a:r>
              <a:rPr lang="en-GB" sz="2800" dirty="0" smtClean="0"/>
              <a:t> </a:t>
            </a:r>
            <a:r>
              <a:rPr lang="en-GB" sz="2800" dirty="0" err="1" smtClean="0"/>
              <a:t>Llywodraeth</a:t>
            </a:r>
            <a:r>
              <a:rPr lang="en-GB" sz="2800" dirty="0" smtClean="0"/>
              <a:t> </a:t>
            </a:r>
            <a:r>
              <a:rPr lang="en-GB" sz="2800" dirty="0" err="1" smtClean="0"/>
              <a:t>Cymru</a:t>
            </a:r>
            <a:r>
              <a:rPr lang="en-GB" sz="2800" dirty="0" smtClean="0"/>
              <a:t> 2020</a:t>
            </a:r>
            <a:br>
              <a:rPr lang="en-GB" sz="2800" dirty="0" smtClean="0"/>
            </a:br>
            <a:r>
              <a:rPr lang="en-GB" sz="2800" dirty="0" smtClean="0"/>
              <a:t>The </a:t>
            </a:r>
            <a:r>
              <a:rPr lang="en-GB" sz="2800" dirty="0"/>
              <a:t>Welsh Government Consultation 2020</a:t>
            </a:r>
          </a:p>
        </p:txBody>
      </p:sp>
      <p:sp>
        <p:nvSpPr>
          <p:cNvPr id="4" name="Text Placeholder 3"/>
          <p:cNvSpPr>
            <a:spLocks noGrp="1"/>
          </p:cNvSpPr>
          <p:nvPr>
            <p:ph type="body" idx="2"/>
          </p:nvPr>
        </p:nvSpPr>
        <p:spPr>
          <a:xfrm>
            <a:off x="4499992" y="1628800"/>
            <a:ext cx="4236784" cy="4999647"/>
          </a:xfrm>
        </p:spPr>
        <p:txBody>
          <a:bodyPr>
            <a:normAutofit/>
          </a:bodyPr>
          <a:lstStyle/>
          <a:p>
            <a:r>
              <a:rPr lang="en-GB" sz="2000" dirty="0"/>
              <a:t>Curriculum for Wales: Religion, values and ethics. </a:t>
            </a:r>
          </a:p>
          <a:p>
            <a:endParaRPr lang="en-GB" sz="2000" dirty="0"/>
          </a:p>
          <a:p>
            <a:r>
              <a:rPr lang="en-GB" sz="2000" dirty="0"/>
              <a:t>RE will continue to be mandatory in the Curriculum for Wales, but now for all learners 3 - 16, as a part of the Humanities Area of Learning and Experience. </a:t>
            </a:r>
          </a:p>
          <a:p>
            <a:r>
              <a:rPr lang="en-GB" sz="2000" dirty="0"/>
              <a:t>RE teaching pluralistic in nature</a:t>
            </a:r>
          </a:p>
          <a:p>
            <a:r>
              <a:rPr lang="en-GB" sz="2000" dirty="0"/>
              <a:t>July 2020 – consultation on further proposed changes to legislation to support RVE as a mandatory part of the Curriculum for Wales.</a:t>
            </a:r>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428822" y="1700213"/>
            <a:ext cx="3579419" cy="4927600"/>
          </a:xfrm>
        </p:spPr>
      </p:pic>
    </p:spTree>
    <p:extLst>
      <p:ext uri="{BB962C8B-B14F-4D97-AF65-F5344CB8AC3E}">
        <p14:creationId xmlns:p14="http://schemas.microsoft.com/office/powerpoint/2010/main" val="33339898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251520" y="764704"/>
            <a:ext cx="4041648" cy="457200"/>
          </a:xfrm>
        </p:spPr>
        <p:txBody>
          <a:bodyPr/>
          <a:lstStyle/>
          <a:p>
            <a:r>
              <a:rPr lang="en-GB" dirty="0" err="1" smtClean="0"/>
              <a:t>Sefyllfa</a:t>
            </a:r>
            <a:r>
              <a:rPr lang="en-GB" dirty="0" smtClean="0"/>
              <a:t> </a:t>
            </a:r>
            <a:r>
              <a:rPr lang="en-GB" dirty="0" err="1" smtClean="0"/>
              <a:t>presennol</a:t>
            </a:r>
            <a:endParaRPr lang="en-GB" dirty="0"/>
          </a:p>
        </p:txBody>
      </p:sp>
      <p:sp>
        <p:nvSpPr>
          <p:cNvPr id="8" name="Text Placeholder 7"/>
          <p:cNvSpPr>
            <a:spLocks noGrp="1"/>
          </p:cNvSpPr>
          <p:nvPr>
            <p:ph type="body" sz="half" idx="3"/>
          </p:nvPr>
        </p:nvSpPr>
        <p:spPr>
          <a:xfrm>
            <a:off x="4788024" y="764704"/>
            <a:ext cx="4041775" cy="457200"/>
          </a:xfrm>
        </p:spPr>
        <p:txBody>
          <a:bodyPr/>
          <a:lstStyle/>
          <a:p>
            <a:r>
              <a:rPr lang="en-GB" dirty="0" err="1" smtClean="0"/>
              <a:t>Cynigion</a:t>
            </a:r>
            <a:endParaRPr lang="en-GB" dirty="0"/>
          </a:p>
        </p:txBody>
      </p:sp>
      <p:sp>
        <p:nvSpPr>
          <p:cNvPr id="7" name="Content Placeholder 6"/>
          <p:cNvSpPr>
            <a:spLocks noGrp="1"/>
          </p:cNvSpPr>
          <p:nvPr>
            <p:ph sz="quarter" idx="2"/>
          </p:nvPr>
        </p:nvSpPr>
        <p:spPr>
          <a:xfrm>
            <a:off x="251520" y="1340768"/>
            <a:ext cx="4171128" cy="5253951"/>
          </a:xfrm>
        </p:spPr>
        <p:txBody>
          <a:bodyPr>
            <a:normAutofit lnSpcReduction="10000"/>
          </a:bodyPr>
          <a:lstStyle/>
          <a:p>
            <a:r>
              <a:rPr lang="en-GB" dirty="0"/>
              <a:t/>
            </a:r>
            <a:br>
              <a:rPr lang="en-GB" dirty="0"/>
            </a:br>
            <a:r>
              <a:rPr lang="en-GB" dirty="0" err="1"/>
              <a:t>Mae'n</a:t>
            </a:r>
            <a:r>
              <a:rPr lang="en-GB" dirty="0"/>
              <a:t> </a:t>
            </a:r>
            <a:r>
              <a:rPr lang="en-GB" dirty="0" err="1"/>
              <a:t>ofynnol</a:t>
            </a:r>
            <a:r>
              <a:rPr lang="en-GB" dirty="0"/>
              <a:t> </a:t>
            </a:r>
            <a:r>
              <a:rPr lang="en-GB" dirty="0" err="1"/>
              <a:t>i</a:t>
            </a:r>
            <a:r>
              <a:rPr lang="en-GB" dirty="0"/>
              <a:t> </a:t>
            </a:r>
            <a:r>
              <a:rPr lang="en-GB" dirty="0" err="1"/>
              <a:t>ysgol</a:t>
            </a:r>
            <a:r>
              <a:rPr lang="en-GB" dirty="0"/>
              <a:t> </a:t>
            </a:r>
            <a:r>
              <a:rPr lang="en-GB" dirty="0" err="1"/>
              <a:t>sylfaen</a:t>
            </a:r>
            <a:r>
              <a:rPr lang="en-GB" dirty="0"/>
              <a:t> </a:t>
            </a:r>
            <a:r>
              <a:rPr lang="en-GB" dirty="0" err="1"/>
              <a:t>neu</a:t>
            </a:r>
            <a:r>
              <a:rPr lang="en-GB" dirty="0"/>
              <a:t> </a:t>
            </a:r>
            <a:r>
              <a:rPr lang="en-GB" dirty="0" err="1"/>
              <a:t>ysgol</a:t>
            </a:r>
            <a:r>
              <a:rPr lang="en-GB" dirty="0"/>
              <a:t> </a:t>
            </a:r>
            <a:r>
              <a:rPr lang="en-GB" dirty="0" err="1"/>
              <a:t>reoledig</a:t>
            </a:r>
            <a:r>
              <a:rPr lang="en-GB" dirty="0"/>
              <a:t> </a:t>
            </a:r>
            <a:r>
              <a:rPr lang="en-GB" dirty="0" err="1"/>
              <a:t>wirfoddol</a:t>
            </a:r>
            <a:r>
              <a:rPr lang="en-GB" dirty="0"/>
              <a:t> </a:t>
            </a:r>
            <a:r>
              <a:rPr lang="en-GB" dirty="0" err="1"/>
              <a:t>sydd</a:t>
            </a:r>
            <a:r>
              <a:rPr lang="en-GB" dirty="0"/>
              <a:t> â </a:t>
            </a:r>
            <a:r>
              <a:rPr lang="en-GB" dirty="0" err="1"/>
              <a:t>chymeriad</a:t>
            </a:r>
            <a:r>
              <a:rPr lang="en-GB" dirty="0"/>
              <a:t> </a:t>
            </a:r>
            <a:r>
              <a:rPr lang="en-GB" dirty="0" err="1"/>
              <a:t>crefyddol</a:t>
            </a:r>
            <a:r>
              <a:rPr lang="en-GB" dirty="0"/>
              <a:t> </a:t>
            </a:r>
            <a:r>
              <a:rPr lang="en-GB" dirty="0" err="1"/>
              <a:t>ddysgu</a:t>
            </a:r>
            <a:r>
              <a:rPr lang="en-GB" dirty="0"/>
              <a:t> AG </a:t>
            </a:r>
            <a:r>
              <a:rPr lang="en-GB" dirty="0" err="1"/>
              <a:t>yn</a:t>
            </a:r>
            <a:r>
              <a:rPr lang="en-GB" dirty="0"/>
              <a:t> </a:t>
            </a:r>
            <a:r>
              <a:rPr lang="en-GB" dirty="0" err="1"/>
              <a:t>unol</a:t>
            </a:r>
            <a:r>
              <a:rPr lang="en-GB" dirty="0"/>
              <a:t> â </a:t>
            </a:r>
            <a:r>
              <a:rPr lang="en-GB" dirty="0" err="1"/>
              <a:t>maes</a:t>
            </a:r>
            <a:r>
              <a:rPr lang="en-GB" dirty="0"/>
              <a:t> </a:t>
            </a:r>
            <a:r>
              <a:rPr lang="en-GB" dirty="0" err="1"/>
              <a:t>llafur</a:t>
            </a:r>
            <a:r>
              <a:rPr lang="en-GB" dirty="0"/>
              <a:t> </a:t>
            </a:r>
            <a:r>
              <a:rPr lang="en-GB" dirty="0" err="1"/>
              <a:t>cytunedig</a:t>
            </a:r>
            <a:r>
              <a:rPr lang="en-GB" dirty="0"/>
              <a:t> a </a:t>
            </a:r>
            <a:r>
              <a:rPr lang="en-GB" dirty="0" err="1"/>
              <a:t>fabwysiadwyd</a:t>
            </a:r>
            <a:r>
              <a:rPr lang="en-GB" dirty="0"/>
              <a:t> </a:t>
            </a:r>
            <a:r>
              <a:rPr lang="en-GB" dirty="0" err="1"/>
              <a:t>ar</a:t>
            </a:r>
            <a:r>
              <a:rPr lang="en-GB" dirty="0"/>
              <a:t> </a:t>
            </a:r>
            <a:r>
              <a:rPr lang="en-GB" dirty="0" err="1"/>
              <a:t>gyfer</a:t>
            </a:r>
            <a:r>
              <a:rPr lang="en-GB" dirty="0"/>
              <a:t> </a:t>
            </a:r>
            <a:r>
              <a:rPr lang="en-GB" dirty="0" err="1"/>
              <a:t>yr</a:t>
            </a:r>
            <a:r>
              <a:rPr lang="en-GB" dirty="0"/>
              <a:t> </a:t>
            </a:r>
            <a:r>
              <a:rPr lang="en-GB" dirty="0" err="1"/>
              <a:t>ysgol</a:t>
            </a:r>
            <a:r>
              <a:rPr lang="en-GB" dirty="0"/>
              <a:t> </a:t>
            </a:r>
            <a:r>
              <a:rPr lang="en-GB" dirty="0" err="1"/>
              <a:t>neu</a:t>
            </a:r>
            <a:r>
              <a:rPr lang="en-GB" dirty="0"/>
              <a:t> </a:t>
            </a:r>
            <a:r>
              <a:rPr lang="en-GB" dirty="0" err="1"/>
              <a:t>ar</a:t>
            </a:r>
            <a:r>
              <a:rPr lang="en-GB" dirty="0"/>
              <a:t> </a:t>
            </a:r>
            <a:r>
              <a:rPr lang="en-GB" dirty="0" err="1"/>
              <a:t>gyfer</a:t>
            </a:r>
            <a:r>
              <a:rPr lang="en-GB" dirty="0"/>
              <a:t> </a:t>
            </a:r>
            <a:r>
              <a:rPr lang="en-GB" dirty="0" err="1"/>
              <a:t>ei</a:t>
            </a:r>
            <a:r>
              <a:rPr lang="en-GB" dirty="0"/>
              <a:t> </a:t>
            </a:r>
            <a:r>
              <a:rPr lang="en-GB" dirty="0" err="1"/>
              <a:t>disgyblion</a:t>
            </a:r>
            <a:r>
              <a:rPr lang="en-GB" dirty="0" smtClean="0"/>
              <a:t>. </a:t>
            </a:r>
            <a:endParaRPr lang="en-GB" dirty="0"/>
          </a:p>
          <a:p>
            <a:r>
              <a:rPr lang="cy-GB" altLang="en-US" dirty="0">
                <a:solidFill>
                  <a:srgbClr val="222222"/>
                </a:solidFill>
              </a:rPr>
              <a:t>Rhaid i ysgol wirfoddol â chymorth gyda chymeriad crefyddol ddarparu AG yn unol â gweithred yr ysgol neu (os nad yw'r weithred ymddiriedolaeth yn darparu at y diben hwnnw) yn unol â daliadau'r ffydd a </a:t>
            </a:r>
            <a:r>
              <a:rPr lang="cy-GB" altLang="en-US" dirty="0" smtClean="0">
                <a:solidFill>
                  <a:srgbClr val="222222"/>
                </a:solidFill>
              </a:rPr>
              <a:t>ymddiriedolaeth </a:t>
            </a:r>
            <a:r>
              <a:rPr lang="cy-GB" altLang="en-US" dirty="0">
                <a:solidFill>
                  <a:srgbClr val="222222"/>
                </a:solidFill>
              </a:rPr>
              <a:t>bennir mewn perthynas â'r </a:t>
            </a:r>
            <a:r>
              <a:rPr lang="cy-GB" altLang="en-US" dirty="0" smtClean="0">
                <a:solidFill>
                  <a:srgbClr val="222222"/>
                </a:solidFill>
              </a:rPr>
              <a:t>ysgol</a:t>
            </a:r>
            <a:r>
              <a:rPr lang="cy-GB" altLang="en-US" sz="300" dirty="0" smtClean="0"/>
              <a:t> </a:t>
            </a:r>
            <a:endParaRPr lang="cy-GB" altLang="en-US" sz="1600" dirty="0"/>
          </a:p>
        </p:txBody>
      </p:sp>
      <p:sp>
        <p:nvSpPr>
          <p:cNvPr id="9" name="Content Placeholder 8"/>
          <p:cNvSpPr>
            <a:spLocks noGrp="1"/>
          </p:cNvSpPr>
          <p:nvPr>
            <p:ph sz="quarter" idx="4"/>
          </p:nvPr>
        </p:nvSpPr>
        <p:spPr>
          <a:xfrm>
            <a:off x="4644009" y="1360276"/>
            <a:ext cx="4032448" cy="5021052"/>
          </a:xfrm>
        </p:spPr>
        <p:txBody>
          <a:bodyPr>
            <a:normAutofit/>
          </a:bodyPr>
          <a:lstStyle/>
          <a:p>
            <a:pPr marL="109728" indent="0">
              <a:buNone/>
            </a:pPr>
            <a:endParaRPr lang="en-GB" dirty="0"/>
          </a:p>
          <a:p>
            <a:r>
              <a:rPr lang="en-GB" dirty="0" err="1" smtClean="0"/>
              <a:t>Gwneud</a:t>
            </a:r>
            <a:r>
              <a:rPr lang="en-GB" dirty="0" smtClean="0"/>
              <a:t> </a:t>
            </a:r>
            <a:r>
              <a:rPr lang="en-GB" dirty="0" err="1"/>
              <a:t>newidiadau</a:t>
            </a:r>
            <a:r>
              <a:rPr lang="en-GB" dirty="0"/>
              <a:t> </a:t>
            </a:r>
            <a:r>
              <a:rPr lang="en-GB" dirty="0" err="1"/>
              <a:t>i</a:t>
            </a:r>
            <a:r>
              <a:rPr lang="en-GB" dirty="0"/>
              <a:t> </a:t>
            </a:r>
            <a:r>
              <a:rPr lang="en-GB" dirty="0" err="1"/>
              <a:t>ddeddfwriaeth</a:t>
            </a:r>
            <a:r>
              <a:rPr lang="en-GB" dirty="0"/>
              <a:t> </a:t>
            </a:r>
            <a:r>
              <a:rPr lang="en-GB" dirty="0" err="1"/>
              <a:t>sy'n</a:t>
            </a:r>
            <a:r>
              <a:rPr lang="en-GB" dirty="0"/>
              <a:t> </a:t>
            </a:r>
            <a:r>
              <a:rPr lang="en-GB" dirty="0" err="1"/>
              <a:t>gysylltiedig</a:t>
            </a:r>
            <a:r>
              <a:rPr lang="en-GB" dirty="0"/>
              <a:t> â </a:t>
            </a:r>
            <a:r>
              <a:rPr lang="en-GB" dirty="0" err="1"/>
              <a:t>darparu'r</a:t>
            </a:r>
            <a:r>
              <a:rPr lang="en-GB" dirty="0"/>
              <a:t> </a:t>
            </a:r>
            <a:r>
              <a:rPr lang="en-GB" dirty="0" err="1"/>
              <a:t>maes</a:t>
            </a:r>
            <a:r>
              <a:rPr lang="en-GB" dirty="0"/>
              <a:t> </a:t>
            </a:r>
            <a:r>
              <a:rPr lang="en-GB" dirty="0" err="1"/>
              <a:t>llafur</a:t>
            </a:r>
            <a:r>
              <a:rPr lang="en-GB" dirty="0"/>
              <a:t> y </a:t>
            </a:r>
            <a:r>
              <a:rPr lang="en-GB" dirty="0" err="1"/>
              <a:t>cytunwyd</a:t>
            </a:r>
            <a:r>
              <a:rPr lang="en-GB" dirty="0"/>
              <a:t> </a:t>
            </a:r>
            <a:r>
              <a:rPr lang="en-GB" dirty="0" err="1"/>
              <a:t>arno</a:t>
            </a:r>
            <a:r>
              <a:rPr lang="en-GB" dirty="0"/>
              <a:t> </a:t>
            </a:r>
            <a:r>
              <a:rPr lang="en-GB" dirty="0" err="1"/>
              <a:t>i</a:t>
            </a:r>
            <a:r>
              <a:rPr lang="en-GB" dirty="0"/>
              <a:t> </a:t>
            </a:r>
            <a:r>
              <a:rPr lang="en-GB" dirty="0" err="1"/>
              <a:t>sicrhau</a:t>
            </a:r>
            <a:r>
              <a:rPr lang="en-GB" dirty="0"/>
              <a:t>, </a:t>
            </a:r>
            <a:r>
              <a:rPr lang="en-GB" dirty="0" err="1"/>
              <a:t>cyn</a:t>
            </a:r>
            <a:r>
              <a:rPr lang="en-GB" dirty="0"/>
              <a:t> belled ag y </a:t>
            </a:r>
            <a:r>
              <a:rPr lang="en-GB" dirty="0" err="1"/>
              <a:t>bo</a:t>
            </a:r>
            <a:r>
              <a:rPr lang="en-GB" dirty="0"/>
              <a:t> </a:t>
            </a:r>
            <a:r>
              <a:rPr lang="en-GB" dirty="0" err="1"/>
              <a:t>modd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cwrdd</a:t>
            </a:r>
            <a:r>
              <a:rPr lang="en-GB" dirty="0"/>
              <a:t> </a:t>
            </a:r>
            <a:r>
              <a:rPr lang="en-GB" dirty="0" err="1"/>
              <a:t>â'r</a:t>
            </a:r>
            <a:r>
              <a:rPr lang="en-GB" dirty="0"/>
              <a:t> </a:t>
            </a:r>
            <a:r>
              <a:rPr lang="en-GB" dirty="0" err="1"/>
              <a:t>g</a:t>
            </a:r>
            <a:r>
              <a:rPr lang="en-GB" dirty="0" err="1" smtClean="0"/>
              <a:t>ofyniad</a:t>
            </a:r>
            <a:r>
              <a:rPr lang="en-GB" dirty="0" smtClean="0"/>
              <a:t> </a:t>
            </a:r>
            <a:r>
              <a:rPr lang="cy-GB" altLang="en-US" dirty="0" err="1">
                <a:solidFill>
                  <a:srgbClr val="222222"/>
                </a:solidFill>
                <a:latin typeface="Georgia" panose="02040502050405020303" pitchFamily="18" charset="0"/>
              </a:rPr>
              <a:t>plwraliaethol</a:t>
            </a:r>
            <a:r>
              <a:rPr lang="cy-GB" altLang="en-US" sz="300" dirty="0"/>
              <a:t> </a:t>
            </a:r>
            <a:endParaRPr lang="cy-GB" altLang="en-US" sz="1600" dirty="0">
              <a:latin typeface="Arial" panose="020B0604020202020204" pitchFamily="34" charset="0"/>
            </a:endParaRPr>
          </a:p>
          <a:p>
            <a:r>
              <a:rPr lang="en-GB" dirty="0" err="1" smtClean="0"/>
              <a:t>Caniatáu</a:t>
            </a:r>
            <a:r>
              <a:rPr lang="en-GB" dirty="0" smtClean="0"/>
              <a:t> </a:t>
            </a:r>
            <a:r>
              <a:rPr lang="en-GB" dirty="0" err="1"/>
              <a:t>i</a:t>
            </a:r>
            <a:r>
              <a:rPr lang="en-GB" dirty="0"/>
              <a:t> </a:t>
            </a:r>
            <a:r>
              <a:rPr lang="en-GB" dirty="0" err="1"/>
              <a:t>ysgolion</a:t>
            </a:r>
            <a:r>
              <a:rPr lang="en-GB" dirty="0"/>
              <a:t>: </a:t>
            </a:r>
            <a:endParaRPr lang="en-GB" dirty="0" smtClean="0"/>
          </a:p>
          <a:p>
            <a:r>
              <a:rPr lang="en-GB" dirty="0" err="1" smtClean="0"/>
              <a:t>Parhau</a:t>
            </a:r>
            <a:r>
              <a:rPr lang="en-GB" dirty="0" smtClean="0"/>
              <a:t> </a:t>
            </a:r>
            <a:r>
              <a:rPr lang="en-GB" dirty="0"/>
              <a:t>ag </a:t>
            </a:r>
            <a:r>
              <a:rPr lang="en-GB" dirty="0" err="1"/>
              <a:t>arferion</a:t>
            </a:r>
            <a:r>
              <a:rPr lang="en-GB" dirty="0"/>
              <a:t> </a:t>
            </a:r>
            <a:r>
              <a:rPr lang="en-GB" dirty="0" err="1"/>
              <a:t>addysgu</a:t>
            </a:r>
            <a:r>
              <a:rPr lang="en-GB" dirty="0"/>
              <a:t> </a:t>
            </a:r>
            <a:r>
              <a:rPr lang="en-GB" dirty="0" err="1"/>
              <a:t>cyfredol</a:t>
            </a:r>
            <a:r>
              <a:rPr lang="en-GB" dirty="0"/>
              <a:t> OND </a:t>
            </a:r>
            <a:r>
              <a:rPr lang="en-GB" dirty="0" err="1"/>
              <a:t>sicrhau</a:t>
            </a:r>
            <a:r>
              <a:rPr lang="en-GB" dirty="0"/>
              <a:t> bod </a:t>
            </a:r>
            <a:r>
              <a:rPr lang="en-GB" dirty="0" err="1"/>
              <a:t>gan</a:t>
            </a:r>
            <a:r>
              <a:rPr lang="en-GB" dirty="0"/>
              <a:t> bob </a:t>
            </a:r>
            <a:r>
              <a:rPr lang="en-GB" dirty="0" err="1"/>
              <a:t>disgybl</a:t>
            </a:r>
            <a:r>
              <a:rPr lang="en-GB" dirty="0"/>
              <a:t> </a:t>
            </a:r>
            <a:r>
              <a:rPr lang="en-GB" dirty="0" err="1"/>
              <a:t>fynediad</a:t>
            </a:r>
            <a:r>
              <a:rPr lang="en-GB" dirty="0"/>
              <a:t> at AG </a:t>
            </a:r>
            <a:r>
              <a:rPr lang="en-GB" dirty="0" err="1" smtClean="0"/>
              <a:t>plwraliaethol</a:t>
            </a:r>
            <a:endParaRPr lang="en-GB" dirty="0"/>
          </a:p>
        </p:txBody>
      </p:sp>
      <p:sp>
        <p:nvSpPr>
          <p:cNvPr id="2" name="Rectangle 1"/>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443641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179512" y="908720"/>
            <a:ext cx="4041648" cy="457200"/>
          </a:xfrm>
        </p:spPr>
        <p:txBody>
          <a:bodyPr/>
          <a:lstStyle/>
          <a:p>
            <a:r>
              <a:rPr lang="en-GB" dirty="0"/>
              <a:t>Current situation</a:t>
            </a:r>
          </a:p>
        </p:txBody>
      </p:sp>
      <p:sp>
        <p:nvSpPr>
          <p:cNvPr id="8" name="Text Placeholder 7"/>
          <p:cNvSpPr>
            <a:spLocks noGrp="1"/>
          </p:cNvSpPr>
          <p:nvPr>
            <p:ph type="body" sz="half" idx="3"/>
          </p:nvPr>
        </p:nvSpPr>
        <p:spPr>
          <a:xfrm>
            <a:off x="4860032" y="908720"/>
            <a:ext cx="4041775" cy="457200"/>
          </a:xfrm>
        </p:spPr>
        <p:txBody>
          <a:bodyPr/>
          <a:lstStyle/>
          <a:p>
            <a:r>
              <a:rPr lang="en-GB" dirty="0"/>
              <a:t>Proposals</a:t>
            </a:r>
          </a:p>
        </p:txBody>
      </p:sp>
      <p:sp>
        <p:nvSpPr>
          <p:cNvPr id="7" name="Content Placeholder 6"/>
          <p:cNvSpPr>
            <a:spLocks noGrp="1"/>
          </p:cNvSpPr>
          <p:nvPr>
            <p:ph sz="quarter" idx="2"/>
          </p:nvPr>
        </p:nvSpPr>
        <p:spPr>
          <a:xfrm>
            <a:off x="179512" y="1772816"/>
            <a:ext cx="3888432" cy="5085184"/>
          </a:xfrm>
        </p:spPr>
        <p:txBody>
          <a:bodyPr>
            <a:normAutofit lnSpcReduction="10000"/>
          </a:bodyPr>
          <a:lstStyle/>
          <a:p>
            <a:r>
              <a:rPr lang="en-GB" dirty="0"/>
              <a:t>A foundation or voluntary controlled school with religious character is required to teach RE in accordance with an agreed syllabus adopted for the school or for its pupils. </a:t>
            </a:r>
          </a:p>
          <a:p>
            <a:r>
              <a:rPr lang="en-GB" dirty="0"/>
              <a:t>A voluntary aided school with a religious character must provide RE in accordance with the trust deed of the school or (if the trust deed does not make provision for that purpose) in accordance with the tenets of the faith specified in relation to the school. </a:t>
            </a:r>
          </a:p>
        </p:txBody>
      </p:sp>
      <p:sp>
        <p:nvSpPr>
          <p:cNvPr id="9" name="Content Placeholder 8"/>
          <p:cNvSpPr>
            <a:spLocks noGrp="1"/>
          </p:cNvSpPr>
          <p:nvPr>
            <p:ph sz="quarter" idx="4"/>
          </p:nvPr>
        </p:nvSpPr>
        <p:spPr>
          <a:xfrm>
            <a:off x="4825997" y="1484784"/>
            <a:ext cx="4041775" cy="4896544"/>
          </a:xfrm>
        </p:spPr>
        <p:txBody>
          <a:bodyPr>
            <a:normAutofit/>
          </a:bodyPr>
          <a:lstStyle/>
          <a:p>
            <a:pPr marL="109728" indent="0">
              <a:buNone/>
            </a:pPr>
            <a:endParaRPr lang="en-GB" dirty="0"/>
          </a:p>
          <a:p>
            <a:r>
              <a:rPr lang="en-GB" dirty="0"/>
              <a:t>Make changes to legislation related to the provision of the agreed syllabus to ensure, so far as a possible, that it meets the Pluralistic Requirement. </a:t>
            </a:r>
          </a:p>
          <a:p>
            <a:r>
              <a:rPr lang="en-GB" dirty="0"/>
              <a:t>Allowing schools to:</a:t>
            </a:r>
          </a:p>
          <a:p>
            <a:pPr lvl="1"/>
            <a:r>
              <a:rPr lang="en-GB" dirty="0"/>
              <a:t>Continue current teaching practices</a:t>
            </a:r>
          </a:p>
          <a:p>
            <a:pPr lvl="1"/>
            <a:r>
              <a:rPr lang="en-GB" dirty="0"/>
              <a:t>BUT ensure that all pupils have access to pluralistic RE.</a:t>
            </a:r>
          </a:p>
        </p:txBody>
      </p:sp>
    </p:spTree>
    <p:extLst>
      <p:ext uri="{BB962C8B-B14F-4D97-AF65-F5344CB8AC3E}">
        <p14:creationId xmlns:p14="http://schemas.microsoft.com/office/powerpoint/2010/main" val="20654752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Yn</a:t>
            </a:r>
            <a:r>
              <a:rPr lang="en-GB" dirty="0" smtClean="0"/>
              <a:t> y </a:t>
            </a:r>
            <a:r>
              <a:rPr lang="en-GB" dirty="0" err="1" smtClean="0"/>
              <a:t>ddarlith</a:t>
            </a:r>
            <a:r>
              <a:rPr lang="en-GB" dirty="0" smtClean="0"/>
              <a:t> hon </a:t>
            </a:r>
            <a:r>
              <a:rPr lang="en-GB" dirty="0" err="1" smtClean="0"/>
              <a:t>rydym</a:t>
            </a:r>
            <a:r>
              <a:rPr lang="en-GB" dirty="0" smtClean="0"/>
              <a:t> </a:t>
            </a:r>
            <a:r>
              <a:rPr lang="en-GB" dirty="0" err="1" smtClean="0"/>
              <a:t>wedi</a:t>
            </a:r>
            <a:r>
              <a:rPr lang="en-GB" dirty="0" smtClean="0"/>
              <a:t>:</a:t>
            </a:r>
            <a:br>
              <a:rPr lang="en-GB" dirty="0" smtClean="0"/>
            </a:br>
            <a:r>
              <a:rPr lang="en-GB" dirty="0" smtClean="0"/>
              <a:t>In </a:t>
            </a:r>
            <a:r>
              <a:rPr lang="en-GB" dirty="0"/>
              <a:t>this lecture we have:</a:t>
            </a:r>
          </a:p>
        </p:txBody>
      </p:sp>
      <p:sp>
        <p:nvSpPr>
          <p:cNvPr id="3" name="Content Placeholder 2"/>
          <p:cNvSpPr>
            <a:spLocks noGrp="1"/>
          </p:cNvSpPr>
          <p:nvPr>
            <p:ph sz="half" idx="1"/>
          </p:nvPr>
        </p:nvSpPr>
        <p:spPr/>
        <p:txBody>
          <a:bodyPr/>
          <a:lstStyle/>
          <a:p>
            <a:r>
              <a:rPr lang="en-GB" dirty="0"/>
              <a:t>Examined the role of faith schools in contemporary British society</a:t>
            </a:r>
          </a:p>
          <a:p>
            <a:pPr>
              <a:buNone/>
            </a:pPr>
            <a:endParaRPr lang="en-GB" dirty="0"/>
          </a:p>
          <a:p>
            <a:r>
              <a:rPr lang="en-GB" dirty="0"/>
              <a:t>Considered some arguments in favour of faith schools</a:t>
            </a:r>
          </a:p>
          <a:p>
            <a:pPr>
              <a:buNone/>
            </a:pPr>
            <a:endParaRPr lang="en-GB" dirty="0"/>
          </a:p>
          <a:p>
            <a:r>
              <a:rPr lang="en-GB" dirty="0"/>
              <a:t>Considered some arguments against faith schools</a:t>
            </a:r>
          </a:p>
        </p:txBody>
      </p:sp>
      <p:sp>
        <p:nvSpPr>
          <p:cNvPr id="4" name="Content Placeholder 3"/>
          <p:cNvSpPr>
            <a:spLocks noGrp="1"/>
          </p:cNvSpPr>
          <p:nvPr>
            <p:ph sz="half" idx="2"/>
          </p:nvPr>
        </p:nvSpPr>
        <p:spPr/>
        <p:txBody>
          <a:bodyPr/>
          <a:lstStyle/>
          <a:p>
            <a:r>
              <a:rPr lang="en-GB" dirty="0" err="1" smtClean="0"/>
              <a:t>Archwilio</a:t>
            </a:r>
            <a:r>
              <a:rPr lang="en-GB" dirty="0" smtClean="0"/>
              <a:t> </a:t>
            </a:r>
            <a:r>
              <a:rPr lang="en-GB" dirty="0" err="1" smtClean="0"/>
              <a:t>rôl</a:t>
            </a:r>
            <a:r>
              <a:rPr lang="en-GB" dirty="0" smtClean="0"/>
              <a:t> </a:t>
            </a:r>
            <a:r>
              <a:rPr lang="en-GB" dirty="0" err="1" smtClean="0"/>
              <a:t>ysgolion</a:t>
            </a:r>
            <a:r>
              <a:rPr lang="en-GB" dirty="0" smtClean="0"/>
              <a:t> </a:t>
            </a:r>
            <a:r>
              <a:rPr lang="en-GB" dirty="0" err="1" smtClean="0"/>
              <a:t>ffydd</a:t>
            </a:r>
            <a:r>
              <a:rPr lang="en-GB" dirty="0" smtClean="0"/>
              <a:t> </a:t>
            </a:r>
            <a:r>
              <a:rPr lang="en-GB" dirty="0" err="1" smtClean="0"/>
              <a:t>yng</a:t>
            </a:r>
            <a:r>
              <a:rPr lang="en-GB" dirty="0" smtClean="0"/>
              <a:t> </a:t>
            </a:r>
            <a:r>
              <a:rPr lang="en-GB" dirty="0" err="1" smtClean="0"/>
              <a:t>nghymdeithas</a:t>
            </a:r>
            <a:r>
              <a:rPr lang="en-GB" dirty="0" smtClean="0"/>
              <a:t> modern </a:t>
            </a:r>
            <a:r>
              <a:rPr lang="en-GB" dirty="0" err="1" smtClean="0"/>
              <a:t>Prydeinig</a:t>
            </a:r>
            <a:endParaRPr lang="en-GB" dirty="0" smtClean="0"/>
          </a:p>
          <a:p>
            <a:endParaRPr lang="en-GB" dirty="0" smtClean="0"/>
          </a:p>
          <a:p>
            <a:r>
              <a:rPr lang="en-GB" dirty="0" err="1" smtClean="0"/>
              <a:t>Ystyried</a:t>
            </a:r>
            <a:r>
              <a:rPr lang="en-GB" dirty="0" smtClean="0"/>
              <a:t> </a:t>
            </a:r>
            <a:r>
              <a:rPr lang="en-GB" dirty="0" err="1" smtClean="0"/>
              <a:t>rhai</a:t>
            </a:r>
            <a:r>
              <a:rPr lang="en-GB" dirty="0" smtClean="0"/>
              <a:t> </a:t>
            </a:r>
            <a:r>
              <a:rPr lang="en-GB" dirty="0" err="1" smtClean="0"/>
              <a:t>o’r</a:t>
            </a:r>
            <a:r>
              <a:rPr lang="en-GB" dirty="0" smtClean="0"/>
              <a:t> </a:t>
            </a:r>
            <a:r>
              <a:rPr lang="en-GB" dirty="0" err="1" smtClean="0"/>
              <a:t>dadleuon</a:t>
            </a:r>
            <a:r>
              <a:rPr lang="en-GB" dirty="0" smtClean="0"/>
              <a:t> o </a:t>
            </a:r>
            <a:r>
              <a:rPr lang="en-GB" dirty="0" err="1" smtClean="0"/>
              <a:t>blaid</a:t>
            </a:r>
            <a:r>
              <a:rPr lang="en-GB" dirty="0" smtClean="0"/>
              <a:t> </a:t>
            </a:r>
            <a:r>
              <a:rPr lang="en-GB" dirty="0" err="1" smtClean="0"/>
              <a:t>ysgolion</a:t>
            </a:r>
            <a:r>
              <a:rPr lang="en-GB" dirty="0" smtClean="0"/>
              <a:t> </a:t>
            </a:r>
            <a:r>
              <a:rPr lang="en-GB" dirty="0" err="1" smtClean="0"/>
              <a:t>ffydd</a:t>
            </a:r>
            <a:endParaRPr lang="en-GB" dirty="0" smtClean="0"/>
          </a:p>
          <a:p>
            <a:endParaRPr lang="en-GB" dirty="0" smtClean="0"/>
          </a:p>
          <a:p>
            <a:r>
              <a:rPr lang="en-GB" dirty="0" err="1" smtClean="0"/>
              <a:t>Ystyried</a:t>
            </a:r>
            <a:r>
              <a:rPr lang="en-GB" dirty="0" smtClean="0"/>
              <a:t> </a:t>
            </a:r>
            <a:r>
              <a:rPr lang="en-GB" dirty="0" err="1" smtClean="0"/>
              <a:t>rhai</a:t>
            </a:r>
            <a:r>
              <a:rPr lang="en-GB" dirty="0" smtClean="0"/>
              <a:t> </a:t>
            </a:r>
            <a:r>
              <a:rPr lang="en-GB" dirty="0" err="1" smtClean="0"/>
              <a:t>o’r</a:t>
            </a:r>
            <a:r>
              <a:rPr lang="en-GB" dirty="0" smtClean="0"/>
              <a:t> </a:t>
            </a:r>
            <a:r>
              <a:rPr lang="en-GB" dirty="0" err="1" smtClean="0"/>
              <a:t>dadleuon</a:t>
            </a:r>
            <a:r>
              <a:rPr lang="en-GB" dirty="0" smtClean="0"/>
              <a:t> </a:t>
            </a:r>
            <a:r>
              <a:rPr lang="en-GB" dirty="0" err="1" smtClean="0"/>
              <a:t>yn</a:t>
            </a:r>
            <a:r>
              <a:rPr lang="en-GB" dirty="0" smtClean="0"/>
              <a:t> </a:t>
            </a:r>
            <a:r>
              <a:rPr lang="en-GB" dirty="0" err="1" smtClean="0"/>
              <a:t>erbyn</a:t>
            </a:r>
            <a:r>
              <a:rPr lang="en-GB" dirty="0" smtClean="0"/>
              <a:t> </a:t>
            </a:r>
            <a:r>
              <a:rPr lang="en-GB" dirty="0" err="1" smtClean="0"/>
              <a:t>ysgolion</a:t>
            </a:r>
            <a:r>
              <a:rPr lang="en-GB" dirty="0" smtClean="0"/>
              <a:t> </a:t>
            </a:r>
            <a:r>
              <a:rPr lang="en-GB" dirty="0" err="1" smtClean="0"/>
              <a:t>ffydd</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Casgliad</a:t>
            </a:r>
            <a:r>
              <a:rPr lang="en-GB" dirty="0" smtClean="0"/>
              <a:t/>
            </a:r>
            <a:br>
              <a:rPr lang="en-GB" dirty="0" smtClean="0"/>
            </a:br>
            <a:r>
              <a:rPr lang="en-GB" dirty="0" smtClean="0"/>
              <a:t>Conclusion</a:t>
            </a:r>
            <a:endParaRPr lang="en-GB" dirty="0"/>
          </a:p>
        </p:txBody>
      </p:sp>
      <p:sp>
        <p:nvSpPr>
          <p:cNvPr id="6" name="Content Placeholder 5"/>
          <p:cNvSpPr>
            <a:spLocks noGrp="1"/>
          </p:cNvSpPr>
          <p:nvPr>
            <p:ph sz="half" idx="1"/>
          </p:nvPr>
        </p:nvSpPr>
        <p:spPr/>
        <p:txBody>
          <a:bodyPr>
            <a:normAutofit lnSpcReduction="10000"/>
          </a:bodyPr>
          <a:lstStyle/>
          <a:p>
            <a:r>
              <a:rPr lang="en-GB" dirty="0"/>
              <a:t>Faith schools are controversial but popular</a:t>
            </a:r>
          </a:p>
          <a:p>
            <a:r>
              <a:rPr lang="en-GB" dirty="0"/>
              <a:t>33% of school children go to a church school but only 7% of the population go to church</a:t>
            </a:r>
          </a:p>
          <a:p>
            <a:pPr>
              <a:buNone/>
            </a:pPr>
            <a:endParaRPr lang="en-GB" dirty="0"/>
          </a:p>
          <a:p>
            <a:r>
              <a:rPr lang="en-GB" b="1" dirty="0"/>
              <a:t>Questions for consideration:</a:t>
            </a:r>
          </a:p>
          <a:p>
            <a:pPr>
              <a:buNone/>
            </a:pPr>
            <a:endParaRPr lang="en-GB" b="1" dirty="0"/>
          </a:p>
          <a:p>
            <a:r>
              <a:rPr lang="en-GB" dirty="0"/>
              <a:t>What’s distinctive about faith schools?</a:t>
            </a:r>
          </a:p>
          <a:p>
            <a:r>
              <a:rPr lang="en-GB" dirty="0"/>
              <a:t>Are they divisive?</a:t>
            </a:r>
          </a:p>
          <a:p>
            <a:r>
              <a:rPr lang="en-GB" dirty="0"/>
              <a:t>Why are they achieving better academic results?</a:t>
            </a:r>
          </a:p>
        </p:txBody>
      </p:sp>
      <p:sp>
        <p:nvSpPr>
          <p:cNvPr id="2" name="Content Placeholder 1"/>
          <p:cNvSpPr>
            <a:spLocks noGrp="1"/>
          </p:cNvSpPr>
          <p:nvPr>
            <p:ph sz="half" idx="2"/>
          </p:nvPr>
        </p:nvSpPr>
        <p:spPr/>
        <p:txBody>
          <a:bodyPr>
            <a:normAutofit lnSpcReduction="10000"/>
          </a:bodyPr>
          <a:lstStyle/>
          <a:p>
            <a:r>
              <a:rPr lang="en-GB" dirty="0" smtClean="0"/>
              <a:t>Mae </a:t>
            </a:r>
            <a:r>
              <a:rPr lang="en-GB" dirty="0" err="1" smtClean="0"/>
              <a:t>ysgolion</a:t>
            </a:r>
            <a:r>
              <a:rPr lang="en-GB" dirty="0" smtClean="0"/>
              <a:t> </a:t>
            </a:r>
            <a:r>
              <a:rPr lang="en-GB" dirty="0" err="1" smtClean="0"/>
              <a:t>ffydd</a:t>
            </a:r>
            <a:r>
              <a:rPr lang="en-GB" dirty="0" smtClean="0"/>
              <a:t> </a:t>
            </a:r>
            <a:r>
              <a:rPr lang="en-GB" dirty="0" err="1" smtClean="0"/>
              <a:t>yn</a:t>
            </a:r>
            <a:r>
              <a:rPr lang="en-GB" dirty="0" smtClean="0"/>
              <a:t> </a:t>
            </a:r>
            <a:r>
              <a:rPr lang="en-GB" dirty="0" err="1" smtClean="0"/>
              <a:t>ddadleuol</a:t>
            </a:r>
            <a:r>
              <a:rPr lang="en-GB" dirty="0" smtClean="0"/>
              <a:t> </a:t>
            </a:r>
            <a:r>
              <a:rPr lang="en-GB" dirty="0" err="1" smtClean="0"/>
              <a:t>ond</a:t>
            </a:r>
            <a:r>
              <a:rPr lang="en-GB" dirty="0" smtClean="0"/>
              <a:t> </a:t>
            </a:r>
            <a:r>
              <a:rPr lang="en-GB" dirty="0" err="1" smtClean="0"/>
              <a:t>poblogaidd</a:t>
            </a:r>
            <a:endParaRPr lang="en-GB" dirty="0" smtClean="0"/>
          </a:p>
          <a:p>
            <a:r>
              <a:rPr lang="en-GB" dirty="0" smtClean="0"/>
              <a:t>Mae 33% </a:t>
            </a:r>
            <a:r>
              <a:rPr lang="en-GB" dirty="0" err="1" smtClean="0"/>
              <a:t>o’r</a:t>
            </a:r>
            <a:r>
              <a:rPr lang="en-GB" dirty="0" smtClean="0"/>
              <a:t> </a:t>
            </a:r>
            <a:r>
              <a:rPr lang="en-GB" dirty="0" err="1" smtClean="0"/>
              <a:t>boblogaeth</a:t>
            </a:r>
            <a:r>
              <a:rPr lang="en-GB" dirty="0" smtClean="0"/>
              <a:t> </a:t>
            </a:r>
            <a:r>
              <a:rPr lang="en-GB" dirty="0" err="1" smtClean="0"/>
              <a:t>yn</a:t>
            </a:r>
            <a:r>
              <a:rPr lang="en-GB" dirty="0" smtClean="0"/>
              <a:t> </a:t>
            </a:r>
            <a:r>
              <a:rPr lang="en-GB" dirty="0" err="1" smtClean="0"/>
              <a:t>mynd</a:t>
            </a:r>
            <a:r>
              <a:rPr lang="en-GB" dirty="0" smtClean="0"/>
              <a:t> </a:t>
            </a:r>
            <a:r>
              <a:rPr lang="en-GB" dirty="0" err="1" smtClean="0"/>
              <a:t>i</a:t>
            </a:r>
            <a:r>
              <a:rPr lang="en-GB" dirty="0" smtClean="0"/>
              <a:t> </a:t>
            </a:r>
            <a:r>
              <a:rPr lang="en-GB" dirty="0" err="1" smtClean="0"/>
              <a:t>ysgol</a:t>
            </a:r>
            <a:r>
              <a:rPr lang="en-GB" dirty="0" smtClean="0"/>
              <a:t> </a:t>
            </a:r>
            <a:r>
              <a:rPr lang="en-GB" dirty="0" err="1" smtClean="0"/>
              <a:t>eglwys</a:t>
            </a:r>
            <a:r>
              <a:rPr lang="en-GB" dirty="0" smtClean="0"/>
              <a:t> </a:t>
            </a:r>
            <a:r>
              <a:rPr lang="en-GB" dirty="0" err="1" smtClean="0"/>
              <a:t>ond</a:t>
            </a:r>
            <a:r>
              <a:rPr lang="en-GB" dirty="0" smtClean="0"/>
              <a:t> dim </a:t>
            </a:r>
            <a:r>
              <a:rPr lang="en-GB" dirty="0" err="1" smtClean="0"/>
              <a:t>ond</a:t>
            </a:r>
            <a:r>
              <a:rPr lang="en-GB" dirty="0" smtClean="0"/>
              <a:t> 7% </a:t>
            </a:r>
            <a:r>
              <a:rPr lang="en-GB" dirty="0" err="1" smtClean="0"/>
              <a:t>o’r</a:t>
            </a:r>
            <a:r>
              <a:rPr lang="en-GB" dirty="0" smtClean="0"/>
              <a:t> </a:t>
            </a:r>
            <a:r>
              <a:rPr lang="en-GB" dirty="0" err="1" smtClean="0"/>
              <a:t>boblogaeth</a:t>
            </a:r>
            <a:r>
              <a:rPr lang="en-GB" dirty="0" smtClean="0"/>
              <a:t> </a:t>
            </a:r>
            <a:r>
              <a:rPr lang="en-GB" dirty="0" err="1" smtClean="0"/>
              <a:t>sy’n</a:t>
            </a:r>
            <a:r>
              <a:rPr lang="en-GB" dirty="0" smtClean="0"/>
              <a:t> </a:t>
            </a:r>
            <a:r>
              <a:rPr lang="en-GB" dirty="0" err="1" smtClean="0"/>
              <a:t>mynd</a:t>
            </a:r>
            <a:r>
              <a:rPr lang="en-GB" dirty="0" smtClean="0"/>
              <a:t> </a:t>
            </a:r>
            <a:r>
              <a:rPr lang="en-GB" dirty="0" err="1"/>
              <a:t>i</a:t>
            </a:r>
            <a:r>
              <a:rPr lang="en-GB" dirty="0" err="1" smtClean="0"/>
              <a:t>’r</a:t>
            </a:r>
            <a:r>
              <a:rPr lang="en-GB" dirty="0" smtClean="0"/>
              <a:t> </a:t>
            </a:r>
            <a:r>
              <a:rPr lang="en-GB" dirty="0" err="1" smtClean="0"/>
              <a:t>eglwys</a:t>
            </a:r>
            <a:endParaRPr lang="en-GB" dirty="0" smtClean="0"/>
          </a:p>
          <a:p>
            <a:endParaRPr lang="en-GB" dirty="0"/>
          </a:p>
          <a:p>
            <a:r>
              <a:rPr lang="en-GB" dirty="0" err="1" smtClean="0"/>
              <a:t>Cwestiynau</a:t>
            </a:r>
            <a:r>
              <a:rPr lang="en-GB" dirty="0" smtClean="0"/>
              <a:t> </a:t>
            </a:r>
            <a:r>
              <a:rPr lang="en-GB" dirty="0" err="1"/>
              <a:t>i</a:t>
            </a:r>
            <a:r>
              <a:rPr lang="en-GB" dirty="0" err="1" smtClean="0"/>
              <a:t>’w</a:t>
            </a:r>
            <a:r>
              <a:rPr lang="en-GB" dirty="0" smtClean="0"/>
              <a:t> </a:t>
            </a:r>
            <a:r>
              <a:rPr lang="en-GB" dirty="0" err="1" smtClean="0"/>
              <a:t>hystyried</a:t>
            </a:r>
            <a:r>
              <a:rPr lang="en-GB" dirty="0" smtClean="0"/>
              <a:t>:</a:t>
            </a:r>
          </a:p>
          <a:p>
            <a:r>
              <a:rPr lang="en-GB" dirty="0" err="1" smtClean="0"/>
              <a:t>beth</a:t>
            </a:r>
            <a:r>
              <a:rPr lang="en-GB" dirty="0" smtClean="0"/>
              <a:t> </a:t>
            </a:r>
            <a:r>
              <a:rPr lang="en-GB" dirty="0" err="1" smtClean="0"/>
              <a:t>sy’n</a:t>
            </a:r>
            <a:r>
              <a:rPr lang="en-GB" dirty="0" smtClean="0"/>
              <a:t> </a:t>
            </a:r>
            <a:r>
              <a:rPr lang="en-GB" dirty="0" err="1" smtClean="0"/>
              <a:t>nodedig</a:t>
            </a:r>
            <a:r>
              <a:rPr lang="en-GB" dirty="0" smtClean="0"/>
              <a:t> am </a:t>
            </a:r>
            <a:r>
              <a:rPr lang="en-GB" dirty="0" err="1" smtClean="0"/>
              <a:t>ysgolion</a:t>
            </a:r>
            <a:r>
              <a:rPr lang="en-GB" dirty="0" smtClean="0"/>
              <a:t> </a:t>
            </a:r>
            <a:r>
              <a:rPr lang="en-GB" dirty="0" err="1" smtClean="0"/>
              <a:t>ffydd</a:t>
            </a:r>
            <a:r>
              <a:rPr lang="en-GB" dirty="0" smtClean="0"/>
              <a:t>?</a:t>
            </a:r>
            <a:r>
              <a:rPr lang="cy-GB" altLang="en-US" dirty="0">
                <a:solidFill>
                  <a:srgbClr val="222222"/>
                </a:solidFill>
                <a:latin typeface="inherit"/>
              </a:rPr>
              <a:t> </a:t>
            </a:r>
            <a:endParaRPr lang="cy-GB" altLang="en-US" dirty="0" smtClean="0">
              <a:solidFill>
                <a:srgbClr val="222222"/>
              </a:solidFill>
              <a:latin typeface="inherit"/>
            </a:endParaRPr>
          </a:p>
          <a:p>
            <a:r>
              <a:rPr lang="cy-GB" altLang="en-US" dirty="0" smtClean="0">
                <a:solidFill>
                  <a:srgbClr val="222222"/>
                </a:solidFill>
              </a:rPr>
              <a:t>Ydyn </a:t>
            </a:r>
            <a:r>
              <a:rPr lang="cy-GB" altLang="en-US" dirty="0">
                <a:solidFill>
                  <a:srgbClr val="222222"/>
                </a:solidFill>
              </a:rPr>
              <a:t>nhw'n </a:t>
            </a:r>
            <a:r>
              <a:rPr lang="cy-GB" altLang="en-US" dirty="0" smtClean="0">
                <a:solidFill>
                  <a:srgbClr val="222222"/>
                </a:solidFill>
              </a:rPr>
              <a:t>rhannu? </a:t>
            </a:r>
          </a:p>
          <a:p>
            <a:r>
              <a:rPr lang="cy-GB" altLang="en-US" dirty="0" smtClean="0">
                <a:solidFill>
                  <a:srgbClr val="222222"/>
                </a:solidFill>
              </a:rPr>
              <a:t>Pam </a:t>
            </a:r>
            <a:r>
              <a:rPr lang="cy-GB" altLang="en-US" dirty="0">
                <a:solidFill>
                  <a:srgbClr val="222222"/>
                </a:solidFill>
              </a:rPr>
              <a:t>maen nhw'n sicrhau gwell canlyniadau </a:t>
            </a:r>
            <a:r>
              <a:rPr lang="cy-GB" altLang="en-US" dirty="0" smtClean="0">
                <a:solidFill>
                  <a:srgbClr val="222222"/>
                </a:solidFill>
              </a:rPr>
              <a:t>academaidd?</a:t>
            </a:r>
            <a:r>
              <a:rPr lang="cy-GB" altLang="en-US" sz="300" dirty="0" smtClean="0"/>
              <a:t> ??</a:t>
            </a:r>
            <a:endParaRPr lang="cy-GB" altLang="en-US" sz="1600" dirty="0"/>
          </a:p>
          <a:p>
            <a:endParaRPr lang="en-GB" dirty="0" smtClean="0"/>
          </a:p>
          <a:p>
            <a:endParaRPr lang="en-GB" dirty="0" smtClean="0"/>
          </a:p>
          <a:p>
            <a:endParaRPr lang="en-GB" dirty="0" smtClean="0"/>
          </a:p>
          <a:p>
            <a:endParaRPr lang="en-GB" dirty="0"/>
          </a:p>
        </p:txBody>
      </p:sp>
      <p:sp>
        <p:nvSpPr>
          <p:cNvPr id="3" name="Rectangle 1"/>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Rhestr</a:t>
            </a:r>
            <a:r>
              <a:rPr lang="en-GB" dirty="0" smtClean="0"/>
              <a:t> </a:t>
            </a:r>
            <a:r>
              <a:rPr lang="en-GB" dirty="0" err="1" smtClean="0"/>
              <a:t>gyfeirnodi</a:t>
            </a:r>
            <a:r>
              <a:rPr lang="en-GB" dirty="0" smtClean="0"/>
              <a:t>:</a:t>
            </a:r>
            <a:br>
              <a:rPr lang="en-GB" dirty="0" smtClean="0"/>
            </a:br>
            <a:r>
              <a:rPr lang="en-GB" dirty="0" smtClean="0"/>
              <a:t>References</a:t>
            </a:r>
            <a:r>
              <a:rPr lang="en-GB" dirty="0"/>
              <a:t>:</a:t>
            </a:r>
          </a:p>
        </p:txBody>
      </p:sp>
      <p:sp>
        <p:nvSpPr>
          <p:cNvPr id="3" name="Content Placeholder 2"/>
          <p:cNvSpPr>
            <a:spLocks noGrp="1"/>
          </p:cNvSpPr>
          <p:nvPr>
            <p:ph idx="1"/>
          </p:nvPr>
        </p:nvSpPr>
        <p:spPr/>
        <p:txBody>
          <a:bodyPr vert="horz" anchor="t">
            <a:normAutofit fontScale="92500" lnSpcReduction="20000"/>
          </a:bodyPr>
          <a:lstStyle/>
          <a:p>
            <a:pPr indent="-255905"/>
            <a:r>
              <a:rPr lang="en-GB">
                <a:ea typeface="+mn-lt"/>
                <a:cs typeface="+mn-lt"/>
              </a:rPr>
              <a:t>Adams, K. and Chater, M. (2013) Faith in education, in: W. Curtis; S. Ward; J. Sharp and L. Hankin (eds) Education studies: an issues based approach, 6th edition. Exeter: Learning Matters, 182-190</a:t>
            </a:r>
            <a:endParaRPr lang="en-GB" dirty="0"/>
          </a:p>
          <a:p>
            <a:pPr indent="-255905"/>
            <a:r>
              <a:rPr lang="en-GB" dirty="0"/>
              <a:t>Gardner, R. (2005) Faith schools now: an overview. In </a:t>
            </a:r>
            <a:r>
              <a:rPr lang="en-GB" i="1" dirty="0"/>
              <a:t>Faith schools: consensus or conflict?</a:t>
            </a:r>
            <a:r>
              <a:rPr lang="en-GB" dirty="0"/>
              <a:t>, eds. R. Gardner., J. Cairns and D. Lawton, 7—13., Abingdon: Routledge Falmer</a:t>
            </a:r>
          </a:p>
          <a:p>
            <a:pPr indent="-255905"/>
            <a:r>
              <a:rPr lang="en-GB" err="1"/>
              <a:t>Pring</a:t>
            </a:r>
            <a:r>
              <a:rPr lang="en-GB" dirty="0"/>
              <a:t>, R. (2005) Faith schools: can they be justified? In </a:t>
            </a:r>
            <a:r>
              <a:rPr lang="en-GB" i="1" dirty="0"/>
              <a:t>Faith schools: consensus or conflict?</a:t>
            </a:r>
            <a:r>
              <a:rPr lang="en-GB" dirty="0"/>
              <a:t>, eds. R. Gardner., J. Cairns and D. Lawton, 51—60., Abingdon: Routledge Falmer</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4" ma:contentTypeDescription="Create a new document." ma:contentTypeScope="" ma:versionID="194a4c256813bb56715c9b82f7863308">
  <xsd:schema xmlns:xsd="http://www.w3.org/2001/XMLSchema" xmlns:xs="http://www.w3.org/2001/XMLSchema" xmlns:p="http://schemas.microsoft.com/office/2006/metadata/properties" xmlns:ns2="87976339-b2f2-475f-bce4-3bdd3c5bdf03" targetNamespace="http://schemas.microsoft.com/office/2006/metadata/properties" ma:root="true" ma:fieldsID="6845b171ab82edb28742acc68125b039"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2859D8E-DD44-4975-81C9-FD78816AD502}">
  <ds:schemaRefs>
    <ds:schemaRef ds:uri="http://schemas.microsoft.com/sharepoint/v3/contenttype/forms"/>
  </ds:schemaRefs>
</ds:datastoreItem>
</file>

<file path=customXml/itemProps2.xml><?xml version="1.0" encoding="utf-8"?>
<ds:datastoreItem xmlns:ds="http://schemas.openxmlformats.org/officeDocument/2006/customXml" ds:itemID="{D288B704-0ADE-4ECC-AB24-32A8DA27B5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E12189-30C6-4BB6-8AF7-E2A92966E568}">
  <ds:schemaRefs>
    <ds:schemaRef ds:uri="http://schemas.microsoft.com/office/2006/metadata/properties"/>
    <ds:schemaRef ds:uri="87976339-b2f2-475f-bce4-3bdd3c5bdf03"/>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Urban</Template>
  <TotalTime>1465</TotalTime>
  <Words>4157</Words>
  <Application>Microsoft Office PowerPoint</Application>
  <PresentationFormat>On-screen Show (4:3)</PresentationFormat>
  <Paragraphs>423</Paragraphs>
  <Slides>42</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Calibri</vt:lpstr>
      <vt:lpstr>Chiller</vt:lpstr>
      <vt:lpstr>Georgia</vt:lpstr>
      <vt:lpstr>inherit</vt:lpstr>
      <vt:lpstr>Trebuchet MS</vt:lpstr>
      <vt:lpstr>Wingdings 2</vt:lpstr>
      <vt:lpstr>Urban</vt:lpstr>
      <vt:lpstr>Astudiaethau Cwricwlwm Curriculum Studies</vt:lpstr>
      <vt:lpstr>Yn y ddarlith hon byddwn yn: In this lecture we will:</vt:lpstr>
      <vt:lpstr> Learning Outcomes Deilliannau Dysgu </vt:lpstr>
      <vt:lpstr>Crefydd ac addysg</vt:lpstr>
      <vt:lpstr>Religion and Education</vt:lpstr>
      <vt:lpstr>Yr Eglwys ac Addysg yng Nghymru The Church and Education in Wales</vt:lpstr>
      <vt:lpstr>Yr Eglwys ac Addysg yng Nghymru The Church and Education in Wales</vt:lpstr>
      <vt:lpstr>Yr Eglwys ac Addysg yng Nghymru The Church and Education in Wales</vt:lpstr>
      <vt:lpstr>Yr Eglwys ac Addysg yng Nghymru The Church and Education in Wales</vt:lpstr>
      <vt:lpstr>Ysgolion Ffydd heddiw Faith schools today</vt:lpstr>
      <vt:lpstr>Mathau o Ysgolion Types of Schools</vt:lpstr>
      <vt:lpstr>Mathau o Ysgolion Types of Schools</vt:lpstr>
      <vt:lpstr>PowerPoint Presentation</vt:lpstr>
      <vt:lpstr>PowerPoint Presentation</vt:lpstr>
      <vt:lpstr>Goblygiadau addysgol cyffredin Common educational implications</vt:lpstr>
      <vt:lpstr> Dau safbwynt ar addysg  </vt:lpstr>
      <vt:lpstr>Two views on education</vt:lpstr>
      <vt:lpstr>Dilemma of a faith-based education</vt:lpstr>
      <vt:lpstr>Addysg a ysbrydolrwydd: problemau ar waith  Education and spirituality: problems in action</vt:lpstr>
      <vt:lpstr>Ffydd a gwahaniaeth Faith and Difference</vt:lpstr>
      <vt:lpstr>Dadleuon dros Ysgol Ffydd Arguments for Faith Schools</vt:lpstr>
      <vt:lpstr>i) Safonau Academaidd  Academic Standards</vt:lpstr>
      <vt:lpstr>i) Safonau Academaidd Academic Standards</vt:lpstr>
      <vt:lpstr>ii) Dewis Choice</vt:lpstr>
      <vt:lpstr>ii) Dewis Choice</vt:lpstr>
      <vt:lpstr>iii) Ethos</vt:lpstr>
      <vt:lpstr>iii) Ethos</vt:lpstr>
      <vt:lpstr>iv) Cydraddoldeb triniaeth  Equality of treatment</vt:lpstr>
      <vt:lpstr>iv) Cydraddoldeb triniaeth Equality of treatment</vt:lpstr>
      <vt:lpstr>v) Rhieni v y wladwriaeth Parents v the state</vt:lpstr>
      <vt:lpstr>v) Parents v the state</vt:lpstr>
      <vt:lpstr>Dadleuon yn erbyn ysgolion ffydd Arguments against faith schools</vt:lpstr>
      <vt:lpstr>A) Y dadl rhyddfrydol The liberal argument</vt:lpstr>
      <vt:lpstr>B) Y ddadl allgau The exclusion argument</vt:lpstr>
      <vt:lpstr>C) Y ddadl addysgol The educational argument</vt:lpstr>
      <vt:lpstr>Ymgynghoriad Llywodraeth Cymru 2020 The Welsh Government Consultation 2020</vt:lpstr>
      <vt:lpstr>Ymgynghoriad Llywodraeth Cymru 2020 The Welsh Government Consultation 2020</vt:lpstr>
      <vt:lpstr>PowerPoint Presentation</vt:lpstr>
      <vt:lpstr>PowerPoint Presentation</vt:lpstr>
      <vt:lpstr>Yn y ddarlith hon rydym wedi: In this lecture we have:</vt:lpstr>
      <vt:lpstr>Casgliad Conclusion</vt:lpstr>
      <vt:lpstr>Rhestr gyfeirnodi: References:</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and Contemporary Issues</dc:title>
  <dc:creator>Morrison</dc:creator>
  <cp:lastModifiedBy>Alison Baggott</cp:lastModifiedBy>
  <cp:revision>117</cp:revision>
  <dcterms:created xsi:type="dcterms:W3CDTF">2010-09-06T12:27:06Z</dcterms:created>
  <dcterms:modified xsi:type="dcterms:W3CDTF">2020-09-08T12:15:29Z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ies>
</file>