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660"/>
  </p:normalViewPr>
  <p:slideViewPr>
    <p:cSldViewPr snapToGrid="0">
      <p:cViewPr varScale="1">
        <p:scale>
          <a:sx n="160" d="100"/>
          <a:sy n="160" d="100"/>
        </p:scale>
        <p:origin x="19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859286-D9E9-4BC1-B9B1-6A5D7E703FA7}"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BF8DAA-1844-40C0-B5DA-FE76BD0A3286}" type="slidenum">
              <a:rPr lang="en-GB" smtClean="0"/>
              <a:t>‹#›</a:t>
            </a:fld>
            <a:endParaRPr lang="en-GB"/>
          </a:p>
        </p:txBody>
      </p:sp>
    </p:spTree>
    <p:extLst>
      <p:ext uri="{BB962C8B-B14F-4D97-AF65-F5344CB8AC3E}">
        <p14:creationId xmlns:p14="http://schemas.microsoft.com/office/powerpoint/2010/main" val="3114261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4BF6-5D32-41AA-BD79-2D9AE3472D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3FA854-4465-40FF-834F-4BCF3AE08C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7825F8-EF0F-4694-8BC7-8CE46B4ED183}"/>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87DDACAB-7587-471B-9C6E-C93C92D2D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CCA29-CE91-4E5C-B9F4-1BF1B05E2115}"/>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964506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A3704-8CD7-4C4B-A31D-1F67013530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AEEB4E-75BA-4209-9711-7F3339620B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9B40A3-9827-4850-8ACA-CDC37A807946}"/>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3E0D7704-958C-4B75-9EEF-24F91A12B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EAC7A-A429-4F3B-BBB6-7C0E1E68DB9D}"/>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1777187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CF172-5FE9-4FC9-90D0-46828E6EB6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FF4133-8499-49D8-B8A7-259FCB2091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D3744B-7490-4BF4-A3F8-771064F01A25}"/>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0226A720-EA0A-40B0-8426-455DEFE6A9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97E24-9F4C-4FDC-8DA8-2812F9C6FBA7}"/>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81515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EFF95-EF9F-496F-93BD-E7598C43B4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8CA84-BAAB-4180-BF8B-F5CCE7EDEF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BE7B85-E93E-437E-AE42-D6813DBA17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A5CAF0-5CB5-43B9-916D-8754D4CE362D}"/>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6" name="Footer Placeholder 5">
            <a:extLst>
              <a:ext uri="{FF2B5EF4-FFF2-40B4-BE49-F238E27FC236}">
                <a16:creationId xmlns:a16="http://schemas.microsoft.com/office/drawing/2014/main" id="{CD4E8A34-2866-416A-AEF2-D8BFF8AA6F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3B226-FFA1-4826-9CAE-A201AFFFEDB0}"/>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1273694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8F04-7C3D-4A59-8358-07BEB8EBE6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BC2984-4BFC-4135-944E-F2DF020BF1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EBB0D0-4229-4ACD-B45E-DDAB6DA58D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CC99EE-E6AB-4999-8AE1-BB4A0ECAC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8D6237-D68D-4C0D-AEBB-91FCB4B923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3151DC-CB45-4FF5-80D2-C1BAF34FAD01}"/>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8" name="Footer Placeholder 7">
            <a:extLst>
              <a:ext uri="{FF2B5EF4-FFF2-40B4-BE49-F238E27FC236}">
                <a16:creationId xmlns:a16="http://schemas.microsoft.com/office/drawing/2014/main" id="{84D5528B-783D-43C0-B38A-CD9C3B0381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2EA10E-398D-4D3A-8010-153FCC1E38C4}"/>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3522511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EC69-606E-49FA-8E39-CC7F552DB3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806550-6123-4E01-B6D8-89628E67176E}"/>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4" name="Footer Placeholder 3">
            <a:extLst>
              <a:ext uri="{FF2B5EF4-FFF2-40B4-BE49-F238E27FC236}">
                <a16:creationId xmlns:a16="http://schemas.microsoft.com/office/drawing/2014/main" id="{5AA4153E-3DD7-49F8-BA3E-FDC263AEDC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111541-4CBF-450A-8DA1-4230B30AFEEA}"/>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3524578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608293-6087-413B-974E-C2AB378333A7}"/>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3" name="Footer Placeholder 2">
            <a:extLst>
              <a:ext uri="{FF2B5EF4-FFF2-40B4-BE49-F238E27FC236}">
                <a16:creationId xmlns:a16="http://schemas.microsoft.com/office/drawing/2014/main" id="{510340ED-6611-4F64-AD01-8E01234950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786428-8BF4-4F4C-8CB6-8E882217FB1B}"/>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709458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543DD-203D-4893-84C5-31E5754F9D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A4D2C1-8DF4-4E69-AA0C-F5E7181312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BBDB-ABCE-4006-A1F6-36A2873D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96122-F698-4E7A-B298-CA4795157E50}"/>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6" name="Footer Placeholder 5">
            <a:extLst>
              <a:ext uri="{FF2B5EF4-FFF2-40B4-BE49-F238E27FC236}">
                <a16:creationId xmlns:a16="http://schemas.microsoft.com/office/drawing/2014/main" id="{6DCFD3E1-FBBE-4CF7-B558-6B99F157B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719F5B-8715-4EEE-AFFD-6FFCAD18C717}"/>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2697834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A24C6-58DB-44BC-ADB7-023C7A977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A19B35-EF75-46F2-B16F-074ADE9FA3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92547A-D810-454A-A215-016F547A48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419245-4C9F-4A56-8716-D2D0AA5479FA}"/>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6" name="Footer Placeholder 5">
            <a:extLst>
              <a:ext uri="{FF2B5EF4-FFF2-40B4-BE49-F238E27FC236}">
                <a16:creationId xmlns:a16="http://schemas.microsoft.com/office/drawing/2014/main" id="{8CAAB5B5-84FD-4352-9317-D944AE757A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63D95-2A16-42AE-95A6-DE062424636E}"/>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1571037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7C56B-AC60-476E-B69A-5A692D4BAF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E53F82-5079-4B6A-BFF1-75D615955D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D0E4E-7BBD-4FD0-9B26-4DB98E645F4F}"/>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AB3973C4-D9C9-4D14-B62C-AEB875E17D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B3A8F-4F17-4B80-B0D4-0A95F4A24B09}"/>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871268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EF5B44-57DD-4436-B19F-CCA54CAEB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C8ABA5-CB97-4365-8E00-51CDD4A516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195002-BC84-4C70-AAEA-0998789BB694}"/>
              </a:ext>
            </a:extLst>
          </p:cNvPr>
          <p:cNvSpPr>
            <a:spLocks noGrp="1"/>
          </p:cNvSpPr>
          <p:nvPr>
            <p:ph type="dt" sz="half" idx="10"/>
          </p:nvPr>
        </p:nvSpPr>
        <p:spPr/>
        <p:txBody>
          <a:body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150FD12F-DEB3-4947-89E1-3049AEC84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3452FF-A06C-4567-9D90-EF88680F0DD6}"/>
              </a:ext>
            </a:extLst>
          </p:cNvPr>
          <p:cNvSpPr>
            <a:spLocks noGrp="1"/>
          </p:cNvSpPr>
          <p:nvPr>
            <p:ph type="sldNum" sz="quarter" idx="12"/>
          </p:nvPr>
        </p:nvSpPr>
        <p:spPr/>
        <p:txBody>
          <a:bodyPr/>
          <a:lstStyle/>
          <a:p>
            <a:fld id="{ED3EB75A-DF8D-480C-B150-964008BF6862}" type="slidenum">
              <a:rPr lang="en-GB" smtClean="0"/>
              <a:t>‹#›</a:t>
            </a:fld>
            <a:endParaRPr lang="en-GB"/>
          </a:p>
        </p:txBody>
      </p:sp>
    </p:spTree>
    <p:extLst>
      <p:ext uri="{BB962C8B-B14F-4D97-AF65-F5344CB8AC3E}">
        <p14:creationId xmlns:p14="http://schemas.microsoft.com/office/powerpoint/2010/main" val="273916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5000">
              <a:schemeClr val="accent4">
                <a:lumMod val="75000"/>
              </a:schemeClr>
            </a:gs>
            <a:gs pos="100000">
              <a:schemeClr val="accent6">
                <a:lumMod val="60000"/>
                <a:lumOff val="40000"/>
              </a:schemeClr>
            </a:gs>
            <a:gs pos="100000">
              <a:schemeClr val="accent6">
                <a:lumMod val="75000"/>
              </a:schemeClr>
            </a:gs>
            <a:gs pos="100000">
              <a:schemeClr val="accent6">
                <a:lumMod val="5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DE4C3B-6727-47DD-9B6D-42D70BB8B2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CCEAE3-B317-4AEF-B888-71ED57EEFF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F8BD8-FD57-452F-A474-86437BB49D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98F76A-AB02-4E9E-94F8-72C01DD9B982}" type="datetimeFigureOut">
              <a:rPr lang="en-GB" smtClean="0"/>
              <a:t>14/02/2022</a:t>
            </a:fld>
            <a:endParaRPr lang="en-GB"/>
          </a:p>
        </p:txBody>
      </p:sp>
      <p:sp>
        <p:nvSpPr>
          <p:cNvPr id="5" name="Footer Placeholder 4">
            <a:extLst>
              <a:ext uri="{FF2B5EF4-FFF2-40B4-BE49-F238E27FC236}">
                <a16:creationId xmlns:a16="http://schemas.microsoft.com/office/drawing/2014/main" id="{357ABAE7-99EB-42B4-B803-C58497256E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1C5B14-D673-4F16-B309-6A9BA33C28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3EB75A-DF8D-480C-B150-964008BF6862}" type="slidenum">
              <a:rPr lang="en-GB" smtClean="0"/>
              <a:t>‹#›</a:t>
            </a:fld>
            <a:endParaRPr lang="en-GB"/>
          </a:p>
        </p:txBody>
      </p:sp>
    </p:spTree>
    <p:extLst>
      <p:ext uri="{BB962C8B-B14F-4D97-AF65-F5344CB8AC3E}">
        <p14:creationId xmlns:p14="http://schemas.microsoft.com/office/powerpoint/2010/main" val="2114693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516C5-2518-44D5-9013-B1B76E6A8416}"/>
              </a:ext>
            </a:extLst>
          </p:cNvPr>
          <p:cNvSpPr/>
          <p:nvPr/>
        </p:nvSpPr>
        <p:spPr>
          <a:xfrm>
            <a:off x="147483" y="70792"/>
            <a:ext cx="11845905" cy="646331"/>
          </a:xfrm>
          <a:prstGeom prst="rect">
            <a:avLst/>
          </a:prstGeom>
          <a:solidFill>
            <a:schemeClr val="accent6">
              <a:lumMod val="75000"/>
            </a:schemeClr>
          </a:solidFill>
          <a:ln>
            <a:solidFill>
              <a:schemeClr val="accent6">
                <a:lumMod val="75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189442D-1FDD-4910-864E-ED42798A6B44}"/>
              </a:ext>
            </a:extLst>
          </p:cNvPr>
          <p:cNvSpPr txBox="1"/>
          <p:nvPr/>
        </p:nvSpPr>
        <p:spPr>
          <a:xfrm>
            <a:off x="1710813" y="70792"/>
            <a:ext cx="9279685" cy="646331"/>
          </a:xfrm>
          <a:prstGeom prst="rect">
            <a:avLst/>
          </a:prstGeom>
          <a:noFill/>
        </p:spPr>
        <p:txBody>
          <a:bodyPr wrap="square" rtlCol="0">
            <a:spAutoFit/>
          </a:bodyPr>
          <a:lstStyle/>
          <a:p>
            <a:pPr algn="ctr"/>
            <a:r>
              <a:rPr lang="en-GB" dirty="0"/>
              <a:t>To what extent is the International trade of battlefield / military relic material a matter of moral concern?</a:t>
            </a:r>
          </a:p>
        </p:txBody>
      </p:sp>
      <p:grpSp>
        <p:nvGrpSpPr>
          <p:cNvPr id="5" name="Group 4">
            <a:extLst>
              <a:ext uri="{FF2B5EF4-FFF2-40B4-BE49-F238E27FC236}">
                <a16:creationId xmlns:a16="http://schemas.microsoft.com/office/drawing/2014/main" id="{8DC0BA21-8633-444F-96F8-F88E2DE5DBF5}"/>
              </a:ext>
            </a:extLst>
          </p:cNvPr>
          <p:cNvGrpSpPr/>
          <p:nvPr/>
        </p:nvGrpSpPr>
        <p:grpSpPr>
          <a:xfrm>
            <a:off x="3830754" y="1679988"/>
            <a:ext cx="4384973" cy="3173986"/>
            <a:chOff x="3038036" y="1413280"/>
            <a:chExt cx="5471483" cy="4216842"/>
          </a:xfrm>
        </p:grpSpPr>
        <p:grpSp>
          <p:nvGrpSpPr>
            <p:cNvPr id="6" name="Group 5">
              <a:extLst>
                <a:ext uri="{FF2B5EF4-FFF2-40B4-BE49-F238E27FC236}">
                  <a16:creationId xmlns:a16="http://schemas.microsoft.com/office/drawing/2014/main" id="{7B955E84-6046-425D-827F-7EC908A7A994}"/>
                </a:ext>
              </a:extLst>
            </p:cNvPr>
            <p:cNvGrpSpPr/>
            <p:nvPr/>
          </p:nvGrpSpPr>
          <p:grpSpPr>
            <a:xfrm>
              <a:off x="4523316" y="1413280"/>
              <a:ext cx="2608579" cy="4216842"/>
              <a:chOff x="4523316" y="1413280"/>
              <a:chExt cx="2608579" cy="4216842"/>
            </a:xfrm>
          </p:grpSpPr>
          <p:sp>
            <p:nvSpPr>
              <p:cNvPr id="16" name="Rectangle: Rounded Corners 15">
                <a:extLst>
                  <a:ext uri="{FF2B5EF4-FFF2-40B4-BE49-F238E27FC236}">
                    <a16:creationId xmlns:a16="http://schemas.microsoft.com/office/drawing/2014/main" id="{25503120-087C-4949-8160-7B4F23B30DC8}"/>
                  </a:ext>
                </a:extLst>
              </p:cNvPr>
              <p:cNvSpPr/>
              <p:nvPr/>
            </p:nvSpPr>
            <p:spPr>
              <a:xfrm>
                <a:off x="5677747" y="1413280"/>
                <a:ext cx="299720" cy="3892559"/>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Calibri" panose="020F0502020204030204"/>
                  <a:ea typeface="+mn-ea"/>
                  <a:cs typeface="+mn-cs"/>
                </a:endParaRPr>
              </a:p>
            </p:txBody>
          </p:sp>
          <p:sp>
            <p:nvSpPr>
              <p:cNvPr id="17" name="Rectangle: Rounded Corners 13">
                <a:extLst>
                  <a:ext uri="{FF2B5EF4-FFF2-40B4-BE49-F238E27FC236}">
                    <a16:creationId xmlns:a16="http://schemas.microsoft.com/office/drawing/2014/main" id="{92E1F7D7-1BC3-4530-8A35-4F2D650D5E44}"/>
                  </a:ext>
                </a:extLst>
              </p:cNvPr>
              <p:cNvSpPr/>
              <p:nvPr/>
            </p:nvSpPr>
            <p:spPr>
              <a:xfrm rot="5400000">
                <a:off x="5754332" y="4252559"/>
                <a:ext cx="146547" cy="2608579"/>
              </a:xfrm>
              <a:custGeom>
                <a:avLst/>
                <a:gdLst>
                  <a:gd name="connsiteX0" fmla="*/ 0 w 138876"/>
                  <a:gd name="connsiteY0" fmla="*/ 69438 h 2608579"/>
                  <a:gd name="connsiteX1" fmla="*/ 69438 w 138876"/>
                  <a:gd name="connsiteY1" fmla="*/ 0 h 2608579"/>
                  <a:gd name="connsiteX2" fmla="*/ 69438 w 138876"/>
                  <a:gd name="connsiteY2" fmla="*/ 0 h 2608579"/>
                  <a:gd name="connsiteX3" fmla="*/ 138876 w 138876"/>
                  <a:gd name="connsiteY3" fmla="*/ 69438 h 2608579"/>
                  <a:gd name="connsiteX4" fmla="*/ 138876 w 138876"/>
                  <a:gd name="connsiteY4" fmla="*/ 2539141 h 2608579"/>
                  <a:gd name="connsiteX5" fmla="*/ 69438 w 138876"/>
                  <a:gd name="connsiteY5" fmla="*/ 2608579 h 2608579"/>
                  <a:gd name="connsiteX6" fmla="*/ 69438 w 138876"/>
                  <a:gd name="connsiteY6" fmla="*/ 2608579 h 2608579"/>
                  <a:gd name="connsiteX7" fmla="*/ 0 w 138876"/>
                  <a:gd name="connsiteY7" fmla="*/ 2539141 h 2608579"/>
                  <a:gd name="connsiteX8" fmla="*/ 0 w 138876"/>
                  <a:gd name="connsiteY8" fmla="*/ 69438 h 2608579"/>
                  <a:gd name="connsiteX0" fmla="*/ 0 w 138876"/>
                  <a:gd name="connsiteY0" fmla="*/ 69438 h 2608579"/>
                  <a:gd name="connsiteX1" fmla="*/ 69438 w 138876"/>
                  <a:gd name="connsiteY1" fmla="*/ 0 h 2608579"/>
                  <a:gd name="connsiteX2" fmla="*/ 69438 w 138876"/>
                  <a:gd name="connsiteY2" fmla="*/ 0 h 2608579"/>
                  <a:gd name="connsiteX3" fmla="*/ 138876 w 138876"/>
                  <a:gd name="connsiteY3" fmla="*/ 69438 h 2608579"/>
                  <a:gd name="connsiteX4" fmla="*/ 138876 w 138876"/>
                  <a:gd name="connsiteY4" fmla="*/ 2539141 h 2608579"/>
                  <a:gd name="connsiteX5" fmla="*/ 69438 w 138876"/>
                  <a:gd name="connsiteY5" fmla="*/ 2608579 h 2608579"/>
                  <a:gd name="connsiteX6" fmla="*/ 69438 w 138876"/>
                  <a:gd name="connsiteY6" fmla="*/ 2608579 h 2608579"/>
                  <a:gd name="connsiteX7" fmla="*/ 0 w 138876"/>
                  <a:gd name="connsiteY7" fmla="*/ 2539141 h 2608579"/>
                  <a:gd name="connsiteX8" fmla="*/ 437 w 138876"/>
                  <a:gd name="connsiteY8" fmla="*/ 1289896 h 2608579"/>
                  <a:gd name="connsiteX9" fmla="*/ 0 w 138876"/>
                  <a:gd name="connsiteY9" fmla="*/ 69438 h 2608579"/>
                  <a:gd name="connsiteX0" fmla="*/ 302244 w 441120"/>
                  <a:gd name="connsiteY0" fmla="*/ 69438 h 2608579"/>
                  <a:gd name="connsiteX1" fmla="*/ 371682 w 441120"/>
                  <a:gd name="connsiteY1" fmla="*/ 0 h 2608579"/>
                  <a:gd name="connsiteX2" fmla="*/ 371682 w 441120"/>
                  <a:gd name="connsiteY2" fmla="*/ 0 h 2608579"/>
                  <a:gd name="connsiteX3" fmla="*/ 441120 w 441120"/>
                  <a:gd name="connsiteY3" fmla="*/ 69438 h 2608579"/>
                  <a:gd name="connsiteX4" fmla="*/ 441120 w 441120"/>
                  <a:gd name="connsiteY4" fmla="*/ 2539141 h 2608579"/>
                  <a:gd name="connsiteX5" fmla="*/ 371682 w 441120"/>
                  <a:gd name="connsiteY5" fmla="*/ 2608579 h 2608579"/>
                  <a:gd name="connsiteX6" fmla="*/ 371682 w 441120"/>
                  <a:gd name="connsiteY6" fmla="*/ 2608579 h 2608579"/>
                  <a:gd name="connsiteX7" fmla="*/ 302244 w 441120"/>
                  <a:gd name="connsiteY7" fmla="*/ 2539141 h 2608579"/>
                  <a:gd name="connsiteX8" fmla="*/ 0 w 441120"/>
                  <a:gd name="connsiteY8" fmla="*/ 1292013 h 2608579"/>
                  <a:gd name="connsiteX9" fmla="*/ 302244 w 441120"/>
                  <a:gd name="connsiteY9" fmla="*/ 69438 h 2608579"/>
                  <a:gd name="connsiteX0" fmla="*/ 8680 w 147556"/>
                  <a:gd name="connsiteY0" fmla="*/ 69438 h 2608579"/>
                  <a:gd name="connsiteX1" fmla="*/ 78118 w 147556"/>
                  <a:gd name="connsiteY1" fmla="*/ 0 h 2608579"/>
                  <a:gd name="connsiteX2" fmla="*/ 78118 w 147556"/>
                  <a:gd name="connsiteY2" fmla="*/ 0 h 2608579"/>
                  <a:gd name="connsiteX3" fmla="*/ 147556 w 147556"/>
                  <a:gd name="connsiteY3" fmla="*/ 69438 h 2608579"/>
                  <a:gd name="connsiteX4" fmla="*/ 147556 w 147556"/>
                  <a:gd name="connsiteY4" fmla="*/ 2539141 h 2608579"/>
                  <a:gd name="connsiteX5" fmla="*/ 78118 w 147556"/>
                  <a:gd name="connsiteY5" fmla="*/ 2608579 h 2608579"/>
                  <a:gd name="connsiteX6" fmla="*/ 78118 w 147556"/>
                  <a:gd name="connsiteY6" fmla="*/ 2608579 h 2608579"/>
                  <a:gd name="connsiteX7" fmla="*/ 8680 w 147556"/>
                  <a:gd name="connsiteY7" fmla="*/ 2539141 h 2608579"/>
                  <a:gd name="connsiteX8" fmla="*/ 8680 w 147556"/>
                  <a:gd name="connsiteY8" fmla="*/ 69438 h 2608579"/>
                  <a:gd name="connsiteX0" fmla="*/ 7671 w 146547"/>
                  <a:gd name="connsiteY0" fmla="*/ 69438 h 2608579"/>
                  <a:gd name="connsiteX1" fmla="*/ 77109 w 146547"/>
                  <a:gd name="connsiteY1" fmla="*/ 0 h 2608579"/>
                  <a:gd name="connsiteX2" fmla="*/ 77109 w 146547"/>
                  <a:gd name="connsiteY2" fmla="*/ 0 h 2608579"/>
                  <a:gd name="connsiteX3" fmla="*/ 146547 w 146547"/>
                  <a:gd name="connsiteY3" fmla="*/ 69438 h 2608579"/>
                  <a:gd name="connsiteX4" fmla="*/ 146547 w 146547"/>
                  <a:gd name="connsiteY4" fmla="*/ 2539141 h 2608579"/>
                  <a:gd name="connsiteX5" fmla="*/ 77109 w 146547"/>
                  <a:gd name="connsiteY5" fmla="*/ 2608579 h 2608579"/>
                  <a:gd name="connsiteX6" fmla="*/ 77109 w 146547"/>
                  <a:gd name="connsiteY6" fmla="*/ 2608579 h 2608579"/>
                  <a:gd name="connsiteX7" fmla="*/ 7671 w 146547"/>
                  <a:gd name="connsiteY7" fmla="*/ 2539141 h 2608579"/>
                  <a:gd name="connsiteX8" fmla="*/ 1758 w 146547"/>
                  <a:gd name="connsiteY8" fmla="*/ 1285662 h 2608579"/>
                  <a:gd name="connsiteX9" fmla="*/ 7671 w 146547"/>
                  <a:gd name="connsiteY9" fmla="*/ 69438 h 260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547" h="2608579">
                    <a:moveTo>
                      <a:pt x="7671" y="69438"/>
                    </a:moveTo>
                    <a:cubicBezTo>
                      <a:pt x="7671" y="31088"/>
                      <a:pt x="38759" y="0"/>
                      <a:pt x="77109" y="0"/>
                    </a:cubicBezTo>
                    <a:lnTo>
                      <a:pt x="77109" y="0"/>
                    </a:lnTo>
                    <a:cubicBezTo>
                      <a:pt x="115459" y="0"/>
                      <a:pt x="146547" y="31088"/>
                      <a:pt x="146547" y="69438"/>
                    </a:cubicBezTo>
                    <a:lnTo>
                      <a:pt x="146547" y="2539141"/>
                    </a:lnTo>
                    <a:cubicBezTo>
                      <a:pt x="146547" y="2577491"/>
                      <a:pt x="115459" y="2608579"/>
                      <a:pt x="77109" y="2608579"/>
                    </a:cubicBezTo>
                    <a:lnTo>
                      <a:pt x="77109" y="2608579"/>
                    </a:lnTo>
                    <a:cubicBezTo>
                      <a:pt x="38759" y="2608579"/>
                      <a:pt x="7671" y="2577491"/>
                      <a:pt x="7671" y="2539141"/>
                    </a:cubicBezTo>
                    <a:cubicBezTo>
                      <a:pt x="-4887" y="2318655"/>
                      <a:pt x="1758" y="1697279"/>
                      <a:pt x="1758" y="1285662"/>
                    </a:cubicBezTo>
                    <a:cubicBezTo>
                      <a:pt x="1758" y="874045"/>
                      <a:pt x="-4888" y="283715"/>
                      <a:pt x="7671" y="69438"/>
                    </a:cubicBezTo>
                    <a:close/>
                  </a:path>
                </a:pathLst>
              </a:cu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7C9A7CC2-7EC4-4F42-A248-5DFBD30C99A2}"/>
                  </a:ext>
                </a:extLst>
              </p:cNvPr>
              <p:cNvSpPr/>
              <p:nvPr/>
            </p:nvSpPr>
            <p:spPr>
              <a:xfrm>
                <a:off x="4588296" y="4986959"/>
                <a:ext cx="2478617" cy="506761"/>
              </a:xfrm>
              <a:prstGeom prst="triangle">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grpSp>
        <p:sp>
          <p:nvSpPr>
            <p:cNvPr id="7" name="Rectangle: Rounded Corners 6">
              <a:extLst>
                <a:ext uri="{FF2B5EF4-FFF2-40B4-BE49-F238E27FC236}">
                  <a16:creationId xmlns:a16="http://schemas.microsoft.com/office/drawing/2014/main" id="{B03EE578-7A8E-4CC9-A663-8F0EFC1F3AD9}"/>
                </a:ext>
              </a:extLst>
            </p:cNvPr>
            <p:cNvSpPr/>
            <p:nvPr/>
          </p:nvSpPr>
          <p:spPr>
            <a:xfrm rot="5824563">
              <a:off x="5752854" y="69629"/>
              <a:ext cx="128360" cy="4423283"/>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C6AD45EF-2605-4821-8FA6-DBB9FA7C4ECE}"/>
                </a:ext>
              </a:extLst>
            </p:cNvPr>
            <p:cNvGrpSpPr/>
            <p:nvPr/>
          </p:nvGrpSpPr>
          <p:grpSpPr>
            <a:xfrm>
              <a:off x="3038036" y="1933395"/>
              <a:ext cx="1862168" cy="2396272"/>
              <a:chOff x="3038036" y="1933395"/>
              <a:chExt cx="1862168" cy="2396272"/>
            </a:xfrm>
          </p:grpSpPr>
          <p:sp>
            <p:nvSpPr>
              <p:cNvPr id="13" name="Rectangle: Rounded Corners 12">
                <a:extLst>
                  <a:ext uri="{FF2B5EF4-FFF2-40B4-BE49-F238E27FC236}">
                    <a16:creationId xmlns:a16="http://schemas.microsoft.com/office/drawing/2014/main" id="{441C7C41-2A3D-44CB-8A77-169283332184}"/>
                  </a:ext>
                </a:extLst>
              </p:cNvPr>
              <p:cNvSpPr/>
              <p:nvPr/>
            </p:nvSpPr>
            <p:spPr>
              <a:xfrm rot="9130473">
                <a:off x="4338445" y="1933395"/>
                <a:ext cx="128360" cy="1813888"/>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54A56851-3A0B-4F75-8F31-CD1DD9B76FDD}"/>
                  </a:ext>
                </a:extLst>
              </p:cNvPr>
              <p:cNvSpPr/>
              <p:nvPr/>
            </p:nvSpPr>
            <p:spPr>
              <a:xfrm rot="12469527" flipV="1">
                <a:off x="3481776" y="1933395"/>
                <a:ext cx="128360" cy="1813888"/>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5" name="Chord 14">
                <a:extLst>
                  <a:ext uri="{FF2B5EF4-FFF2-40B4-BE49-F238E27FC236}">
                    <a16:creationId xmlns:a16="http://schemas.microsoft.com/office/drawing/2014/main" id="{D884C5E7-8DE2-465F-B6BB-E117E521BED3}"/>
                  </a:ext>
                </a:extLst>
              </p:cNvPr>
              <p:cNvSpPr/>
              <p:nvPr/>
            </p:nvSpPr>
            <p:spPr>
              <a:xfrm>
                <a:off x="3038036" y="2467499"/>
                <a:ext cx="1862168" cy="1862168"/>
              </a:xfrm>
              <a:prstGeom prst="chord">
                <a:avLst>
                  <a:gd name="adj1" fmla="val 517232"/>
                  <a:gd name="adj2" fmla="val 10280211"/>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grpSp>
        <p:grpSp>
          <p:nvGrpSpPr>
            <p:cNvPr id="9" name="Group 8">
              <a:extLst>
                <a:ext uri="{FF2B5EF4-FFF2-40B4-BE49-F238E27FC236}">
                  <a16:creationId xmlns:a16="http://schemas.microsoft.com/office/drawing/2014/main" id="{EE1066BE-68C6-4BCC-879B-E1C9DB69ADE2}"/>
                </a:ext>
              </a:extLst>
            </p:cNvPr>
            <p:cNvGrpSpPr/>
            <p:nvPr/>
          </p:nvGrpSpPr>
          <p:grpSpPr>
            <a:xfrm>
              <a:off x="6647351" y="2401158"/>
              <a:ext cx="1862168" cy="2396272"/>
              <a:chOff x="6647351" y="2401158"/>
              <a:chExt cx="1862168" cy="2396272"/>
            </a:xfrm>
          </p:grpSpPr>
          <p:sp>
            <p:nvSpPr>
              <p:cNvPr id="10" name="Rectangle: Rounded Corners 9">
                <a:extLst>
                  <a:ext uri="{FF2B5EF4-FFF2-40B4-BE49-F238E27FC236}">
                    <a16:creationId xmlns:a16="http://schemas.microsoft.com/office/drawing/2014/main" id="{0EC373D1-F2E7-4D3B-9E2A-D160FAEF9706}"/>
                  </a:ext>
                </a:extLst>
              </p:cNvPr>
              <p:cNvSpPr/>
              <p:nvPr/>
            </p:nvSpPr>
            <p:spPr>
              <a:xfrm rot="9130473">
                <a:off x="7947760" y="2401158"/>
                <a:ext cx="128360" cy="1813888"/>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1" name="Rectangle: Rounded Corners 10">
                <a:extLst>
                  <a:ext uri="{FF2B5EF4-FFF2-40B4-BE49-F238E27FC236}">
                    <a16:creationId xmlns:a16="http://schemas.microsoft.com/office/drawing/2014/main" id="{DF80538C-8678-4568-9630-57976C2EBC54}"/>
                  </a:ext>
                </a:extLst>
              </p:cNvPr>
              <p:cNvSpPr/>
              <p:nvPr/>
            </p:nvSpPr>
            <p:spPr>
              <a:xfrm rot="12469527" flipV="1">
                <a:off x="7091091" y="2401158"/>
                <a:ext cx="128360" cy="1813888"/>
              </a:xfrm>
              <a:prstGeom prst="roundRect">
                <a:avLst>
                  <a:gd name="adj" fmla="val 50000"/>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sp>
            <p:nvSpPr>
              <p:cNvPr id="12" name="Chord 11">
                <a:extLst>
                  <a:ext uri="{FF2B5EF4-FFF2-40B4-BE49-F238E27FC236}">
                    <a16:creationId xmlns:a16="http://schemas.microsoft.com/office/drawing/2014/main" id="{17323522-CFFA-4237-979C-223CBF69ECE5}"/>
                  </a:ext>
                </a:extLst>
              </p:cNvPr>
              <p:cNvSpPr/>
              <p:nvPr/>
            </p:nvSpPr>
            <p:spPr>
              <a:xfrm>
                <a:off x="6647351" y="2935262"/>
                <a:ext cx="1862168" cy="1862168"/>
              </a:xfrm>
              <a:prstGeom prst="chord">
                <a:avLst>
                  <a:gd name="adj1" fmla="val 517232"/>
                  <a:gd name="adj2" fmla="val 10280211"/>
                </a:avLst>
              </a:prstGeom>
              <a:solidFill>
                <a:srgbClr val="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Calibri" panose="020F0502020204030204"/>
                  <a:ea typeface="+mn-ea"/>
                  <a:cs typeface="+mn-cs"/>
                </a:endParaRPr>
              </a:p>
            </p:txBody>
          </p:sp>
        </p:grpSp>
      </p:grpSp>
      <p:sp>
        <p:nvSpPr>
          <p:cNvPr id="20" name="TextBox 19">
            <a:extLst>
              <a:ext uri="{FF2B5EF4-FFF2-40B4-BE49-F238E27FC236}">
                <a16:creationId xmlns:a16="http://schemas.microsoft.com/office/drawing/2014/main" id="{8300CA05-4113-420B-A660-6734AAB3FD4D}"/>
              </a:ext>
            </a:extLst>
          </p:cNvPr>
          <p:cNvSpPr txBox="1"/>
          <p:nvPr/>
        </p:nvSpPr>
        <p:spPr>
          <a:xfrm>
            <a:off x="8252189" y="4257512"/>
            <a:ext cx="3730314" cy="1600438"/>
          </a:xfrm>
          <a:prstGeom prst="rect">
            <a:avLst/>
          </a:prstGeom>
          <a:solidFill>
            <a:schemeClr val="accent6">
              <a:lumMod val="50000"/>
            </a:schemeClr>
          </a:solidFill>
        </p:spPr>
        <p:txBody>
          <a:bodyPr wrap="square" rtlCol="0">
            <a:spAutoFit/>
          </a:bodyPr>
          <a:lstStyle/>
          <a:p>
            <a:r>
              <a:rPr lang="en-GB" dirty="0"/>
              <a:t>Personal collections </a:t>
            </a:r>
          </a:p>
          <a:p>
            <a:pPr algn="l"/>
            <a:r>
              <a:rPr lang="en-GB" sz="800" b="0" i="0" dirty="0">
                <a:effectLst/>
                <a:latin typeface="Roboto" panose="02000000000000000000" pitchFamily="2" charset="0"/>
              </a:rPr>
              <a:t>An example of the moral dilemma for personal collections vs museums is Belgium's forty-five tiger tanks. These are the forty-five tiger tanks left over from the first world war. Due to this action of leaving these for many years left a question over who owned not only the right to display the tanks as part of their history for tourism or for the rights of the metal itself and after some issue the country of Bulgaria sold the tanks for a significant sum of money, this was due to a moral and economic conflict of interest (Edensor, 2005). Causing great harm overall and, as such great moral concern and examples of World War II were sold to man privet collectors for a significant sum to preserve the history and gain for the country at large. </a:t>
            </a:r>
          </a:p>
        </p:txBody>
      </p:sp>
      <p:sp>
        <p:nvSpPr>
          <p:cNvPr id="21" name="TextBox 20">
            <a:extLst>
              <a:ext uri="{FF2B5EF4-FFF2-40B4-BE49-F238E27FC236}">
                <a16:creationId xmlns:a16="http://schemas.microsoft.com/office/drawing/2014/main" id="{259BD4E2-30C4-40EE-9436-546C89A3208D}"/>
              </a:ext>
            </a:extLst>
          </p:cNvPr>
          <p:cNvSpPr txBox="1"/>
          <p:nvPr/>
        </p:nvSpPr>
        <p:spPr>
          <a:xfrm>
            <a:off x="127207" y="778718"/>
            <a:ext cx="3711834" cy="1908215"/>
          </a:xfrm>
          <a:prstGeom prst="rect">
            <a:avLst/>
          </a:prstGeom>
          <a:solidFill>
            <a:schemeClr val="accent6">
              <a:lumMod val="20000"/>
              <a:lumOff val="80000"/>
            </a:schemeClr>
          </a:solidFill>
        </p:spPr>
        <p:txBody>
          <a:bodyPr wrap="square" rtlCol="0">
            <a:spAutoFit/>
          </a:bodyPr>
          <a:lstStyle/>
          <a:p>
            <a:r>
              <a:rPr lang="en-GB" sz="1400" dirty="0"/>
              <a:t>Ownership</a:t>
            </a:r>
          </a:p>
          <a:p>
            <a:r>
              <a:rPr lang="en-GB" sz="800" dirty="0">
                <a:latin typeface="Calibri" panose="020F0502020204030204" pitchFamily="34" charset="0"/>
                <a:cs typeface="Times New Roman" panose="02020603050405020304" pitchFamily="18" charset="0"/>
              </a:rPr>
              <a:t>For a long time, it has been known for an extended period of time that sites connected the World War II is increasingly recognised as worthy of logical investigation. However, conversely, there is also an increasing market for these objects and researchers, notable for artefacts related to Germany encouraging the stripping of conflict landscapes and central collector's items. Some sites such as areas of the Somme in areas of Russia and Finland is regarded as treasure troves as becoming inundated with enthusiastic treasure hunters or 'diggers' (Orr, 2003) becoming competition for legal archaeologists complicated further by the myriad of ontology is employed by different individuals in the construction and government relationships with material culture connect to both recent and ancient conflict periods and as such creates an increasing amount of both data and value with these pieces and as such it is pretty hard to determine at what point it is to preserve or to make a profit off of these objects (</a:t>
            </a:r>
            <a:r>
              <a:rPr lang="en-GB" sz="800" dirty="0" err="1">
                <a:latin typeface="Calibri" panose="020F0502020204030204" pitchFamily="34" charset="0"/>
                <a:cs typeface="Times New Roman" panose="02020603050405020304" pitchFamily="18" charset="0"/>
              </a:rPr>
              <a:t>Ulst</a:t>
            </a:r>
            <a:r>
              <a:rPr lang="en-GB" sz="800" dirty="0">
                <a:latin typeface="Calibri" panose="020F0502020204030204" pitchFamily="34" charset="0"/>
                <a:cs typeface="Times New Roman" panose="02020603050405020304" pitchFamily="18" charset="0"/>
              </a:rPr>
              <a:t>, 2010).</a:t>
            </a:r>
          </a:p>
        </p:txBody>
      </p:sp>
      <p:sp>
        <p:nvSpPr>
          <p:cNvPr id="23" name="TextBox 22">
            <a:extLst>
              <a:ext uri="{FF2B5EF4-FFF2-40B4-BE49-F238E27FC236}">
                <a16:creationId xmlns:a16="http://schemas.microsoft.com/office/drawing/2014/main" id="{97D00863-48BE-4D6E-A9AB-79F19634663B}"/>
              </a:ext>
            </a:extLst>
          </p:cNvPr>
          <p:cNvSpPr txBox="1"/>
          <p:nvPr/>
        </p:nvSpPr>
        <p:spPr>
          <a:xfrm>
            <a:off x="4514145" y="860110"/>
            <a:ext cx="3084197" cy="646331"/>
          </a:xfrm>
          <a:prstGeom prst="rect">
            <a:avLst/>
          </a:prstGeom>
          <a:solidFill>
            <a:schemeClr val="accent6">
              <a:lumMod val="75000"/>
            </a:schemeClr>
          </a:solidFill>
        </p:spPr>
        <p:txBody>
          <a:bodyPr wrap="square" rtlCol="0">
            <a:spAutoFit/>
          </a:bodyPr>
          <a:lstStyle/>
          <a:p>
            <a:r>
              <a:rPr lang="en-GB" sz="1200" dirty="0"/>
              <a:t>Ethics Definition:</a:t>
            </a:r>
          </a:p>
          <a:p>
            <a:r>
              <a:rPr lang="en-GB" sz="800" b="1" dirty="0">
                <a:solidFill>
                  <a:srgbClr val="BDC1C6"/>
                </a:solidFill>
                <a:latin typeface="arial" panose="020B0604020202020204" pitchFamily="34" charset="0"/>
              </a:rPr>
              <a:t>A working definition of an issue of moral concern is presented as any issue with the potential to help or harm anyone, including oneself (Anscombe, 1958)</a:t>
            </a:r>
          </a:p>
        </p:txBody>
      </p:sp>
      <p:pic>
        <p:nvPicPr>
          <p:cNvPr id="24" name="Picture 23">
            <a:extLst>
              <a:ext uri="{FF2B5EF4-FFF2-40B4-BE49-F238E27FC236}">
                <a16:creationId xmlns:a16="http://schemas.microsoft.com/office/drawing/2014/main" id="{B0111F61-17C8-4A4D-9D3D-C80AF3422C0A}"/>
              </a:ext>
            </a:extLst>
          </p:cNvPr>
          <p:cNvPicPr>
            <a:picLocks noChangeAspect="1"/>
          </p:cNvPicPr>
          <p:nvPr/>
        </p:nvPicPr>
        <p:blipFill>
          <a:blip r:embed="rId2"/>
          <a:stretch>
            <a:fillRect/>
          </a:stretch>
        </p:blipFill>
        <p:spPr>
          <a:xfrm>
            <a:off x="9122338" y="2751203"/>
            <a:ext cx="2815177" cy="1167360"/>
          </a:xfrm>
          <a:prstGeom prst="rect">
            <a:avLst/>
          </a:prstGeom>
        </p:spPr>
      </p:pic>
      <p:pic>
        <p:nvPicPr>
          <p:cNvPr id="26" name="Picture 25">
            <a:extLst>
              <a:ext uri="{FF2B5EF4-FFF2-40B4-BE49-F238E27FC236}">
                <a16:creationId xmlns:a16="http://schemas.microsoft.com/office/drawing/2014/main" id="{7710A130-8668-4FAD-BBD4-CA6C764E40AE}"/>
              </a:ext>
            </a:extLst>
          </p:cNvPr>
          <p:cNvPicPr>
            <a:picLocks noChangeAspect="1"/>
          </p:cNvPicPr>
          <p:nvPr/>
        </p:nvPicPr>
        <p:blipFill>
          <a:blip r:embed="rId3"/>
          <a:stretch>
            <a:fillRect/>
          </a:stretch>
        </p:blipFill>
        <p:spPr>
          <a:xfrm>
            <a:off x="131584" y="2786791"/>
            <a:ext cx="1598264" cy="1198698"/>
          </a:xfrm>
          <a:prstGeom prst="rect">
            <a:avLst/>
          </a:prstGeom>
        </p:spPr>
      </p:pic>
      <p:sp>
        <p:nvSpPr>
          <p:cNvPr id="28" name="TextBox 27">
            <a:extLst>
              <a:ext uri="{FF2B5EF4-FFF2-40B4-BE49-F238E27FC236}">
                <a16:creationId xmlns:a16="http://schemas.microsoft.com/office/drawing/2014/main" id="{FDF03A7F-3F58-4E09-BF21-90B0539D2EC3}"/>
              </a:ext>
            </a:extLst>
          </p:cNvPr>
          <p:cNvSpPr txBox="1"/>
          <p:nvPr/>
        </p:nvSpPr>
        <p:spPr>
          <a:xfrm>
            <a:off x="8166705" y="3961223"/>
            <a:ext cx="2007192" cy="307777"/>
          </a:xfrm>
          <a:prstGeom prst="rect">
            <a:avLst/>
          </a:prstGeom>
          <a:noFill/>
        </p:spPr>
        <p:txBody>
          <a:bodyPr wrap="square">
            <a:spAutoFit/>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GB" altLang="en-US" sz="7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Fig 5: Handley Page </a:t>
            </a:r>
            <a:r>
              <a:rPr kumimoji="0" lang="en-GB" altLang="en-US" sz="700" b="1"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Halifax</a:t>
            </a:r>
            <a:r>
              <a:rPr kumimoji="0" lang="en-GB" altLang="en-US" sz="7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I W1048 Lake </a:t>
            </a:r>
            <a:r>
              <a:rPr kumimoji="0" lang="en-GB" altLang="en-US" sz="700" b="1"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Hoklingen</a:t>
            </a:r>
            <a:r>
              <a:rPr kumimoji="0" lang="en-GB" altLang="en-US" sz="7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Norway 1973</a:t>
            </a:r>
          </a:p>
        </p:txBody>
      </p:sp>
      <p:pic>
        <p:nvPicPr>
          <p:cNvPr id="31" name="Picture 30">
            <a:extLst>
              <a:ext uri="{FF2B5EF4-FFF2-40B4-BE49-F238E27FC236}">
                <a16:creationId xmlns:a16="http://schemas.microsoft.com/office/drawing/2014/main" id="{F559B667-4A42-4C6F-8214-DB838CC8706A}"/>
              </a:ext>
            </a:extLst>
          </p:cNvPr>
          <p:cNvPicPr>
            <a:picLocks noChangeAspect="1"/>
          </p:cNvPicPr>
          <p:nvPr/>
        </p:nvPicPr>
        <p:blipFill>
          <a:blip r:embed="rId4"/>
          <a:stretch>
            <a:fillRect/>
          </a:stretch>
        </p:blipFill>
        <p:spPr>
          <a:xfrm>
            <a:off x="1934735" y="2786791"/>
            <a:ext cx="1790884" cy="1198698"/>
          </a:xfrm>
          <a:prstGeom prst="rect">
            <a:avLst/>
          </a:prstGeom>
        </p:spPr>
      </p:pic>
      <p:pic>
        <p:nvPicPr>
          <p:cNvPr id="32" name="Picture 31">
            <a:extLst>
              <a:ext uri="{FF2B5EF4-FFF2-40B4-BE49-F238E27FC236}">
                <a16:creationId xmlns:a16="http://schemas.microsoft.com/office/drawing/2014/main" id="{E45A6172-EFB5-46B3-B3B4-5E699DCD885C}"/>
              </a:ext>
            </a:extLst>
          </p:cNvPr>
          <p:cNvPicPr>
            <a:picLocks noChangeAspect="1"/>
          </p:cNvPicPr>
          <p:nvPr/>
        </p:nvPicPr>
        <p:blipFill>
          <a:blip r:embed="rId5"/>
          <a:stretch>
            <a:fillRect/>
          </a:stretch>
        </p:blipFill>
        <p:spPr>
          <a:xfrm>
            <a:off x="4235206" y="5139973"/>
            <a:ext cx="825266" cy="1164898"/>
          </a:xfrm>
          <a:prstGeom prst="rect">
            <a:avLst/>
          </a:prstGeom>
        </p:spPr>
      </p:pic>
      <p:sp>
        <p:nvSpPr>
          <p:cNvPr id="33" name="TextBox 32">
            <a:extLst>
              <a:ext uri="{FF2B5EF4-FFF2-40B4-BE49-F238E27FC236}">
                <a16:creationId xmlns:a16="http://schemas.microsoft.com/office/drawing/2014/main" id="{5EF1D2A5-7941-4555-BA62-37EF604016B5}"/>
              </a:ext>
            </a:extLst>
          </p:cNvPr>
          <p:cNvSpPr txBox="1"/>
          <p:nvPr/>
        </p:nvSpPr>
        <p:spPr>
          <a:xfrm>
            <a:off x="121061" y="4526289"/>
            <a:ext cx="3818752" cy="2031325"/>
          </a:xfrm>
          <a:prstGeom prst="rect">
            <a:avLst/>
          </a:prstGeom>
          <a:solidFill>
            <a:schemeClr val="accent6">
              <a:lumMod val="20000"/>
              <a:lumOff val="80000"/>
            </a:schemeClr>
          </a:solidFill>
        </p:spPr>
        <p:txBody>
          <a:bodyPr wrap="square" rtlCol="0">
            <a:spAutoFit/>
          </a:bodyPr>
          <a:lstStyle/>
          <a:p>
            <a:r>
              <a:rPr lang="en-GB" sz="1400" dirty="0"/>
              <a:t>Personal collections </a:t>
            </a:r>
          </a:p>
          <a:p>
            <a:r>
              <a:rPr lang="en-GB" sz="800" dirty="0">
                <a:latin typeface="Calibri" panose="020F0502020204030204" pitchFamily="34" charset="0"/>
                <a:cs typeface="Times New Roman" panose="02020603050405020304" pitchFamily="18" charset="0"/>
              </a:rPr>
              <a:t>The argument over whether the trains and removal of these artefacts from the resting place are acceptable and the collecting and holding of such materials vivid example of this are private collections. Examples such as Jacques Littlefield’s tank collection demonstrate the Association for keeping history alive and protected, which is overall positive; however, in the same sense, by making a collection of such objects, each depersonalises the artefact itself as stated before and with his collection of tanks as an excellent example of the history and development of tanks themselves also takes away from the end of the individuality of the history each one transforming these into a mere collection of objects to be seen rather than something to be understood for what it represents (Miller, 2009). However, working individually or in groups, people engage with archaeological heritage in ways that professional archaeologists are less comfortable, including treasure hunters, collectors of antiquities, and subscribers to fantastical interpretations of the past, leading to a moral concern behind the need to own such historical artefacts for themselves rather than for the public use. </a:t>
            </a:r>
          </a:p>
        </p:txBody>
      </p:sp>
      <p:sp>
        <p:nvSpPr>
          <p:cNvPr id="34" name="TextBox 33">
            <a:extLst>
              <a:ext uri="{FF2B5EF4-FFF2-40B4-BE49-F238E27FC236}">
                <a16:creationId xmlns:a16="http://schemas.microsoft.com/office/drawing/2014/main" id="{CB1B526D-1D02-4BCC-867F-9E3EED1D75B9}"/>
              </a:ext>
            </a:extLst>
          </p:cNvPr>
          <p:cNvSpPr txBox="1"/>
          <p:nvPr/>
        </p:nvSpPr>
        <p:spPr>
          <a:xfrm>
            <a:off x="4222570" y="2986647"/>
            <a:ext cx="728270" cy="369332"/>
          </a:xfrm>
          <a:prstGeom prst="rect">
            <a:avLst/>
          </a:prstGeom>
          <a:noFill/>
        </p:spPr>
        <p:txBody>
          <a:bodyPr wrap="square" rtlCol="0">
            <a:spAutoFit/>
          </a:bodyPr>
          <a:lstStyle/>
          <a:p>
            <a:r>
              <a:rPr lang="en-GB" dirty="0">
                <a:solidFill>
                  <a:schemeClr val="bg1"/>
                </a:solidFill>
              </a:rPr>
              <a:t>moral</a:t>
            </a:r>
          </a:p>
        </p:txBody>
      </p:sp>
      <p:sp>
        <p:nvSpPr>
          <p:cNvPr id="35" name="TextBox 34">
            <a:extLst>
              <a:ext uri="{FF2B5EF4-FFF2-40B4-BE49-F238E27FC236}">
                <a16:creationId xmlns:a16="http://schemas.microsoft.com/office/drawing/2014/main" id="{4D58C547-A35E-44AB-A8AB-2F68E3C8ADA5}"/>
              </a:ext>
            </a:extLst>
          </p:cNvPr>
          <p:cNvSpPr txBox="1"/>
          <p:nvPr/>
        </p:nvSpPr>
        <p:spPr>
          <a:xfrm>
            <a:off x="7072851" y="3167390"/>
            <a:ext cx="843899" cy="523220"/>
          </a:xfrm>
          <a:prstGeom prst="rect">
            <a:avLst/>
          </a:prstGeom>
          <a:noFill/>
        </p:spPr>
        <p:txBody>
          <a:bodyPr wrap="square" rtlCol="0">
            <a:spAutoFit/>
          </a:bodyPr>
          <a:lstStyle/>
          <a:p>
            <a:pPr algn="ctr"/>
            <a:r>
              <a:rPr lang="en-GB" sz="1400" dirty="0">
                <a:solidFill>
                  <a:schemeClr val="bg1"/>
                </a:solidFill>
              </a:rPr>
              <a:t>Moral concern</a:t>
            </a:r>
          </a:p>
        </p:txBody>
      </p:sp>
      <p:sp>
        <p:nvSpPr>
          <p:cNvPr id="36" name="TextBox 35">
            <a:extLst>
              <a:ext uri="{FF2B5EF4-FFF2-40B4-BE49-F238E27FC236}">
                <a16:creationId xmlns:a16="http://schemas.microsoft.com/office/drawing/2014/main" id="{DAA84142-A3EA-4514-95E7-6D2610839913}"/>
              </a:ext>
            </a:extLst>
          </p:cNvPr>
          <p:cNvSpPr txBox="1"/>
          <p:nvPr/>
        </p:nvSpPr>
        <p:spPr>
          <a:xfrm>
            <a:off x="8273446" y="841611"/>
            <a:ext cx="3711834" cy="1785104"/>
          </a:xfrm>
          <a:prstGeom prst="rect">
            <a:avLst/>
          </a:prstGeom>
          <a:solidFill>
            <a:schemeClr val="accent6">
              <a:lumMod val="50000"/>
            </a:schemeClr>
          </a:solidFill>
        </p:spPr>
        <p:txBody>
          <a:bodyPr wrap="square" rtlCol="0">
            <a:spAutoFit/>
          </a:bodyPr>
          <a:lstStyle/>
          <a:p>
            <a:r>
              <a:rPr lang="en-GB" sz="1400" dirty="0"/>
              <a:t>Ownership</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It has been noted there are many examples of salvage not being respectful remains as seen by dark diggers later mentioned Nazi gravediggers suggesting that if any were gravesites is not would be not morally correct to dig them up and remove their treasures no matter the size or use they may be this alongside the privatisation of the war but only as materials but continuations of their memory presenting harrowing ideas and questionable beliefs for the usage of these planes. However, that being said will still be less discuss the morality of collectors themselves the act of refurbishing and protecting the memory of each of these examples of engineering and history to some may be considered an accolade presenting not only an act of protecting the history of the world to be remembered in some form as it is known that if it is not seen and observed and protected it disappears "(</a:t>
            </a:r>
            <a:r>
              <a:rPr lang="en-GB" sz="800" dirty="0"/>
              <a:t>Rasmussen, 2014</a:t>
            </a:r>
            <a:r>
              <a:rPr lang="en-GB" sz="800" dirty="0">
                <a:effectLst/>
                <a:latin typeface="Calibri" panose="020F0502020204030204" pitchFamily="34" charset="0"/>
                <a:ea typeface="Calibri" panose="020F0502020204030204" pitchFamily="34" charset="0"/>
                <a:cs typeface="Times New Roman" panose="02020603050405020304" pitchFamily="18" charset="0"/>
              </a:rPr>
              <a:t>) so the definition set must determine it is this moral and by that standard is</a:t>
            </a:r>
          </a:p>
        </p:txBody>
      </p:sp>
      <p:pic>
        <p:nvPicPr>
          <p:cNvPr id="4" name="Picture 3">
            <a:extLst>
              <a:ext uri="{FF2B5EF4-FFF2-40B4-BE49-F238E27FC236}">
                <a16:creationId xmlns:a16="http://schemas.microsoft.com/office/drawing/2014/main" id="{A7F108F8-3ACB-4B38-835C-C8A7088CD52A}"/>
              </a:ext>
            </a:extLst>
          </p:cNvPr>
          <p:cNvPicPr>
            <a:picLocks noChangeAspect="1"/>
          </p:cNvPicPr>
          <p:nvPr/>
        </p:nvPicPr>
        <p:blipFill>
          <a:blip r:embed="rId6"/>
          <a:stretch>
            <a:fillRect/>
          </a:stretch>
        </p:blipFill>
        <p:spPr>
          <a:xfrm>
            <a:off x="6786974" y="5187662"/>
            <a:ext cx="1251235" cy="1396469"/>
          </a:xfrm>
          <a:prstGeom prst="rect">
            <a:avLst/>
          </a:prstGeom>
        </p:spPr>
      </p:pic>
      <p:sp>
        <p:nvSpPr>
          <p:cNvPr id="19" name="Arrow: Right 18">
            <a:extLst>
              <a:ext uri="{FF2B5EF4-FFF2-40B4-BE49-F238E27FC236}">
                <a16:creationId xmlns:a16="http://schemas.microsoft.com/office/drawing/2014/main" id="{3CD304B2-35AB-43D9-8C0F-589167ACD5E1}"/>
              </a:ext>
            </a:extLst>
          </p:cNvPr>
          <p:cNvSpPr/>
          <p:nvPr/>
        </p:nvSpPr>
        <p:spPr>
          <a:xfrm>
            <a:off x="5209118" y="5454401"/>
            <a:ext cx="1456746" cy="394855"/>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2" name="TextBox 21">
            <a:extLst>
              <a:ext uri="{FF2B5EF4-FFF2-40B4-BE49-F238E27FC236}">
                <a16:creationId xmlns:a16="http://schemas.microsoft.com/office/drawing/2014/main" id="{062EDE6D-90E9-4B82-A2B0-6478608665F2}"/>
              </a:ext>
            </a:extLst>
          </p:cNvPr>
          <p:cNvSpPr txBox="1"/>
          <p:nvPr/>
        </p:nvSpPr>
        <p:spPr>
          <a:xfrm>
            <a:off x="4130075" y="6325543"/>
            <a:ext cx="1860794" cy="461665"/>
          </a:xfrm>
          <a:prstGeom prst="rect">
            <a:avLst/>
          </a:prstGeom>
          <a:noFill/>
        </p:spPr>
        <p:txBody>
          <a:bodyPr wrap="square" rtlCol="0">
            <a:spAutoFit/>
          </a:bodyPr>
          <a:lstStyle/>
          <a:p>
            <a:r>
              <a:rPr lang="en-GB" sz="800" dirty="0">
                <a:solidFill>
                  <a:schemeClr val="bg1"/>
                </a:solidFill>
              </a:rPr>
              <a:t>Fig 3 an image of </a:t>
            </a:r>
            <a:r>
              <a:rPr lang="en-GB" sz="800" b="0" i="0" dirty="0">
                <a:solidFill>
                  <a:schemeClr val="bg1"/>
                </a:solidFill>
                <a:effectLst/>
                <a:latin typeface="Roboto" panose="02000000000000000000" pitchFamily="2" charset="0"/>
              </a:rPr>
              <a:t>Jacques Littlefield with his privet collection in the air hanger he owns</a:t>
            </a:r>
            <a:r>
              <a:rPr lang="en-GB" sz="800" dirty="0">
                <a:solidFill>
                  <a:schemeClr val="bg1"/>
                </a:solidFill>
              </a:rPr>
              <a:t> (Rong, 2014)</a:t>
            </a:r>
          </a:p>
        </p:txBody>
      </p:sp>
      <p:sp>
        <p:nvSpPr>
          <p:cNvPr id="25" name="TextBox 24">
            <a:extLst>
              <a:ext uri="{FF2B5EF4-FFF2-40B4-BE49-F238E27FC236}">
                <a16:creationId xmlns:a16="http://schemas.microsoft.com/office/drawing/2014/main" id="{BCD2E09F-F1F8-4C42-ABD7-6014124CE4AF}"/>
              </a:ext>
            </a:extLst>
          </p:cNvPr>
          <p:cNvSpPr txBox="1"/>
          <p:nvPr/>
        </p:nvSpPr>
        <p:spPr>
          <a:xfrm>
            <a:off x="8159319" y="6250287"/>
            <a:ext cx="2491717" cy="461665"/>
          </a:xfrm>
          <a:prstGeom prst="rect">
            <a:avLst/>
          </a:prstGeom>
          <a:noFill/>
        </p:spPr>
        <p:txBody>
          <a:bodyPr wrap="square" rtlCol="0">
            <a:spAutoFit/>
          </a:bodyPr>
          <a:lstStyle/>
          <a:p>
            <a:r>
              <a:rPr lang="en-GB" sz="800" dirty="0">
                <a:solidFill>
                  <a:schemeClr val="bg1"/>
                </a:solidFill>
              </a:rPr>
              <a:t>Fig 4 an image of the  tank museum he creates after his dad full of perfectly restored and preserved pieces of history to learn and protect from (Rong, 2014)</a:t>
            </a:r>
          </a:p>
        </p:txBody>
      </p:sp>
      <p:sp>
        <p:nvSpPr>
          <p:cNvPr id="37" name="TextBox 36">
            <a:extLst>
              <a:ext uri="{FF2B5EF4-FFF2-40B4-BE49-F238E27FC236}">
                <a16:creationId xmlns:a16="http://schemas.microsoft.com/office/drawing/2014/main" id="{9F307532-225A-4B0C-BE1B-EA46514B3D82}"/>
              </a:ext>
            </a:extLst>
          </p:cNvPr>
          <p:cNvSpPr txBox="1"/>
          <p:nvPr/>
        </p:nvSpPr>
        <p:spPr>
          <a:xfrm>
            <a:off x="1841242" y="4026681"/>
            <a:ext cx="2079785" cy="461665"/>
          </a:xfrm>
          <a:prstGeom prst="rect">
            <a:avLst/>
          </a:prstGeom>
          <a:noFill/>
        </p:spPr>
        <p:txBody>
          <a:bodyPr wrap="square" rtlCol="0">
            <a:spAutoFit/>
          </a:bodyPr>
          <a:lstStyle/>
          <a:p>
            <a:r>
              <a:rPr lang="en-GB" sz="800" dirty="0">
                <a:solidFill>
                  <a:schemeClr val="bg1"/>
                </a:solidFill>
              </a:rPr>
              <a:t>Fig 2: an example of Jim Pearce working to restore a war plane salvaged and transported from Mosco to be sold (Flying heritage, 1998)</a:t>
            </a:r>
          </a:p>
        </p:txBody>
      </p:sp>
      <p:sp>
        <p:nvSpPr>
          <p:cNvPr id="38" name="TextBox 37">
            <a:extLst>
              <a:ext uri="{FF2B5EF4-FFF2-40B4-BE49-F238E27FC236}">
                <a16:creationId xmlns:a16="http://schemas.microsoft.com/office/drawing/2014/main" id="{2D4696F2-364F-48F7-A258-A168751FE8B5}"/>
              </a:ext>
            </a:extLst>
          </p:cNvPr>
          <p:cNvSpPr txBox="1"/>
          <p:nvPr/>
        </p:nvSpPr>
        <p:spPr>
          <a:xfrm>
            <a:off x="86298" y="4026680"/>
            <a:ext cx="1848437" cy="461665"/>
          </a:xfrm>
          <a:prstGeom prst="rect">
            <a:avLst/>
          </a:prstGeom>
          <a:noFill/>
        </p:spPr>
        <p:txBody>
          <a:bodyPr wrap="square" rtlCol="0">
            <a:spAutoFit/>
          </a:bodyPr>
          <a:lstStyle/>
          <a:p>
            <a:r>
              <a:rPr lang="en-GB" sz="800" dirty="0">
                <a:solidFill>
                  <a:schemeClr val="bg1"/>
                </a:solidFill>
              </a:rPr>
              <a:t>Fig 1: an example of black diggers presenting little care for the remains only for the artifacts to sell (Orr, 2003)</a:t>
            </a:r>
          </a:p>
        </p:txBody>
      </p:sp>
    </p:spTree>
    <p:extLst>
      <p:ext uri="{BB962C8B-B14F-4D97-AF65-F5344CB8AC3E}">
        <p14:creationId xmlns:p14="http://schemas.microsoft.com/office/powerpoint/2010/main" val="340151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84511-2D0E-48DE-8809-89812047C649}"/>
              </a:ext>
            </a:extLst>
          </p:cNvPr>
          <p:cNvSpPr txBox="1"/>
          <p:nvPr/>
        </p:nvSpPr>
        <p:spPr>
          <a:xfrm>
            <a:off x="180042" y="0"/>
            <a:ext cx="11487529" cy="6509474"/>
          </a:xfrm>
          <a:prstGeom prst="rect">
            <a:avLst/>
          </a:prstGeom>
          <a:noFill/>
        </p:spPr>
        <p:txBody>
          <a:bodyPr wrap="square" rtlCol="0">
            <a:spAutoFit/>
          </a:bodyPr>
          <a:lstStyle/>
          <a:p>
            <a:r>
              <a:rPr lang="en-GB" sz="1600" dirty="0"/>
              <a:t>Bibliography</a:t>
            </a:r>
            <a:endParaRPr lang="en-GB" sz="900" dirty="0"/>
          </a:p>
          <a:p>
            <a:r>
              <a:rPr lang="en-GB" sz="800" dirty="0"/>
              <a:t>Anscombe, G. E. M., 1958, “Modern Moral Philosophy”, Philosophy, 33(124): 1–19. doi:10.1017/S0031819100037943</a:t>
            </a:r>
          </a:p>
          <a:p>
            <a:r>
              <a:rPr lang="en-GB" sz="800" dirty="0"/>
              <a:t>Ash, L. 2014. “Digging for their Lives: Russia's Volunteer Body Hunters,” BBC News Magazine, 1.13.2014. http://www.bbc.com/news/magazine-25589709</a:t>
            </a:r>
          </a:p>
          <a:p>
            <a:r>
              <a:rPr lang="en-GB" sz="800" dirty="0"/>
              <a:t>Campbell, P. 2013. “The Illicit Antiquities Trade as a Transnational Criminal Network: Characterizing and Anticipating Trafficking of Cultural Heritage,” International Journal of Cultural Property 20(2): 113–153. </a:t>
            </a:r>
            <a:r>
              <a:rPr lang="en-GB" sz="800" dirty="0" err="1"/>
              <a:t>doi</a:t>
            </a:r>
            <a:r>
              <a:rPr lang="en-GB" sz="800" dirty="0"/>
              <a:t>: 10.1017/S0940739113000015</a:t>
            </a:r>
          </a:p>
          <a:p>
            <a:r>
              <a:rPr lang="en-GB" sz="800" dirty="0" err="1"/>
              <a:t>Campillo</a:t>
            </a:r>
            <a:r>
              <a:rPr lang="en-GB" sz="800" dirty="0"/>
              <a:t>, X; </a:t>
            </a:r>
            <a:r>
              <a:rPr lang="en-GB" sz="800" dirty="0" err="1"/>
              <a:t>Cela</a:t>
            </a:r>
            <a:r>
              <a:rPr lang="en-GB" sz="800" dirty="0"/>
              <a:t>, J. 2012. Simulating archaeologists? Using agent-based modelling to improve &amp; Hernandez Cardona, F battlefield excavations Journal of Archaeological Science, v39 n2 (201202): 347-356PER 930.1</a:t>
            </a:r>
          </a:p>
          <a:p>
            <a:r>
              <a:rPr lang="en-GB" sz="800" dirty="0"/>
              <a:t>Carman, John. 1997. Material harm: archaeological studies of war and violence Glasgow : Cruithne Press,. 930.10285 MAT</a:t>
            </a:r>
          </a:p>
          <a:p>
            <a:r>
              <a:rPr lang="en-GB" sz="800" dirty="0" err="1"/>
              <a:t>Carr</a:t>
            </a:r>
            <a:r>
              <a:rPr lang="en-GB" sz="800" dirty="0"/>
              <a:t>, G. 2014. Legacies of Occupation. New York: Springer</a:t>
            </a:r>
          </a:p>
          <a:p>
            <a:r>
              <a:rPr lang="en-GB" sz="800" dirty="0"/>
              <a:t>Chapman, A.R. 1980. The saga of a lost German bomber.</a:t>
            </a:r>
          </a:p>
          <a:p>
            <a:r>
              <a:rPr lang="en-GB" sz="800" dirty="0" err="1"/>
              <a:t>Cleere</a:t>
            </a:r>
            <a:r>
              <a:rPr lang="en-GB" sz="800" dirty="0"/>
              <a:t>, H. 1989. Archaeological heritage management in the modern world (One World Archaeology, 9) London; Boston : Unwin Hyman 930.1 ARC</a:t>
            </a:r>
          </a:p>
          <a:p>
            <a:r>
              <a:rPr lang="en-GB" sz="800" dirty="0"/>
              <a:t>Crossland, J. 1990 To dig or not to dig History Today Vol.40</a:t>
            </a:r>
          </a:p>
          <a:p>
            <a:r>
              <a:rPr lang="en-GB" sz="800" dirty="0"/>
              <a:t>de Jong, A.P. 1976. </a:t>
            </a:r>
            <a:r>
              <a:rPr lang="en-GB" sz="800" dirty="0" err="1"/>
              <a:t>Wreckology</a:t>
            </a:r>
            <a:r>
              <a:rPr lang="en-GB" sz="800" dirty="0"/>
              <a:t> in Holland. After the Battle 12 Battle of Britain International</a:t>
            </a:r>
          </a:p>
          <a:p>
            <a:r>
              <a:rPr lang="en-GB" sz="800" dirty="0" err="1"/>
              <a:t>Delle</a:t>
            </a:r>
            <a:r>
              <a:rPr lang="en-GB" sz="800" dirty="0"/>
              <a:t>, J. 2008. A tale of two tunnels ‘Journal of Social Archaeology, 8, no. 1: 63-93 PER 930.1</a:t>
            </a:r>
          </a:p>
          <a:p>
            <a:r>
              <a:rPr lang="en-GB" sz="800" dirty="0"/>
              <a:t>Edensor, T. 2005. “Waste matter: The Debris of Industrial Ruins and the Disordering of the Material World,” Journal of Material Culture 10(3): 311–332. </a:t>
            </a:r>
            <a:r>
              <a:rPr lang="en-GB" sz="800" dirty="0" err="1"/>
              <a:t>doi</a:t>
            </a:r>
            <a:r>
              <a:rPr lang="en-GB" sz="800" dirty="0"/>
              <a:t>: 10.1177/1359183505057346</a:t>
            </a:r>
          </a:p>
          <a:p>
            <a:r>
              <a:rPr lang="en-GB" sz="800" dirty="0"/>
              <a:t>Ferguson, N. 2013. “Biting the Bullet: the Role of Hobbyist Metal Detecting Within Battlefield Archaeology,” Internet Archaeology 33. http://dx.doi.org/10.11141/ia.33.3 </a:t>
            </a:r>
          </a:p>
          <a:p>
            <a:r>
              <a:rPr lang="en-GB" sz="800" dirty="0" err="1"/>
              <a:t>Fiorato</a:t>
            </a:r>
            <a:r>
              <a:rPr lang="en-GB" sz="800" dirty="0"/>
              <a:t>, V; Boylston, A. 2007. Blood red roses : the archaeology of a mass grave from the  &amp; </a:t>
            </a:r>
          </a:p>
          <a:p>
            <a:r>
              <a:rPr lang="en-GB" sz="800" dirty="0"/>
              <a:t>Flying heritage. 1998. ‘flyingheritage.org’ available at: https://flyingheritage.org/Explore/The-Collection.aspx [accessed: 13/2/2022]</a:t>
            </a:r>
          </a:p>
          <a:p>
            <a:r>
              <a:rPr lang="en-GB" sz="800" dirty="0"/>
              <a:t>Fowler, P. 2007 “Not archaeology and the Media,” in T. Clack and M. </a:t>
            </a:r>
            <a:r>
              <a:rPr lang="en-GB" sz="800" dirty="0" err="1"/>
              <a:t>Brittain</a:t>
            </a:r>
            <a:r>
              <a:rPr lang="en-GB" sz="800" dirty="0"/>
              <a:t>, eds., Archaeology and the Media. Walnut Creek: Left Coast, 89–107. </a:t>
            </a:r>
          </a:p>
          <a:p>
            <a:r>
              <a:rPr lang="en-GB" sz="800" dirty="0"/>
              <a:t>Freeman, P. 2000. Fields of Conflict: Progress and Prospect in Battlefield Archaeology, &amp; Pollard, A (eds) 253-64. British Archaeological Reports International Series 958. Oxford.</a:t>
            </a:r>
          </a:p>
          <a:p>
            <a:r>
              <a:rPr lang="en-GB" sz="800" dirty="0"/>
              <a:t>Gander, Terry. 1979 Military Archaeology Cambridge: Patrick Stephens Limited</a:t>
            </a:r>
          </a:p>
          <a:p>
            <a:r>
              <a:rPr lang="en-GB" sz="800" dirty="0" err="1"/>
              <a:t>Gegner</a:t>
            </a:r>
            <a:r>
              <a:rPr lang="en-GB" sz="800" dirty="0"/>
              <a:t>, M., and B. </a:t>
            </a:r>
            <a:r>
              <a:rPr lang="en-GB" sz="800" dirty="0" err="1"/>
              <a:t>Ziino</a:t>
            </a:r>
            <a:r>
              <a:rPr lang="en-GB" sz="800" dirty="0"/>
              <a:t>. 2012, 1986. The Heritage of War. London: Routledge. </a:t>
            </a:r>
          </a:p>
          <a:p>
            <a:r>
              <a:rPr lang="en-GB" sz="800" dirty="0" err="1"/>
              <a:t>Gerstenblith</a:t>
            </a:r>
            <a:r>
              <a:rPr lang="en-GB" sz="800" dirty="0"/>
              <a:t>, P. 2009. Archaeology in the Context of War: Legal Frameworks for Protecting Cultural Heritage during Armed Conflict	Archaeologies, 5, no. 1 (2009): 18-31</a:t>
            </a:r>
          </a:p>
          <a:p>
            <a:r>
              <a:rPr lang="en-GB" sz="800" dirty="0"/>
              <a:t>Hart, S., and E. Chilton. 2015. “Digging and Destruction: Artifact Collecting as Meaningful Social Practice,” International Journal of Heritage Studies 21(4): 318–35. </a:t>
            </a:r>
            <a:r>
              <a:rPr lang="en-GB" sz="800" dirty="0" err="1"/>
              <a:t>doi</a:t>
            </a:r>
            <a:r>
              <a:rPr lang="en-GB" sz="800" dirty="0"/>
              <a:t>: 10.1080/13527258.2014.934267</a:t>
            </a:r>
          </a:p>
          <a:p>
            <a:r>
              <a:rPr lang="en-GB" sz="800" dirty="0"/>
              <a:t>Hayes, David. 1994. The Lost Squadron: a fleet of warplanes locked in ice for 50 years…. Can they be freed to fly again? Hyperion / Madison Press   ISBN:0-747-51826-2</a:t>
            </a:r>
          </a:p>
          <a:p>
            <a:r>
              <a:rPr lang="en-GB" sz="800" dirty="0" err="1"/>
              <a:t>Herva</a:t>
            </a:r>
            <a:r>
              <a:rPr lang="en-GB" sz="800" dirty="0"/>
              <a:t>, V.-P. 2014. “Haunting Heritage in an Enchanted Land: Magic, Materiality and Second World War German Material Heritage in Finnish Lapland,” Journal of Contemporary Archaeology 1(2): 297–321. </a:t>
            </a:r>
            <a:r>
              <a:rPr lang="en-GB" sz="800" dirty="0" err="1"/>
              <a:t>doi</a:t>
            </a:r>
            <a:r>
              <a:rPr lang="en-GB" sz="800" dirty="0"/>
              <a:t>: 10.1558/jca.v1i2.18639</a:t>
            </a:r>
          </a:p>
          <a:p>
            <a:r>
              <a:rPr lang="en-GB" sz="800" dirty="0"/>
              <a:t>Hoffmann, Carl. 2001. Hunting Warbirds: the obsessive quest for the lost aircraft of World War II. Ballantine Publishing ISBN:0345436172</a:t>
            </a:r>
          </a:p>
          <a:p>
            <a:r>
              <a:rPr lang="en-GB" sz="800" dirty="0" err="1"/>
              <a:t>Krech</a:t>
            </a:r>
            <a:r>
              <a:rPr lang="en-GB" sz="800" dirty="0"/>
              <a:t>, S. 1993. Battlefield archaeology under fire Nature, v365 n6442 (19930909): 116-116</a:t>
            </a:r>
          </a:p>
          <a:p>
            <a:r>
              <a:rPr lang="en-GB" sz="800" dirty="0"/>
              <a:t>Ladd, Brian. 1997. The Ghosts of Berlin: confronting German history in the urban landscape Chicago: University of Chicago Press</a:t>
            </a:r>
          </a:p>
          <a:p>
            <a:r>
              <a:rPr lang="en-GB" sz="800" dirty="0"/>
              <a:t>Layton, R; Thomas, J. 2001. Destruction and conservation of cultural property (One World &amp; Stone, P 			Archaeology, 41). London ; New York : Routledge, 930.1 DES</a:t>
            </a:r>
          </a:p>
          <a:p>
            <a:r>
              <a:rPr lang="en-GB" sz="800" dirty="0"/>
              <a:t>Lloyd, David W. 1998. Battlefield Tourism: pilgrimage and the commemoration of the Great War in Britain, Australia and Canada 1919-39 Oxford: Berg</a:t>
            </a:r>
          </a:p>
          <a:p>
            <a:r>
              <a:rPr lang="en-GB" sz="800" dirty="0"/>
              <a:t>Logan, W., and K. Reeves, eds. 2008. Places of Pain and Shame: Dealing with ‘Difficult Heritage’. London: Routledge.</a:t>
            </a:r>
          </a:p>
          <a:p>
            <a:r>
              <a:rPr lang="en-GB" sz="800" dirty="0"/>
              <a:t>Miller, S. 2009. "Jacques Littlefield, 1949-2009: For Big Collector of Tanks, Panzer Was Last Hurrah". Wall Street Journal. p. A8. Retrieved May 5, 2009.</a:t>
            </a:r>
          </a:p>
          <a:p>
            <a:r>
              <a:rPr lang="en-GB" sz="800" dirty="0"/>
              <a:t>Nicoll, Alexander. 2001. Wrecks &amp; Relics: German fighters over the United Kingdom. Historic Military Press   ISBN:1-901313-07-7</a:t>
            </a:r>
          </a:p>
          <a:p>
            <a:r>
              <a:rPr lang="en-GB" sz="800" dirty="0"/>
              <a:t>Niven, Bill. 2002. Facing the Nazi Past London: Routledge</a:t>
            </a:r>
          </a:p>
          <a:p>
            <a:r>
              <a:rPr lang="en-GB" sz="800" dirty="0"/>
              <a:t>Orr, D. 2003. Landscapes of Conflict Historical Archaeology, 37, Part 3 (2003): 1-2 PER 930.1</a:t>
            </a:r>
          </a:p>
          <a:p>
            <a:r>
              <a:rPr lang="en-GB" sz="800" dirty="0"/>
              <a:t>Page, R Gordon. 2005. Warbird Recovery: the hunt for a rare WWII plane in Siberia, Russia. iuniverse.com   ISBN:059567223X</a:t>
            </a:r>
          </a:p>
          <a:p>
            <a:r>
              <a:rPr lang="en-GB" sz="800" dirty="0"/>
              <a:t>Pearce, Susan1992. Museums, Objects and Collections: a cultural study Leicester University Press   ISBN:0-7185-1442-4</a:t>
            </a:r>
          </a:p>
          <a:p>
            <a:r>
              <a:rPr lang="en-GB" sz="800" dirty="0"/>
              <a:t>Pollard, T &amp; Banks, I. 2005. Past Tense: studies in the archaeology of conflict Brill Publishing</a:t>
            </a:r>
          </a:p>
          <a:p>
            <a:r>
              <a:rPr lang="en-GB" sz="800" dirty="0"/>
              <a:t>Pollard, T. 2009. “‘The Rust of Time’: Metal Detecting and Battlefield Archaeology,” in S. Thomas and P. G. Stone, eds., Metal Detecting and Archaeology. Woodbridge: The Boydell Press, 181–202.</a:t>
            </a:r>
          </a:p>
          <a:p>
            <a:r>
              <a:rPr lang="en-GB" sz="800" dirty="0"/>
              <a:t>Rainbird, P. 2003. Representing nation, dividing community World Archaeology, 35, no. 1 (2003): 22-34</a:t>
            </a:r>
          </a:p>
          <a:p>
            <a:r>
              <a:rPr lang="en-GB" sz="800" dirty="0"/>
              <a:t>Rasmussen, J. M. 2014. “Securing Cultural Heritage Objects and Fencing Stolen Goods? A Case Study on Museums and Metal Detecting in Norway,” Norwegian Archaeological Review 47(1): 83–107. </a:t>
            </a:r>
            <a:r>
              <a:rPr lang="en-GB" sz="800" dirty="0" err="1"/>
              <a:t>doi</a:t>
            </a:r>
            <a:r>
              <a:rPr lang="en-GB" sz="800" dirty="0"/>
              <a:t>: 10.1080/00293652.2014.899616 </a:t>
            </a:r>
          </a:p>
          <a:p>
            <a:r>
              <a:rPr lang="en-GB" sz="800" dirty="0"/>
              <a:t>Rong, Blake 2014. "Tank auction! Littlefield military vehicle collection to cross the block". </a:t>
            </a:r>
            <a:r>
              <a:rPr lang="en-GB" sz="800" dirty="0" err="1"/>
              <a:t>Autoweek</a:t>
            </a:r>
            <a:r>
              <a:rPr lang="en-GB" sz="800" dirty="0"/>
              <a:t>. Retrieved March 1, 2014.</a:t>
            </a:r>
          </a:p>
          <a:p>
            <a:r>
              <a:rPr lang="en-GB" sz="800" dirty="0"/>
              <a:t>Scott, D &amp; </a:t>
            </a:r>
            <a:r>
              <a:rPr lang="en-GB" sz="800" dirty="0" err="1"/>
              <a:t>McFeaters</a:t>
            </a:r>
            <a:r>
              <a:rPr lang="en-GB" sz="800" dirty="0"/>
              <a:t>, A. 2011. The archaeology of historic battlefields: A history and theoretical development in conflict archaeology Journal of Archaeological Research, v19 n1 (01 01): 103-132</a:t>
            </a:r>
          </a:p>
          <a:p>
            <a:r>
              <a:rPr lang="en-GB" sz="800" dirty="0" err="1"/>
              <a:t>Starzmann</a:t>
            </a:r>
            <a:r>
              <a:rPr lang="en-GB" sz="800" dirty="0"/>
              <a:t>, M. 2008. Cultural Imperialism and Heritage Politics in the Event of Armed Conflict: Prospects for an `Activist Archaeology'. Archaeologies, 4, no. 3 (2008): 368-389</a:t>
            </a:r>
          </a:p>
          <a:p>
            <a:r>
              <a:rPr lang="en-GB" sz="800" dirty="0"/>
              <a:t>The Aviation Historian. 2017. “sad news confirmed a few minutes ago </a:t>
            </a:r>
            <a:r>
              <a:rPr lang="en-GB" sz="800" dirty="0" err="1"/>
              <a:t>jim</a:t>
            </a:r>
            <a:r>
              <a:rPr lang="en-GB" sz="800" dirty="0"/>
              <a:t> </a:t>
            </a:r>
            <a:r>
              <a:rPr lang="en-GB" sz="800" dirty="0" err="1"/>
              <a:t>pearce”Available</a:t>
            </a:r>
            <a:r>
              <a:rPr lang="en-GB" sz="800" dirty="0"/>
              <a:t> from: https://www.facebook.com/TheAviationHistorian/posts/rip-jim-pearce-oct-21-1929-jul-26-2017sad-news-confirmed-a-few-minutes-ago-jim-p/1411447915599715/ {accessed 12/2/2022}</a:t>
            </a:r>
          </a:p>
          <a:p>
            <a:r>
              <a:rPr lang="en-GB" sz="800" dirty="0"/>
              <a:t>Thomas, </a:t>
            </a:r>
            <a:r>
              <a:rPr lang="en-GB" sz="800" dirty="0" err="1"/>
              <a:t>Seitsonen</a:t>
            </a:r>
            <a:r>
              <a:rPr lang="en-GB" sz="800" dirty="0"/>
              <a:t>, O., &amp; </a:t>
            </a:r>
            <a:r>
              <a:rPr lang="en-GB" sz="800" dirty="0" err="1"/>
              <a:t>Herva</a:t>
            </a:r>
            <a:r>
              <a:rPr lang="en-GB" sz="800" dirty="0"/>
              <a:t>, V.-P. 2016. Nazi memorabilia, dark heritage and treasure hunting as “alternative” tourism: Understanding the fascination with the material remains of World War II in Northern Finland. Journal of Field Archaeology, 41(3), 331–343.https://doi.org/10.1080/00934690.2016.116876</a:t>
            </a:r>
          </a:p>
          <a:p>
            <a:r>
              <a:rPr lang="en-GB" sz="800" dirty="0" err="1"/>
              <a:t>Ulst</a:t>
            </a:r>
            <a:r>
              <a:rPr lang="en-GB" sz="800" dirty="0"/>
              <a:t>, I. 2010. “The Problems of ‘Black Archaeology’ in Estonia,” Estonian Journal of Archaeology 14(2): 153–169. </a:t>
            </a:r>
            <a:r>
              <a:rPr lang="en-GB" sz="800" dirty="0" err="1"/>
              <a:t>doi</a:t>
            </a:r>
            <a:r>
              <a:rPr lang="en-GB" sz="800" dirty="0"/>
              <a:t>: 10.3176/arch.2010.2.04 </a:t>
            </a:r>
          </a:p>
          <a:p>
            <a:r>
              <a:rPr lang="en-GB" sz="800" dirty="0"/>
              <a:t>Waterton, E., and L. Smith. 2010. “The Recognition and Misrecognition of Community Heritage,” International Journal of Heritage Studies 16(1-2): 4–15. </a:t>
            </a:r>
            <a:r>
              <a:rPr lang="en-GB" sz="800" dirty="0" err="1"/>
              <a:t>doi</a:t>
            </a:r>
            <a:r>
              <a:rPr lang="en-GB" sz="800" dirty="0"/>
              <a:t>: 10.1080/13527250903441671</a:t>
            </a:r>
          </a:p>
          <a:p>
            <a:endParaRPr lang="en-GB" sz="800" dirty="0"/>
          </a:p>
          <a:p>
            <a:endParaRPr lang="en-GB" sz="900" dirty="0"/>
          </a:p>
        </p:txBody>
      </p:sp>
    </p:spTree>
    <p:extLst>
      <p:ext uri="{BB962C8B-B14F-4D97-AF65-F5344CB8AC3E}">
        <p14:creationId xmlns:p14="http://schemas.microsoft.com/office/powerpoint/2010/main" val="2921975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4986</TotalTime>
  <Words>2226</Words>
  <Application>Microsoft Office PowerPoint</Application>
  <PresentationFormat>Widescreen</PresentationFormat>
  <Paragraphs>65</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vt:lpstr>
      <vt:lpstr>Calibri</vt:lpstr>
      <vt:lpstr>Calibri Light</vt:lpstr>
      <vt:lpstr>Roboto</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Glascott</dc:creator>
  <cp:lastModifiedBy>Jack Glascott</cp:lastModifiedBy>
  <cp:revision>11</cp:revision>
  <dcterms:created xsi:type="dcterms:W3CDTF">2022-02-09T15:24:29Z</dcterms:created>
  <dcterms:modified xsi:type="dcterms:W3CDTF">2022-02-14T22:54:17Z</dcterms:modified>
</cp:coreProperties>
</file>