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6"/>
  </p:notesMasterIdLst>
  <p:sldIdLst>
    <p:sldId id="266" r:id="rId5"/>
    <p:sldId id="308" r:id="rId6"/>
    <p:sldId id="459" r:id="rId7"/>
    <p:sldId id="324" r:id="rId8"/>
    <p:sldId id="331" r:id="rId9"/>
    <p:sldId id="448" r:id="rId10"/>
    <p:sldId id="450" r:id="rId11"/>
    <p:sldId id="449" r:id="rId12"/>
    <p:sldId id="446" r:id="rId13"/>
    <p:sldId id="261" r:id="rId14"/>
    <p:sldId id="451" r:id="rId15"/>
    <p:sldId id="445" r:id="rId16"/>
    <p:sldId id="447" r:id="rId17"/>
    <p:sldId id="454" r:id="rId18"/>
    <p:sldId id="455" r:id="rId19"/>
    <p:sldId id="456" r:id="rId20"/>
    <p:sldId id="457" r:id="rId21"/>
    <p:sldId id="458" r:id="rId22"/>
    <p:sldId id="453" r:id="rId23"/>
    <p:sldId id="452" r:id="rId24"/>
    <p:sldId id="460"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19" autoAdjust="0"/>
  </p:normalViewPr>
  <p:slideViewPr>
    <p:cSldViewPr snapToGrid="0">
      <p:cViewPr varScale="1">
        <p:scale>
          <a:sx n="83" d="100"/>
          <a:sy n="83" d="100"/>
        </p:scale>
        <p:origin x="45" y="4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a:latin typeface="Arial" panose="020B0604020202020204" pitchFamily="34" charset="0"/>
              <a:cs typeface="Arial" panose="020B0604020202020204" pitchFamily="34" charset="0"/>
            </a:rPr>
            <a:t>Contemporary approaches to leadership and management</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dirty="0">
              <a:latin typeface="Arial" panose="020B0604020202020204" pitchFamily="34" charset="0"/>
              <a:cs typeface="Arial" panose="020B0604020202020204" pitchFamily="34" charset="0"/>
            </a:rPr>
            <a:t>Issues in management and leadership</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r>
            <a:rPr lang="en-US" dirty="0">
              <a:latin typeface="Arial" panose="020B0604020202020204" pitchFamily="34" charset="0"/>
              <a:cs typeface="Arial" panose="020B0604020202020204" pitchFamily="34" charset="0"/>
            </a:rPr>
            <a:t>Introduced ethical leadership</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3"/>
      <dgm:spPr>
        <a:prstGeom prst="ellipse">
          <a:avLst/>
        </a:prstGeom>
      </dgm:spPr>
    </dgm:pt>
    <dgm:pt modelId="{8FA2F131-CD01-4CBD-B7A5-1B9B5E7F0402}" type="pres">
      <dgm:prSet presAssocID="{40FC4FFE-8987-4A26-B7F4-8A516F18ADAE}"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3">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3"/>
      <dgm:spPr>
        <a:prstGeom prst="ellipse">
          <a:avLst/>
        </a:prstGeom>
      </dgm:spPr>
    </dgm:pt>
    <dgm:pt modelId="{E94F35BC-9C76-400A-BBCA-0032259E2E5A}"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3">
        <dgm:presLayoutVars>
          <dgm:chMax val="1"/>
          <dgm:chPref val="1"/>
        </dgm:presLayoutVars>
      </dgm:prSet>
      <dgm:spPr/>
    </dgm:pt>
    <dgm:pt modelId="{A47947BB-708D-4F7E-B072-3C2E42B34B24}" type="pres">
      <dgm:prSet presAssocID="{9646853A-8964-4519-A5B1-0B7D18B2983D}"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2" presStyleCnt="3"/>
      <dgm:spPr>
        <a:prstGeom prst="ellipse">
          <a:avLst/>
        </a:prstGeom>
      </dgm:spPr>
    </dgm:pt>
    <dgm:pt modelId="{F09AEBFF-D2D3-4FFF-AD65-C3CEAEEB10F2}"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 modelId="{4FD22448-C17B-4C43-BAB3-A0B7AA9BCE0D}" type="presParOf" srcId="{B6056BFB-47D7-4C5F-BA11-2CB63C56A52D}" destId="{A47947BB-708D-4F7E-B072-3C2E42B34B24}" srcOrd="3" destOrd="0" presId="urn:microsoft.com/office/officeart/2018/5/layout/IconLeafLabelList"/>
    <dgm:cxn modelId="{75E30F4F-0E76-457B-9D4F-CDE27C2F7F77}" type="presParOf" srcId="{B6056BFB-47D7-4C5F-BA11-2CB63C56A52D}" destId="{BDCD0AC9-D564-4025-AD8A-36664A6CBE31}" srcOrd="4"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a:latin typeface="Arial" panose="020B0604020202020204" pitchFamily="34" charset="0"/>
              <a:cs typeface="Arial" panose="020B0604020202020204" pitchFamily="34" charset="0"/>
            </a:rPr>
            <a:t>Your findings from your reading week task. </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dirty="0">
              <a:latin typeface="Arial" panose="020B0604020202020204" pitchFamily="34" charset="0"/>
              <a:cs typeface="Arial" panose="020B0604020202020204" pitchFamily="34" charset="0"/>
            </a:rPr>
            <a:t>Sustainability and Ethics in business .</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r>
            <a:rPr lang="en-US" dirty="0">
              <a:latin typeface="Arial" panose="020B0604020202020204" pitchFamily="34" charset="0"/>
              <a:cs typeface="Arial" panose="020B0604020202020204" pitchFamily="34" charset="0"/>
            </a:rPr>
            <a:t>Traits and Contingency approaches to leadership</a:t>
          </a:r>
          <a:r>
            <a:rPr lang="en-US" dirty="0"/>
            <a:t>.</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3"/>
      <dgm:spPr>
        <a:prstGeom prst="ellipse">
          <a:avLst/>
        </a:prstGeom>
      </dgm:spPr>
    </dgm:pt>
    <dgm:pt modelId="{8FA2F131-CD01-4CBD-B7A5-1B9B5E7F0402}" type="pres">
      <dgm:prSet presAssocID="{40FC4FFE-8987-4A26-B7F4-8A516F18ADAE}"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3">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3"/>
      <dgm:spPr>
        <a:prstGeom prst="ellipse">
          <a:avLst/>
        </a:prstGeom>
      </dgm:spPr>
    </dgm:pt>
    <dgm:pt modelId="{E94F35BC-9C76-400A-BBCA-0032259E2E5A}"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3">
        <dgm:presLayoutVars>
          <dgm:chMax val="1"/>
          <dgm:chPref val="1"/>
        </dgm:presLayoutVars>
      </dgm:prSet>
      <dgm:spPr/>
    </dgm:pt>
    <dgm:pt modelId="{A47947BB-708D-4F7E-B072-3C2E42B34B24}" type="pres">
      <dgm:prSet presAssocID="{9646853A-8964-4519-A5B1-0B7D18B2983D}"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2" presStyleCnt="3"/>
      <dgm:spPr>
        <a:prstGeom prst="ellipse">
          <a:avLst/>
        </a:prstGeom>
      </dgm:spPr>
    </dgm:pt>
    <dgm:pt modelId="{F09AEBFF-D2D3-4FFF-AD65-C3CEAEEB10F2}"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 modelId="{4FD22448-C17B-4C43-BAB3-A0B7AA9BCE0D}" type="presParOf" srcId="{B6056BFB-47D7-4C5F-BA11-2CB63C56A52D}" destId="{A47947BB-708D-4F7E-B072-3C2E42B34B24}" srcOrd="3" destOrd="0" presId="urn:microsoft.com/office/officeart/2018/5/layout/IconLeafLabelList"/>
    <dgm:cxn modelId="{75E30F4F-0E76-457B-9D4F-CDE27C2F7F77}" type="presParOf" srcId="{B6056BFB-47D7-4C5F-BA11-2CB63C56A52D}" destId="{BDCD0AC9-D564-4025-AD8A-36664A6CBE31}" srcOrd="4"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3B0956A-9C97-4407-8195-3F9D61346A9D}" type="doc">
      <dgm:prSet loTypeId="urn:microsoft.com/office/officeart/2005/8/layout/process5" loCatId="process" qsTypeId="urn:microsoft.com/office/officeart/2005/8/quickstyle/simple2" qsCatId="simple" csTypeId="urn:microsoft.com/office/officeart/2005/8/colors/accent2_2" csCatId="accent2" phldr="1"/>
      <dgm:spPr/>
      <dgm:t>
        <a:bodyPr/>
        <a:lstStyle/>
        <a:p>
          <a:endParaRPr lang="en-US"/>
        </a:p>
      </dgm:t>
    </dgm:pt>
    <dgm:pt modelId="{DC40472B-8B4B-4ED7-8249-15A47CF32177}">
      <dgm:prSet/>
      <dgm:spPr/>
      <dgm:t>
        <a:bodyPr/>
        <a:lstStyle/>
        <a:p>
          <a:r>
            <a:rPr lang="en-GB"/>
            <a:t>Accountability</a:t>
          </a:r>
          <a:endParaRPr lang="en-US"/>
        </a:p>
      </dgm:t>
    </dgm:pt>
    <dgm:pt modelId="{78C0EF22-B19E-4049-AC45-9CBFED4B9DDC}" type="parTrans" cxnId="{38E673B8-29B2-4233-B72E-2FA9EA34A80E}">
      <dgm:prSet/>
      <dgm:spPr/>
      <dgm:t>
        <a:bodyPr/>
        <a:lstStyle/>
        <a:p>
          <a:endParaRPr lang="en-US"/>
        </a:p>
      </dgm:t>
    </dgm:pt>
    <dgm:pt modelId="{080610B8-1ED3-4807-8B16-6C7342FC0FA3}" type="sibTrans" cxnId="{38E673B8-29B2-4233-B72E-2FA9EA34A80E}">
      <dgm:prSet/>
      <dgm:spPr/>
      <dgm:t>
        <a:bodyPr/>
        <a:lstStyle/>
        <a:p>
          <a:endParaRPr lang="en-US"/>
        </a:p>
      </dgm:t>
    </dgm:pt>
    <dgm:pt modelId="{2EB760A6-4D7B-4C8D-A001-EA1FFBE67526}">
      <dgm:prSet/>
      <dgm:spPr/>
      <dgm:t>
        <a:bodyPr/>
        <a:lstStyle/>
        <a:p>
          <a:r>
            <a:rPr lang="en-GB" b="0" i="0"/>
            <a:t>Fairness</a:t>
          </a:r>
          <a:endParaRPr lang="en-US"/>
        </a:p>
      </dgm:t>
    </dgm:pt>
    <dgm:pt modelId="{948944E3-A91B-4236-A716-F19DB6D3B70E}" type="parTrans" cxnId="{69224FE3-5366-4522-943C-5E41E6E480A3}">
      <dgm:prSet/>
      <dgm:spPr/>
      <dgm:t>
        <a:bodyPr/>
        <a:lstStyle/>
        <a:p>
          <a:endParaRPr lang="en-US"/>
        </a:p>
      </dgm:t>
    </dgm:pt>
    <dgm:pt modelId="{E4E1AF68-E84B-4C32-A120-D78284BF710A}" type="sibTrans" cxnId="{69224FE3-5366-4522-943C-5E41E6E480A3}">
      <dgm:prSet/>
      <dgm:spPr/>
      <dgm:t>
        <a:bodyPr/>
        <a:lstStyle/>
        <a:p>
          <a:endParaRPr lang="en-US"/>
        </a:p>
      </dgm:t>
    </dgm:pt>
    <dgm:pt modelId="{9629CFCE-D954-4D44-A2F0-ADCD081C90C2}">
      <dgm:prSet/>
      <dgm:spPr/>
      <dgm:t>
        <a:bodyPr/>
        <a:lstStyle/>
        <a:p>
          <a:r>
            <a:rPr lang="en-GB"/>
            <a:t>Compliance</a:t>
          </a:r>
          <a:endParaRPr lang="en-US"/>
        </a:p>
      </dgm:t>
    </dgm:pt>
    <dgm:pt modelId="{073CD75C-0743-469D-8D17-B584D8189E32}" type="parTrans" cxnId="{AE6AC86B-774B-47DB-8CC0-B39276EF3E7D}">
      <dgm:prSet/>
      <dgm:spPr/>
      <dgm:t>
        <a:bodyPr/>
        <a:lstStyle/>
        <a:p>
          <a:endParaRPr lang="en-US"/>
        </a:p>
      </dgm:t>
    </dgm:pt>
    <dgm:pt modelId="{77B6C4BF-9F79-4210-B00C-8C4E756176A1}" type="sibTrans" cxnId="{AE6AC86B-774B-47DB-8CC0-B39276EF3E7D}">
      <dgm:prSet/>
      <dgm:spPr/>
      <dgm:t>
        <a:bodyPr/>
        <a:lstStyle/>
        <a:p>
          <a:endParaRPr lang="en-US"/>
        </a:p>
      </dgm:t>
    </dgm:pt>
    <dgm:pt modelId="{EC0CB638-535B-4B05-9233-76290B6F5ED8}">
      <dgm:prSet/>
      <dgm:spPr/>
      <dgm:t>
        <a:bodyPr/>
        <a:lstStyle/>
        <a:p>
          <a:r>
            <a:rPr lang="en-GB" b="0" i="0"/>
            <a:t>Professional Relationships</a:t>
          </a:r>
          <a:endParaRPr lang="en-US"/>
        </a:p>
      </dgm:t>
    </dgm:pt>
    <dgm:pt modelId="{D005A1A6-C453-4762-A652-5CE9043425ED}" type="parTrans" cxnId="{0159BC3F-4CC6-405E-B812-7E38203C79D5}">
      <dgm:prSet/>
      <dgm:spPr/>
      <dgm:t>
        <a:bodyPr/>
        <a:lstStyle/>
        <a:p>
          <a:endParaRPr lang="en-US"/>
        </a:p>
      </dgm:t>
    </dgm:pt>
    <dgm:pt modelId="{31CE6299-9E5C-48CB-9DDF-65284138E3A5}" type="sibTrans" cxnId="{0159BC3F-4CC6-405E-B812-7E38203C79D5}">
      <dgm:prSet/>
      <dgm:spPr/>
      <dgm:t>
        <a:bodyPr/>
        <a:lstStyle/>
        <a:p>
          <a:endParaRPr lang="en-US"/>
        </a:p>
      </dgm:t>
    </dgm:pt>
    <dgm:pt modelId="{D8854071-8702-44E6-AD2B-AAC79FD0262B}">
      <dgm:prSet/>
      <dgm:spPr/>
      <dgm:t>
        <a:bodyPr/>
        <a:lstStyle/>
        <a:p>
          <a:r>
            <a:rPr lang="en-GB"/>
            <a:t>Environment</a:t>
          </a:r>
          <a:endParaRPr lang="en-US"/>
        </a:p>
      </dgm:t>
    </dgm:pt>
    <dgm:pt modelId="{E43A9034-5DBD-4961-96D2-96E7DAE94E95}" type="parTrans" cxnId="{12FB6846-7615-4B48-9D78-8016BE78647D}">
      <dgm:prSet/>
      <dgm:spPr/>
      <dgm:t>
        <a:bodyPr/>
        <a:lstStyle/>
        <a:p>
          <a:endParaRPr lang="en-US"/>
        </a:p>
      </dgm:t>
    </dgm:pt>
    <dgm:pt modelId="{3EEC24CC-C642-4FE9-85AC-129047BEDCDF}" type="sibTrans" cxnId="{12FB6846-7615-4B48-9D78-8016BE78647D}">
      <dgm:prSet/>
      <dgm:spPr/>
      <dgm:t>
        <a:bodyPr/>
        <a:lstStyle/>
        <a:p>
          <a:endParaRPr lang="en-US"/>
        </a:p>
      </dgm:t>
    </dgm:pt>
    <dgm:pt modelId="{09AE7B38-940D-4A06-9E81-97FAD1FA5DB3}">
      <dgm:prSet/>
      <dgm:spPr/>
      <dgm:t>
        <a:bodyPr/>
        <a:lstStyle/>
        <a:p>
          <a:r>
            <a:rPr lang="en-GB" b="0" i="0"/>
            <a:t>Social</a:t>
          </a:r>
          <a:endParaRPr lang="en-US"/>
        </a:p>
      </dgm:t>
    </dgm:pt>
    <dgm:pt modelId="{622B803C-DB99-4E46-B46F-F03F3DF56840}" type="parTrans" cxnId="{0DD6161F-5BAC-466B-B5C2-B8DC62927E53}">
      <dgm:prSet/>
      <dgm:spPr/>
      <dgm:t>
        <a:bodyPr/>
        <a:lstStyle/>
        <a:p>
          <a:endParaRPr lang="en-US"/>
        </a:p>
      </dgm:t>
    </dgm:pt>
    <dgm:pt modelId="{0209351E-C126-4EA5-850F-6F5A0AFDB13D}" type="sibTrans" cxnId="{0DD6161F-5BAC-466B-B5C2-B8DC62927E53}">
      <dgm:prSet/>
      <dgm:spPr/>
      <dgm:t>
        <a:bodyPr/>
        <a:lstStyle/>
        <a:p>
          <a:endParaRPr lang="en-US"/>
        </a:p>
      </dgm:t>
    </dgm:pt>
    <dgm:pt modelId="{3CCCC584-5F45-49FA-AD14-25513F88814F}">
      <dgm:prSet/>
      <dgm:spPr/>
      <dgm:t>
        <a:bodyPr/>
        <a:lstStyle/>
        <a:p>
          <a:r>
            <a:rPr lang="en-GB"/>
            <a:t>Health &amp; Safety</a:t>
          </a:r>
          <a:endParaRPr lang="en-US"/>
        </a:p>
      </dgm:t>
    </dgm:pt>
    <dgm:pt modelId="{F4CCBA70-A1FD-452A-9709-0477E3E50F00}" type="parTrans" cxnId="{88DE5D74-CEBD-4CB2-A760-7D16F9F315D5}">
      <dgm:prSet/>
      <dgm:spPr/>
      <dgm:t>
        <a:bodyPr/>
        <a:lstStyle/>
        <a:p>
          <a:endParaRPr lang="en-US"/>
        </a:p>
      </dgm:t>
    </dgm:pt>
    <dgm:pt modelId="{2603B641-8FFB-48AE-ABAE-58B47535A96E}" type="sibTrans" cxnId="{88DE5D74-CEBD-4CB2-A760-7D16F9F315D5}">
      <dgm:prSet/>
      <dgm:spPr/>
      <dgm:t>
        <a:bodyPr/>
        <a:lstStyle/>
        <a:p>
          <a:endParaRPr lang="en-US"/>
        </a:p>
      </dgm:t>
    </dgm:pt>
    <dgm:pt modelId="{1E2B09CF-B77D-482D-BD4A-236898A90589}">
      <dgm:prSet/>
      <dgm:spPr/>
      <dgm:t>
        <a:bodyPr/>
        <a:lstStyle/>
        <a:p>
          <a:r>
            <a:rPr lang="en-GB" b="0" i="0"/>
            <a:t>Equal Opportunities</a:t>
          </a:r>
          <a:endParaRPr lang="en-US"/>
        </a:p>
      </dgm:t>
    </dgm:pt>
    <dgm:pt modelId="{FAD781D7-C70E-4930-A651-19DCF2ED8C42}" type="parTrans" cxnId="{0EE60E4B-3F13-4C40-959F-E77041F1CFD3}">
      <dgm:prSet/>
      <dgm:spPr/>
      <dgm:t>
        <a:bodyPr/>
        <a:lstStyle/>
        <a:p>
          <a:endParaRPr lang="en-US"/>
        </a:p>
      </dgm:t>
    </dgm:pt>
    <dgm:pt modelId="{3331EDEF-7F08-4712-AA5D-9E43F6F6279E}" type="sibTrans" cxnId="{0EE60E4B-3F13-4C40-959F-E77041F1CFD3}">
      <dgm:prSet/>
      <dgm:spPr/>
      <dgm:t>
        <a:bodyPr/>
        <a:lstStyle/>
        <a:p>
          <a:endParaRPr lang="en-US"/>
        </a:p>
      </dgm:t>
    </dgm:pt>
    <dgm:pt modelId="{58F0CC3C-758F-4C99-A63A-CF330342F8B5}">
      <dgm:prSet/>
      <dgm:spPr/>
      <dgm:t>
        <a:bodyPr/>
        <a:lstStyle/>
        <a:p>
          <a:r>
            <a:rPr lang="en-GB"/>
            <a:t>Responsibility</a:t>
          </a:r>
          <a:endParaRPr lang="en-US"/>
        </a:p>
      </dgm:t>
    </dgm:pt>
    <dgm:pt modelId="{E0827BA9-C004-43DB-A47A-43E75EAE7C26}" type="parTrans" cxnId="{C09EC0A3-0F88-4FE5-B68C-C258AFB1F74E}">
      <dgm:prSet/>
      <dgm:spPr/>
      <dgm:t>
        <a:bodyPr/>
        <a:lstStyle/>
        <a:p>
          <a:endParaRPr lang="en-US"/>
        </a:p>
      </dgm:t>
    </dgm:pt>
    <dgm:pt modelId="{053376F1-D308-4B60-A9BD-6ADD09F4DDBA}" type="sibTrans" cxnId="{C09EC0A3-0F88-4FE5-B68C-C258AFB1F74E}">
      <dgm:prSet/>
      <dgm:spPr/>
      <dgm:t>
        <a:bodyPr/>
        <a:lstStyle/>
        <a:p>
          <a:endParaRPr lang="en-US"/>
        </a:p>
      </dgm:t>
    </dgm:pt>
    <dgm:pt modelId="{021C4C3B-A302-4A5A-A93B-DBF504B62680}">
      <dgm:prSet/>
      <dgm:spPr/>
      <dgm:t>
        <a:bodyPr/>
        <a:lstStyle/>
        <a:p>
          <a:r>
            <a:rPr lang="en-GB" b="0" i="0"/>
            <a:t>Sustainability</a:t>
          </a:r>
          <a:endParaRPr lang="en-US"/>
        </a:p>
      </dgm:t>
    </dgm:pt>
    <dgm:pt modelId="{3B4E9326-F126-4DEA-8498-EB21A612531D}" type="parTrans" cxnId="{267AC8B2-BB59-44A4-90BC-14F6A1159A59}">
      <dgm:prSet/>
      <dgm:spPr/>
      <dgm:t>
        <a:bodyPr/>
        <a:lstStyle/>
        <a:p>
          <a:endParaRPr lang="en-US"/>
        </a:p>
      </dgm:t>
    </dgm:pt>
    <dgm:pt modelId="{220BE33D-ED13-48DA-A7BE-D5D972692CA1}" type="sibTrans" cxnId="{267AC8B2-BB59-44A4-90BC-14F6A1159A59}">
      <dgm:prSet/>
      <dgm:spPr/>
      <dgm:t>
        <a:bodyPr/>
        <a:lstStyle/>
        <a:p>
          <a:endParaRPr lang="en-US"/>
        </a:p>
      </dgm:t>
    </dgm:pt>
    <dgm:pt modelId="{C2EF2111-5BD9-4E95-8690-4490BC939006}" type="pres">
      <dgm:prSet presAssocID="{33B0956A-9C97-4407-8195-3F9D61346A9D}" presName="diagram" presStyleCnt="0">
        <dgm:presLayoutVars>
          <dgm:dir/>
          <dgm:resizeHandles val="exact"/>
        </dgm:presLayoutVars>
      </dgm:prSet>
      <dgm:spPr/>
    </dgm:pt>
    <dgm:pt modelId="{312E9A4F-963C-447B-8D97-4193980AC751}" type="pres">
      <dgm:prSet presAssocID="{DC40472B-8B4B-4ED7-8249-15A47CF32177}" presName="node" presStyleLbl="node1" presStyleIdx="0" presStyleCnt="10">
        <dgm:presLayoutVars>
          <dgm:bulletEnabled val="1"/>
        </dgm:presLayoutVars>
      </dgm:prSet>
      <dgm:spPr/>
    </dgm:pt>
    <dgm:pt modelId="{91698053-8400-4B10-93DF-FA397776E7D0}" type="pres">
      <dgm:prSet presAssocID="{080610B8-1ED3-4807-8B16-6C7342FC0FA3}" presName="sibTrans" presStyleLbl="sibTrans2D1" presStyleIdx="0" presStyleCnt="9"/>
      <dgm:spPr/>
    </dgm:pt>
    <dgm:pt modelId="{AF9C9AC6-7A11-44C7-9026-ABBD93A739D3}" type="pres">
      <dgm:prSet presAssocID="{080610B8-1ED3-4807-8B16-6C7342FC0FA3}" presName="connectorText" presStyleLbl="sibTrans2D1" presStyleIdx="0" presStyleCnt="9"/>
      <dgm:spPr/>
    </dgm:pt>
    <dgm:pt modelId="{2CBF51A3-FCB9-43CE-8EAA-F43C40CD1CE8}" type="pres">
      <dgm:prSet presAssocID="{2EB760A6-4D7B-4C8D-A001-EA1FFBE67526}" presName="node" presStyleLbl="node1" presStyleIdx="1" presStyleCnt="10">
        <dgm:presLayoutVars>
          <dgm:bulletEnabled val="1"/>
        </dgm:presLayoutVars>
      </dgm:prSet>
      <dgm:spPr/>
    </dgm:pt>
    <dgm:pt modelId="{61912FF9-836C-4AC2-8B38-3E9C5567B2BB}" type="pres">
      <dgm:prSet presAssocID="{E4E1AF68-E84B-4C32-A120-D78284BF710A}" presName="sibTrans" presStyleLbl="sibTrans2D1" presStyleIdx="1" presStyleCnt="9"/>
      <dgm:spPr/>
    </dgm:pt>
    <dgm:pt modelId="{85709B99-3057-4833-BA5C-8C21CF1491AF}" type="pres">
      <dgm:prSet presAssocID="{E4E1AF68-E84B-4C32-A120-D78284BF710A}" presName="connectorText" presStyleLbl="sibTrans2D1" presStyleIdx="1" presStyleCnt="9"/>
      <dgm:spPr/>
    </dgm:pt>
    <dgm:pt modelId="{E3EDC6C8-5651-4F0F-BE59-CD61C8ED6236}" type="pres">
      <dgm:prSet presAssocID="{9629CFCE-D954-4D44-A2F0-ADCD081C90C2}" presName="node" presStyleLbl="node1" presStyleIdx="2" presStyleCnt="10">
        <dgm:presLayoutVars>
          <dgm:bulletEnabled val="1"/>
        </dgm:presLayoutVars>
      </dgm:prSet>
      <dgm:spPr/>
    </dgm:pt>
    <dgm:pt modelId="{E2573F2D-7BAB-4F3E-887D-0C7488429381}" type="pres">
      <dgm:prSet presAssocID="{77B6C4BF-9F79-4210-B00C-8C4E756176A1}" presName="sibTrans" presStyleLbl="sibTrans2D1" presStyleIdx="2" presStyleCnt="9"/>
      <dgm:spPr/>
    </dgm:pt>
    <dgm:pt modelId="{C381E6CB-6484-4EE2-A455-1761D90492D5}" type="pres">
      <dgm:prSet presAssocID="{77B6C4BF-9F79-4210-B00C-8C4E756176A1}" presName="connectorText" presStyleLbl="sibTrans2D1" presStyleIdx="2" presStyleCnt="9"/>
      <dgm:spPr/>
    </dgm:pt>
    <dgm:pt modelId="{04E488BB-5F89-4251-B0D2-2EA1090D9134}" type="pres">
      <dgm:prSet presAssocID="{EC0CB638-535B-4B05-9233-76290B6F5ED8}" presName="node" presStyleLbl="node1" presStyleIdx="3" presStyleCnt="10">
        <dgm:presLayoutVars>
          <dgm:bulletEnabled val="1"/>
        </dgm:presLayoutVars>
      </dgm:prSet>
      <dgm:spPr/>
    </dgm:pt>
    <dgm:pt modelId="{E0E6771B-AB01-4059-9E03-5A1363D18A7B}" type="pres">
      <dgm:prSet presAssocID="{31CE6299-9E5C-48CB-9DDF-65284138E3A5}" presName="sibTrans" presStyleLbl="sibTrans2D1" presStyleIdx="3" presStyleCnt="9"/>
      <dgm:spPr/>
    </dgm:pt>
    <dgm:pt modelId="{AD93D955-5913-4DBE-87FE-3451450E8651}" type="pres">
      <dgm:prSet presAssocID="{31CE6299-9E5C-48CB-9DDF-65284138E3A5}" presName="connectorText" presStyleLbl="sibTrans2D1" presStyleIdx="3" presStyleCnt="9"/>
      <dgm:spPr/>
    </dgm:pt>
    <dgm:pt modelId="{5515417E-B077-47D6-B0AC-6148DBD12E94}" type="pres">
      <dgm:prSet presAssocID="{D8854071-8702-44E6-AD2B-AAC79FD0262B}" presName="node" presStyleLbl="node1" presStyleIdx="4" presStyleCnt="10">
        <dgm:presLayoutVars>
          <dgm:bulletEnabled val="1"/>
        </dgm:presLayoutVars>
      </dgm:prSet>
      <dgm:spPr/>
    </dgm:pt>
    <dgm:pt modelId="{71A77B09-4004-4CCB-974B-8E4D64952A14}" type="pres">
      <dgm:prSet presAssocID="{3EEC24CC-C642-4FE9-85AC-129047BEDCDF}" presName="sibTrans" presStyleLbl="sibTrans2D1" presStyleIdx="4" presStyleCnt="9"/>
      <dgm:spPr/>
    </dgm:pt>
    <dgm:pt modelId="{DDC2F2CD-3468-4C36-A76E-8DA785A66897}" type="pres">
      <dgm:prSet presAssocID="{3EEC24CC-C642-4FE9-85AC-129047BEDCDF}" presName="connectorText" presStyleLbl="sibTrans2D1" presStyleIdx="4" presStyleCnt="9"/>
      <dgm:spPr/>
    </dgm:pt>
    <dgm:pt modelId="{61E94BCC-561E-48E2-9A4F-7489B295AB89}" type="pres">
      <dgm:prSet presAssocID="{09AE7B38-940D-4A06-9E81-97FAD1FA5DB3}" presName="node" presStyleLbl="node1" presStyleIdx="5" presStyleCnt="10">
        <dgm:presLayoutVars>
          <dgm:bulletEnabled val="1"/>
        </dgm:presLayoutVars>
      </dgm:prSet>
      <dgm:spPr/>
    </dgm:pt>
    <dgm:pt modelId="{AE7F15A7-1351-4454-975F-03CF93EFCFF9}" type="pres">
      <dgm:prSet presAssocID="{0209351E-C126-4EA5-850F-6F5A0AFDB13D}" presName="sibTrans" presStyleLbl="sibTrans2D1" presStyleIdx="5" presStyleCnt="9"/>
      <dgm:spPr/>
    </dgm:pt>
    <dgm:pt modelId="{80D20CA2-E478-4E32-BD45-F64A115AB717}" type="pres">
      <dgm:prSet presAssocID="{0209351E-C126-4EA5-850F-6F5A0AFDB13D}" presName="connectorText" presStyleLbl="sibTrans2D1" presStyleIdx="5" presStyleCnt="9"/>
      <dgm:spPr/>
    </dgm:pt>
    <dgm:pt modelId="{031E5BE5-945E-4D76-9A27-13C8E82ADD53}" type="pres">
      <dgm:prSet presAssocID="{3CCCC584-5F45-49FA-AD14-25513F88814F}" presName="node" presStyleLbl="node1" presStyleIdx="6" presStyleCnt="10">
        <dgm:presLayoutVars>
          <dgm:bulletEnabled val="1"/>
        </dgm:presLayoutVars>
      </dgm:prSet>
      <dgm:spPr/>
    </dgm:pt>
    <dgm:pt modelId="{4019C82B-B604-4C22-85DB-7930D9BEC972}" type="pres">
      <dgm:prSet presAssocID="{2603B641-8FFB-48AE-ABAE-58B47535A96E}" presName="sibTrans" presStyleLbl="sibTrans2D1" presStyleIdx="6" presStyleCnt="9"/>
      <dgm:spPr/>
    </dgm:pt>
    <dgm:pt modelId="{F75A3CA4-F66A-42DD-8D60-2D92396FDADF}" type="pres">
      <dgm:prSet presAssocID="{2603B641-8FFB-48AE-ABAE-58B47535A96E}" presName="connectorText" presStyleLbl="sibTrans2D1" presStyleIdx="6" presStyleCnt="9"/>
      <dgm:spPr/>
    </dgm:pt>
    <dgm:pt modelId="{93B8B024-8B0D-407F-8EA1-DAB448F0265A}" type="pres">
      <dgm:prSet presAssocID="{1E2B09CF-B77D-482D-BD4A-236898A90589}" presName="node" presStyleLbl="node1" presStyleIdx="7" presStyleCnt="10">
        <dgm:presLayoutVars>
          <dgm:bulletEnabled val="1"/>
        </dgm:presLayoutVars>
      </dgm:prSet>
      <dgm:spPr/>
    </dgm:pt>
    <dgm:pt modelId="{434D1FE8-E700-4187-A5BD-C33FD6D510E8}" type="pres">
      <dgm:prSet presAssocID="{3331EDEF-7F08-4712-AA5D-9E43F6F6279E}" presName="sibTrans" presStyleLbl="sibTrans2D1" presStyleIdx="7" presStyleCnt="9"/>
      <dgm:spPr/>
    </dgm:pt>
    <dgm:pt modelId="{D869FEA1-9CDF-4DBC-91E2-98C7187F3AA2}" type="pres">
      <dgm:prSet presAssocID="{3331EDEF-7F08-4712-AA5D-9E43F6F6279E}" presName="connectorText" presStyleLbl="sibTrans2D1" presStyleIdx="7" presStyleCnt="9"/>
      <dgm:spPr/>
    </dgm:pt>
    <dgm:pt modelId="{3AEF42AE-6A76-40B1-BEA3-A28813B20E3C}" type="pres">
      <dgm:prSet presAssocID="{58F0CC3C-758F-4C99-A63A-CF330342F8B5}" presName="node" presStyleLbl="node1" presStyleIdx="8" presStyleCnt="10">
        <dgm:presLayoutVars>
          <dgm:bulletEnabled val="1"/>
        </dgm:presLayoutVars>
      </dgm:prSet>
      <dgm:spPr/>
    </dgm:pt>
    <dgm:pt modelId="{1F5A7FCD-D0C5-4BC0-B2C2-B9AE4B6B3C21}" type="pres">
      <dgm:prSet presAssocID="{053376F1-D308-4B60-A9BD-6ADD09F4DDBA}" presName="sibTrans" presStyleLbl="sibTrans2D1" presStyleIdx="8" presStyleCnt="9"/>
      <dgm:spPr/>
    </dgm:pt>
    <dgm:pt modelId="{C9F36842-B2A2-4BA3-B0D8-3738BDF6FB80}" type="pres">
      <dgm:prSet presAssocID="{053376F1-D308-4B60-A9BD-6ADD09F4DDBA}" presName="connectorText" presStyleLbl="sibTrans2D1" presStyleIdx="8" presStyleCnt="9"/>
      <dgm:spPr/>
    </dgm:pt>
    <dgm:pt modelId="{13324E03-2113-403C-83D8-434ED8A035BD}" type="pres">
      <dgm:prSet presAssocID="{021C4C3B-A302-4A5A-A93B-DBF504B62680}" presName="node" presStyleLbl="node1" presStyleIdx="9" presStyleCnt="10">
        <dgm:presLayoutVars>
          <dgm:bulletEnabled val="1"/>
        </dgm:presLayoutVars>
      </dgm:prSet>
      <dgm:spPr/>
    </dgm:pt>
  </dgm:ptLst>
  <dgm:cxnLst>
    <dgm:cxn modelId="{6F16D90F-98B7-4E6C-90B2-7E1C1CCA8743}" type="presOf" srcId="{053376F1-D308-4B60-A9BD-6ADD09F4DDBA}" destId="{C9F36842-B2A2-4BA3-B0D8-3738BDF6FB80}" srcOrd="1" destOrd="0" presId="urn:microsoft.com/office/officeart/2005/8/layout/process5"/>
    <dgm:cxn modelId="{0DD6161F-5BAC-466B-B5C2-B8DC62927E53}" srcId="{33B0956A-9C97-4407-8195-3F9D61346A9D}" destId="{09AE7B38-940D-4A06-9E81-97FAD1FA5DB3}" srcOrd="5" destOrd="0" parTransId="{622B803C-DB99-4E46-B46F-F03F3DF56840}" sibTransId="{0209351E-C126-4EA5-850F-6F5A0AFDB13D}"/>
    <dgm:cxn modelId="{74EA2F21-60C1-43E8-B607-B3204A2319E6}" type="presOf" srcId="{E4E1AF68-E84B-4C32-A120-D78284BF710A}" destId="{85709B99-3057-4833-BA5C-8C21CF1491AF}" srcOrd="1" destOrd="0" presId="urn:microsoft.com/office/officeart/2005/8/layout/process5"/>
    <dgm:cxn modelId="{A01D5828-3ED9-46D5-8246-328EFD41F9AD}" type="presOf" srcId="{1E2B09CF-B77D-482D-BD4A-236898A90589}" destId="{93B8B024-8B0D-407F-8EA1-DAB448F0265A}" srcOrd="0" destOrd="0" presId="urn:microsoft.com/office/officeart/2005/8/layout/process5"/>
    <dgm:cxn modelId="{25DEA438-FCBE-4441-83B7-D3161A1A3B36}" type="presOf" srcId="{3331EDEF-7F08-4712-AA5D-9E43F6F6279E}" destId="{D869FEA1-9CDF-4DBC-91E2-98C7187F3AA2}" srcOrd="1" destOrd="0" presId="urn:microsoft.com/office/officeart/2005/8/layout/process5"/>
    <dgm:cxn modelId="{0159BC3F-4CC6-405E-B812-7E38203C79D5}" srcId="{33B0956A-9C97-4407-8195-3F9D61346A9D}" destId="{EC0CB638-535B-4B05-9233-76290B6F5ED8}" srcOrd="3" destOrd="0" parTransId="{D005A1A6-C453-4762-A652-5CE9043425ED}" sibTransId="{31CE6299-9E5C-48CB-9DDF-65284138E3A5}"/>
    <dgm:cxn modelId="{1DE2C65D-D999-4007-BB3F-D3A73490B01A}" type="presOf" srcId="{3EEC24CC-C642-4FE9-85AC-129047BEDCDF}" destId="{71A77B09-4004-4CCB-974B-8E4D64952A14}" srcOrd="0" destOrd="0" presId="urn:microsoft.com/office/officeart/2005/8/layout/process5"/>
    <dgm:cxn modelId="{63D2E942-1691-4F87-BEBD-1369A7C6D2F0}" type="presOf" srcId="{DC40472B-8B4B-4ED7-8249-15A47CF32177}" destId="{312E9A4F-963C-447B-8D97-4193980AC751}" srcOrd="0" destOrd="0" presId="urn:microsoft.com/office/officeart/2005/8/layout/process5"/>
    <dgm:cxn modelId="{E069BD64-5BD6-45F8-8708-D50455C24900}" type="presOf" srcId="{09AE7B38-940D-4A06-9E81-97FAD1FA5DB3}" destId="{61E94BCC-561E-48E2-9A4F-7489B295AB89}" srcOrd="0" destOrd="0" presId="urn:microsoft.com/office/officeart/2005/8/layout/process5"/>
    <dgm:cxn modelId="{12FB6846-7615-4B48-9D78-8016BE78647D}" srcId="{33B0956A-9C97-4407-8195-3F9D61346A9D}" destId="{D8854071-8702-44E6-AD2B-AAC79FD0262B}" srcOrd="4" destOrd="0" parTransId="{E43A9034-5DBD-4961-96D2-96E7DAE94E95}" sibTransId="{3EEC24CC-C642-4FE9-85AC-129047BEDCDF}"/>
    <dgm:cxn modelId="{0EE60E4B-3F13-4C40-959F-E77041F1CFD3}" srcId="{33B0956A-9C97-4407-8195-3F9D61346A9D}" destId="{1E2B09CF-B77D-482D-BD4A-236898A90589}" srcOrd="7" destOrd="0" parTransId="{FAD781D7-C70E-4930-A651-19DCF2ED8C42}" sibTransId="{3331EDEF-7F08-4712-AA5D-9E43F6F6279E}"/>
    <dgm:cxn modelId="{A5FDC06B-4601-414B-A1EE-4CAFA4618A50}" type="presOf" srcId="{2603B641-8FFB-48AE-ABAE-58B47535A96E}" destId="{4019C82B-B604-4C22-85DB-7930D9BEC972}" srcOrd="0" destOrd="0" presId="urn:microsoft.com/office/officeart/2005/8/layout/process5"/>
    <dgm:cxn modelId="{AE6AC86B-774B-47DB-8CC0-B39276EF3E7D}" srcId="{33B0956A-9C97-4407-8195-3F9D61346A9D}" destId="{9629CFCE-D954-4D44-A2F0-ADCD081C90C2}" srcOrd="2" destOrd="0" parTransId="{073CD75C-0743-469D-8D17-B584D8189E32}" sibTransId="{77B6C4BF-9F79-4210-B00C-8C4E756176A1}"/>
    <dgm:cxn modelId="{1654B46C-939D-414D-B26D-E3FD11501414}" type="presOf" srcId="{021C4C3B-A302-4A5A-A93B-DBF504B62680}" destId="{13324E03-2113-403C-83D8-434ED8A035BD}" srcOrd="0" destOrd="0" presId="urn:microsoft.com/office/officeart/2005/8/layout/process5"/>
    <dgm:cxn modelId="{8CA7F66C-1C02-409D-9522-B8D14B1BC7BE}" type="presOf" srcId="{053376F1-D308-4B60-A9BD-6ADD09F4DDBA}" destId="{1F5A7FCD-D0C5-4BC0-B2C2-B9AE4B6B3C21}" srcOrd="0" destOrd="0" presId="urn:microsoft.com/office/officeart/2005/8/layout/process5"/>
    <dgm:cxn modelId="{22346E70-9DAC-4C09-AB08-65B4CC1792DB}" type="presOf" srcId="{D8854071-8702-44E6-AD2B-AAC79FD0262B}" destId="{5515417E-B077-47D6-B0AC-6148DBD12E94}" srcOrd="0" destOrd="0" presId="urn:microsoft.com/office/officeart/2005/8/layout/process5"/>
    <dgm:cxn modelId="{1D5E1B51-A7E4-49CB-BFBB-DF0A8529E5E8}" type="presOf" srcId="{080610B8-1ED3-4807-8B16-6C7342FC0FA3}" destId="{91698053-8400-4B10-93DF-FA397776E7D0}" srcOrd="0" destOrd="0" presId="urn:microsoft.com/office/officeart/2005/8/layout/process5"/>
    <dgm:cxn modelId="{03010453-DE9E-4370-A48B-D1A3FA38443D}" type="presOf" srcId="{2EB760A6-4D7B-4C8D-A001-EA1FFBE67526}" destId="{2CBF51A3-FCB9-43CE-8EAA-F43C40CD1CE8}" srcOrd="0" destOrd="0" presId="urn:microsoft.com/office/officeart/2005/8/layout/process5"/>
    <dgm:cxn modelId="{88DE5D74-CEBD-4CB2-A760-7D16F9F315D5}" srcId="{33B0956A-9C97-4407-8195-3F9D61346A9D}" destId="{3CCCC584-5F45-49FA-AD14-25513F88814F}" srcOrd="6" destOrd="0" parTransId="{F4CCBA70-A1FD-452A-9709-0477E3E50F00}" sibTransId="{2603B641-8FFB-48AE-ABAE-58B47535A96E}"/>
    <dgm:cxn modelId="{EA705C76-A6A5-4637-81BC-6A190C3500CE}" type="presOf" srcId="{77B6C4BF-9F79-4210-B00C-8C4E756176A1}" destId="{C381E6CB-6484-4EE2-A455-1761D90492D5}" srcOrd="1" destOrd="0" presId="urn:microsoft.com/office/officeart/2005/8/layout/process5"/>
    <dgm:cxn modelId="{7937C177-7AEB-4CA6-B986-110D20468DFD}" type="presOf" srcId="{0209351E-C126-4EA5-850F-6F5A0AFDB13D}" destId="{80D20CA2-E478-4E32-BD45-F64A115AB717}" srcOrd="1" destOrd="0" presId="urn:microsoft.com/office/officeart/2005/8/layout/process5"/>
    <dgm:cxn modelId="{B48F3378-4C5C-46AA-8458-41C7E0792D73}" type="presOf" srcId="{31CE6299-9E5C-48CB-9DDF-65284138E3A5}" destId="{AD93D955-5913-4DBE-87FE-3451450E8651}" srcOrd="1" destOrd="0" presId="urn:microsoft.com/office/officeart/2005/8/layout/process5"/>
    <dgm:cxn modelId="{B3E10595-27C7-4E81-9D6E-1C26DDE29C70}" type="presOf" srcId="{2603B641-8FFB-48AE-ABAE-58B47535A96E}" destId="{F75A3CA4-F66A-42DD-8D60-2D92396FDADF}" srcOrd="1" destOrd="0" presId="urn:microsoft.com/office/officeart/2005/8/layout/process5"/>
    <dgm:cxn modelId="{F726C19A-23E6-465B-A487-BEE35A4F10BC}" type="presOf" srcId="{3CCCC584-5F45-49FA-AD14-25513F88814F}" destId="{031E5BE5-945E-4D76-9A27-13C8E82ADD53}" srcOrd="0" destOrd="0" presId="urn:microsoft.com/office/officeart/2005/8/layout/process5"/>
    <dgm:cxn modelId="{C09EC0A3-0F88-4FE5-B68C-C258AFB1F74E}" srcId="{33B0956A-9C97-4407-8195-3F9D61346A9D}" destId="{58F0CC3C-758F-4C99-A63A-CF330342F8B5}" srcOrd="8" destOrd="0" parTransId="{E0827BA9-C004-43DB-A47A-43E75EAE7C26}" sibTransId="{053376F1-D308-4B60-A9BD-6ADD09F4DDBA}"/>
    <dgm:cxn modelId="{0E4BBBAC-DBDA-4169-89F9-6DFBD6AB0521}" type="presOf" srcId="{58F0CC3C-758F-4C99-A63A-CF330342F8B5}" destId="{3AEF42AE-6A76-40B1-BEA3-A28813B20E3C}" srcOrd="0" destOrd="0" presId="urn:microsoft.com/office/officeart/2005/8/layout/process5"/>
    <dgm:cxn modelId="{267AC8B2-BB59-44A4-90BC-14F6A1159A59}" srcId="{33B0956A-9C97-4407-8195-3F9D61346A9D}" destId="{021C4C3B-A302-4A5A-A93B-DBF504B62680}" srcOrd="9" destOrd="0" parTransId="{3B4E9326-F126-4DEA-8498-EB21A612531D}" sibTransId="{220BE33D-ED13-48DA-A7BE-D5D972692CA1}"/>
    <dgm:cxn modelId="{90AF2CB6-A677-46A4-B0D6-21ED474F3377}" type="presOf" srcId="{31CE6299-9E5C-48CB-9DDF-65284138E3A5}" destId="{E0E6771B-AB01-4059-9E03-5A1363D18A7B}" srcOrd="0" destOrd="0" presId="urn:microsoft.com/office/officeart/2005/8/layout/process5"/>
    <dgm:cxn modelId="{BEEF6CB6-2F0A-4602-ABCF-DB8BAE3760C0}" type="presOf" srcId="{9629CFCE-D954-4D44-A2F0-ADCD081C90C2}" destId="{E3EDC6C8-5651-4F0F-BE59-CD61C8ED6236}" srcOrd="0" destOrd="0" presId="urn:microsoft.com/office/officeart/2005/8/layout/process5"/>
    <dgm:cxn modelId="{38E673B8-29B2-4233-B72E-2FA9EA34A80E}" srcId="{33B0956A-9C97-4407-8195-3F9D61346A9D}" destId="{DC40472B-8B4B-4ED7-8249-15A47CF32177}" srcOrd="0" destOrd="0" parTransId="{78C0EF22-B19E-4049-AC45-9CBFED4B9DDC}" sibTransId="{080610B8-1ED3-4807-8B16-6C7342FC0FA3}"/>
    <dgm:cxn modelId="{FDDCE1BC-17DE-4F2C-901D-F888F6FA1B68}" type="presOf" srcId="{080610B8-1ED3-4807-8B16-6C7342FC0FA3}" destId="{AF9C9AC6-7A11-44C7-9026-ABBD93A739D3}" srcOrd="1" destOrd="0" presId="urn:microsoft.com/office/officeart/2005/8/layout/process5"/>
    <dgm:cxn modelId="{70A2B5CE-A04E-4752-98FC-800C07C36960}" type="presOf" srcId="{0209351E-C126-4EA5-850F-6F5A0AFDB13D}" destId="{AE7F15A7-1351-4454-975F-03CF93EFCFF9}" srcOrd="0" destOrd="0" presId="urn:microsoft.com/office/officeart/2005/8/layout/process5"/>
    <dgm:cxn modelId="{06B97AD8-2B58-402C-AFC1-A64A99A2468E}" type="presOf" srcId="{3EEC24CC-C642-4FE9-85AC-129047BEDCDF}" destId="{DDC2F2CD-3468-4C36-A76E-8DA785A66897}" srcOrd="1" destOrd="0" presId="urn:microsoft.com/office/officeart/2005/8/layout/process5"/>
    <dgm:cxn modelId="{69224FE3-5366-4522-943C-5E41E6E480A3}" srcId="{33B0956A-9C97-4407-8195-3F9D61346A9D}" destId="{2EB760A6-4D7B-4C8D-A001-EA1FFBE67526}" srcOrd="1" destOrd="0" parTransId="{948944E3-A91B-4236-A716-F19DB6D3B70E}" sibTransId="{E4E1AF68-E84B-4C32-A120-D78284BF710A}"/>
    <dgm:cxn modelId="{0AF1EFE3-68D5-476C-8CD5-D7120E01ECC6}" type="presOf" srcId="{33B0956A-9C97-4407-8195-3F9D61346A9D}" destId="{C2EF2111-5BD9-4E95-8690-4490BC939006}" srcOrd="0" destOrd="0" presId="urn:microsoft.com/office/officeart/2005/8/layout/process5"/>
    <dgm:cxn modelId="{531733E4-AD7E-4876-9648-E5C04841A9E2}" type="presOf" srcId="{77B6C4BF-9F79-4210-B00C-8C4E756176A1}" destId="{E2573F2D-7BAB-4F3E-887D-0C7488429381}" srcOrd="0" destOrd="0" presId="urn:microsoft.com/office/officeart/2005/8/layout/process5"/>
    <dgm:cxn modelId="{04FC19F1-D52D-4464-8FC6-8E8FE805CCFF}" type="presOf" srcId="{EC0CB638-535B-4B05-9233-76290B6F5ED8}" destId="{04E488BB-5F89-4251-B0D2-2EA1090D9134}" srcOrd="0" destOrd="0" presId="urn:microsoft.com/office/officeart/2005/8/layout/process5"/>
    <dgm:cxn modelId="{4D1197F5-D688-4626-BC39-3AFB7FFF2F24}" type="presOf" srcId="{3331EDEF-7F08-4712-AA5D-9E43F6F6279E}" destId="{434D1FE8-E700-4187-A5BD-C33FD6D510E8}" srcOrd="0" destOrd="0" presId="urn:microsoft.com/office/officeart/2005/8/layout/process5"/>
    <dgm:cxn modelId="{5358F6FD-0ED9-4253-AA17-C37EE7942DB0}" type="presOf" srcId="{E4E1AF68-E84B-4C32-A120-D78284BF710A}" destId="{61912FF9-836C-4AC2-8B38-3E9C5567B2BB}" srcOrd="0" destOrd="0" presId="urn:microsoft.com/office/officeart/2005/8/layout/process5"/>
    <dgm:cxn modelId="{8FC097FE-5452-472E-8D9D-DF84B54E1F16}" type="presParOf" srcId="{C2EF2111-5BD9-4E95-8690-4490BC939006}" destId="{312E9A4F-963C-447B-8D97-4193980AC751}" srcOrd="0" destOrd="0" presId="urn:microsoft.com/office/officeart/2005/8/layout/process5"/>
    <dgm:cxn modelId="{1B3D1001-D39E-4179-B50C-31ED1BE5C59E}" type="presParOf" srcId="{C2EF2111-5BD9-4E95-8690-4490BC939006}" destId="{91698053-8400-4B10-93DF-FA397776E7D0}" srcOrd="1" destOrd="0" presId="urn:microsoft.com/office/officeart/2005/8/layout/process5"/>
    <dgm:cxn modelId="{561588A2-BCA7-49F5-86E9-2229CD5FDB3F}" type="presParOf" srcId="{91698053-8400-4B10-93DF-FA397776E7D0}" destId="{AF9C9AC6-7A11-44C7-9026-ABBD93A739D3}" srcOrd="0" destOrd="0" presId="urn:microsoft.com/office/officeart/2005/8/layout/process5"/>
    <dgm:cxn modelId="{C24A34EF-451A-4444-9E1B-4D3C9087D513}" type="presParOf" srcId="{C2EF2111-5BD9-4E95-8690-4490BC939006}" destId="{2CBF51A3-FCB9-43CE-8EAA-F43C40CD1CE8}" srcOrd="2" destOrd="0" presId="urn:microsoft.com/office/officeart/2005/8/layout/process5"/>
    <dgm:cxn modelId="{7DDBFEC7-FF20-4A71-B705-EA4D3E1C8DAC}" type="presParOf" srcId="{C2EF2111-5BD9-4E95-8690-4490BC939006}" destId="{61912FF9-836C-4AC2-8B38-3E9C5567B2BB}" srcOrd="3" destOrd="0" presId="urn:microsoft.com/office/officeart/2005/8/layout/process5"/>
    <dgm:cxn modelId="{8794852C-7A17-4C6A-96D1-FC9E24754C8F}" type="presParOf" srcId="{61912FF9-836C-4AC2-8B38-3E9C5567B2BB}" destId="{85709B99-3057-4833-BA5C-8C21CF1491AF}" srcOrd="0" destOrd="0" presId="urn:microsoft.com/office/officeart/2005/8/layout/process5"/>
    <dgm:cxn modelId="{6D97A15D-3433-4124-ADBF-61D2410266D4}" type="presParOf" srcId="{C2EF2111-5BD9-4E95-8690-4490BC939006}" destId="{E3EDC6C8-5651-4F0F-BE59-CD61C8ED6236}" srcOrd="4" destOrd="0" presId="urn:microsoft.com/office/officeart/2005/8/layout/process5"/>
    <dgm:cxn modelId="{7DAF22F7-4543-489A-9D36-9014142F4B9B}" type="presParOf" srcId="{C2EF2111-5BD9-4E95-8690-4490BC939006}" destId="{E2573F2D-7BAB-4F3E-887D-0C7488429381}" srcOrd="5" destOrd="0" presId="urn:microsoft.com/office/officeart/2005/8/layout/process5"/>
    <dgm:cxn modelId="{4C9C98F9-7837-4B46-8E6B-A0434D9ADD0A}" type="presParOf" srcId="{E2573F2D-7BAB-4F3E-887D-0C7488429381}" destId="{C381E6CB-6484-4EE2-A455-1761D90492D5}" srcOrd="0" destOrd="0" presId="urn:microsoft.com/office/officeart/2005/8/layout/process5"/>
    <dgm:cxn modelId="{F2637BF4-61C1-47B5-845F-C00D6BE5B7C3}" type="presParOf" srcId="{C2EF2111-5BD9-4E95-8690-4490BC939006}" destId="{04E488BB-5F89-4251-B0D2-2EA1090D9134}" srcOrd="6" destOrd="0" presId="urn:microsoft.com/office/officeart/2005/8/layout/process5"/>
    <dgm:cxn modelId="{FC58FBB6-CC0B-4202-8722-EEF616EA6CDE}" type="presParOf" srcId="{C2EF2111-5BD9-4E95-8690-4490BC939006}" destId="{E0E6771B-AB01-4059-9E03-5A1363D18A7B}" srcOrd="7" destOrd="0" presId="urn:microsoft.com/office/officeart/2005/8/layout/process5"/>
    <dgm:cxn modelId="{3C7C165B-5966-4537-A8FB-9BFC56FDDAD5}" type="presParOf" srcId="{E0E6771B-AB01-4059-9E03-5A1363D18A7B}" destId="{AD93D955-5913-4DBE-87FE-3451450E8651}" srcOrd="0" destOrd="0" presId="urn:microsoft.com/office/officeart/2005/8/layout/process5"/>
    <dgm:cxn modelId="{CE4DA9BE-48F4-4C9F-B9D7-0A4201CB2334}" type="presParOf" srcId="{C2EF2111-5BD9-4E95-8690-4490BC939006}" destId="{5515417E-B077-47D6-B0AC-6148DBD12E94}" srcOrd="8" destOrd="0" presId="urn:microsoft.com/office/officeart/2005/8/layout/process5"/>
    <dgm:cxn modelId="{8F869246-3F5B-466A-A23C-5880C2A86CEB}" type="presParOf" srcId="{C2EF2111-5BD9-4E95-8690-4490BC939006}" destId="{71A77B09-4004-4CCB-974B-8E4D64952A14}" srcOrd="9" destOrd="0" presId="urn:microsoft.com/office/officeart/2005/8/layout/process5"/>
    <dgm:cxn modelId="{F3BBFB15-82E9-4B38-940A-A459CC600107}" type="presParOf" srcId="{71A77B09-4004-4CCB-974B-8E4D64952A14}" destId="{DDC2F2CD-3468-4C36-A76E-8DA785A66897}" srcOrd="0" destOrd="0" presId="urn:microsoft.com/office/officeart/2005/8/layout/process5"/>
    <dgm:cxn modelId="{2465D143-E388-464B-AC8A-DB2F91B574B7}" type="presParOf" srcId="{C2EF2111-5BD9-4E95-8690-4490BC939006}" destId="{61E94BCC-561E-48E2-9A4F-7489B295AB89}" srcOrd="10" destOrd="0" presId="urn:microsoft.com/office/officeart/2005/8/layout/process5"/>
    <dgm:cxn modelId="{B5CBA9F8-5FCB-4C08-AD6E-DFA65DD19CE7}" type="presParOf" srcId="{C2EF2111-5BD9-4E95-8690-4490BC939006}" destId="{AE7F15A7-1351-4454-975F-03CF93EFCFF9}" srcOrd="11" destOrd="0" presId="urn:microsoft.com/office/officeart/2005/8/layout/process5"/>
    <dgm:cxn modelId="{DE988352-284A-4065-98D1-A44C74260386}" type="presParOf" srcId="{AE7F15A7-1351-4454-975F-03CF93EFCFF9}" destId="{80D20CA2-E478-4E32-BD45-F64A115AB717}" srcOrd="0" destOrd="0" presId="urn:microsoft.com/office/officeart/2005/8/layout/process5"/>
    <dgm:cxn modelId="{07365DC6-787B-4D3D-BFEA-4111CDB112A1}" type="presParOf" srcId="{C2EF2111-5BD9-4E95-8690-4490BC939006}" destId="{031E5BE5-945E-4D76-9A27-13C8E82ADD53}" srcOrd="12" destOrd="0" presId="urn:microsoft.com/office/officeart/2005/8/layout/process5"/>
    <dgm:cxn modelId="{F8D2A203-AC96-41DF-AFA7-48BA3316BF8C}" type="presParOf" srcId="{C2EF2111-5BD9-4E95-8690-4490BC939006}" destId="{4019C82B-B604-4C22-85DB-7930D9BEC972}" srcOrd="13" destOrd="0" presId="urn:microsoft.com/office/officeart/2005/8/layout/process5"/>
    <dgm:cxn modelId="{17103D32-5C2D-44EB-AFB8-49CEC453793B}" type="presParOf" srcId="{4019C82B-B604-4C22-85DB-7930D9BEC972}" destId="{F75A3CA4-F66A-42DD-8D60-2D92396FDADF}" srcOrd="0" destOrd="0" presId="urn:microsoft.com/office/officeart/2005/8/layout/process5"/>
    <dgm:cxn modelId="{50AB8C4C-5576-4C5F-9169-EAB45C3AC802}" type="presParOf" srcId="{C2EF2111-5BD9-4E95-8690-4490BC939006}" destId="{93B8B024-8B0D-407F-8EA1-DAB448F0265A}" srcOrd="14" destOrd="0" presId="urn:microsoft.com/office/officeart/2005/8/layout/process5"/>
    <dgm:cxn modelId="{08875151-9385-482A-B2F5-DB2945EF0455}" type="presParOf" srcId="{C2EF2111-5BD9-4E95-8690-4490BC939006}" destId="{434D1FE8-E700-4187-A5BD-C33FD6D510E8}" srcOrd="15" destOrd="0" presId="urn:microsoft.com/office/officeart/2005/8/layout/process5"/>
    <dgm:cxn modelId="{9ECD0E4A-A845-43E7-AE84-0EC8DC72A33E}" type="presParOf" srcId="{434D1FE8-E700-4187-A5BD-C33FD6D510E8}" destId="{D869FEA1-9CDF-4DBC-91E2-98C7187F3AA2}" srcOrd="0" destOrd="0" presId="urn:microsoft.com/office/officeart/2005/8/layout/process5"/>
    <dgm:cxn modelId="{ABD50DC3-D231-4B52-9BFA-975BC474B06D}" type="presParOf" srcId="{C2EF2111-5BD9-4E95-8690-4490BC939006}" destId="{3AEF42AE-6A76-40B1-BEA3-A28813B20E3C}" srcOrd="16" destOrd="0" presId="urn:microsoft.com/office/officeart/2005/8/layout/process5"/>
    <dgm:cxn modelId="{D8771539-1115-4740-9B53-A29F63C1FC4D}" type="presParOf" srcId="{C2EF2111-5BD9-4E95-8690-4490BC939006}" destId="{1F5A7FCD-D0C5-4BC0-B2C2-B9AE4B6B3C21}" srcOrd="17" destOrd="0" presId="urn:microsoft.com/office/officeart/2005/8/layout/process5"/>
    <dgm:cxn modelId="{5DD7771F-C7CF-4ADC-A44E-061A3969B8C7}" type="presParOf" srcId="{1F5A7FCD-D0C5-4BC0-B2C2-B9AE4B6B3C21}" destId="{C9F36842-B2A2-4BA3-B0D8-3738BDF6FB80}" srcOrd="0" destOrd="0" presId="urn:microsoft.com/office/officeart/2005/8/layout/process5"/>
    <dgm:cxn modelId="{185981AC-FE8F-4B49-9706-C9445A61304B}" type="presParOf" srcId="{C2EF2111-5BD9-4E95-8690-4490BC939006}" destId="{13324E03-2113-403C-83D8-434ED8A035BD}" srcOrd="1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616949" y="340539"/>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1004512" y="728102"/>
          <a:ext cx="1043437" cy="104343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35606"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latin typeface="Arial" panose="020B0604020202020204" pitchFamily="34" charset="0"/>
              <a:cs typeface="Arial" panose="020B0604020202020204" pitchFamily="34" charset="0"/>
            </a:rPr>
            <a:t>Contemporary approaches to leadership and management</a:t>
          </a:r>
        </a:p>
      </dsp:txBody>
      <dsp:txXfrm>
        <a:off x="35606" y="2725540"/>
        <a:ext cx="2981250" cy="720000"/>
      </dsp:txXfrm>
    </dsp:sp>
    <dsp:sp modelId="{543C18BC-1989-44B2-9862-C670C61D3452}">
      <dsp:nvSpPr>
        <dsp:cNvPr id="0" name=""/>
        <dsp:cNvSpPr/>
      </dsp:nvSpPr>
      <dsp:spPr>
        <a:xfrm>
          <a:off x="4119918" y="340539"/>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4507481" y="72810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3538574"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latin typeface="Arial" panose="020B0604020202020204" pitchFamily="34" charset="0"/>
              <a:cs typeface="Arial" panose="020B0604020202020204" pitchFamily="34" charset="0"/>
            </a:rPr>
            <a:t>Issues in management and leadership</a:t>
          </a:r>
        </a:p>
      </dsp:txBody>
      <dsp:txXfrm>
        <a:off x="3538574" y="2725540"/>
        <a:ext cx="2981250" cy="720000"/>
      </dsp:txXfrm>
    </dsp:sp>
    <dsp:sp modelId="{5BDDFF18-9AEC-4E5E-B9AA-33D86F01A63E}">
      <dsp:nvSpPr>
        <dsp:cNvPr id="0" name=""/>
        <dsp:cNvSpPr/>
      </dsp:nvSpPr>
      <dsp:spPr>
        <a:xfrm>
          <a:off x="7622887" y="340539"/>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8010450" y="72810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7041543"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latin typeface="Arial" panose="020B0604020202020204" pitchFamily="34" charset="0"/>
              <a:cs typeface="Arial" panose="020B0604020202020204" pitchFamily="34" charset="0"/>
            </a:rPr>
            <a:t>Introduced ethical leadership</a:t>
          </a:r>
        </a:p>
      </dsp:txBody>
      <dsp:txXfrm>
        <a:off x="7041543" y="2725540"/>
        <a:ext cx="2981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616949" y="340539"/>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1004512" y="728102"/>
          <a:ext cx="1043437" cy="104343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35606"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latin typeface="Arial" panose="020B0604020202020204" pitchFamily="34" charset="0"/>
              <a:cs typeface="Arial" panose="020B0604020202020204" pitchFamily="34" charset="0"/>
            </a:rPr>
            <a:t>Your findings from your reading week task. </a:t>
          </a:r>
        </a:p>
      </dsp:txBody>
      <dsp:txXfrm>
        <a:off x="35606" y="2725540"/>
        <a:ext cx="2981250" cy="720000"/>
      </dsp:txXfrm>
    </dsp:sp>
    <dsp:sp modelId="{543C18BC-1989-44B2-9862-C670C61D3452}">
      <dsp:nvSpPr>
        <dsp:cNvPr id="0" name=""/>
        <dsp:cNvSpPr/>
      </dsp:nvSpPr>
      <dsp:spPr>
        <a:xfrm>
          <a:off x="4119918" y="340539"/>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4507481" y="72810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3538574"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latin typeface="Arial" panose="020B0604020202020204" pitchFamily="34" charset="0"/>
              <a:cs typeface="Arial" panose="020B0604020202020204" pitchFamily="34" charset="0"/>
            </a:rPr>
            <a:t>Sustainability and Ethics in business .</a:t>
          </a:r>
        </a:p>
      </dsp:txBody>
      <dsp:txXfrm>
        <a:off x="3538574" y="2725540"/>
        <a:ext cx="2981250" cy="720000"/>
      </dsp:txXfrm>
    </dsp:sp>
    <dsp:sp modelId="{5BDDFF18-9AEC-4E5E-B9AA-33D86F01A63E}">
      <dsp:nvSpPr>
        <dsp:cNvPr id="0" name=""/>
        <dsp:cNvSpPr/>
      </dsp:nvSpPr>
      <dsp:spPr>
        <a:xfrm>
          <a:off x="7622887" y="340539"/>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8010450" y="72810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7041543"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latin typeface="Arial" panose="020B0604020202020204" pitchFamily="34" charset="0"/>
              <a:cs typeface="Arial" panose="020B0604020202020204" pitchFamily="34" charset="0"/>
            </a:rPr>
            <a:t>Traits and Contingency approaches to leadership</a:t>
          </a:r>
          <a:r>
            <a:rPr lang="en-US" sz="1600" kern="1200" dirty="0"/>
            <a:t>.</a:t>
          </a:r>
        </a:p>
      </dsp:txBody>
      <dsp:txXfrm>
        <a:off x="7041543" y="2725540"/>
        <a:ext cx="29812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2E9A4F-963C-447B-8D97-4193980AC751}">
      <dsp:nvSpPr>
        <dsp:cNvPr id="0" name=""/>
        <dsp:cNvSpPr/>
      </dsp:nvSpPr>
      <dsp:spPr>
        <a:xfrm>
          <a:off x="5367" y="385360"/>
          <a:ext cx="1664036" cy="99842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Accountability</a:t>
          </a:r>
          <a:endParaRPr lang="en-US" sz="2000" kern="1200"/>
        </a:p>
      </dsp:txBody>
      <dsp:txXfrm>
        <a:off x="34610" y="414603"/>
        <a:ext cx="1605550" cy="939935"/>
      </dsp:txXfrm>
    </dsp:sp>
    <dsp:sp modelId="{91698053-8400-4B10-93DF-FA397776E7D0}">
      <dsp:nvSpPr>
        <dsp:cNvPr id="0" name=""/>
        <dsp:cNvSpPr/>
      </dsp:nvSpPr>
      <dsp:spPr>
        <a:xfrm>
          <a:off x="1815839" y="678231"/>
          <a:ext cx="352775" cy="412680"/>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1815839" y="760767"/>
        <a:ext cx="246943" cy="247608"/>
      </dsp:txXfrm>
    </dsp:sp>
    <dsp:sp modelId="{2CBF51A3-FCB9-43CE-8EAA-F43C40CD1CE8}">
      <dsp:nvSpPr>
        <dsp:cNvPr id="0" name=""/>
        <dsp:cNvSpPr/>
      </dsp:nvSpPr>
      <dsp:spPr>
        <a:xfrm>
          <a:off x="2335018" y="385360"/>
          <a:ext cx="1664036" cy="99842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a:t>Fairness</a:t>
          </a:r>
          <a:endParaRPr lang="en-US" sz="2000" kern="1200"/>
        </a:p>
      </dsp:txBody>
      <dsp:txXfrm>
        <a:off x="2364261" y="414603"/>
        <a:ext cx="1605550" cy="939935"/>
      </dsp:txXfrm>
    </dsp:sp>
    <dsp:sp modelId="{61912FF9-836C-4AC2-8B38-3E9C5567B2BB}">
      <dsp:nvSpPr>
        <dsp:cNvPr id="0" name=""/>
        <dsp:cNvSpPr/>
      </dsp:nvSpPr>
      <dsp:spPr>
        <a:xfrm>
          <a:off x="4145490" y="678231"/>
          <a:ext cx="352775" cy="412680"/>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4145490" y="760767"/>
        <a:ext cx="246943" cy="247608"/>
      </dsp:txXfrm>
    </dsp:sp>
    <dsp:sp modelId="{E3EDC6C8-5651-4F0F-BE59-CD61C8ED6236}">
      <dsp:nvSpPr>
        <dsp:cNvPr id="0" name=""/>
        <dsp:cNvSpPr/>
      </dsp:nvSpPr>
      <dsp:spPr>
        <a:xfrm>
          <a:off x="4664669" y="385360"/>
          <a:ext cx="1664036" cy="99842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Compliance</a:t>
          </a:r>
          <a:endParaRPr lang="en-US" sz="2000" kern="1200"/>
        </a:p>
      </dsp:txBody>
      <dsp:txXfrm>
        <a:off x="4693912" y="414603"/>
        <a:ext cx="1605550" cy="939935"/>
      </dsp:txXfrm>
    </dsp:sp>
    <dsp:sp modelId="{E2573F2D-7BAB-4F3E-887D-0C7488429381}">
      <dsp:nvSpPr>
        <dsp:cNvPr id="0" name=""/>
        <dsp:cNvSpPr/>
      </dsp:nvSpPr>
      <dsp:spPr>
        <a:xfrm>
          <a:off x="6475140" y="678231"/>
          <a:ext cx="352775" cy="412680"/>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6475140" y="760767"/>
        <a:ext cx="246943" cy="247608"/>
      </dsp:txXfrm>
    </dsp:sp>
    <dsp:sp modelId="{04E488BB-5F89-4251-B0D2-2EA1090D9134}">
      <dsp:nvSpPr>
        <dsp:cNvPr id="0" name=""/>
        <dsp:cNvSpPr/>
      </dsp:nvSpPr>
      <dsp:spPr>
        <a:xfrm>
          <a:off x="6994320" y="385360"/>
          <a:ext cx="1664036" cy="99842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a:t>Professional Relationships</a:t>
          </a:r>
          <a:endParaRPr lang="en-US" sz="2000" kern="1200"/>
        </a:p>
      </dsp:txBody>
      <dsp:txXfrm>
        <a:off x="7023563" y="414603"/>
        <a:ext cx="1605550" cy="939935"/>
      </dsp:txXfrm>
    </dsp:sp>
    <dsp:sp modelId="{E0E6771B-AB01-4059-9E03-5A1363D18A7B}">
      <dsp:nvSpPr>
        <dsp:cNvPr id="0" name=""/>
        <dsp:cNvSpPr/>
      </dsp:nvSpPr>
      <dsp:spPr>
        <a:xfrm>
          <a:off x="8804791" y="678231"/>
          <a:ext cx="352775" cy="412680"/>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8804791" y="760767"/>
        <a:ext cx="246943" cy="247608"/>
      </dsp:txXfrm>
    </dsp:sp>
    <dsp:sp modelId="{5515417E-B077-47D6-B0AC-6148DBD12E94}">
      <dsp:nvSpPr>
        <dsp:cNvPr id="0" name=""/>
        <dsp:cNvSpPr/>
      </dsp:nvSpPr>
      <dsp:spPr>
        <a:xfrm>
          <a:off x="9323970" y="385360"/>
          <a:ext cx="1664036" cy="99842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Environment</a:t>
          </a:r>
          <a:endParaRPr lang="en-US" sz="2000" kern="1200"/>
        </a:p>
      </dsp:txBody>
      <dsp:txXfrm>
        <a:off x="9353213" y="414603"/>
        <a:ext cx="1605550" cy="939935"/>
      </dsp:txXfrm>
    </dsp:sp>
    <dsp:sp modelId="{71A77B09-4004-4CCB-974B-8E4D64952A14}">
      <dsp:nvSpPr>
        <dsp:cNvPr id="0" name=""/>
        <dsp:cNvSpPr/>
      </dsp:nvSpPr>
      <dsp:spPr>
        <a:xfrm rot="5400000">
          <a:off x="9979601" y="1500265"/>
          <a:ext cx="352775" cy="412680"/>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10032185" y="1530217"/>
        <a:ext cx="247608" cy="246943"/>
      </dsp:txXfrm>
    </dsp:sp>
    <dsp:sp modelId="{61E94BCC-561E-48E2-9A4F-7489B295AB89}">
      <dsp:nvSpPr>
        <dsp:cNvPr id="0" name=""/>
        <dsp:cNvSpPr/>
      </dsp:nvSpPr>
      <dsp:spPr>
        <a:xfrm>
          <a:off x="9323970" y="2049397"/>
          <a:ext cx="1664036" cy="99842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a:t>Social</a:t>
          </a:r>
          <a:endParaRPr lang="en-US" sz="2000" kern="1200"/>
        </a:p>
      </dsp:txBody>
      <dsp:txXfrm>
        <a:off x="9353213" y="2078640"/>
        <a:ext cx="1605550" cy="939935"/>
      </dsp:txXfrm>
    </dsp:sp>
    <dsp:sp modelId="{AE7F15A7-1351-4454-975F-03CF93EFCFF9}">
      <dsp:nvSpPr>
        <dsp:cNvPr id="0" name=""/>
        <dsp:cNvSpPr/>
      </dsp:nvSpPr>
      <dsp:spPr>
        <a:xfrm rot="10800000">
          <a:off x="8824760" y="2342267"/>
          <a:ext cx="352775" cy="412680"/>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10800000">
        <a:off x="8930592" y="2424803"/>
        <a:ext cx="246943" cy="247608"/>
      </dsp:txXfrm>
    </dsp:sp>
    <dsp:sp modelId="{031E5BE5-945E-4D76-9A27-13C8E82ADD53}">
      <dsp:nvSpPr>
        <dsp:cNvPr id="0" name=""/>
        <dsp:cNvSpPr/>
      </dsp:nvSpPr>
      <dsp:spPr>
        <a:xfrm>
          <a:off x="6994320" y="2049397"/>
          <a:ext cx="1664036" cy="99842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Health &amp; Safety</a:t>
          </a:r>
          <a:endParaRPr lang="en-US" sz="2000" kern="1200"/>
        </a:p>
      </dsp:txBody>
      <dsp:txXfrm>
        <a:off x="7023563" y="2078640"/>
        <a:ext cx="1605550" cy="939935"/>
      </dsp:txXfrm>
    </dsp:sp>
    <dsp:sp modelId="{4019C82B-B604-4C22-85DB-7930D9BEC972}">
      <dsp:nvSpPr>
        <dsp:cNvPr id="0" name=""/>
        <dsp:cNvSpPr/>
      </dsp:nvSpPr>
      <dsp:spPr>
        <a:xfrm rot="10800000">
          <a:off x="6495109" y="2342267"/>
          <a:ext cx="352775" cy="412680"/>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10800000">
        <a:off x="6600941" y="2424803"/>
        <a:ext cx="246943" cy="247608"/>
      </dsp:txXfrm>
    </dsp:sp>
    <dsp:sp modelId="{93B8B024-8B0D-407F-8EA1-DAB448F0265A}">
      <dsp:nvSpPr>
        <dsp:cNvPr id="0" name=""/>
        <dsp:cNvSpPr/>
      </dsp:nvSpPr>
      <dsp:spPr>
        <a:xfrm>
          <a:off x="4664669" y="2049397"/>
          <a:ext cx="1664036" cy="99842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a:t>Equal Opportunities</a:t>
          </a:r>
          <a:endParaRPr lang="en-US" sz="2000" kern="1200"/>
        </a:p>
      </dsp:txBody>
      <dsp:txXfrm>
        <a:off x="4693912" y="2078640"/>
        <a:ext cx="1605550" cy="939935"/>
      </dsp:txXfrm>
    </dsp:sp>
    <dsp:sp modelId="{434D1FE8-E700-4187-A5BD-C33FD6D510E8}">
      <dsp:nvSpPr>
        <dsp:cNvPr id="0" name=""/>
        <dsp:cNvSpPr/>
      </dsp:nvSpPr>
      <dsp:spPr>
        <a:xfrm rot="10800000">
          <a:off x="4165458" y="2342267"/>
          <a:ext cx="352775" cy="412680"/>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10800000">
        <a:off x="4271290" y="2424803"/>
        <a:ext cx="246943" cy="247608"/>
      </dsp:txXfrm>
    </dsp:sp>
    <dsp:sp modelId="{3AEF42AE-6A76-40B1-BEA3-A28813B20E3C}">
      <dsp:nvSpPr>
        <dsp:cNvPr id="0" name=""/>
        <dsp:cNvSpPr/>
      </dsp:nvSpPr>
      <dsp:spPr>
        <a:xfrm>
          <a:off x="2335018" y="2049397"/>
          <a:ext cx="1664036" cy="99842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Responsibility</a:t>
          </a:r>
          <a:endParaRPr lang="en-US" sz="2000" kern="1200"/>
        </a:p>
      </dsp:txBody>
      <dsp:txXfrm>
        <a:off x="2364261" y="2078640"/>
        <a:ext cx="1605550" cy="939935"/>
      </dsp:txXfrm>
    </dsp:sp>
    <dsp:sp modelId="{1F5A7FCD-D0C5-4BC0-B2C2-B9AE4B6B3C21}">
      <dsp:nvSpPr>
        <dsp:cNvPr id="0" name=""/>
        <dsp:cNvSpPr/>
      </dsp:nvSpPr>
      <dsp:spPr>
        <a:xfrm rot="10800000">
          <a:off x="1835807" y="2342267"/>
          <a:ext cx="352775" cy="412680"/>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10800000">
        <a:off x="1941639" y="2424803"/>
        <a:ext cx="246943" cy="247608"/>
      </dsp:txXfrm>
    </dsp:sp>
    <dsp:sp modelId="{13324E03-2113-403C-83D8-434ED8A035BD}">
      <dsp:nvSpPr>
        <dsp:cNvPr id="0" name=""/>
        <dsp:cNvSpPr/>
      </dsp:nvSpPr>
      <dsp:spPr>
        <a:xfrm>
          <a:off x="5367" y="2049397"/>
          <a:ext cx="1664036" cy="99842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a:t>Sustainability</a:t>
          </a:r>
          <a:endParaRPr lang="en-US" sz="2000" kern="1200"/>
        </a:p>
      </dsp:txBody>
      <dsp:txXfrm>
        <a:off x="34610" y="2078640"/>
        <a:ext cx="1605550" cy="939935"/>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95D818-09F2-450C-8858-44B34D540A90}" type="datetimeFigureOut">
              <a:rPr lang="en-GB" smtClean="0"/>
              <a:t>08/11/2022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473B40-C610-4C9B-8719-4BBA25BC25C1}" type="slidenum">
              <a:rPr lang="en-GB" smtClean="0"/>
              <a:t>‹#›</a:t>
            </a:fld>
            <a:endParaRPr lang="en-GB"/>
          </a:p>
        </p:txBody>
      </p:sp>
    </p:spTree>
    <p:extLst>
      <p:ext uri="{BB962C8B-B14F-4D97-AF65-F5344CB8AC3E}">
        <p14:creationId xmlns:p14="http://schemas.microsoft.com/office/powerpoint/2010/main" val="35061374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DF473B40-C610-4C9B-8719-4BBA25BC25C1}" type="slidenum">
              <a:rPr lang="en-GB" smtClean="0"/>
              <a:t>4</a:t>
            </a:fld>
            <a:endParaRPr lang="en-GB"/>
          </a:p>
        </p:txBody>
      </p:sp>
    </p:spTree>
    <p:extLst>
      <p:ext uri="{BB962C8B-B14F-4D97-AF65-F5344CB8AC3E}">
        <p14:creationId xmlns:p14="http://schemas.microsoft.com/office/powerpoint/2010/main" val="36715027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DF473B40-C610-4C9B-8719-4BBA25BC25C1}" type="slidenum">
              <a:rPr lang="en-GB" smtClean="0"/>
              <a:t>5</a:t>
            </a:fld>
            <a:endParaRPr lang="en-GB"/>
          </a:p>
        </p:txBody>
      </p:sp>
    </p:spTree>
    <p:extLst>
      <p:ext uri="{BB962C8B-B14F-4D97-AF65-F5344CB8AC3E}">
        <p14:creationId xmlns:p14="http://schemas.microsoft.com/office/powerpoint/2010/main" val="20808492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DF473B40-C610-4C9B-8719-4BBA25BC25C1}" type="slidenum">
              <a:rPr lang="en-GB" smtClean="0"/>
              <a:t>6</a:t>
            </a:fld>
            <a:endParaRPr lang="en-GB"/>
          </a:p>
        </p:txBody>
      </p:sp>
    </p:spTree>
    <p:extLst>
      <p:ext uri="{BB962C8B-B14F-4D97-AF65-F5344CB8AC3E}">
        <p14:creationId xmlns:p14="http://schemas.microsoft.com/office/powerpoint/2010/main" val="16887377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a:t>
            </a:r>
          </a:p>
        </p:txBody>
      </p:sp>
      <p:sp>
        <p:nvSpPr>
          <p:cNvPr id="4" name="Slide Number Placeholder 3"/>
          <p:cNvSpPr>
            <a:spLocks noGrp="1"/>
          </p:cNvSpPr>
          <p:nvPr>
            <p:ph type="sldNum" sz="quarter" idx="5"/>
          </p:nvPr>
        </p:nvSpPr>
        <p:spPr/>
        <p:txBody>
          <a:bodyPr/>
          <a:lstStyle/>
          <a:p>
            <a:fld id="{DF473B40-C610-4C9B-8719-4BBA25BC25C1}" type="slidenum">
              <a:rPr lang="en-GB" smtClean="0"/>
              <a:t>8</a:t>
            </a:fld>
            <a:endParaRPr lang="en-GB"/>
          </a:p>
        </p:txBody>
      </p:sp>
    </p:spTree>
    <p:extLst>
      <p:ext uri="{BB962C8B-B14F-4D97-AF65-F5344CB8AC3E}">
        <p14:creationId xmlns:p14="http://schemas.microsoft.com/office/powerpoint/2010/main" val="23167113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575757"/>
                </a:solidFill>
                <a:effectLst/>
                <a:latin typeface="Mulish"/>
              </a:rPr>
              <a:t> </a:t>
            </a:r>
            <a:endParaRPr lang="en-GB" b="0" i="0" dirty="0">
              <a:solidFill>
                <a:srgbClr val="575757"/>
              </a:solidFill>
              <a:effectLst/>
              <a:latin typeface="Mulish"/>
            </a:endParaRPr>
          </a:p>
          <a:p>
            <a:endParaRPr lang="en-GB" dirty="0"/>
          </a:p>
        </p:txBody>
      </p:sp>
      <p:sp>
        <p:nvSpPr>
          <p:cNvPr id="4" name="Slide Number Placeholder 3"/>
          <p:cNvSpPr>
            <a:spLocks noGrp="1"/>
          </p:cNvSpPr>
          <p:nvPr>
            <p:ph type="sldNum" sz="quarter" idx="5"/>
          </p:nvPr>
        </p:nvSpPr>
        <p:spPr/>
        <p:txBody>
          <a:bodyPr/>
          <a:lstStyle/>
          <a:p>
            <a:fld id="{C09BEAF2-B7C3-4864-B942-FB5B5DE3115A}" type="slidenum">
              <a:rPr lang="en-GB" smtClean="0"/>
              <a:t>9</a:t>
            </a:fld>
            <a:endParaRPr lang="en-GB"/>
          </a:p>
        </p:txBody>
      </p:sp>
    </p:spTree>
    <p:extLst>
      <p:ext uri="{BB962C8B-B14F-4D97-AF65-F5344CB8AC3E}">
        <p14:creationId xmlns:p14="http://schemas.microsoft.com/office/powerpoint/2010/main" val="29231147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DF473B40-C610-4C9B-8719-4BBA25BC25C1}" type="slidenum">
              <a:rPr lang="en-GB" smtClean="0"/>
              <a:t>10</a:t>
            </a:fld>
            <a:endParaRPr lang="en-GB"/>
          </a:p>
        </p:txBody>
      </p:sp>
    </p:spTree>
    <p:extLst>
      <p:ext uri="{BB962C8B-B14F-4D97-AF65-F5344CB8AC3E}">
        <p14:creationId xmlns:p14="http://schemas.microsoft.com/office/powerpoint/2010/main" val="4144335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54585A"/>
                </a:solidFill>
                <a:effectLst/>
                <a:latin typeface="Lato" panose="020F0502020204030203" pitchFamily="34" charset="0"/>
              </a:rPr>
              <a:t> </a:t>
            </a:r>
            <a:endParaRPr lang="en-GB" dirty="0"/>
          </a:p>
          <a:p>
            <a:endParaRPr lang="en-GB" dirty="0"/>
          </a:p>
        </p:txBody>
      </p:sp>
      <p:sp>
        <p:nvSpPr>
          <p:cNvPr id="4" name="Slide Number Placeholder 3"/>
          <p:cNvSpPr>
            <a:spLocks noGrp="1"/>
          </p:cNvSpPr>
          <p:nvPr>
            <p:ph type="sldNum" sz="quarter" idx="5"/>
          </p:nvPr>
        </p:nvSpPr>
        <p:spPr/>
        <p:txBody>
          <a:bodyPr/>
          <a:lstStyle/>
          <a:p>
            <a:fld id="{DF473B40-C610-4C9B-8719-4BBA25BC25C1}" type="slidenum">
              <a:rPr lang="en-GB" smtClean="0"/>
              <a:t>11</a:t>
            </a:fld>
            <a:endParaRPr lang="en-GB"/>
          </a:p>
        </p:txBody>
      </p:sp>
    </p:spTree>
    <p:extLst>
      <p:ext uri="{BB962C8B-B14F-4D97-AF65-F5344CB8AC3E}">
        <p14:creationId xmlns:p14="http://schemas.microsoft.com/office/powerpoint/2010/main" val="29250731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575757"/>
                </a:solidFill>
                <a:effectLst/>
                <a:latin typeface="Mulish"/>
              </a:rPr>
              <a:t> </a:t>
            </a:r>
            <a:endParaRPr lang="en-GB" b="0" i="0" dirty="0">
              <a:solidFill>
                <a:srgbClr val="575757"/>
              </a:solidFill>
              <a:effectLst/>
              <a:latin typeface="Mulish"/>
            </a:endParaRPr>
          </a:p>
          <a:p>
            <a:endParaRPr lang="en-GB" dirty="0"/>
          </a:p>
        </p:txBody>
      </p:sp>
      <p:sp>
        <p:nvSpPr>
          <p:cNvPr id="4" name="Slide Number Placeholder 3"/>
          <p:cNvSpPr>
            <a:spLocks noGrp="1"/>
          </p:cNvSpPr>
          <p:nvPr>
            <p:ph type="sldNum" sz="quarter" idx="5"/>
          </p:nvPr>
        </p:nvSpPr>
        <p:spPr/>
        <p:txBody>
          <a:bodyPr/>
          <a:lstStyle/>
          <a:p>
            <a:fld id="{C09BEAF2-B7C3-4864-B942-FB5B5DE3115A}" type="slidenum">
              <a:rPr lang="en-GB" smtClean="0"/>
              <a:t>12</a:t>
            </a:fld>
            <a:endParaRPr lang="en-GB"/>
          </a:p>
        </p:txBody>
      </p:sp>
    </p:spTree>
    <p:extLst>
      <p:ext uri="{BB962C8B-B14F-4D97-AF65-F5344CB8AC3E}">
        <p14:creationId xmlns:p14="http://schemas.microsoft.com/office/powerpoint/2010/main" val="6190887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C09BEAF2-B7C3-4864-B942-FB5B5DE3115A}" type="slidenum">
              <a:rPr lang="en-GB" smtClean="0"/>
              <a:t>13</a:t>
            </a:fld>
            <a:endParaRPr lang="en-GB"/>
          </a:p>
        </p:txBody>
      </p:sp>
    </p:spTree>
    <p:extLst>
      <p:ext uri="{BB962C8B-B14F-4D97-AF65-F5344CB8AC3E}">
        <p14:creationId xmlns:p14="http://schemas.microsoft.com/office/powerpoint/2010/main" val="15965151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endParaRPr lang="en-GB" altLang="en-US" dirty="0"/>
          </a:p>
          <a:p>
            <a:endParaRPr lang="en-GB" dirty="0"/>
          </a:p>
        </p:txBody>
      </p:sp>
      <p:sp>
        <p:nvSpPr>
          <p:cNvPr id="4" name="Slide Number Placeholder 3"/>
          <p:cNvSpPr>
            <a:spLocks noGrp="1"/>
          </p:cNvSpPr>
          <p:nvPr>
            <p:ph type="sldNum" sz="quarter" idx="5"/>
          </p:nvPr>
        </p:nvSpPr>
        <p:spPr/>
        <p:txBody>
          <a:bodyPr/>
          <a:lstStyle/>
          <a:p>
            <a:fld id="{DF473B40-C610-4C9B-8719-4BBA25BC25C1}" type="slidenum">
              <a:rPr lang="en-GB" smtClean="0"/>
              <a:t>14</a:t>
            </a:fld>
            <a:endParaRPr lang="en-GB"/>
          </a:p>
        </p:txBody>
      </p:sp>
    </p:spTree>
    <p:extLst>
      <p:ext uri="{BB962C8B-B14F-4D97-AF65-F5344CB8AC3E}">
        <p14:creationId xmlns:p14="http://schemas.microsoft.com/office/powerpoint/2010/main" val="12409487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2121"/>
                </a:solidFill>
                <a:effectLst/>
                <a:latin typeface="Merriweather" panose="00000500000000000000" pitchFamily="2" charset="0"/>
              </a:rPr>
              <a:t> </a:t>
            </a:r>
          </a:p>
          <a:p>
            <a:endParaRPr lang="en-GB" dirty="0"/>
          </a:p>
        </p:txBody>
      </p:sp>
      <p:sp>
        <p:nvSpPr>
          <p:cNvPr id="4" name="Slide Number Placeholder 3"/>
          <p:cNvSpPr>
            <a:spLocks noGrp="1"/>
          </p:cNvSpPr>
          <p:nvPr>
            <p:ph type="sldNum" sz="quarter" idx="5"/>
          </p:nvPr>
        </p:nvSpPr>
        <p:spPr/>
        <p:txBody>
          <a:bodyPr/>
          <a:lstStyle/>
          <a:p>
            <a:fld id="{DF473B40-C610-4C9B-8719-4BBA25BC25C1}" type="slidenum">
              <a:rPr lang="en-GB" smtClean="0"/>
              <a:t>15</a:t>
            </a:fld>
            <a:endParaRPr lang="en-GB"/>
          </a:p>
        </p:txBody>
      </p:sp>
    </p:spTree>
    <p:extLst>
      <p:ext uri="{BB962C8B-B14F-4D97-AF65-F5344CB8AC3E}">
        <p14:creationId xmlns:p14="http://schemas.microsoft.com/office/powerpoint/2010/main" val="19324779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D2D2D"/>
                </a:solidFill>
                <a:effectLst/>
                <a:latin typeface="Noto Sans" panose="020B0502040504020204" pitchFamily="34" charset="0"/>
              </a:rPr>
              <a:t> </a:t>
            </a:r>
          </a:p>
          <a:p>
            <a:endParaRPr lang="en-GB" dirty="0"/>
          </a:p>
        </p:txBody>
      </p:sp>
      <p:sp>
        <p:nvSpPr>
          <p:cNvPr id="4" name="Slide Number Placeholder 3"/>
          <p:cNvSpPr>
            <a:spLocks noGrp="1"/>
          </p:cNvSpPr>
          <p:nvPr>
            <p:ph type="sldNum" sz="quarter" idx="5"/>
          </p:nvPr>
        </p:nvSpPr>
        <p:spPr/>
        <p:txBody>
          <a:bodyPr/>
          <a:lstStyle/>
          <a:p>
            <a:fld id="{DF473B40-C610-4C9B-8719-4BBA25BC25C1}" type="slidenum">
              <a:rPr lang="en-GB" smtClean="0"/>
              <a:t>16</a:t>
            </a:fld>
            <a:endParaRPr lang="en-GB"/>
          </a:p>
        </p:txBody>
      </p:sp>
    </p:spTree>
    <p:extLst>
      <p:ext uri="{BB962C8B-B14F-4D97-AF65-F5344CB8AC3E}">
        <p14:creationId xmlns:p14="http://schemas.microsoft.com/office/powerpoint/2010/main" val="39134454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Roboto" panose="02000000000000000000" pitchFamily="2" charset="0"/>
              </a:rPr>
              <a:t> </a:t>
            </a:r>
            <a:endParaRPr lang="en-GB" dirty="0"/>
          </a:p>
        </p:txBody>
      </p:sp>
      <p:sp>
        <p:nvSpPr>
          <p:cNvPr id="4" name="Slide Number Placeholder 3"/>
          <p:cNvSpPr>
            <a:spLocks noGrp="1"/>
          </p:cNvSpPr>
          <p:nvPr>
            <p:ph type="sldNum" sz="quarter" idx="5"/>
          </p:nvPr>
        </p:nvSpPr>
        <p:spPr/>
        <p:txBody>
          <a:bodyPr/>
          <a:lstStyle/>
          <a:p>
            <a:fld id="{DF473B40-C610-4C9B-8719-4BBA25BC25C1}" type="slidenum">
              <a:rPr lang="en-GB" smtClean="0"/>
              <a:t>17</a:t>
            </a:fld>
            <a:endParaRPr lang="en-GB"/>
          </a:p>
        </p:txBody>
      </p:sp>
    </p:spTree>
    <p:extLst>
      <p:ext uri="{BB962C8B-B14F-4D97-AF65-F5344CB8AC3E}">
        <p14:creationId xmlns:p14="http://schemas.microsoft.com/office/powerpoint/2010/main" val="2833855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Verdana" panose="020B0604030504040204" pitchFamily="34" charset="0"/>
              </a:rPr>
              <a:t> </a:t>
            </a:r>
            <a:endParaRPr lang="en-GB" dirty="0"/>
          </a:p>
        </p:txBody>
      </p:sp>
      <p:sp>
        <p:nvSpPr>
          <p:cNvPr id="4" name="Slide Number Placeholder 3"/>
          <p:cNvSpPr>
            <a:spLocks noGrp="1"/>
          </p:cNvSpPr>
          <p:nvPr>
            <p:ph type="sldNum" sz="quarter" idx="5"/>
          </p:nvPr>
        </p:nvSpPr>
        <p:spPr/>
        <p:txBody>
          <a:bodyPr/>
          <a:lstStyle/>
          <a:p>
            <a:fld id="{DF473B40-C610-4C9B-8719-4BBA25BC25C1}" type="slidenum">
              <a:rPr lang="en-GB" smtClean="0"/>
              <a:t>18</a:t>
            </a:fld>
            <a:endParaRPr lang="en-GB"/>
          </a:p>
        </p:txBody>
      </p:sp>
    </p:spTree>
    <p:extLst>
      <p:ext uri="{BB962C8B-B14F-4D97-AF65-F5344CB8AC3E}">
        <p14:creationId xmlns:p14="http://schemas.microsoft.com/office/powerpoint/2010/main" val="10650243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DF473B40-C610-4C9B-8719-4BBA25BC25C1}" type="slidenum">
              <a:rPr lang="en-GB" smtClean="0"/>
              <a:t>19</a:t>
            </a:fld>
            <a:endParaRPr lang="en-GB"/>
          </a:p>
        </p:txBody>
      </p:sp>
    </p:spTree>
    <p:extLst>
      <p:ext uri="{BB962C8B-B14F-4D97-AF65-F5344CB8AC3E}">
        <p14:creationId xmlns:p14="http://schemas.microsoft.com/office/powerpoint/2010/main" val="5939297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endParaRPr lang="en-GB" b="0" i="0" dirty="0">
              <a:solidFill>
                <a:srgbClr val="222222"/>
              </a:solidFill>
              <a:effectLst/>
              <a:latin typeface="Roboto" panose="02000000000000000000" pitchFamily="2" charset="0"/>
            </a:endParaRPr>
          </a:p>
          <a:p>
            <a:endParaRPr lang="en-GB" dirty="0"/>
          </a:p>
        </p:txBody>
      </p:sp>
      <p:sp>
        <p:nvSpPr>
          <p:cNvPr id="4" name="Slide Number Placeholder 3"/>
          <p:cNvSpPr>
            <a:spLocks noGrp="1"/>
          </p:cNvSpPr>
          <p:nvPr>
            <p:ph type="sldNum" sz="quarter" idx="5"/>
          </p:nvPr>
        </p:nvSpPr>
        <p:spPr/>
        <p:txBody>
          <a:bodyPr/>
          <a:lstStyle/>
          <a:p>
            <a:fld id="{DF473B40-C610-4C9B-8719-4BBA25BC25C1}" type="slidenum">
              <a:rPr lang="en-GB" smtClean="0"/>
              <a:t>20</a:t>
            </a:fld>
            <a:endParaRPr lang="en-GB"/>
          </a:p>
        </p:txBody>
      </p:sp>
    </p:spTree>
    <p:extLst>
      <p:ext uri="{BB962C8B-B14F-4D97-AF65-F5344CB8AC3E}">
        <p14:creationId xmlns:p14="http://schemas.microsoft.com/office/powerpoint/2010/main" val="5758627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DF473B40-C610-4C9B-8719-4BBA25BC25C1}" type="slidenum">
              <a:rPr lang="en-GB" smtClean="0"/>
              <a:t>21</a:t>
            </a:fld>
            <a:endParaRPr lang="en-GB"/>
          </a:p>
        </p:txBody>
      </p:sp>
    </p:spTree>
    <p:extLst>
      <p:ext uri="{BB962C8B-B14F-4D97-AF65-F5344CB8AC3E}">
        <p14:creationId xmlns:p14="http://schemas.microsoft.com/office/powerpoint/2010/main" val="2481829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11/8/2022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11/8/2022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11/8/2022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11/8/2022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11/8/2022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11/8/2022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11/8/2022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11/8/2022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11/8/2022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able">
    <p:spTree>
      <p:nvGrpSpPr>
        <p:cNvPr id="1" name=""/>
        <p:cNvGrpSpPr/>
        <p:nvPr/>
      </p:nvGrpSpPr>
      <p:grpSpPr>
        <a:xfrm>
          <a:off x="0" y="0"/>
          <a:ext cx="0" cy="0"/>
          <a:chOff x="0" y="0"/>
          <a:chExt cx="0" cy="0"/>
        </a:xfrm>
      </p:grpSpPr>
      <p:sp>
        <p:nvSpPr>
          <p:cNvPr id="15" name="Table Placeholder 11" title="Table">
            <a:extLst>
              <a:ext uri="{FF2B5EF4-FFF2-40B4-BE49-F238E27FC236}">
                <a16:creationId xmlns:a16="http://schemas.microsoft.com/office/drawing/2014/main" id="{7CD3E31F-0AF8-4EB8-B6FA-BD95A2EDA63B}"/>
              </a:ext>
            </a:extLst>
          </p:cNvPr>
          <p:cNvSpPr>
            <a:spLocks noGrp="1"/>
          </p:cNvSpPr>
          <p:nvPr>
            <p:ph type="tbl" sz="quarter" idx="12"/>
          </p:nvPr>
        </p:nvSpPr>
        <p:spPr>
          <a:xfrm>
            <a:off x="531378" y="2664803"/>
            <a:ext cx="10993375" cy="3433180"/>
          </a:xfrm>
          <a:prstGeom prst="rect">
            <a:avLst/>
          </a:prstGeom>
        </p:spPr>
        <p:txBody>
          <a:bodyPr lIns="91420" tIns="45710" rIns="91420" bIns="45710">
            <a:noAutofit/>
          </a:bodyPr>
          <a:lstStyle>
            <a:lvl1pPr marL="0" indent="0" algn="ctr">
              <a:buNone/>
              <a:defRPr sz="2000" baseline="0">
                <a:solidFill>
                  <a:schemeClr val="tx1"/>
                </a:solidFill>
                <a:latin typeface="+mn-lt"/>
              </a:defRPr>
            </a:lvl1pPr>
          </a:lstStyle>
          <a:p>
            <a:pPr lvl="0"/>
            <a:r>
              <a:rPr lang="en-US" noProof="0"/>
              <a:t>Click icon to add table</a:t>
            </a:r>
            <a:endParaRPr lang="en-US" noProof="0" dirty="0"/>
          </a:p>
        </p:txBody>
      </p:sp>
      <p:sp>
        <p:nvSpPr>
          <p:cNvPr id="16" name="TextBox 15">
            <a:extLst>
              <a:ext uri="{FF2B5EF4-FFF2-40B4-BE49-F238E27FC236}">
                <a16:creationId xmlns:a16="http://schemas.microsoft.com/office/drawing/2014/main" id="{B84020D1-D35E-497E-97F1-84A6EA9D048E}"/>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6" name="Group 25">
            <a:extLst>
              <a:ext uri="{FF2B5EF4-FFF2-40B4-BE49-F238E27FC236}">
                <a16:creationId xmlns:a16="http://schemas.microsoft.com/office/drawing/2014/main" id="{36C8A74F-FDDF-48E8-AC2B-A5BD59D7D6A3}"/>
              </a:ext>
            </a:extLst>
          </p:cNvPr>
          <p:cNvGrpSpPr/>
          <p:nvPr userDrawn="1"/>
        </p:nvGrpSpPr>
        <p:grpSpPr>
          <a:xfrm flipH="1">
            <a:off x="7561328" y="0"/>
            <a:ext cx="4831840" cy="3541007"/>
            <a:chOff x="-192127" y="-2"/>
            <a:chExt cx="4831840" cy="3367272"/>
          </a:xfrm>
        </p:grpSpPr>
        <p:sp>
          <p:nvSpPr>
            <p:cNvPr id="27" name="Diagonal Stripe 26">
              <a:extLst>
                <a:ext uri="{FF2B5EF4-FFF2-40B4-BE49-F238E27FC236}">
                  <a16:creationId xmlns:a16="http://schemas.microsoft.com/office/drawing/2014/main" id="{2D5247F3-E6EB-4003-B1FD-F6200F0738E5}"/>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E9B7D995-9FB8-4461-8AAA-FA8B9A145B6B}"/>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3" name="Parallelogram 32">
              <a:extLst>
                <a:ext uri="{FF2B5EF4-FFF2-40B4-BE49-F238E27FC236}">
                  <a16:creationId xmlns:a16="http://schemas.microsoft.com/office/drawing/2014/main" id="{849B962F-68BC-4B89-B4D8-D862517534DF}"/>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6" name="Parallelogram 35">
            <a:extLst>
              <a:ext uri="{FF2B5EF4-FFF2-40B4-BE49-F238E27FC236}">
                <a16:creationId xmlns:a16="http://schemas.microsoft.com/office/drawing/2014/main" id="{8006416B-866C-47E5-8480-109B40F9EAA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7" name="Text Placeholder 4" title="Subtitle">
            <a:extLst>
              <a:ext uri="{FF2B5EF4-FFF2-40B4-BE49-F238E27FC236}">
                <a16:creationId xmlns:a16="http://schemas.microsoft.com/office/drawing/2014/main" id="{FE79FAE9-2A8C-46BA-8738-44CBCF7294A9}"/>
              </a:ext>
            </a:extLst>
          </p:cNvPr>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Footer Placeholder 1">
            <a:extLst>
              <a:ext uri="{FF2B5EF4-FFF2-40B4-BE49-F238E27FC236}">
                <a16:creationId xmlns:a16="http://schemas.microsoft.com/office/drawing/2014/main" id="{5750A33E-CEFE-4D43-9554-513B01B1D3D9}"/>
              </a:ext>
            </a:extLst>
          </p:cNvPr>
          <p:cNvSpPr>
            <a:spLocks noGrp="1"/>
          </p:cNvSpPr>
          <p:nvPr>
            <p:ph type="ftr" sz="quarter" idx="17"/>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4A960C75-8FA7-5740-9388-2B5112B2C5B9}"/>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17" name="Title 1" title="Title ">
            <a:extLst>
              <a:ext uri="{FF2B5EF4-FFF2-40B4-BE49-F238E27FC236}">
                <a16:creationId xmlns:a16="http://schemas.microsoft.com/office/drawing/2014/main" id="{0F525D04-A814-7A4D-9732-11097EA76257}"/>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Tree>
    <p:extLst>
      <p:ext uri="{BB962C8B-B14F-4D97-AF65-F5344CB8AC3E}">
        <p14:creationId xmlns:p14="http://schemas.microsoft.com/office/powerpoint/2010/main" val="19591205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11/8/2022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un.org/en/exhibits/page/sdgs-17-goals-transform-world"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AVghzuaeptY&amp;t=2s"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10.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bing.com/videos/search?q=creating+ethical+cultures+in+business&amp;view=detail&amp;mid=045B6AE4767776A6C2AB045B6AE4767776A6C2AB&amp;FORM=VIRE"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image" Target="../media/image16.png"/><Relationship Id="rId13" Type="http://schemas.openxmlformats.org/officeDocument/2006/relationships/image" Target="../media/image21.pn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14.pn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png"/><Relationship Id="rId4" Type="http://schemas.openxmlformats.org/officeDocument/2006/relationships/image" Target="../media/image12.png"/><Relationship Id="rId9" Type="http://schemas.openxmlformats.org/officeDocument/2006/relationships/image" Target="../media/image17.png"/></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a:bodyPr>
          <a:lstStyle/>
          <a:p>
            <a:r>
              <a:rPr lang="en-US" sz="6000" dirty="0"/>
              <a:t>Contemporary Themes in Management and Leadership</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t>Lecture 5</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Previously we have looked at……</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1269916906"/>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Today we will look at…..</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775212480"/>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7518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3065A-8228-364A-A17C-ED57AC362EA9}"/>
              </a:ext>
            </a:extLst>
          </p:cNvPr>
          <p:cNvSpPr>
            <a:spLocks noGrp="1"/>
          </p:cNvSpPr>
          <p:nvPr>
            <p:ph type="title"/>
          </p:nvPr>
        </p:nvSpPr>
        <p:spPr/>
        <p:txBody>
          <a:bodyPr/>
          <a:lstStyle/>
          <a:p>
            <a:r>
              <a:rPr lang="en-GB" dirty="0"/>
              <a:t>Leaders and Followers</a:t>
            </a:r>
          </a:p>
        </p:txBody>
      </p:sp>
      <p:sp>
        <p:nvSpPr>
          <p:cNvPr id="3" name="Content Placeholder 2">
            <a:extLst>
              <a:ext uri="{FF2B5EF4-FFF2-40B4-BE49-F238E27FC236}">
                <a16:creationId xmlns:a16="http://schemas.microsoft.com/office/drawing/2014/main" id="{8E31D8CA-B111-16C6-A8D3-12665192CC1F}"/>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Think about a particular leadership experience you have had, either in a social or in a work context.  </a:t>
            </a:r>
          </a:p>
          <a:p>
            <a:r>
              <a:rPr lang="en-GB" dirty="0">
                <a:latin typeface="Arial" panose="020B0604020202020204" pitchFamily="34" charset="0"/>
                <a:cs typeface="Arial" panose="020B0604020202020204" pitchFamily="34" charset="0"/>
              </a:rPr>
              <a:t>Who was the leader and who were the followers?  Were the roles easily identifiable?  </a:t>
            </a:r>
          </a:p>
          <a:p>
            <a:r>
              <a:rPr lang="en-GB" dirty="0">
                <a:latin typeface="Arial" panose="020B0604020202020204" pitchFamily="34" charset="0"/>
                <a:cs typeface="Arial" panose="020B0604020202020204" pitchFamily="34" charset="0"/>
              </a:rPr>
              <a:t>To what extent was this related to official roles that they had?  </a:t>
            </a:r>
          </a:p>
          <a:p>
            <a:r>
              <a:rPr lang="en-GB" dirty="0">
                <a:latin typeface="Arial" panose="020B0604020202020204" pitchFamily="34" charset="0"/>
                <a:cs typeface="Arial" panose="020B0604020202020204" pitchFamily="34" charset="0"/>
              </a:rPr>
              <a:t>What were the characteristics/behaviours that set the leader and followers apart?  </a:t>
            </a:r>
          </a:p>
          <a:p>
            <a:r>
              <a:rPr lang="en-GB" dirty="0">
                <a:latin typeface="Arial" panose="020B0604020202020204" pitchFamily="34" charset="0"/>
                <a:cs typeface="Arial" panose="020B0604020202020204" pitchFamily="34" charset="0"/>
              </a:rPr>
              <a:t>Did these roles or behaviours change over time? </a:t>
            </a:r>
          </a:p>
          <a:p>
            <a:r>
              <a:rPr lang="en-GB" dirty="0">
                <a:latin typeface="Arial" panose="020B0604020202020204" pitchFamily="34" charset="0"/>
                <a:cs typeface="Arial" panose="020B0604020202020204" pitchFamily="34" charset="0"/>
              </a:rPr>
              <a:t>Use these reflections to help you define the role of a leader, follower and process of leadership.</a:t>
            </a:r>
          </a:p>
        </p:txBody>
      </p:sp>
    </p:spTree>
    <p:extLst>
      <p:ext uri="{BB962C8B-B14F-4D97-AF65-F5344CB8AC3E}">
        <p14:creationId xmlns:p14="http://schemas.microsoft.com/office/powerpoint/2010/main" val="42658377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2E3D2-145C-584A-4A46-DA09CFA8368E}"/>
              </a:ext>
            </a:extLst>
          </p:cNvPr>
          <p:cNvSpPr>
            <a:spLocks noGrp="1"/>
          </p:cNvSpPr>
          <p:nvPr>
            <p:ph type="title"/>
          </p:nvPr>
        </p:nvSpPr>
        <p:spPr/>
        <p:txBody>
          <a:bodyPr/>
          <a:lstStyle/>
          <a:p>
            <a:r>
              <a:rPr lang="en-GB" dirty="0"/>
              <a:t>Sustainable Development Goals</a:t>
            </a:r>
          </a:p>
        </p:txBody>
      </p:sp>
      <p:sp>
        <p:nvSpPr>
          <p:cNvPr id="3" name="Content Placeholder 2">
            <a:extLst>
              <a:ext uri="{FF2B5EF4-FFF2-40B4-BE49-F238E27FC236}">
                <a16:creationId xmlns:a16="http://schemas.microsoft.com/office/drawing/2014/main" id="{0FDE3B62-33F3-883A-CE0B-BFC942F1A9B3}"/>
              </a:ext>
            </a:extLst>
          </p:cNvPr>
          <p:cNvSpPr>
            <a:spLocks noGrp="1"/>
          </p:cNvSpPr>
          <p:nvPr>
            <p:ph idx="1"/>
          </p:nvPr>
        </p:nvSpPr>
        <p:spPr/>
        <p:txBody>
          <a:bodyPr/>
          <a:lstStyle/>
          <a:p>
            <a:r>
              <a:rPr lang="en-GB" dirty="0">
                <a:hlinkClick r:id="rId3"/>
              </a:rPr>
              <a:t>Sustainable Development Goals: 17 Goals to Transform our World​ | United Nations</a:t>
            </a:r>
            <a:endParaRPr lang="en-GB" dirty="0"/>
          </a:p>
          <a:p>
            <a:endParaRPr lang="en-GB" dirty="0"/>
          </a:p>
          <a:p>
            <a:r>
              <a:rPr lang="en-GB" dirty="0">
                <a:latin typeface="Arial" panose="020B0604020202020204" pitchFamily="34" charset="0"/>
                <a:cs typeface="Arial" panose="020B0604020202020204" pitchFamily="34" charset="0"/>
              </a:rPr>
              <a:t>Is it possible for Organisational Leaders to implement these 17 Goals into their business?  </a:t>
            </a:r>
          </a:p>
          <a:p>
            <a:r>
              <a:rPr lang="en-GB" dirty="0">
                <a:latin typeface="Arial" panose="020B0604020202020204" pitchFamily="34" charset="0"/>
                <a:cs typeface="Arial" panose="020B0604020202020204" pitchFamily="34" charset="0"/>
              </a:rPr>
              <a:t>Is it their responsibility?</a:t>
            </a:r>
          </a:p>
        </p:txBody>
      </p:sp>
      <p:pic>
        <p:nvPicPr>
          <p:cNvPr id="4" name="Picture 3">
            <a:extLst>
              <a:ext uri="{FF2B5EF4-FFF2-40B4-BE49-F238E27FC236}">
                <a16:creationId xmlns:a16="http://schemas.microsoft.com/office/drawing/2014/main" id="{819DC218-7CB4-037C-ACBF-7C0CFB438ED6}"/>
              </a:ext>
            </a:extLst>
          </p:cNvPr>
          <p:cNvPicPr>
            <a:picLocks noChangeAspect="1"/>
          </p:cNvPicPr>
          <p:nvPr/>
        </p:nvPicPr>
        <p:blipFill>
          <a:blip r:embed="rId4"/>
          <a:stretch>
            <a:fillRect/>
          </a:stretch>
        </p:blipFill>
        <p:spPr>
          <a:xfrm>
            <a:off x="5216106" y="3640347"/>
            <a:ext cx="6475562" cy="2241340"/>
          </a:xfrm>
          <a:prstGeom prst="rect">
            <a:avLst/>
          </a:prstGeom>
        </p:spPr>
      </p:pic>
    </p:spTree>
    <p:extLst>
      <p:ext uri="{BB962C8B-B14F-4D97-AF65-F5344CB8AC3E}">
        <p14:creationId xmlns:p14="http://schemas.microsoft.com/office/powerpoint/2010/main" val="3272196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CDA1C-6715-5831-831C-7EDA3A01C62B}"/>
              </a:ext>
            </a:extLst>
          </p:cNvPr>
          <p:cNvSpPr>
            <a:spLocks noGrp="1"/>
          </p:cNvSpPr>
          <p:nvPr>
            <p:ph type="title"/>
          </p:nvPr>
        </p:nvSpPr>
        <p:spPr/>
        <p:txBody>
          <a:bodyPr/>
          <a:lstStyle/>
          <a:p>
            <a:r>
              <a:rPr lang="en-GB" dirty="0"/>
              <a:t>The Office Business Ethics</a:t>
            </a:r>
          </a:p>
        </p:txBody>
      </p:sp>
      <p:sp>
        <p:nvSpPr>
          <p:cNvPr id="3" name="Content Placeholder 2">
            <a:extLst>
              <a:ext uri="{FF2B5EF4-FFF2-40B4-BE49-F238E27FC236}">
                <a16:creationId xmlns:a16="http://schemas.microsoft.com/office/drawing/2014/main" id="{792E6F18-8C51-A7A3-38D9-00C2AE8A31B9}"/>
              </a:ext>
            </a:extLst>
          </p:cNvPr>
          <p:cNvSpPr>
            <a:spLocks noGrp="1"/>
          </p:cNvSpPr>
          <p:nvPr>
            <p:ph idx="1"/>
          </p:nvPr>
        </p:nvSpPr>
        <p:spPr/>
        <p:txBody>
          <a:bodyPr/>
          <a:lstStyle/>
          <a:p>
            <a:r>
              <a:rPr lang="en-GB" dirty="0">
                <a:hlinkClick r:id="rId3"/>
              </a:rPr>
              <a:t>The Office- Business Ethics – YouTube</a:t>
            </a:r>
            <a:endParaRPr lang="en-GB" dirty="0"/>
          </a:p>
          <a:p>
            <a:endParaRPr lang="en-GB" dirty="0"/>
          </a:p>
          <a:p>
            <a:r>
              <a:rPr lang="en-GB" b="1" dirty="0">
                <a:latin typeface="Arial" panose="020B0604020202020204" pitchFamily="34" charset="0"/>
                <a:cs typeface="Arial" panose="020B0604020202020204" pitchFamily="34" charset="0"/>
              </a:rPr>
              <a:t>FIFA</a:t>
            </a:r>
          </a:p>
          <a:p>
            <a:r>
              <a:rPr lang="en-GB" b="1" dirty="0">
                <a:latin typeface="Arial" panose="020B0604020202020204" pitchFamily="34" charset="0"/>
                <a:cs typeface="Arial" panose="020B0604020202020204" pitchFamily="34" charset="0"/>
              </a:rPr>
              <a:t>UEFA</a:t>
            </a:r>
          </a:p>
          <a:p>
            <a:r>
              <a:rPr lang="en-GB" b="1" dirty="0">
                <a:latin typeface="Arial" panose="020B0604020202020204" pitchFamily="34" charset="0"/>
                <a:cs typeface="Arial" panose="020B0604020202020204" pitchFamily="34" charset="0"/>
              </a:rPr>
              <a:t>General Motors</a:t>
            </a:r>
          </a:p>
          <a:p>
            <a:pPr marL="0" indent="0">
              <a:buNone/>
            </a:pPr>
            <a:r>
              <a:rPr lang="en-GB" b="1" dirty="0">
                <a:latin typeface="Arial" panose="020B0604020202020204" pitchFamily="34" charset="0"/>
                <a:cs typeface="Arial" panose="020B0604020202020204" pitchFamily="34" charset="0"/>
              </a:rPr>
              <a:t> Hotpoint</a:t>
            </a:r>
          </a:p>
          <a:p>
            <a:endParaRPr lang="en-GB" dirty="0"/>
          </a:p>
          <a:p>
            <a:endParaRPr lang="en-GB" dirty="0"/>
          </a:p>
        </p:txBody>
      </p:sp>
    </p:spTree>
    <p:extLst>
      <p:ext uri="{BB962C8B-B14F-4D97-AF65-F5344CB8AC3E}">
        <p14:creationId xmlns:p14="http://schemas.microsoft.com/office/powerpoint/2010/main" val="4004030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7300E-0696-D26E-2716-06DECA41C129}"/>
              </a:ext>
            </a:extLst>
          </p:cNvPr>
          <p:cNvSpPr>
            <a:spLocks noGrp="1"/>
          </p:cNvSpPr>
          <p:nvPr>
            <p:ph type="title"/>
          </p:nvPr>
        </p:nvSpPr>
        <p:spPr/>
        <p:txBody>
          <a:bodyPr/>
          <a:lstStyle/>
          <a:p>
            <a:r>
              <a:rPr lang="en-GB" dirty="0"/>
              <a:t>The Ethical Business</a:t>
            </a:r>
          </a:p>
        </p:txBody>
      </p:sp>
      <p:sp>
        <p:nvSpPr>
          <p:cNvPr id="3" name="Content Placeholder 2">
            <a:extLst>
              <a:ext uri="{FF2B5EF4-FFF2-40B4-BE49-F238E27FC236}">
                <a16:creationId xmlns:a16="http://schemas.microsoft.com/office/drawing/2014/main" id="{9F3ED362-3AA7-095B-8BA4-6402B9421B3F}"/>
              </a:ext>
            </a:extLst>
          </p:cNvPr>
          <p:cNvSpPr>
            <a:spLocks noGrp="1"/>
          </p:cNvSpPr>
          <p:nvPr>
            <p:ph idx="1"/>
          </p:nvPr>
        </p:nvSpPr>
        <p:spPr/>
        <p:txBody>
          <a:bodyPr/>
          <a:lstStyle/>
          <a:p>
            <a:r>
              <a:rPr lang="en-GB" b="1" dirty="0">
                <a:latin typeface="Arial" panose="020B0604020202020204" pitchFamily="34" charset="0"/>
                <a:cs typeface="Arial" panose="020B0604020202020204" pitchFamily="34" charset="0"/>
              </a:rPr>
              <a:t>Example.   Nestle Mission Statement</a:t>
            </a:r>
          </a:p>
          <a:p>
            <a:r>
              <a:rPr lang="en-GB" b="1" i="1" dirty="0">
                <a:latin typeface="Arial" panose="020B0604020202020204" pitchFamily="34" charset="0"/>
                <a:cs typeface="Arial" panose="020B0604020202020204" pitchFamily="34" charset="0"/>
              </a:rPr>
              <a:t>Good Food, Good Life</a:t>
            </a:r>
          </a:p>
          <a:p>
            <a:r>
              <a:rPr lang="en-GB" dirty="0">
                <a:latin typeface="Arial" panose="020B0604020202020204" pitchFamily="34" charset="0"/>
                <a:cs typeface="Arial" panose="020B0604020202020204" pitchFamily="34" charset="0"/>
              </a:rPr>
              <a:t>Nestle aims to provide its customers with nutritious food choices with a great tasting experience in eating occasions offering the brands food and beverages. </a:t>
            </a:r>
          </a:p>
        </p:txBody>
      </p:sp>
    </p:spTree>
    <p:extLst>
      <p:ext uri="{BB962C8B-B14F-4D97-AF65-F5344CB8AC3E}">
        <p14:creationId xmlns:p14="http://schemas.microsoft.com/office/powerpoint/2010/main" val="20677195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1C333-AD19-990D-9D43-AD86A6940AD8}"/>
              </a:ext>
            </a:extLst>
          </p:cNvPr>
          <p:cNvSpPr>
            <a:spLocks noGrp="1"/>
          </p:cNvSpPr>
          <p:nvPr>
            <p:ph type="title"/>
          </p:nvPr>
        </p:nvSpPr>
        <p:spPr/>
        <p:txBody>
          <a:bodyPr/>
          <a:lstStyle/>
          <a:p>
            <a:r>
              <a:rPr lang="en-GB" dirty="0"/>
              <a:t>The Ethical Business</a:t>
            </a:r>
          </a:p>
        </p:txBody>
      </p:sp>
      <p:sp>
        <p:nvSpPr>
          <p:cNvPr id="3" name="Content Placeholder 2">
            <a:extLst>
              <a:ext uri="{FF2B5EF4-FFF2-40B4-BE49-F238E27FC236}">
                <a16:creationId xmlns:a16="http://schemas.microsoft.com/office/drawing/2014/main" id="{B6302587-265B-D11A-EF1F-F179096402E3}"/>
              </a:ext>
            </a:extLst>
          </p:cNvPr>
          <p:cNvSpPr>
            <a:spLocks noGrp="1"/>
          </p:cNvSpPr>
          <p:nvPr>
            <p:ph idx="1"/>
          </p:nvPr>
        </p:nvSpPr>
        <p:spPr>
          <a:xfrm>
            <a:off x="575095" y="2108201"/>
            <a:ext cx="11110822" cy="4189082"/>
          </a:xfrm>
        </p:spPr>
        <p:txBody>
          <a:bodyPr>
            <a:normAutofit fontScale="92500"/>
          </a:bodyPr>
          <a:lstStyle/>
          <a:p>
            <a:pPr algn="just"/>
            <a:r>
              <a:rPr lang="en-GB" b="1" i="0" dirty="0">
                <a:solidFill>
                  <a:srgbClr val="1D1D1F"/>
                </a:solidFill>
                <a:effectLst/>
                <a:latin typeface="-apple-system"/>
              </a:rPr>
              <a:t>Example: Nestle Corporation</a:t>
            </a:r>
          </a:p>
          <a:p>
            <a:pPr algn="just"/>
            <a:r>
              <a:rPr lang="en-GB" b="0" i="0" dirty="0">
                <a:solidFill>
                  <a:srgbClr val="1D1D1F"/>
                </a:solidFill>
                <a:effectLst/>
                <a:latin typeface="-apple-system"/>
              </a:rPr>
              <a:t>During the promotion of infant formula in third world countries especially in Africa, the Nestle corporation hired the women and without giving them necessary training, they dressed them up as nurses. </a:t>
            </a:r>
          </a:p>
          <a:p>
            <a:pPr algn="just"/>
            <a:r>
              <a:rPr lang="en-GB" b="0" i="0" dirty="0">
                <a:solidFill>
                  <a:srgbClr val="1D1D1F"/>
                </a:solidFill>
                <a:effectLst/>
                <a:latin typeface="-apple-system"/>
              </a:rPr>
              <a:t>Those nurses recommend the formula over breast feeding to the mothers. They convinced that using the formula is sophisticated and looks like western, while breast feeding is old fashioned and third world practice. </a:t>
            </a:r>
          </a:p>
          <a:p>
            <a:pPr algn="just"/>
            <a:r>
              <a:rPr lang="en-GB" b="0" i="0" dirty="0">
                <a:solidFill>
                  <a:srgbClr val="1D1D1F"/>
                </a:solidFill>
                <a:effectLst/>
                <a:latin typeface="-apple-system"/>
              </a:rPr>
              <a:t>When mothers get convinced to use infant formula, free samples of Nestle infant formula were given to them. Those free samples lasted long enough to dry up the mother’s breast milk due to the lack of use. Now at that stage mothers were forced to purchase the infant formula. The company continued this strategy regardless of worldwide protest. Protesters claimed that chance of getting sick is higher in children who were using infant formula as compared to breastfeeding in third world countries. The company changed its strategy only after years of massive boycotts of Nestle products by consumer.</a:t>
            </a:r>
          </a:p>
          <a:p>
            <a:endParaRPr lang="en-GB" dirty="0"/>
          </a:p>
        </p:txBody>
      </p:sp>
    </p:spTree>
    <p:extLst>
      <p:ext uri="{BB962C8B-B14F-4D97-AF65-F5344CB8AC3E}">
        <p14:creationId xmlns:p14="http://schemas.microsoft.com/office/powerpoint/2010/main" val="22542480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8846F-F091-8FA8-2237-8AB028F2B2A9}"/>
              </a:ext>
            </a:extLst>
          </p:cNvPr>
          <p:cNvSpPr>
            <a:spLocks noGrp="1"/>
          </p:cNvSpPr>
          <p:nvPr>
            <p:ph type="title"/>
          </p:nvPr>
        </p:nvSpPr>
        <p:spPr/>
        <p:txBody>
          <a:bodyPr/>
          <a:lstStyle/>
          <a:p>
            <a:r>
              <a:rPr lang="en-GB" dirty="0"/>
              <a:t>The 4 V Model of Ethical Behaviour</a:t>
            </a:r>
          </a:p>
        </p:txBody>
      </p:sp>
      <p:sp>
        <p:nvSpPr>
          <p:cNvPr id="3" name="Content Placeholder 2">
            <a:extLst>
              <a:ext uri="{FF2B5EF4-FFF2-40B4-BE49-F238E27FC236}">
                <a16:creationId xmlns:a16="http://schemas.microsoft.com/office/drawing/2014/main" id="{4A20E656-4B64-189D-C5C7-6AF8ED7A769C}"/>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Values</a:t>
            </a:r>
          </a:p>
          <a:p>
            <a:r>
              <a:rPr lang="en-GB" dirty="0">
                <a:latin typeface="Arial" panose="020B0604020202020204" pitchFamily="34" charset="0"/>
                <a:cs typeface="Arial" panose="020B0604020202020204" pitchFamily="34" charset="0"/>
              </a:rPr>
              <a:t>Vision</a:t>
            </a:r>
          </a:p>
          <a:p>
            <a:r>
              <a:rPr lang="en-GB" dirty="0">
                <a:latin typeface="Arial" panose="020B0604020202020204" pitchFamily="34" charset="0"/>
                <a:cs typeface="Arial" panose="020B0604020202020204" pitchFamily="34" charset="0"/>
              </a:rPr>
              <a:t>Voice</a:t>
            </a:r>
          </a:p>
          <a:p>
            <a:r>
              <a:rPr lang="en-GB" dirty="0">
                <a:latin typeface="Arial" panose="020B0604020202020204" pitchFamily="34" charset="0"/>
                <a:cs typeface="Arial" panose="020B0604020202020204" pitchFamily="34" charset="0"/>
              </a:rPr>
              <a:t>Virtue</a:t>
            </a:r>
          </a:p>
          <a:p>
            <a:endParaRPr lang="en-GB"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Centre for Ethical Leadership (2014)</a:t>
            </a:r>
          </a:p>
        </p:txBody>
      </p:sp>
      <p:pic>
        <p:nvPicPr>
          <p:cNvPr id="4" name="Picture 3">
            <a:extLst>
              <a:ext uri="{FF2B5EF4-FFF2-40B4-BE49-F238E27FC236}">
                <a16:creationId xmlns:a16="http://schemas.microsoft.com/office/drawing/2014/main" id="{3AEB954B-4F42-63D1-5222-5CC6C5744F44}"/>
              </a:ext>
            </a:extLst>
          </p:cNvPr>
          <p:cNvPicPr>
            <a:picLocks noChangeAspect="1"/>
          </p:cNvPicPr>
          <p:nvPr/>
        </p:nvPicPr>
        <p:blipFill>
          <a:blip r:embed="rId3"/>
          <a:stretch>
            <a:fillRect/>
          </a:stretch>
        </p:blipFill>
        <p:spPr>
          <a:xfrm>
            <a:off x="4376468" y="1926566"/>
            <a:ext cx="6291532" cy="3847381"/>
          </a:xfrm>
          <a:prstGeom prst="rect">
            <a:avLst/>
          </a:prstGeom>
        </p:spPr>
      </p:pic>
    </p:spTree>
    <p:extLst>
      <p:ext uri="{BB962C8B-B14F-4D97-AF65-F5344CB8AC3E}">
        <p14:creationId xmlns:p14="http://schemas.microsoft.com/office/powerpoint/2010/main" val="23663662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 Placeholder 1">
            <a:extLst>
              <a:ext uri="{FF2B5EF4-FFF2-40B4-BE49-F238E27FC236}">
                <a16:creationId xmlns:a16="http://schemas.microsoft.com/office/drawing/2014/main" id="{EC9FF0F9-A61F-4D4B-9511-3A1C40C83B63}"/>
              </a:ext>
            </a:extLst>
          </p:cNvPr>
          <p:cNvSpPr>
            <a:spLocks noGrp="1"/>
          </p:cNvSpPr>
          <p:nvPr>
            <p:ph type="body" sz="quarter" idx="16"/>
          </p:nvPr>
        </p:nvSpPr>
        <p:spPr>
          <a:xfrm>
            <a:off x="520493" y="1376932"/>
            <a:ext cx="7368596" cy="608895"/>
          </a:xfrm>
        </p:spPr>
        <p:txBody>
          <a:bodyPr>
            <a:normAutofit fontScale="92500" lnSpcReduction="10000"/>
          </a:bodyPr>
          <a:lstStyle/>
          <a:p>
            <a:r>
              <a:rPr lang="en-GB" sz="1700" b="1" i="0" dirty="0">
                <a:solidFill>
                  <a:schemeClr val="tx1"/>
                </a:solidFill>
                <a:latin typeface="Arial" panose="020B0604020202020204" pitchFamily="34" charset="0"/>
                <a:cs typeface="Arial" panose="020B0604020202020204" pitchFamily="34" charset="0"/>
              </a:rPr>
              <a:t>Defines acceptable conduct in business and should underpin how management make decisions.</a:t>
            </a:r>
            <a:endParaRPr lang="en-US" sz="1700" b="1" dirty="0">
              <a:solidFill>
                <a:schemeClr val="tx1"/>
              </a:solidFill>
              <a:latin typeface="Arial" panose="020B0604020202020204" pitchFamily="34" charset="0"/>
              <a:cs typeface="Arial" panose="020B0604020202020204" pitchFamily="34" charset="0"/>
            </a:endParaRPr>
          </a:p>
          <a:p>
            <a:endParaRPr lang="en-US" sz="1700" dirty="0"/>
          </a:p>
        </p:txBody>
      </p:sp>
      <p:sp>
        <p:nvSpPr>
          <p:cNvPr id="19" name="Slide Number Placeholder 3">
            <a:extLst>
              <a:ext uri="{FF2B5EF4-FFF2-40B4-BE49-F238E27FC236}">
                <a16:creationId xmlns:a16="http://schemas.microsoft.com/office/drawing/2014/main" id="{8907AF56-F37E-4FCC-9F32-EFB1FB50DA4A}"/>
              </a:ext>
            </a:extLst>
          </p:cNvPr>
          <p:cNvSpPr>
            <a:spLocks noGrp="1"/>
          </p:cNvSpPr>
          <p:nvPr>
            <p:ph type="sldNum" sz="quarter" idx="18"/>
          </p:nvPr>
        </p:nvSpPr>
        <p:spPr>
          <a:xfrm>
            <a:off x="11146971" y="6356350"/>
            <a:ext cx="740227" cy="365125"/>
          </a:xfrm>
        </p:spPr>
        <p:txBody>
          <a:bodyPr anchor="ctr">
            <a:normAutofit/>
          </a:bodyPr>
          <a:lstStyle/>
          <a:p>
            <a:pPr>
              <a:spcAft>
                <a:spcPts val="600"/>
              </a:spcAft>
            </a:pPr>
            <a:fld id="{8699F50C-BE38-4BD0-BA84-9B090E1F2B9B}" type="slidenum">
              <a:rPr lang="en-US" noProof="0" smtClean="0"/>
              <a:pPr>
                <a:spcAft>
                  <a:spcPts val="600"/>
                </a:spcAft>
              </a:pPr>
              <a:t>10</a:t>
            </a:fld>
            <a:endParaRPr lang="en-US" noProof="0"/>
          </a:p>
        </p:txBody>
      </p:sp>
      <p:sp>
        <p:nvSpPr>
          <p:cNvPr id="8" name="Title 7">
            <a:extLst>
              <a:ext uri="{FF2B5EF4-FFF2-40B4-BE49-F238E27FC236}">
                <a16:creationId xmlns:a16="http://schemas.microsoft.com/office/drawing/2014/main" id="{9A9664B5-6276-4259-9E13-1CCD4007CDA6}"/>
              </a:ext>
            </a:extLst>
          </p:cNvPr>
          <p:cNvSpPr>
            <a:spLocks noGrp="1"/>
          </p:cNvSpPr>
          <p:nvPr>
            <p:ph type="title"/>
          </p:nvPr>
        </p:nvSpPr>
        <p:spPr>
          <a:xfrm>
            <a:off x="518678" y="209028"/>
            <a:ext cx="8333222" cy="1147969"/>
          </a:xfrm>
        </p:spPr>
        <p:txBody>
          <a:bodyPr anchor="b">
            <a:normAutofit/>
          </a:bodyPr>
          <a:lstStyle/>
          <a:p>
            <a:r>
              <a:rPr lang="en-GB" sz="3600" dirty="0">
                <a:solidFill>
                  <a:schemeClr val="tx1"/>
                </a:solidFill>
                <a:latin typeface="Arial" panose="020B0604020202020204" pitchFamily="34" charset="0"/>
                <a:cs typeface="Arial" panose="020B0604020202020204" pitchFamily="34" charset="0"/>
              </a:rPr>
              <a:t>Ethical Standards </a:t>
            </a:r>
          </a:p>
        </p:txBody>
      </p:sp>
      <p:graphicFrame>
        <p:nvGraphicFramePr>
          <p:cNvPr id="11" name="Content Placeholder 8">
            <a:extLst>
              <a:ext uri="{FF2B5EF4-FFF2-40B4-BE49-F238E27FC236}">
                <a16:creationId xmlns:a16="http://schemas.microsoft.com/office/drawing/2014/main" id="{E5F88BFF-023A-4D55-8C29-8B50E1F87A15}"/>
              </a:ext>
            </a:extLst>
          </p:cNvPr>
          <p:cNvGraphicFramePr>
            <a:graphicFrameLocks noGrp="1"/>
          </p:cNvGraphicFramePr>
          <p:nvPr>
            <p:ph type="tbl" sz="quarter" idx="12"/>
          </p:nvPr>
        </p:nvGraphicFramePr>
        <p:xfrm>
          <a:off x="531378" y="2664803"/>
          <a:ext cx="10993375" cy="34331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22926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C7588-E901-B6E9-D3AF-D4664572CFB7}"/>
              </a:ext>
            </a:extLst>
          </p:cNvPr>
          <p:cNvSpPr>
            <a:spLocks noGrp="1"/>
          </p:cNvSpPr>
          <p:nvPr>
            <p:ph type="title"/>
          </p:nvPr>
        </p:nvSpPr>
        <p:spPr/>
        <p:txBody>
          <a:bodyPr/>
          <a:lstStyle/>
          <a:p>
            <a:r>
              <a:rPr lang="en-GB" dirty="0"/>
              <a:t>Ethical Leadership</a:t>
            </a:r>
          </a:p>
        </p:txBody>
      </p:sp>
      <p:sp>
        <p:nvSpPr>
          <p:cNvPr id="3" name="Content Placeholder 2">
            <a:extLst>
              <a:ext uri="{FF2B5EF4-FFF2-40B4-BE49-F238E27FC236}">
                <a16:creationId xmlns:a16="http://schemas.microsoft.com/office/drawing/2014/main" id="{BF4EDC0C-A0D1-D35B-7835-2FBC16579CBF}"/>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Values</a:t>
            </a:r>
          </a:p>
          <a:p>
            <a:r>
              <a:rPr lang="en-GB" dirty="0">
                <a:latin typeface="Arial" panose="020B0604020202020204" pitchFamily="34" charset="0"/>
                <a:cs typeface="Arial" panose="020B0604020202020204" pitchFamily="34" charset="0"/>
              </a:rPr>
              <a:t>Morals</a:t>
            </a:r>
          </a:p>
          <a:p>
            <a:r>
              <a:rPr lang="en-GB" dirty="0">
                <a:latin typeface="Arial" panose="020B0604020202020204" pitchFamily="34" charset="0"/>
                <a:cs typeface="Arial" panose="020B0604020202020204" pitchFamily="34" charset="0"/>
              </a:rPr>
              <a:t>Beliefs of Individuals</a:t>
            </a:r>
          </a:p>
          <a:p>
            <a:r>
              <a:rPr lang="en-GB" dirty="0">
                <a:latin typeface="Arial" panose="020B0604020202020204" pitchFamily="34" charset="0"/>
                <a:cs typeface="Arial" panose="020B0604020202020204" pitchFamily="34" charset="0"/>
              </a:rPr>
              <a:t>Organisational Beliefs</a:t>
            </a:r>
          </a:p>
        </p:txBody>
      </p:sp>
    </p:spTree>
    <p:extLst>
      <p:ext uri="{BB962C8B-B14F-4D97-AF65-F5344CB8AC3E}">
        <p14:creationId xmlns:p14="http://schemas.microsoft.com/office/powerpoint/2010/main" val="42397158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8CA8E-9D4A-04ED-69CF-8A68F8218210}"/>
              </a:ext>
            </a:extLst>
          </p:cNvPr>
          <p:cNvSpPr>
            <a:spLocks noGrp="1"/>
          </p:cNvSpPr>
          <p:nvPr>
            <p:ph type="title"/>
          </p:nvPr>
        </p:nvSpPr>
        <p:spPr/>
        <p:txBody>
          <a:bodyPr/>
          <a:lstStyle/>
          <a:p>
            <a:r>
              <a:rPr lang="en-GB" dirty="0"/>
              <a:t>3 Major Ethical Traits</a:t>
            </a:r>
          </a:p>
        </p:txBody>
      </p:sp>
      <p:sp>
        <p:nvSpPr>
          <p:cNvPr id="3" name="Content Placeholder 2">
            <a:extLst>
              <a:ext uri="{FF2B5EF4-FFF2-40B4-BE49-F238E27FC236}">
                <a16:creationId xmlns:a16="http://schemas.microsoft.com/office/drawing/2014/main" id="{2D03B655-93C0-F0FE-D3F0-5C9BF3E649CB}"/>
              </a:ext>
            </a:extLst>
          </p:cNvPr>
          <p:cNvSpPr>
            <a:spLocks noGrp="1"/>
          </p:cNvSpPr>
          <p:nvPr>
            <p:ph idx="1"/>
          </p:nvPr>
        </p:nvSpPr>
        <p:spPr/>
        <p:txBody>
          <a:bodyPr/>
          <a:lstStyle/>
          <a:p>
            <a:r>
              <a:rPr lang="en-GB" b="1" i="0" dirty="0">
                <a:solidFill>
                  <a:srgbClr val="575757"/>
                </a:solidFill>
                <a:effectLst/>
                <a:latin typeface="Arial" panose="020B0604020202020204" pitchFamily="34" charset="0"/>
                <a:cs typeface="Arial" panose="020B0604020202020204" pitchFamily="34" charset="0"/>
              </a:rPr>
              <a:t>Be the Example</a:t>
            </a:r>
          </a:p>
          <a:p>
            <a:r>
              <a:rPr lang="en-GB" b="1" i="0" dirty="0">
                <a:solidFill>
                  <a:srgbClr val="575757"/>
                </a:solidFill>
                <a:effectLst/>
                <a:latin typeface="Arial" panose="020B0604020202020204" pitchFamily="34" charset="0"/>
                <a:cs typeface="Arial" panose="020B0604020202020204" pitchFamily="34" charset="0"/>
              </a:rPr>
              <a:t>Champion the Importance of Ethics</a:t>
            </a:r>
          </a:p>
          <a:p>
            <a:r>
              <a:rPr lang="en-GB" b="1" i="0" dirty="0">
                <a:solidFill>
                  <a:srgbClr val="575757"/>
                </a:solidFill>
                <a:effectLst/>
                <a:latin typeface="Arial" panose="020B0604020202020204" pitchFamily="34" charset="0"/>
                <a:cs typeface="Arial" panose="020B0604020202020204" pitchFamily="34" charset="0"/>
              </a:rPr>
              <a:t>Communicate</a:t>
            </a:r>
          </a:p>
          <a:p>
            <a:endParaRPr lang="en-GB" dirty="0"/>
          </a:p>
        </p:txBody>
      </p:sp>
    </p:spTree>
    <p:extLst>
      <p:ext uri="{BB962C8B-B14F-4D97-AF65-F5344CB8AC3E}">
        <p14:creationId xmlns:p14="http://schemas.microsoft.com/office/powerpoint/2010/main" val="11626713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18F6D-C24F-B01C-52B9-78CEC5ADE0A2}"/>
              </a:ext>
            </a:extLst>
          </p:cNvPr>
          <p:cNvSpPr>
            <a:spLocks noGrp="1"/>
          </p:cNvSpPr>
          <p:nvPr>
            <p:ph type="title"/>
          </p:nvPr>
        </p:nvSpPr>
        <p:spPr/>
        <p:txBody>
          <a:bodyPr/>
          <a:lstStyle/>
          <a:p>
            <a:r>
              <a:rPr lang="en-GB" dirty="0"/>
              <a:t>Creating Ethical Cultures in Business</a:t>
            </a:r>
          </a:p>
        </p:txBody>
      </p:sp>
      <p:sp>
        <p:nvSpPr>
          <p:cNvPr id="3" name="Content Placeholder 2">
            <a:extLst>
              <a:ext uri="{FF2B5EF4-FFF2-40B4-BE49-F238E27FC236}">
                <a16:creationId xmlns:a16="http://schemas.microsoft.com/office/drawing/2014/main" id="{CA2DF7FA-4C48-892D-551F-AA9DD939E89F}"/>
              </a:ext>
            </a:extLst>
          </p:cNvPr>
          <p:cNvSpPr>
            <a:spLocks noGrp="1"/>
          </p:cNvSpPr>
          <p:nvPr>
            <p:ph idx="1"/>
          </p:nvPr>
        </p:nvSpPr>
        <p:spPr/>
        <p:txBody>
          <a:bodyPr/>
          <a:lstStyle/>
          <a:p>
            <a:r>
              <a:rPr lang="en-GB" dirty="0">
                <a:hlinkClick r:id="rId3"/>
              </a:rPr>
              <a:t>Creating ethical cultures in business: Brooke </a:t>
            </a:r>
            <a:r>
              <a:rPr lang="en-GB" dirty="0" err="1">
                <a:hlinkClick r:id="rId3"/>
              </a:rPr>
              <a:t>Deterline</a:t>
            </a:r>
            <a:r>
              <a:rPr lang="en-GB" dirty="0">
                <a:hlinkClick r:id="rId3"/>
              </a:rPr>
              <a:t> at </a:t>
            </a:r>
            <a:r>
              <a:rPr lang="en-GB" dirty="0" err="1">
                <a:hlinkClick r:id="rId3"/>
              </a:rPr>
              <a:t>TEDxPresidio</a:t>
            </a:r>
            <a:r>
              <a:rPr lang="en-GB" dirty="0">
                <a:hlinkClick r:id="rId3"/>
              </a:rPr>
              <a:t> - Bing video</a:t>
            </a:r>
            <a:endParaRPr lang="en-GB" dirty="0"/>
          </a:p>
        </p:txBody>
      </p:sp>
    </p:spTree>
    <p:extLst>
      <p:ext uri="{BB962C8B-B14F-4D97-AF65-F5344CB8AC3E}">
        <p14:creationId xmlns:p14="http://schemas.microsoft.com/office/powerpoint/2010/main" val="34395023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B46EF-7B4E-1F68-3F92-1E6BADEA8962}"/>
              </a:ext>
            </a:extLst>
          </p:cNvPr>
          <p:cNvSpPr>
            <a:spLocks noGrp="1"/>
          </p:cNvSpPr>
          <p:nvPr>
            <p:ph type="title"/>
          </p:nvPr>
        </p:nvSpPr>
        <p:spPr/>
        <p:txBody>
          <a:bodyPr/>
          <a:lstStyle/>
          <a:p>
            <a:r>
              <a:rPr lang="en-GB" dirty="0"/>
              <a:t>A Leaders Traits</a:t>
            </a:r>
          </a:p>
        </p:txBody>
      </p:sp>
      <p:sp>
        <p:nvSpPr>
          <p:cNvPr id="3" name="Content Placeholder 2">
            <a:extLst>
              <a:ext uri="{FF2B5EF4-FFF2-40B4-BE49-F238E27FC236}">
                <a16:creationId xmlns:a16="http://schemas.microsoft.com/office/drawing/2014/main" id="{B4A7F982-94C4-03F9-F57F-6244708B84C3}"/>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Vision					Sensitivity to Others</a:t>
            </a:r>
          </a:p>
          <a:p>
            <a:r>
              <a:rPr lang="en-GB" dirty="0">
                <a:latin typeface="Arial" panose="020B0604020202020204" pitchFamily="34" charset="0"/>
                <a:cs typeface="Arial" panose="020B0604020202020204" pitchFamily="34" charset="0"/>
              </a:rPr>
              <a:t>Judgement				Communication Skills</a:t>
            </a:r>
          </a:p>
          <a:p>
            <a:r>
              <a:rPr lang="en-GB" dirty="0">
                <a:latin typeface="Arial" panose="020B0604020202020204" pitchFamily="34" charset="0"/>
                <a:cs typeface="Arial" panose="020B0604020202020204" pitchFamily="34" charset="0"/>
              </a:rPr>
              <a:t>Commitment				Strongly Held Personal Beliefs</a:t>
            </a:r>
          </a:p>
          <a:p>
            <a:r>
              <a:rPr lang="en-GB" dirty="0">
                <a:latin typeface="Arial" panose="020B0604020202020204" pitchFamily="34" charset="0"/>
                <a:cs typeface="Arial" panose="020B0604020202020204" pitchFamily="34" charset="0"/>
              </a:rPr>
              <a:t>Knowledge				Ambition</a:t>
            </a:r>
          </a:p>
          <a:p>
            <a:r>
              <a:rPr lang="en-GB" dirty="0">
                <a:latin typeface="Arial" panose="020B0604020202020204" pitchFamily="34" charset="0"/>
                <a:cs typeface="Arial" panose="020B0604020202020204" pitchFamily="34" charset="0"/>
              </a:rPr>
              <a:t>Will-power</a:t>
            </a:r>
          </a:p>
          <a:p>
            <a:r>
              <a:rPr lang="en-GB" dirty="0">
                <a:latin typeface="Arial" panose="020B0604020202020204" pitchFamily="34" charset="0"/>
                <a:cs typeface="Arial" panose="020B0604020202020204" pitchFamily="34" charset="0"/>
              </a:rPr>
              <a:t>Energy and Drive</a:t>
            </a:r>
          </a:p>
        </p:txBody>
      </p:sp>
    </p:spTree>
    <p:extLst>
      <p:ext uri="{BB962C8B-B14F-4D97-AF65-F5344CB8AC3E}">
        <p14:creationId xmlns:p14="http://schemas.microsoft.com/office/powerpoint/2010/main" val="19834805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39E50-0DA4-83EB-F633-996C796AE42B}"/>
              </a:ext>
            </a:extLst>
          </p:cNvPr>
          <p:cNvSpPr>
            <a:spLocks noGrp="1"/>
          </p:cNvSpPr>
          <p:nvPr>
            <p:ph type="title"/>
          </p:nvPr>
        </p:nvSpPr>
        <p:spPr/>
        <p:txBody>
          <a:bodyPr/>
          <a:lstStyle/>
          <a:p>
            <a:r>
              <a:rPr lang="en-GB" dirty="0"/>
              <a:t>Controversy on the Trait Theory</a:t>
            </a:r>
          </a:p>
        </p:txBody>
      </p:sp>
      <p:sp>
        <p:nvSpPr>
          <p:cNvPr id="3" name="Content Placeholder 2">
            <a:extLst>
              <a:ext uri="{FF2B5EF4-FFF2-40B4-BE49-F238E27FC236}">
                <a16:creationId xmlns:a16="http://schemas.microsoft.com/office/drawing/2014/main" id="{5CA70CED-37CB-9D76-C9CC-4FB58A09A4B3}"/>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Early studies on leadership focused on the difference between leaders and followers. </a:t>
            </a:r>
          </a:p>
          <a:p>
            <a:r>
              <a:rPr lang="en-GB" dirty="0">
                <a:latin typeface="Arial" panose="020B0604020202020204" pitchFamily="34" charset="0"/>
                <a:cs typeface="Arial" panose="020B0604020202020204" pitchFamily="34" charset="0"/>
              </a:rPr>
              <a:t>We also need to consider that those who exhibit the traits don’t always become leaders – or at least leaders of organisations</a:t>
            </a:r>
          </a:p>
        </p:txBody>
      </p:sp>
    </p:spTree>
    <p:extLst>
      <p:ext uri="{BB962C8B-B14F-4D97-AF65-F5344CB8AC3E}">
        <p14:creationId xmlns:p14="http://schemas.microsoft.com/office/powerpoint/2010/main" val="6085043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608A6-6B3E-6C20-F094-78996C9D82FA}"/>
              </a:ext>
            </a:extLst>
          </p:cNvPr>
          <p:cNvSpPr>
            <a:spLocks noGrp="1"/>
          </p:cNvSpPr>
          <p:nvPr>
            <p:ph type="title"/>
          </p:nvPr>
        </p:nvSpPr>
        <p:spPr/>
        <p:txBody>
          <a:bodyPr/>
          <a:lstStyle/>
          <a:p>
            <a:r>
              <a:rPr lang="en-GB" dirty="0"/>
              <a:t>Contingency Theory of Leadership</a:t>
            </a:r>
          </a:p>
        </p:txBody>
      </p:sp>
      <p:sp>
        <p:nvSpPr>
          <p:cNvPr id="3" name="Content Placeholder 2">
            <a:extLst>
              <a:ext uri="{FF2B5EF4-FFF2-40B4-BE49-F238E27FC236}">
                <a16:creationId xmlns:a16="http://schemas.microsoft.com/office/drawing/2014/main" id="{E15937B7-8918-F367-AF89-DB7B734A3724}"/>
              </a:ext>
            </a:extLst>
          </p:cNvPr>
          <p:cNvSpPr>
            <a:spLocks noGrp="1"/>
          </p:cNvSpPr>
          <p:nvPr>
            <p:ph idx="1"/>
          </p:nvPr>
        </p:nvSpPr>
        <p:spPr/>
        <p:txBody>
          <a:bodyPr>
            <a:normAutofit/>
          </a:bodyPr>
          <a:lstStyle/>
          <a:p>
            <a:pPr marL="0" indent="0">
              <a:buNone/>
            </a:pPr>
            <a:r>
              <a:rPr lang="en-GB" b="0" i="0" dirty="0">
                <a:solidFill>
                  <a:srgbClr val="2D2D2D"/>
                </a:solidFill>
                <a:effectLst/>
                <a:latin typeface="Arial" panose="020B0604020202020204" pitchFamily="34" charset="0"/>
                <a:cs typeface="Arial" panose="020B0604020202020204" pitchFamily="34" charset="0"/>
              </a:rPr>
              <a:t>Maturity level of the employees			Goals and objectives</a:t>
            </a:r>
          </a:p>
          <a:p>
            <a:pPr marL="0" indent="0">
              <a:buNone/>
            </a:pPr>
            <a:r>
              <a:rPr lang="en-GB" b="0" i="0" dirty="0">
                <a:solidFill>
                  <a:srgbClr val="2D2D2D"/>
                </a:solidFill>
                <a:effectLst/>
                <a:latin typeface="Arial" panose="020B0604020202020204" pitchFamily="34" charset="0"/>
                <a:cs typeface="Arial" panose="020B0604020202020204" pitchFamily="34" charset="0"/>
              </a:rPr>
              <a:t>Relationships between co-workers		Standards for </a:t>
            </a:r>
            <a:r>
              <a:rPr lang="en-GB" b="0" i="0" dirty="0" err="1">
                <a:solidFill>
                  <a:srgbClr val="2D2D2D"/>
                </a:solidFill>
                <a:effectLst/>
                <a:latin typeface="Arial" panose="020B0604020202020204" pitchFamily="34" charset="0"/>
                <a:cs typeface="Arial" panose="020B0604020202020204" pitchFamily="34" charset="0"/>
              </a:rPr>
              <a:t>behavior</a:t>
            </a:r>
            <a:endParaRPr lang="en-GB" b="0" i="0" dirty="0">
              <a:solidFill>
                <a:srgbClr val="2D2D2D"/>
              </a:solidFill>
              <a:effectLst/>
              <a:latin typeface="Arial" panose="020B0604020202020204" pitchFamily="34" charset="0"/>
              <a:cs typeface="Arial" panose="020B0604020202020204" pitchFamily="34" charset="0"/>
            </a:endParaRPr>
          </a:p>
          <a:p>
            <a:pPr marL="0" indent="0">
              <a:buNone/>
            </a:pPr>
            <a:r>
              <a:rPr lang="en-GB" b="0" i="0" dirty="0">
                <a:solidFill>
                  <a:srgbClr val="2D2D2D"/>
                </a:solidFill>
                <a:effectLst/>
                <a:latin typeface="Arial" panose="020B0604020202020204" pitchFamily="34" charset="0"/>
                <a:cs typeface="Arial" panose="020B0604020202020204" pitchFamily="34" charset="0"/>
              </a:rPr>
              <a:t>Work pace					Company policies</a:t>
            </a:r>
          </a:p>
          <a:p>
            <a:pPr marL="0" indent="0">
              <a:buNone/>
            </a:pPr>
            <a:r>
              <a:rPr lang="en-GB" b="0" i="0" dirty="0">
                <a:solidFill>
                  <a:srgbClr val="2D2D2D"/>
                </a:solidFill>
                <a:effectLst/>
                <a:latin typeface="Arial" panose="020B0604020202020204" pitchFamily="34" charset="0"/>
                <a:cs typeface="Arial" panose="020B0604020202020204" pitchFamily="34" charset="0"/>
              </a:rPr>
              <a:t>Management style				Employees’ work styles</a:t>
            </a:r>
          </a:p>
          <a:p>
            <a:pPr marL="0" indent="0">
              <a:buNone/>
            </a:pPr>
            <a:r>
              <a:rPr lang="en-GB" b="0" i="0" dirty="0">
                <a:solidFill>
                  <a:srgbClr val="2D2D2D"/>
                </a:solidFill>
                <a:effectLst/>
                <a:latin typeface="Arial" panose="020B0604020202020204" pitchFamily="34" charset="0"/>
                <a:cs typeface="Arial" panose="020B0604020202020204" pitchFamily="34" charset="0"/>
              </a:rPr>
              <a:t>Typical work schedule				Employees’ morale</a:t>
            </a:r>
          </a:p>
          <a:p>
            <a:pPr marL="0" indent="0" algn="l">
              <a:buNone/>
            </a:pPr>
            <a:endParaRPr lang="en-GB" b="0" i="0" dirty="0">
              <a:solidFill>
                <a:srgbClr val="2D2D2D"/>
              </a:solidFill>
              <a:effectLst/>
              <a:latin typeface="Arial" panose="020B0604020202020204" pitchFamily="34" charset="0"/>
              <a:cs typeface="Arial" panose="020B0604020202020204" pitchFamily="34" charset="0"/>
            </a:endParaRPr>
          </a:p>
          <a:p>
            <a:pPr marL="0" indent="0" algn="l">
              <a:buNone/>
            </a:pPr>
            <a:endParaRPr lang="en-GB" b="0" i="0" dirty="0">
              <a:solidFill>
                <a:srgbClr val="2D2D2D"/>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139235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CB678-017B-3DB7-86BA-2871F72B7626}"/>
              </a:ext>
            </a:extLst>
          </p:cNvPr>
          <p:cNvSpPr>
            <a:spLocks noGrp="1"/>
          </p:cNvSpPr>
          <p:nvPr>
            <p:ph type="title"/>
          </p:nvPr>
        </p:nvSpPr>
        <p:spPr/>
        <p:txBody>
          <a:bodyPr/>
          <a:lstStyle/>
          <a:p>
            <a:r>
              <a:rPr lang="en-GB" dirty="0"/>
              <a:t>Contingency theory</a:t>
            </a:r>
          </a:p>
        </p:txBody>
      </p:sp>
      <p:sp>
        <p:nvSpPr>
          <p:cNvPr id="3" name="Content Placeholder 2">
            <a:extLst>
              <a:ext uri="{FF2B5EF4-FFF2-40B4-BE49-F238E27FC236}">
                <a16:creationId xmlns:a16="http://schemas.microsoft.com/office/drawing/2014/main" id="{E7534ED7-0642-3592-92BB-3774E01BDBE3}"/>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Decision Making Model or the Vroom-Yetton-</a:t>
            </a:r>
            <a:r>
              <a:rPr lang="en-GB" dirty="0" err="1">
                <a:latin typeface="Arial" panose="020B0604020202020204" pitchFamily="34" charset="0"/>
                <a:cs typeface="Arial" panose="020B0604020202020204" pitchFamily="34" charset="0"/>
              </a:rPr>
              <a:t>Jago</a:t>
            </a:r>
            <a:r>
              <a:rPr lang="en-GB" dirty="0">
                <a:latin typeface="Arial" panose="020B0604020202020204" pitchFamily="34" charset="0"/>
                <a:cs typeface="Arial" panose="020B0604020202020204" pitchFamily="34" charset="0"/>
              </a:rPr>
              <a:t> Contingency Model (1988)</a:t>
            </a:r>
          </a:p>
        </p:txBody>
      </p:sp>
      <p:pic>
        <p:nvPicPr>
          <p:cNvPr id="4" name="Picture 3">
            <a:extLst>
              <a:ext uri="{FF2B5EF4-FFF2-40B4-BE49-F238E27FC236}">
                <a16:creationId xmlns:a16="http://schemas.microsoft.com/office/drawing/2014/main" id="{73523804-2E8A-BF5D-217F-6A2073909365}"/>
              </a:ext>
            </a:extLst>
          </p:cNvPr>
          <p:cNvPicPr>
            <a:picLocks noChangeAspect="1"/>
          </p:cNvPicPr>
          <p:nvPr/>
        </p:nvPicPr>
        <p:blipFill>
          <a:blip r:embed="rId3"/>
          <a:stretch>
            <a:fillRect/>
          </a:stretch>
        </p:blipFill>
        <p:spPr>
          <a:xfrm>
            <a:off x="2066925" y="2754702"/>
            <a:ext cx="8058150" cy="3093647"/>
          </a:xfrm>
          <a:prstGeom prst="rect">
            <a:avLst/>
          </a:prstGeom>
        </p:spPr>
      </p:pic>
    </p:spTree>
    <p:extLst>
      <p:ext uri="{BB962C8B-B14F-4D97-AF65-F5344CB8AC3E}">
        <p14:creationId xmlns:p14="http://schemas.microsoft.com/office/powerpoint/2010/main" val="25965689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69CB0-EAAA-D542-28DA-C5647E1D0D8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Vroom-Yetton-</a:t>
            </a:r>
            <a:r>
              <a:rPr lang="en-GB" dirty="0" err="1">
                <a:latin typeface="Arial" panose="020B0604020202020204" pitchFamily="34" charset="0"/>
                <a:cs typeface="Arial" panose="020B0604020202020204" pitchFamily="34" charset="0"/>
              </a:rPr>
              <a:t>Jago</a:t>
            </a:r>
            <a:r>
              <a:rPr lang="en-GB" dirty="0">
                <a:latin typeface="Arial" panose="020B0604020202020204" pitchFamily="34" charset="0"/>
                <a:cs typeface="Arial" panose="020B0604020202020204" pitchFamily="34" charset="0"/>
              </a:rPr>
              <a:t> Contingency Model (1988)</a:t>
            </a:r>
            <a:endParaRPr lang="en-GB" dirty="0"/>
          </a:p>
        </p:txBody>
      </p:sp>
      <p:graphicFrame>
        <p:nvGraphicFramePr>
          <p:cNvPr id="4" name="Content Placeholder 3">
            <a:extLst>
              <a:ext uri="{FF2B5EF4-FFF2-40B4-BE49-F238E27FC236}">
                <a16:creationId xmlns:a16="http://schemas.microsoft.com/office/drawing/2014/main" id="{2AA4F34D-95F3-923C-4AC6-84C0E93C925D}"/>
              </a:ext>
            </a:extLst>
          </p:cNvPr>
          <p:cNvGraphicFramePr>
            <a:graphicFrameLocks noGrp="1"/>
          </p:cNvGraphicFramePr>
          <p:nvPr>
            <p:ph idx="1"/>
            <p:extLst>
              <p:ext uri="{D42A27DB-BD31-4B8C-83A1-F6EECF244321}">
                <p14:modId xmlns:p14="http://schemas.microsoft.com/office/powerpoint/2010/main" val="28088464"/>
              </p:ext>
            </p:extLst>
          </p:nvPr>
        </p:nvGraphicFramePr>
        <p:xfrm>
          <a:off x="2842935" y="1980706"/>
          <a:ext cx="6566456" cy="4381536"/>
        </p:xfrm>
        <a:graphic>
          <a:graphicData uri="http://schemas.openxmlformats.org/drawingml/2006/table">
            <a:tbl>
              <a:tblPr/>
              <a:tblGrid>
                <a:gridCol w="3283228">
                  <a:extLst>
                    <a:ext uri="{9D8B030D-6E8A-4147-A177-3AD203B41FA5}">
                      <a16:colId xmlns:a16="http://schemas.microsoft.com/office/drawing/2014/main" val="3674639884"/>
                    </a:ext>
                  </a:extLst>
                </a:gridCol>
                <a:gridCol w="3283228">
                  <a:extLst>
                    <a:ext uri="{9D8B030D-6E8A-4147-A177-3AD203B41FA5}">
                      <a16:colId xmlns:a16="http://schemas.microsoft.com/office/drawing/2014/main" val="771602942"/>
                    </a:ext>
                  </a:extLst>
                </a:gridCol>
              </a:tblGrid>
              <a:tr h="238780">
                <a:tc>
                  <a:txBody>
                    <a:bodyPr/>
                    <a:lstStyle/>
                    <a:p>
                      <a:r>
                        <a:rPr lang="en-GB" sz="1200" b="1" dirty="0">
                          <a:latin typeface="Arial" panose="020B0604020202020204" pitchFamily="34" charset="0"/>
                          <a:cs typeface="Arial" panose="020B0604020202020204" pitchFamily="34" charset="0"/>
                        </a:rPr>
                        <a:t>Leadership Style</a:t>
                      </a:r>
                    </a:p>
                  </a:txBody>
                  <a:tcPr marL="59695" marR="59695" marT="29848" marB="29848" anchor="ctr">
                    <a:lnL>
                      <a:noFill/>
                    </a:lnL>
                    <a:lnR>
                      <a:noFill/>
                    </a:lnR>
                    <a:lnT>
                      <a:noFill/>
                    </a:lnT>
                    <a:lnB>
                      <a:noFill/>
                    </a:lnB>
                  </a:tcPr>
                </a:tc>
                <a:tc>
                  <a:txBody>
                    <a:bodyPr/>
                    <a:lstStyle/>
                    <a:p>
                      <a:r>
                        <a:rPr lang="en-GB" sz="1200" b="1" dirty="0">
                          <a:latin typeface="Arial" panose="020B0604020202020204" pitchFamily="34" charset="0"/>
                          <a:cs typeface="Arial" panose="020B0604020202020204" pitchFamily="34" charset="0"/>
                        </a:rPr>
                        <a:t>Description</a:t>
                      </a:r>
                    </a:p>
                  </a:txBody>
                  <a:tcPr marL="59695" marR="59695" marT="29848" marB="29848" anchor="ctr">
                    <a:lnL>
                      <a:noFill/>
                    </a:lnL>
                    <a:lnR>
                      <a:noFill/>
                    </a:lnR>
                    <a:lnT>
                      <a:noFill/>
                    </a:lnT>
                    <a:lnB>
                      <a:noFill/>
                    </a:lnB>
                  </a:tcPr>
                </a:tc>
                <a:extLst>
                  <a:ext uri="{0D108BD9-81ED-4DB2-BD59-A6C34878D82A}">
                    <a16:rowId xmlns:a16="http://schemas.microsoft.com/office/drawing/2014/main" val="2726517230"/>
                  </a:ext>
                </a:extLst>
              </a:tr>
              <a:tr h="596950">
                <a:tc>
                  <a:txBody>
                    <a:bodyPr/>
                    <a:lstStyle/>
                    <a:p>
                      <a:r>
                        <a:rPr lang="en-GB" sz="1200" dirty="0">
                          <a:effectLst/>
                          <a:latin typeface="Arial" panose="020B0604020202020204" pitchFamily="34" charset="0"/>
                          <a:cs typeface="Arial" panose="020B0604020202020204" pitchFamily="34" charset="0"/>
                        </a:rPr>
                        <a:t>Autocratic (A1)</a:t>
                      </a:r>
                    </a:p>
                  </a:txBody>
                  <a:tcPr marL="15546" marR="59695" marT="29848" marB="29848" anchor="ctr">
                    <a:lnL>
                      <a:noFill/>
                    </a:lnL>
                    <a:lnR>
                      <a:noFill/>
                    </a:lnR>
                    <a:lnT>
                      <a:noFill/>
                    </a:lnT>
                    <a:lnB>
                      <a:noFill/>
                    </a:lnB>
                  </a:tcPr>
                </a:tc>
                <a:tc>
                  <a:txBody>
                    <a:bodyPr/>
                    <a:lstStyle/>
                    <a:p>
                      <a:r>
                        <a:rPr lang="en-GB" sz="1200">
                          <a:effectLst/>
                          <a:latin typeface="Arial" panose="020B0604020202020204" pitchFamily="34" charset="0"/>
                          <a:cs typeface="Arial" panose="020B0604020202020204" pitchFamily="34" charset="0"/>
                        </a:rPr>
                        <a:t>Using an autocratic style of leadership, the leader will make the decision by himself or herself, using the information readily available.</a:t>
                      </a:r>
                    </a:p>
                  </a:txBody>
                  <a:tcPr marL="15546" marR="59695" marT="29848" marB="29848" anchor="ctr">
                    <a:lnL>
                      <a:noFill/>
                    </a:lnL>
                    <a:lnR>
                      <a:noFill/>
                    </a:lnR>
                    <a:lnT>
                      <a:noFill/>
                    </a:lnT>
                    <a:lnB>
                      <a:noFill/>
                    </a:lnB>
                  </a:tcPr>
                </a:tc>
                <a:extLst>
                  <a:ext uri="{0D108BD9-81ED-4DB2-BD59-A6C34878D82A}">
                    <a16:rowId xmlns:a16="http://schemas.microsoft.com/office/drawing/2014/main" val="1433498236"/>
                  </a:ext>
                </a:extLst>
              </a:tr>
              <a:tr h="955121">
                <a:tc>
                  <a:txBody>
                    <a:bodyPr/>
                    <a:lstStyle/>
                    <a:p>
                      <a:r>
                        <a:rPr lang="en-GB" sz="1200" dirty="0">
                          <a:effectLst/>
                          <a:latin typeface="Arial" panose="020B0604020202020204" pitchFamily="34" charset="0"/>
                          <a:cs typeface="Arial" panose="020B0604020202020204" pitchFamily="34" charset="0"/>
                        </a:rPr>
                        <a:t>Autocratic (A2)</a:t>
                      </a:r>
                    </a:p>
                  </a:txBody>
                  <a:tcPr marL="15546" marR="59695" marT="29848" marB="29848" anchor="ctr">
                    <a:lnL>
                      <a:noFill/>
                    </a:lnL>
                    <a:lnR>
                      <a:noFill/>
                    </a:lnR>
                    <a:lnT>
                      <a:noFill/>
                    </a:lnT>
                    <a:lnB>
                      <a:noFill/>
                    </a:lnB>
                  </a:tcPr>
                </a:tc>
                <a:tc>
                  <a:txBody>
                    <a:bodyPr/>
                    <a:lstStyle/>
                    <a:p>
                      <a:r>
                        <a:rPr lang="en-GB" sz="1200" dirty="0">
                          <a:effectLst/>
                          <a:latin typeface="Arial" panose="020B0604020202020204" pitchFamily="34" charset="0"/>
                          <a:cs typeface="Arial" panose="020B0604020202020204" pitchFamily="34" charset="0"/>
                        </a:rPr>
                        <a:t>Using a less stringent autocratic leadership style, the leader will consult the group members to gain more </a:t>
                      </a:r>
                      <a:r>
                        <a:rPr lang="en-GB" sz="1200" dirty="0" err="1">
                          <a:effectLst/>
                          <a:latin typeface="Arial" panose="020B0604020202020204" pitchFamily="34" charset="0"/>
                          <a:cs typeface="Arial" panose="020B0604020202020204" pitchFamily="34" charset="0"/>
                        </a:rPr>
                        <a:t>informations</a:t>
                      </a:r>
                      <a:r>
                        <a:rPr lang="en-GB" sz="1200" dirty="0">
                          <a:effectLst/>
                          <a:latin typeface="Arial" panose="020B0604020202020204" pitchFamily="34" charset="0"/>
                          <a:cs typeface="Arial" panose="020B0604020202020204" pitchFamily="34" charset="0"/>
                        </a:rPr>
                        <a:t>, then will make the decision himself or herself. The final decision may or may not be shared with the group.</a:t>
                      </a:r>
                    </a:p>
                  </a:txBody>
                  <a:tcPr marL="15546" marR="59695" marT="29848" marB="29848" anchor="ctr">
                    <a:lnL>
                      <a:noFill/>
                    </a:lnL>
                    <a:lnR>
                      <a:noFill/>
                    </a:lnR>
                    <a:lnT>
                      <a:noFill/>
                    </a:lnT>
                    <a:lnB>
                      <a:noFill/>
                    </a:lnB>
                  </a:tcPr>
                </a:tc>
                <a:extLst>
                  <a:ext uri="{0D108BD9-81ED-4DB2-BD59-A6C34878D82A}">
                    <a16:rowId xmlns:a16="http://schemas.microsoft.com/office/drawing/2014/main" val="3575998800"/>
                  </a:ext>
                </a:extLst>
              </a:tr>
              <a:tr h="596950">
                <a:tc>
                  <a:txBody>
                    <a:bodyPr/>
                    <a:lstStyle/>
                    <a:p>
                      <a:r>
                        <a:rPr lang="en-GB" sz="1200">
                          <a:effectLst/>
                          <a:latin typeface="Arial" panose="020B0604020202020204" pitchFamily="34" charset="0"/>
                          <a:cs typeface="Arial" panose="020B0604020202020204" pitchFamily="34" charset="0"/>
                        </a:rPr>
                        <a:t>Consultative (C1)</a:t>
                      </a:r>
                    </a:p>
                  </a:txBody>
                  <a:tcPr marL="15546" marR="59695" marT="29848" marB="29848" anchor="ctr">
                    <a:lnL>
                      <a:noFill/>
                    </a:lnL>
                    <a:lnR>
                      <a:noFill/>
                    </a:lnR>
                    <a:lnT>
                      <a:noFill/>
                    </a:lnT>
                    <a:lnB>
                      <a:noFill/>
                    </a:lnB>
                  </a:tcPr>
                </a:tc>
                <a:tc>
                  <a:txBody>
                    <a:bodyPr/>
                    <a:lstStyle/>
                    <a:p>
                      <a:r>
                        <a:rPr lang="en-GB" sz="1200" dirty="0">
                          <a:effectLst/>
                          <a:latin typeface="Arial" panose="020B0604020202020204" pitchFamily="34" charset="0"/>
                          <a:cs typeface="Arial" panose="020B0604020202020204" pitchFamily="34" charset="0"/>
                        </a:rPr>
                        <a:t>Using a consultative leadership style, the leader will consult individuals to seek their opinion. The leader will make the decision himself or herself.</a:t>
                      </a:r>
                    </a:p>
                  </a:txBody>
                  <a:tcPr marL="15546" marR="59695" marT="29848" marB="29848" anchor="ctr">
                    <a:lnL>
                      <a:noFill/>
                    </a:lnL>
                    <a:lnR>
                      <a:noFill/>
                    </a:lnR>
                    <a:lnT>
                      <a:noFill/>
                    </a:lnT>
                    <a:lnB>
                      <a:noFill/>
                    </a:lnB>
                  </a:tcPr>
                </a:tc>
                <a:extLst>
                  <a:ext uri="{0D108BD9-81ED-4DB2-BD59-A6C34878D82A}">
                    <a16:rowId xmlns:a16="http://schemas.microsoft.com/office/drawing/2014/main" val="259819455"/>
                  </a:ext>
                </a:extLst>
              </a:tr>
              <a:tr h="776036">
                <a:tc>
                  <a:txBody>
                    <a:bodyPr/>
                    <a:lstStyle/>
                    <a:p>
                      <a:r>
                        <a:rPr lang="en-GB" sz="1200">
                          <a:effectLst/>
                          <a:latin typeface="Arial" panose="020B0604020202020204" pitchFamily="34" charset="0"/>
                          <a:cs typeface="Arial" panose="020B0604020202020204" pitchFamily="34" charset="0"/>
                        </a:rPr>
                        <a:t>Consultative (C2)</a:t>
                      </a:r>
                    </a:p>
                  </a:txBody>
                  <a:tcPr marL="15546" marR="59695" marT="29848" marB="29848" anchor="ctr">
                    <a:lnL>
                      <a:noFill/>
                    </a:lnL>
                    <a:lnR>
                      <a:noFill/>
                    </a:lnR>
                    <a:lnT>
                      <a:noFill/>
                    </a:lnT>
                    <a:lnB>
                      <a:noFill/>
                    </a:lnB>
                  </a:tcPr>
                </a:tc>
                <a:tc>
                  <a:txBody>
                    <a:bodyPr/>
                    <a:lstStyle/>
                    <a:p>
                      <a:r>
                        <a:rPr lang="en-GB" sz="1200" dirty="0">
                          <a:effectLst/>
                          <a:latin typeface="Arial" panose="020B0604020202020204" pitchFamily="34" charset="0"/>
                          <a:cs typeface="Arial" panose="020B0604020202020204" pitchFamily="34" charset="0"/>
                        </a:rPr>
                        <a:t>Using a consultative leadership style, the leader will consult the group to seek individual opinions and suggestions. The leader will make the decision himself or herself.</a:t>
                      </a:r>
                    </a:p>
                  </a:txBody>
                  <a:tcPr marL="15546" marR="59695" marT="29848" marB="29848" anchor="ctr">
                    <a:lnL>
                      <a:noFill/>
                    </a:lnL>
                    <a:lnR>
                      <a:noFill/>
                    </a:lnR>
                    <a:lnT>
                      <a:noFill/>
                    </a:lnT>
                    <a:lnB>
                      <a:noFill/>
                    </a:lnB>
                  </a:tcPr>
                </a:tc>
                <a:extLst>
                  <a:ext uri="{0D108BD9-81ED-4DB2-BD59-A6C34878D82A}">
                    <a16:rowId xmlns:a16="http://schemas.microsoft.com/office/drawing/2014/main" val="2577126572"/>
                  </a:ext>
                </a:extLst>
              </a:tr>
              <a:tr h="596950">
                <a:tc>
                  <a:txBody>
                    <a:bodyPr/>
                    <a:lstStyle/>
                    <a:p>
                      <a:r>
                        <a:rPr lang="en-GB" sz="1200">
                          <a:effectLst/>
                          <a:latin typeface="Arial" panose="020B0604020202020204" pitchFamily="34" charset="0"/>
                          <a:cs typeface="Arial" panose="020B0604020202020204" pitchFamily="34" charset="0"/>
                        </a:rPr>
                        <a:t>Collaborative (G2)</a:t>
                      </a:r>
                    </a:p>
                  </a:txBody>
                  <a:tcPr marL="15546" marR="59695" marT="29848" marB="29848" anchor="ctr">
                    <a:lnL>
                      <a:noFill/>
                    </a:lnL>
                    <a:lnR>
                      <a:noFill/>
                    </a:lnR>
                    <a:lnT>
                      <a:noFill/>
                    </a:lnT>
                    <a:lnB>
                      <a:noFill/>
                    </a:lnB>
                  </a:tcPr>
                </a:tc>
                <a:tc>
                  <a:txBody>
                    <a:bodyPr/>
                    <a:lstStyle/>
                    <a:p>
                      <a:r>
                        <a:rPr lang="en-GB" sz="1200" dirty="0">
                          <a:effectLst/>
                          <a:latin typeface="Arial" panose="020B0604020202020204" pitchFamily="34" charset="0"/>
                          <a:cs typeface="Arial" panose="020B0604020202020204" pitchFamily="34" charset="0"/>
                        </a:rPr>
                        <a:t>Using a collaborative leadership style, the group will make the decision. The leader will play a supportive role to ensure that everyone agrees on the decision.</a:t>
                      </a:r>
                    </a:p>
                  </a:txBody>
                  <a:tcPr marL="15546" marR="59695" marT="29848" marB="29848" anchor="ctr">
                    <a:lnL>
                      <a:noFill/>
                    </a:lnL>
                    <a:lnR>
                      <a:noFill/>
                    </a:lnR>
                    <a:lnT>
                      <a:noFill/>
                    </a:lnT>
                    <a:lnB>
                      <a:noFill/>
                    </a:lnB>
                  </a:tcPr>
                </a:tc>
                <a:extLst>
                  <a:ext uri="{0D108BD9-81ED-4DB2-BD59-A6C34878D82A}">
                    <a16:rowId xmlns:a16="http://schemas.microsoft.com/office/drawing/2014/main" val="2683478668"/>
                  </a:ext>
                </a:extLst>
              </a:tr>
            </a:tbl>
          </a:graphicData>
        </a:graphic>
      </p:graphicFrame>
    </p:spTree>
    <p:extLst>
      <p:ext uri="{BB962C8B-B14F-4D97-AF65-F5344CB8AC3E}">
        <p14:creationId xmlns:p14="http://schemas.microsoft.com/office/powerpoint/2010/main" val="1389039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31FBA-5192-D771-4FB6-F312830A59C0}"/>
              </a:ext>
            </a:extLst>
          </p:cNvPr>
          <p:cNvSpPr>
            <a:spLocks noGrp="1"/>
          </p:cNvSpPr>
          <p:nvPr>
            <p:ph type="title"/>
          </p:nvPr>
        </p:nvSpPr>
        <p:spPr/>
        <p:txBody>
          <a:bodyPr/>
          <a:lstStyle/>
          <a:p>
            <a:r>
              <a:rPr lang="en-GB" dirty="0"/>
              <a:t>Stakeholders</a:t>
            </a:r>
          </a:p>
        </p:txBody>
      </p:sp>
      <p:pic>
        <p:nvPicPr>
          <p:cNvPr id="4" name="Content Placeholder 3">
            <a:extLst>
              <a:ext uri="{FF2B5EF4-FFF2-40B4-BE49-F238E27FC236}">
                <a16:creationId xmlns:a16="http://schemas.microsoft.com/office/drawing/2014/main" id="{D58E6012-38B3-342C-0B0B-EC5F0C7AD8B1}"/>
              </a:ext>
            </a:extLst>
          </p:cNvPr>
          <p:cNvPicPr>
            <a:picLocks noGrp="1" noChangeAspect="1"/>
          </p:cNvPicPr>
          <p:nvPr>
            <p:ph idx="1"/>
          </p:nvPr>
        </p:nvPicPr>
        <p:blipFill>
          <a:blip r:embed="rId3"/>
          <a:stretch>
            <a:fillRect/>
          </a:stretch>
        </p:blipFill>
        <p:spPr>
          <a:xfrm>
            <a:off x="5500477" y="2943818"/>
            <a:ext cx="3248025" cy="1562100"/>
          </a:xfrm>
          <a:prstGeom prst="rect">
            <a:avLst/>
          </a:prstGeom>
        </p:spPr>
      </p:pic>
      <p:pic>
        <p:nvPicPr>
          <p:cNvPr id="5" name="Picture 4">
            <a:extLst>
              <a:ext uri="{FF2B5EF4-FFF2-40B4-BE49-F238E27FC236}">
                <a16:creationId xmlns:a16="http://schemas.microsoft.com/office/drawing/2014/main" id="{8B93F62F-688D-19BE-6CD0-731319C21912}"/>
              </a:ext>
            </a:extLst>
          </p:cNvPr>
          <p:cNvPicPr>
            <a:picLocks noChangeAspect="1"/>
          </p:cNvPicPr>
          <p:nvPr/>
        </p:nvPicPr>
        <p:blipFill>
          <a:blip r:embed="rId4"/>
          <a:stretch>
            <a:fillRect/>
          </a:stretch>
        </p:blipFill>
        <p:spPr>
          <a:xfrm>
            <a:off x="7750175" y="736120"/>
            <a:ext cx="3439064" cy="2289163"/>
          </a:xfrm>
          <a:prstGeom prst="rect">
            <a:avLst/>
          </a:prstGeom>
        </p:spPr>
      </p:pic>
      <p:pic>
        <p:nvPicPr>
          <p:cNvPr id="6" name="Picture 5">
            <a:extLst>
              <a:ext uri="{FF2B5EF4-FFF2-40B4-BE49-F238E27FC236}">
                <a16:creationId xmlns:a16="http://schemas.microsoft.com/office/drawing/2014/main" id="{D32E4E33-900D-21E2-D8A9-55D54E752487}"/>
              </a:ext>
            </a:extLst>
          </p:cNvPr>
          <p:cNvPicPr>
            <a:picLocks noChangeAspect="1"/>
          </p:cNvPicPr>
          <p:nvPr/>
        </p:nvPicPr>
        <p:blipFill>
          <a:blip r:embed="rId5"/>
          <a:stretch>
            <a:fillRect/>
          </a:stretch>
        </p:blipFill>
        <p:spPr>
          <a:xfrm>
            <a:off x="687597" y="4029255"/>
            <a:ext cx="2857500" cy="1905000"/>
          </a:xfrm>
          <a:prstGeom prst="rect">
            <a:avLst/>
          </a:prstGeom>
        </p:spPr>
      </p:pic>
      <p:pic>
        <p:nvPicPr>
          <p:cNvPr id="7" name="Picture 6">
            <a:extLst>
              <a:ext uri="{FF2B5EF4-FFF2-40B4-BE49-F238E27FC236}">
                <a16:creationId xmlns:a16="http://schemas.microsoft.com/office/drawing/2014/main" id="{DF207800-422D-3439-E768-F0CB68FC08ED}"/>
              </a:ext>
            </a:extLst>
          </p:cNvPr>
          <p:cNvPicPr>
            <a:picLocks noChangeAspect="1"/>
          </p:cNvPicPr>
          <p:nvPr/>
        </p:nvPicPr>
        <p:blipFill>
          <a:blip r:embed="rId6"/>
          <a:stretch>
            <a:fillRect/>
          </a:stretch>
        </p:blipFill>
        <p:spPr>
          <a:xfrm>
            <a:off x="9069387" y="3084356"/>
            <a:ext cx="2914650" cy="1838325"/>
          </a:xfrm>
          <a:prstGeom prst="rect">
            <a:avLst/>
          </a:prstGeom>
        </p:spPr>
      </p:pic>
      <p:pic>
        <p:nvPicPr>
          <p:cNvPr id="8" name="Picture 7">
            <a:extLst>
              <a:ext uri="{FF2B5EF4-FFF2-40B4-BE49-F238E27FC236}">
                <a16:creationId xmlns:a16="http://schemas.microsoft.com/office/drawing/2014/main" id="{0B2A3852-BA84-D02C-A8B8-D4D83746C692}"/>
              </a:ext>
            </a:extLst>
          </p:cNvPr>
          <p:cNvPicPr>
            <a:picLocks noChangeAspect="1"/>
          </p:cNvPicPr>
          <p:nvPr/>
        </p:nvPicPr>
        <p:blipFill>
          <a:blip r:embed="rId7"/>
          <a:stretch>
            <a:fillRect/>
          </a:stretch>
        </p:blipFill>
        <p:spPr>
          <a:xfrm>
            <a:off x="10005779" y="5068019"/>
            <a:ext cx="1143000" cy="1143000"/>
          </a:xfrm>
          <a:prstGeom prst="rect">
            <a:avLst/>
          </a:prstGeom>
        </p:spPr>
      </p:pic>
      <p:pic>
        <p:nvPicPr>
          <p:cNvPr id="9" name="Picture 8">
            <a:extLst>
              <a:ext uri="{FF2B5EF4-FFF2-40B4-BE49-F238E27FC236}">
                <a16:creationId xmlns:a16="http://schemas.microsoft.com/office/drawing/2014/main" id="{859A873C-C537-B7D9-A055-6084556CB8B7}"/>
              </a:ext>
            </a:extLst>
          </p:cNvPr>
          <p:cNvPicPr>
            <a:picLocks noChangeAspect="1"/>
          </p:cNvPicPr>
          <p:nvPr/>
        </p:nvPicPr>
        <p:blipFill>
          <a:blip r:embed="rId8"/>
          <a:stretch>
            <a:fillRect/>
          </a:stretch>
        </p:blipFill>
        <p:spPr>
          <a:xfrm>
            <a:off x="5838824" y="382068"/>
            <a:ext cx="1952625" cy="1714500"/>
          </a:xfrm>
          <a:prstGeom prst="rect">
            <a:avLst/>
          </a:prstGeom>
        </p:spPr>
      </p:pic>
      <p:pic>
        <p:nvPicPr>
          <p:cNvPr id="10" name="Picture 9">
            <a:extLst>
              <a:ext uri="{FF2B5EF4-FFF2-40B4-BE49-F238E27FC236}">
                <a16:creationId xmlns:a16="http://schemas.microsoft.com/office/drawing/2014/main" id="{A5CFC761-393E-AC62-3BAF-F9CB9E769595}"/>
              </a:ext>
            </a:extLst>
          </p:cNvPr>
          <p:cNvPicPr>
            <a:picLocks noChangeAspect="1"/>
          </p:cNvPicPr>
          <p:nvPr/>
        </p:nvPicPr>
        <p:blipFill>
          <a:blip r:embed="rId9"/>
          <a:stretch>
            <a:fillRect/>
          </a:stretch>
        </p:blipFill>
        <p:spPr>
          <a:xfrm>
            <a:off x="2939571" y="1651160"/>
            <a:ext cx="2809875" cy="1866900"/>
          </a:xfrm>
          <a:prstGeom prst="rect">
            <a:avLst/>
          </a:prstGeom>
        </p:spPr>
      </p:pic>
      <p:pic>
        <p:nvPicPr>
          <p:cNvPr id="11" name="Picture 10">
            <a:extLst>
              <a:ext uri="{FF2B5EF4-FFF2-40B4-BE49-F238E27FC236}">
                <a16:creationId xmlns:a16="http://schemas.microsoft.com/office/drawing/2014/main" id="{0EE9EB4B-F936-292B-3D5E-D2B8E76A8985}"/>
              </a:ext>
            </a:extLst>
          </p:cNvPr>
          <p:cNvPicPr>
            <a:picLocks noChangeAspect="1"/>
          </p:cNvPicPr>
          <p:nvPr/>
        </p:nvPicPr>
        <p:blipFill>
          <a:blip r:embed="rId10"/>
          <a:stretch>
            <a:fillRect/>
          </a:stretch>
        </p:blipFill>
        <p:spPr>
          <a:xfrm>
            <a:off x="6815137" y="4567327"/>
            <a:ext cx="2219325" cy="1714500"/>
          </a:xfrm>
          <a:prstGeom prst="rect">
            <a:avLst/>
          </a:prstGeom>
        </p:spPr>
      </p:pic>
      <p:pic>
        <p:nvPicPr>
          <p:cNvPr id="12" name="Picture 11">
            <a:extLst>
              <a:ext uri="{FF2B5EF4-FFF2-40B4-BE49-F238E27FC236}">
                <a16:creationId xmlns:a16="http://schemas.microsoft.com/office/drawing/2014/main" id="{2F1B1D47-74C0-3858-9DC3-DE1047868708}"/>
              </a:ext>
            </a:extLst>
          </p:cNvPr>
          <p:cNvPicPr>
            <a:picLocks noChangeAspect="1"/>
          </p:cNvPicPr>
          <p:nvPr/>
        </p:nvPicPr>
        <p:blipFill>
          <a:blip r:embed="rId11"/>
          <a:stretch>
            <a:fillRect/>
          </a:stretch>
        </p:blipFill>
        <p:spPr>
          <a:xfrm>
            <a:off x="3681621" y="4495889"/>
            <a:ext cx="2771775" cy="1857375"/>
          </a:xfrm>
          <a:prstGeom prst="rect">
            <a:avLst/>
          </a:prstGeom>
        </p:spPr>
      </p:pic>
      <p:pic>
        <p:nvPicPr>
          <p:cNvPr id="13" name="Picture 12">
            <a:extLst>
              <a:ext uri="{FF2B5EF4-FFF2-40B4-BE49-F238E27FC236}">
                <a16:creationId xmlns:a16="http://schemas.microsoft.com/office/drawing/2014/main" id="{68AB7BB6-580E-CAAE-613B-391EA9E6E39D}"/>
              </a:ext>
            </a:extLst>
          </p:cNvPr>
          <p:cNvPicPr>
            <a:picLocks noChangeAspect="1"/>
          </p:cNvPicPr>
          <p:nvPr/>
        </p:nvPicPr>
        <p:blipFill>
          <a:blip r:embed="rId12"/>
          <a:stretch>
            <a:fillRect/>
          </a:stretch>
        </p:blipFill>
        <p:spPr>
          <a:xfrm>
            <a:off x="9792178" y="269165"/>
            <a:ext cx="1849034" cy="1692447"/>
          </a:xfrm>
          <a:prstGeom prst="rect">
            <a:avLst/>
          </a:prstGeom>
        </p:spPr>
      </p:pic>
      <p:pic>
        <p:nvPicPr>
          <p:cNvPr id="14" name="Picture 13">
            <a:extLst>
              <a:ext uri="{FF2B5EF4-FFF2-40B4-BE49-F238E27FC236}">
                <a16:creationId xmlns:a16="http://schemas.microsoft.com/office/drawing/2014/main" id="{26594802-8185-BA04-EB77-7E303D9F4BBF}"/>
              </a:ext>
            </a:extLst>
          </p:cNvPr>
          <p:cNvPicPr>
            <a:picLocks noChangeAspect="1"/>
          </p:cNvPicPr>
          <p:nvPr/>
        </p:nvPicPr>
        <p:blipFill>
          <a:blip r:embed="rId13"/>
          <a:stretch>
            <a:fillRect/>
          </a:stretch>
        </p:blipFill>
        <p:spPr>
          <a:xfrm>
            <a:off x="244719" y="1734538"/>
            <a:ext cx="2500995" cy="2016373"/>
          </a:xfrm>
          <a:prstGeom prst="rect">
            <a:avLst/>
          </a:prstGeom>
        </p:spPr>
      </p:pic>
    </p:spTree>
    <p:extLst>
      <p:ext uri="{BB962C8B-B14F-4D97-AF65-F5344CB8AC3E}">
        <p14:creationId xmlns:p14="http://schemas.microsoft.com/office/powerpoint/2010/main" val="15606224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8339FD3-6285-7F8A-BC8E-4A1A0B46E8F5}"/>
              </a:ext>
            </a:extLst>
          </p:cNvPr>
          <p:cNvPicPr>
            <a:picLocks noChangeAspect="1"/>
          </p:cNvPicPr>
          <p:nvPr/>
        </p:nvPicPr>
        <p:blipFill>
          <a:blip r:embed="rId3"/>
          <a:stretch>
            <a:fillRect/>
          </a:stretch>
        </p:blipFill>
        <p:spPr>
          <a:xfrm>
            <a:off x="2162354" y="255827"/>
            <a:ext cx="7315200" cy="5667645"/>
          </a:xfrm>
          <a:prstGeom prst="rect">
            <a:avLst/>
          </a:prstGeom>
        </p:spPr>
      </p:pic>
    </p:spTree>
    <p:extLst>
      <p:ext uri="{BB962C8B-B14F-4D97-AF65-F5344CB8AC3E}">
        <p14:creationId xmlns:p14="http://schemas.microsoft.com/office/powerpoint/2010/main" val="1385036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C9B2E-619D-7E14-A23A-060E65F0D001}"/>
              </a:ext>
            </a:extLst>
          </p:cNvPr>
          <p:cNvSpPr>
            <a:spLocks noGrp="1"/>
          </p:cNvSpPr>
          <p:nvPr>
            <p:ph type="title"/>
          </p:nvPr>
        </p:nvSpPr>
        <p:spPr/>
        <p:txBody>
          <a:bodyPr/>
          <a:lstStyle/>
          <a:p>
            <a:r>
              <a:rPr lang="en-GB" dirty="0"/>
              <a:t>Next Week</a:t>
            </a:r>
          </a:p>
        </p:txBody>
      </p:sp>
      <p:sp>
        <p:nvSpPr>
          <p:cNvPr id="3" name="Content Placeholder 2">
            <a:extLst>
              <a:ext uri="{FF2B5EF4-FFF2-40B4-BE49-F238E27FC236}">
                <a16:creationId xmlns:a16="http://schemas.microsoft.com/office/drawing/2014/main" id="{DD850203-70B8-27B8-FD4F-29A4184FEE13}"/>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Creating a Learning Environment and Diversity in the Workplace</a:t>
            </a:r>
          </a:p>
        </p:txBody>
      </p:sp>
      <p:pic>
        <p:nvPicPr>
          <p:cNvPr id="5" name="Picture 4">
            <a:extLst>
              <a:ext uri="{FF2B5EF4-FFF2-40B4-BE49-F238E27FC236}">
                <a16:creationId xmlns:a16="http://schemas.microsoft.com/office/drawing/2014/main" id="{082E8C19-2857-A047-E29C-CDA4028534D7}"/>
              </a:ext>
            </a:extLst>
          </p:cNvPr>
          <p:cNvPicPr>
            <a:picLocks noChangeAspect="1"/>
          </p:cNvPicPr>
          <p:nvPr/>
        </p:nvPicPr>
        <p:blipFill>
          <a:blip r:embed="rId3"/>
          <a:stretch>
            <a:fillRect/>
          </a:stretch>
        </p:blipFill>
        <p:spPr>
          <a:xfrm>
            <a:off x="1328468" y="2748951"/>
            <a:ext cx="9167004" cy="3405546"/>
          </a:xfrm>
          <a:prstGeom prst="rect">
            <a:avLst/>
          </a:prstGeom>
        </p:spPr>
      </p:pic>
    </p:spTree>
    <p:extLst>
      <p:ext uri="{BB962C8B-B14F-4D97-AF65-F5344CB8AC3E}">
        <p14:creationId xmlns:p14="http://schemas.microsoft.com/office/powerpoint/2010/main" val="1681086587"/>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3.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{022A5961-2CB7-4143-AC94-A2557CF9500B}tf11437505_win32</Template>
  <TotalTime>0</TotalTime>
  <Words>879</Words>
  <Application>Microsoft Office PowerPoint</Application>
  <PresentationFormat>Widescreen</PresentationFormat>
  <Paragraphs>137</Paragraphs>
  <Slides>21</Slides>
  <Notes>17</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21</vt:i4>
      </vt:variant>
    </vt:vector>
  </HeadingPairs>
  <TitlesOfParts>
    <vt:vector size="34" baseType="lpstr">
      <vt:lpstr>-apple-system</vt:lpstr>
      <vt:lpstr>Mulish</vt:lpstr>
      <vt:lpstr>Arial</vt:lpstr>
      <vt:lpstr>Arial Black</vt:lpstr>
      <vt:lpstr>Calibri</vt:lpstr>
      <vt:lpstr>Georgia Pro Cond Light</vt:lpstr>
      <vt:lpstr>Lato</vt:lpstr>
      <vt:lpstr>Merriweather</vt:lpstr>
      <vt:lpstr>Noto Sans</vt:lpstr>
      <vt:lpstr>Roboto</vt:lpstr>
      <vt:lpstr>Speak Pro</vt:lpstr>
      <vt:lpstr>Verdana</vt:lpstr>
      <vt:lpstr>RetrospectVTI</vt:lpstr>
      <vt:lpstr>Contemporary Themes in Management and Leadership</vt:lpstr>
      <vt:lpstr>Previously we have looked at……</vt:lpstr>
      <vt:lpstr>Today we will look at…..</vt:lpstr>
      <vt:lpstr>Leaders and Followers</vt:lpstr>
      <vt:lpstr>Sustainable Development Goals</vt:lpstr>
      <vt:lpstr>The Office Business Ethics</vt:lpstr>
      <vt:lpstr>The Ethical Business</vt:lpstr>
      <vt:lpstr>The Ethical Business</vt:lpstr>
      <vt:lpstr>The 4 V Model of Ethical Behaviour</vt:lpstr>
      <vt:lpstr>Ethical Standards </vt:lpstr>
      <vt:lpstr>Ethical Leadership</vt:lpstr>
      <vt:lpstr>3 Major Ethical Traits</vt:lpstr>
      <vt:lpstr>Creating Ethical Cultures in Business</vt:lpstr>
      <vt:lpstr>A Leaders Traits</vt:lpstr>
      <vt:lpstr>Controversy on the Trait Theory</vt:lpstr>
      <vt:lpstr>Contingency Theory of Leadership</vt:lpstr>
      <vt:lpstr>Contingency theory</vt:lpstr>
      <vt:lpstr>Vroom-Yetton-Jago Contingency Model (1988)</vt:lpstr>
      <vt:lpstr>Stakeholders</vt:lpstr>
      <vt:lpstr>PowerPoint Presentation</vt:lpstr>
      <vt:lpstr>Next Week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Marie Pitson</dc:creator>
  <cp:lastModifiedBy>Marie Pitson</cp:lastModifiedBy>
  <cp:revision>21</cp:revision>
  <dcterms:created xsi:type="dcterms:W3CDTF">2022-10-25T12:58:01Z</dcterms:created>
  <dcterms:modified xsi:type="dcterms:W3CDTF">2022-11-08T09:41:09Z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