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6" r:id="rId5"/>
    <p:sldId id="275" r:id="rId6"/>
    <p:sldId id="287" r:id="rId7"/>
    <p:sldId id="289" r:id="rId8"/>
    <p:sldId id="290" r:id="rId9"/>
    <p:sldId id="291" r:id="rId10"/>
    <p:sldId id="28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86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mtaz Goolam" userId="7b8f3cd9-a17c-4200-9d27-a29bdc4ac75a" providerId="ADAL" clId="{F508BCE7-695B-EA47-A593-D8F85266066C}"/>
    <pc:docChg chg="custSel modSld">
      <pc:chgData name="Mumtaz Goolam" userId="7b8f3cd9-a17c-4200-9d27-a29bdc4ac75a" providerId="ADAL" clId="{F508BCE7-695B-EA47-A593-D8F85266066C}" dt="2020-10-13T22:19:24.550" v="11" actId="20577"/>
      <pc:docMkLst>
        <pc:docMk/>
      </pc:docMkLst>
      <pc:sldChg chg="modSp mod">
        <pc:chgData name="Mumtaz Goolam" userId="7b8f3cd9-a17c-4200-9d27-a29bdc4ac75a" providerId="ADAL" clId="{F508BCE7-695B-EA47-A593-D8F85266066C}" dt="2020-10-13T22:19:24.550" v="11" actId="20577"/>
        <pc:sldMkLst>
          <pc:docMk/>
          <pc:sldMk cId="572233943" sldId="288"/>
        </pc:sldMkLst>
        <pc:spChg chg="mod">
          <ac:chgData name="Mumtaz Goolam" userId="7b8f3cd9-a17c-4200-9d27-a29bdc4ac75a" providerId="ADAL" clId="{F508BCE7-695B-EA47-A593-D8F85266066C}" dt="2020-10-13T22:19:24.550" v="11" actId="20577"/>
          <ac:spMkLst>
            <pc:docMk/>
            <pc:sldMk cId="572233943" sldId="288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26/09/2023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althcommunities.com/high-cholesterol/overview-of-high-cholesterol.shtml" TargetMode="External"/><Relationship Id="rId2" Type="http://schemas.openxmlformats.org/officeDocument/2006/relationships/hyperlink" Target="http://www.healthcommunities.com/breastfeeding/children/overview-of-breastfeeding.s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healthcommunities.com/understanding-diabetes/diabetes-mellitus-overview.shtml" TargetMode="External"/><Relationship Id="rId5" Type="http://schemas.openxmlformats.org/officeDocument/2006/relationships/hyperlink" Target="http://www.healthcommunities.com/depression/overview-of-depression.shtml" TargetMode="External"/><Relationship Id="rId4" Type="http://schemas.openxmlformats.org/officeDocument/2006/relationships/hyperlink" Target="http://www.healthcommunities.com/colon-cancer/colon-cancer-overview.shtml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ealthcommunities.com/pregnancy/prenatal-care.shtml" TargetMode="External"/><Relationship Id="rId3" Type="http://schemas.openxmlformats.org/officeDocument/2006/relationships/hyperlink" Target="http://www.healthcommunities.com/hiv-aids/human-immunodeficiency-virus-hiv-overview.shtml" TargetMode="External"/><Relationship Id="rId7" Type="http://schemas.openxmlformats.org/officeDocument/2006/relationships/hyperlink" Target="http://www.healthcommunities.com/gynecological-tests/pap-smear.shtml" TargetMode="External"/><Relationship Id="rId2" Type="http://schemas.openxmlformats.org/officeDocument/2006/relationships/hyperlink" Target="http://www.healthcommunities.com/viral-hepatitis/hepatitis-b.s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healthcommunities.com/osteoporosis/overview-of-osteoporosis.shtml" TargetMode="External"/><Relationship Id="rId5" Type="http://schemas.openxmlformats.org/officeDocument/2006/relationships/hyperlink" Target="http://www.healthcommunities.com/obesity/overview-of-obesity-overweight.shtml" TargetMode="External"/><Relationship Id="rId4" Type="http://schemas.openxmlformats.org/officeDocument/2006/relationships/hyperlink" Target="http://www.healthcommunities.com/xrays-scans/overview-of-mammogram.shtml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052736"/>
            <a:ext cx="7992888" cy="1470025"/>
          </a:xfrm>
        </p:spPr>
        <p:txBody>
          <a:bodyPr>
            <a:normAutofit fontScale="90000"/>
          </a:bodyPr>
          <a:lstStyle/>
          <a:p>
            <a:pPr marL="0" indent="0"/>
            <a:r>
              <a:rPr lang="en-GB" altLang="en-US" dirty="0"/>
              <a:t>INTRODUCTION TO PHYSIOLOGY</a:t>
            </a:r>
            <a:br>
              <a:rPr lang="en-GB" altLang="en-US" dirty="0"/>
            </a:br>
            <a:endParaRPr lang="en-GB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1C96DE-C090-4E6B-AC0B-470FD4653840}"/>
              </a:ext>
            </a:extLst>
          </p:cNvPr>
          <p:cNvSpPr txBox="1"/>
          <p:nvPr/>
        </p:nvSpPr>
        <p:spPr>
          <a:xfrm>
            <a:off x="2123728" y="3380799"/>
            <a:ext cx="50405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WEEK 8</a:t>
            </a:r>
          </a:p>
          <a:p>
            <a:pPr algn="ctr"/>
            <a:r>
              <a:rPr lang="en-GB" sz="2800" b="1" dirty="0"/>
              <a:t>PHYSIOLOGICAL PROFILE</a:t>
            </a:r>
          </a:p>
          <a:p>
            <a:pPr algn="ctr"/>
            <a:r>
              <a:rPr lang="en-GB" sz="2800" b="1" dirty="0"/>
              <a:t>Mumtaz Goolam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WEEK 8 SESSION ONE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Objectives of the session</a:t>
            </a:r>
          </a:p>
          <a:p>
            <a:pPr marL="0" indent="0">
              <a:buNone/>
            </a:pPr>
            <a:r>
              <a:rPr lang="en-GB" dirty="0"/>
              <a:t>By the end of the session students should be able to:</a:t>
            </a:r>
          </a:p>
          <a:p>
            <a:pPr>
              <a:buFont typeface="Wingdings" pitchFamily="2" charset="2"/>
              <a:buChar char="§"/>
            </a:pPr>
            <a:r>
              <a:rPr lang="en-GB" dirty="0"/>
              <a:t>To explain the importance of measuring physiological profile</a:t>
            </a:r>
          </a:p>
          <a:p>
            <a:pPr>
              <a:buFont typeface="Wingdings" pitchFamily="2" charset="2"/>
              <a:buChar char="§"/>
            </a:pPr>
            <a:r>
              <a:rPr lang="en-GB" dirty="0"/>
              <a:t>Explain the importance of routine body profiles as tools for care </a:t>
            </a:r>
            <a:r>
              <a:rPr lang="en-GB" dirty="0" err="1"/>
              <a:t>planing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4086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4082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Routine Tests for Men and Women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sz="4400" u="sng" dirty="0"/>
              <a:t>Liver function </a:t>
            </a:r>
            <a:r>
              <a:rPr lang="en-GB" sz="4400" dirty="0"/>
              <a:t>test (alanine </a:t>
            </a:r>
            <a:r>
              <a:rPr lang="en-GB" sz="4400" dirty="0" err="1"/>
              <a:t>transferase</a:t>
            </a:r>
            <a:r>
              <a:rPr lang="en-GB" sz="4400" dirty="0"/>
              <a:t> and gamma </a:t>
            </a:r>
            <a:r>
              <a:rPr lang="en-GB" sz="4400" dirty="0" err="1"/>
              <a:t>glutamyl</a:t>
            </a:r>
            <a:r>
              <a:rPr lang="en-GB" sz="4400" dirty="0"/>
              <a:t> </a:t>
            </a:r>
            <a:r>
              <a:rPr lang="en-GB" sz="4400" dirty="0" err="1"/>
              <a:t>transferase</a:t>
            </a:r>
            <a:r>
              <a:rPr lang="en-GB" sz="4400" dirty="0"/>
              <a:t> </a:t>
            </a:r>
          </a:p>
          <a:p>
            <a:r>
              <a:rPr lang="en-GB" sz="4400" u="sng" dirty="0"/>
              <a:t>Bone profiles </a:t>
            </a:r>
            <a:r>
              <a:rPr lang="en-GB" sz="4400" dirty="0"/>
              <a:t>to check calcium and magnesium levels</a:t>
            </a:r>
          </a:p>
          <a:p>
            <a:r>
              <a:rPr lang="en-GB" sz="4400" u="sng" dirty="0"/>
              <a:t>Abdominal aortic aneurysm </a:t>
            </a:r>
            <a:r>
              <a:rPr lang="en-GB" sz="4400" dirty="0"/>
              <a:t>screening (in men who smoke or have smoked, this test is recommended once between the ages of 65 and 75)</a:t>
            </a:r>
          </a:p>
          <a:p>
            <a:r>
              <a:rPr lang="en-GB" sz="4400" u="sng" dirty="0"/>
              <a:t>Alcohol counselling </a:t>
            </a:r>
            <a:r>
              <a:rPr lang="en-GB" sz="4400" dirty="0"/>
              <a:t>(recommended for all primary care and prenatal care visits)</a:t>
            </a:r>
          </a:p>
          <a:p>
            <a:r>
              <a:rPr lang="en-GB" sz="4400" u="sng" dirty="0"/>
              <a:t>Aspirin therapy </a:t>
            </a:r>
            <a:r>
              <a:rPr lang="en-GB" sz="4400" dirty="0"/>
              <a:t>to help prevent coronary heart disease (recommended in women 55 to 79 years of age and men 45 to 79 years of age—when benefits outweigh risks)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8154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Routine Tests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363272" cy="3917032"/>
          </a:xfrm>
        </p:spPr>
        <p:txBody>
          <a:bodyPr>
            <a:normAutofit fontScale="40000" lnSpcReduction="20000"/>
          </a:bodyPr>
          <a:lstStyle/>
          <a:p>
            <a:pPr fontAlgn="base">
              <a:buFont typeface="Arial"/>
              <a:buChar char="•"/>
            </a:pPr>
            <a:r>
              <a:rPr lang="en-GB" sz="4500" dirty="0">
                <a:solidFill>
                  <a:srgbClr val="0066FF"/>
                </a:solidFill>
                <a:latin typeface="Arial Rounded MT Bold" pitchFamily="34" charset="0"/>
                <a:hlinkClick r:id="rId2"/>
              </a:rPr>
              <a:t>Breastfeeding</a:t>
            </a:r>
            <a:r>
              <a:rPr lang="en-GB" sz="4500" dirty="0">
                <a:solidFill>
                  <a:srgbClr val="666666"/>
                </a:solidFill>
                <a:latin typeface="Arial Rounded MT Bold" pitchFamily="34" charset="0"/>
              </a:rPr>
              <a:t> </a:t>
            </a:r>
            <a:r>
              <a:rPr lang="en-GB" sz="4500" dirty="0" err="1">
                <a:solidFill>
                  <a:srgbClr val="666666"/>
                </a:solidFill>
                <a:latin typeface="Arial Rounded MT Bold" pitchFamily="34" charset="0"/>
              </a:rPr>
              <a:t>counseling</a:t>
            </a:r>
            <a:r>
              <a:rPr lang="en-GB" sz="4500" dirty="0">
                <a:solidFill>
                  <a:srgbClr val="666666"/>
                </a:solidFill>
                <a:latin typeface="Arial Rounded MT Bold" pitchFamily="34" charset="0"/>
              </a:rPr>
              <a:t> (recommended for women during pregnancy and after giving birth)</a:t>
            </a:r>
          </a:p>
          <a:p>
            <a:pPr fontAlgn="base">
              <a:buFont typeface="Arial"/>
              <a:buChar char="•"/>
            </a:pPr>
            <a:r>
              <a:rPr lang="en-GB" sz="4500" dirty="0">
                <a:solidFill>
                  <a:srgbClr val="0066FF"/>
                </a:solidFill>
                <a:latin typeface="Arial Rounded MT Bold" pitchFamily="34" charset="0"/>
                <a:hlinkClick r:id="rId3"/>
              </a:rPr>
              <a:t>Cholesterol</a:t>
            </a:r>
            <a:r>
              <a:rPr lang="en-GB" sz="4500" dirty="0">
                <a:solidFill>
                  <a:srgbClr val="666666"/>
                </a:solidFill>
                <a:latin typeface="Arial Rounded MT Bold" pitchFamily="34" charset="0"/>
              </a:rPr>
              <a:t> screening recommended for men over the age of 35 and women over the age of 45)</a:t>
            </a:r>
          </a:p>
          <a:p>
            <a:pPr fontAlgn="base">
              <a:buFont typeface="Arial"/>
              <a:buChar char="•"/>
            </a:pPr>
            <a:r>
              <a:rPr lang="en-GB" sz="4500" dirty="0">
                <a:solidFill>
                  <a:srgbClr val="0066FF"/>
                </a:solidFill>
                <a:latin typeface="Arial Rounded MT Bold" pitchFamily="34" charset="0"/>
                <a:hlinkClick r:id="rId4"/>
              </a:rPr>
              <a:t>Colorectal cancer</a:t>
            </a:r>
            <a:r>
              <a:rPr lang="en-GB" sz="4500" dirty="0">
                <a:solidFill>
                  <a:srgbClr val="666666"/>
                </a:solidFill>
                <a:latin typeface="Arial Rounded MT Bold" pitchFamily="34" charset="0"/>
              </a:rPr>
              <a:t> screening (e.g., </a:t>
            </a:r>
            <a:r>
              <a:rPr lang="en-GB" sz="4500" dirty="0" err="1">
                <a:solidFill>
                  <a:srgbClr val="666666"/>
                </a:solidFill>
                <a:latin typeface="Arial Rounded MT Bold" pitchFamily="34" charset="0"/>
              </a:rPr>
              <a:t>fecal</a:t>
            </a:r>
            <a:r>
              <a:rPr lang="en-GB" sz="4500" dirty="0">
                <a:solidFill>
                  <a:srgbClr val="666666"/>
                </a:solidFill>
                <a:latin typeface="Arial Rounded MT Bold" pitchFamily="34" charset="0"/>
              </a:rPr>
              <a:t> occult blood test, </a:t>
            </a:r>
            <a:r>
              <a:rPr lang="en-GB" sz="4500" dirty="0" err="1">
                <a:solidFill>
                  <a:srgbClr val="666666"/>
                </a:solidFill>
                <a:latin typeface="Arial Rounded MT Bold" pitchFamily="34" charset="0"/>
              </a:rPr>
              <a:t>sigmoidoscopy</a:t>
            </a:r>
            <a:r>
              <a:rPr lang="en-GB" sz="4500" dirty="0">
                <a:solidFill>
                  <a:srgbClr val="666666"/>
                </a:solidFill>
                <a:latin typeface="Arial Rounded MT Bold" pitchFamily="34" charset="0"/>
              </a:rPr>
              <a:t>, colonoscopy; recommended beginning at 50 years of age until the age of 75)</a:t>
            </a:r>
          </a:p>
          <a:p>
            <a:pPr fontAlgn="base">
              <a:buFont typeface="Arial"/>
              <a:buChar char="•"/>
            </a:pPr>
            <a:r>
              <a:rPr lang="en-GB" sz="4500" dirty="0">
                <a:solidFill>
                  <a:srgbClr val="0066FF"/>
                </a:solidFill>
                <a:latin typeface="Arial Rounded MT Bold" pitchFamily="34" charset="0"/>
                <a:hlinkClick r:id="rId5"/>
              </a:rPr>
              <a:t>Depression</a:t>
            </a:r>
            <a:r>
              <a:rPr lang="en-GB" sz="4500" dirty="0">
                <a:solidFill>
                  <a:srgbClr val="666666"/>
                </a:solidFill>
                <a:latin typeface="Arial Rounded MT Bold" pitchFamily="34" charset="0"/>
              </a:rPr>
              <a:t> screening (recommended for primary care when mental health care providers are available)</a:t>
            </a:r>
          </a:p>
          <a:p>
            <a:pPr fontAlgn="base">
              <a:buFont typeface="Arial"/>
              <a:buChar char="•"/>
            </a:pPr>
            <a:r>
              <a:rPr lang="en-GB" sz="4500" dirty="0">
                <a:solidFill>
                  <a:srgbClr val="0066FF"/>
                </a:solidFill>
                <a:latin typeface="Arial Rounded MT Bold" pitchFamily="34" charset="0"/>
                <a:hlinkClick r:id="rId6"/>
              </a:rPr>
              <a:t>Diabetes</a:t>
            </a:r>
            <a:r>
              <a:rPr lang="en-GB" sz="4500" dirty="0">
                <a:solidFill>
                  <a:srgbClr val="666666"/>
                </a:solidFill>
                <a:latin typeface="Arial Rounded MT Bold" pitchFamily="34" charset="0"/>
              </a:rPr>
              <a:t> screening (recommended for adults without diabetes symptoms who have sustained blood pressure higher than 135/80 mm Hg)</a:t>
            </a:r>
          </a:p>
          <a:p>
            <a:pPr fontAlgn="base">
              <a:buFont typeface="Arial"/>
              <a:buChar char="•"/>
            </a:pPr>
            <a:r>
              <a:rPr lang="en-GB" sz="4500" dirty="0">
                <a:solidFill>
                  <a:srgbClr val="666666"/>
                </a:solidFill>
                <a:latin typeface="Arial Rounded MT Bold" pitchFamily="34" charset="0"/>
              </a:rPr>
              <a:t>Folic acid supplements (.4 to .8 mg daily recommended in women of childbearing age)</a:t>
            </a:r>
          </a:p>
          <a:p>
            <a:pPr fontAlgn="base">
              <a:buFont typeface="Arial"/>
              <a:buChar char="•"/>
            </a:pPr>
            <a:r>
              <a:rPr lang="en-GB" sz="4500" dirty="0">
                <a:solidFill>
                  <a:srgbClr val="666666"/>
                </a:solidFill>
                <a:latin typeface="Arial Rounded MT Bold" pitchFamily="34" charset="0"/>
              </a:rPr>
              <a:t>screening and other tests)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336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ROUTINE TESTS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fontAlgn="base">
              <a:buFont typeface="Arial"/>
              <a:buChar char="•"/>
            </a:pPr>
            <a:r>
              <a:rPr lang="en-GB" sz="2000" dirty="0">
                <a:solidFill>
                  <a:srgbClr val="0066FF"/>
                </a:solidFill>
                <a:latin typeface="Arial Rounded MT Bold" pitchFamily="34" charset="0"/>
                <a:hlinkClick r:id="rId2"/>
              </a:rPr>
              <a:t>Hepatitis B</a:t>
            </a:r>
            <a:r>
              <a:rPr lang="en-GB" sz="2000" dirty="0">
                <a:solidFill>
                  <a:srgbClr val="666666"/>
                </a:solidFill>
                <a:latin typeface="Arial Rounded MT Bold" pitchFamily="34" charset="0"/>
              </a:rPr>
              <a:t> screening (recommended for women who are pregnant)</a:t>
            </a:r>
          </a:p>
          <a:p>
            <a:pPr lvl="0" fontAlgn="base">
              <a:buFont typeface="Arial"/>
              <a:buChar char="•"/>
            </a:pPr>
            <a:r>
              <a:rPr lang="en-GB" sz="2000" dirty="0">
                <a:solidFill>
                  <a:srgbClr val="0066FF"/>
                </a:solidFill>
                <a:latin typeface="Arial Rounded MT Bold" pitchFamily="34" charset="0"/>
                <a:hlinkClick r:id="rId3"/>
              </a:rPr>
              <a:t>HIV</a:t>
            </a:r>
            <a:r>
              <a:rPr lang="en-GB" sz="2000" dirty="0">
                <a:solidFill>
                  <a:srgbClr val="666666"/>
                </a:solidFill>
                <a:latin typeface="Arial Rounded MT Bold" pitchFamily="34" charset="0"/>
              </a:rPr>
              <a:t> screening (recommended for all adults at increased risk of infection)</a:t>
            </a:r>
          </a:p>
          <a:p>
            <a:pPr lvl="0" fontAlgn="base">
              <a:buFont typeface="Arial"/>
              <a:buChar char="•"/>
            </a:pPr>
            <a:r>
              <a:rPr lang="en-GB" sz="2000" dirty="0">
                <a:solidFill>
                  <a:srgbClr val="0066FF"/>
                </a:solidFill>
                <a:latin typeface="Arial Rounded MT Bold" pitchFamily="34" charset="0"/>
                <a:hlinkClick r:id="rId4"/>
              </a:rPr>
              <a:t>Mammography</a:t>
            </a:r>
            <a:r>
              <a:rPr lang="en-GB" sz="2000" dirty="0">
                <a:solidFill>
                  <a:srgbClr val="666666"/>
                </a:solidFill>
                <a:latin typeface="Arial Rounded MT Bold" pitchFamily="34" charset="0"/>
              </a:rPr>
              <a:t> (recommended every 1-2 years in women beginning at the age of 40)</a:t>
            </a:r>
          </a:p>
          <a:p>
            <a:pPr lvl="0" fontAlgn="base">
              <a:buFont typeface="Arial"/>
              <a:buChar char="•"/>
            </a:pPr>
            <a:r>
              <a:rPr lang="en-GB" sz="2000" dirty="0">
                <a:solidFill>
                  <a:srgbClr val="0066FF"/>
                </a:solidFill>
                <a:latin typeface="Arial Rounded MT Bold" pitchFamily="34" charset="0"/>
                <a:hlinkClick r:id="rId5"/>
              </a:rPr>
              <a:t>Obesity</a:t>
            </a:r>
            <a:r>
              <a:rPr lang="en-GB" sz="2000" dirty="0">
                <a:solidFill>
                  <a:srgbClr val="666666"/>
                </a:solidFill>
                <a:latin typeface="Arial Rounded MT Bold" pitchFamily="34" charset="0"/>
              </a:rPr>
              <a:t> screening (recommended for all primary care visits)</a:t>
            </a:r>
          </a:p>
          <a:p>
            <a:pPr lvl="0" fontAlgn="base">
              <a:buFont typeface="Arial"/>
              <a:buChar char="•"/>
            </a:pPr>
            <a:r>
              <a:rPr lang="en-GB" sz="2000" dirty="0">
                <a:solidFill>
                  <a:srgbClr val="0066FF"/>
                </a:solidFill>
                <a:latin typeface="Arial Rounded MT Bold" pitchFamily="34" charset="0"/>
                <a:hlinkClick r:id="rId6"/>
              </a:rPr>
              <a:t>Osteoporosis</a:t>
            </a:r>
            <a:r>
              <a:rPr lang="en-GB" sz="2000" dirty="0">
                <a:solidFill>
                  <a:srgbClr val="666666"/>
                </a:solidFill>
                <a:latin typeface="Arial Rounded MT Bold" pitchFamily="34" charset="0"/>
              </a:rPr>
              <a:t> screening (recommended for women 65 years of age and older)</a:t>
            </a:r>
          </a:p>
          <a:p>
            <a:pPr lvl="0" fontAlgn="base">
              <a:buFont typeface="Arial"/>
              <a:buChar char="•"/>
            </a:pPr>
            <a:r>
              <a:rPr lang="en-GB" sz="2000" dirty="0">
                <a:solidFill>
                  <a:srgbClr val="0066FF"/>
                </a:solidFill>
                <a:latin typeface="Arial Rounded MT Bold" pitchFamily="34" charset="0"/>
                <a:hlinkClick r:id="rId7"/>
              </a:rPr>
              <a:t>Pap test (also called Pap smear</a:t>
            </a:r>
            <a:r>
              <a:rPr lang="en-GB" sz="2000" dirty="0">
                <a:solidFill>
                  <a:srgbClr val="666666"/>
                </a:solidFill>
                <a:latin typeface="Arial Rounded MT Bold" pitchFamily="34" charset="0"/>
              </a:rPr>
              <a:t>; recommended every 2 years in women 21 to 30 years of age and every 3 years after the age of 30)</a:t>
            </a:r>
          </a:p>
          <a:p>
            <a:pPr lvl="0" fontAlgn="base">
              <a:buFont typeface="Arial"/>
              <a:buChar char="•"/>
            </a:pPr>
            <a:r>
              <a:rPr lang="en-GB" sz="2000" dirty="0">
                <a:solidFill>
                  <a:srgbClr val="0066FF"/>
                </a:solidFill>
                <a:latin typeface="Arial Rounded MT Bold" pitchFamily="34" charset="0"/>
                <a:hlinkClick r:id="rId8"/>
              </a:rPr>
              <a:t>Prenatal care</a:t>
            </a:r>
            <a:r>
              <a:rPr lang="en-GB" sz="2000" dirty="0">
                <a:solidFill>
                  <a:srgbClr val="666666"/>
                </a:solidFill>
                <a:latin typeface="Arial Rounded MT Bold" pitchFamily="34" charset="0"/>
              </a:rPr>
              <a:t> (recommended for women who are pregnant; includes </a:t>
            </a:r>
            <a:r>
              <a:rPr lang="en-GB" sz="2000" dirty="0" err="1">
                <a:solidFill>
                  <a:srgbClr val="666666"/>
                </a:solidFill>
                <a:latin typeface="Arial Rounded MT Bold" pitchFamily="34" charset="0"/>
              </a:rPr>
              <a:t>anemia</a:t>
            </a:r>
            <a:r>
              <a:rPr lang="en-GB" sz="2000" dirty="0">
                <a:solidFill>
                  <a:srgbClr val="666666"/>
                </a:solidFill>
                <a:latin typeface="Arial Rounded MT Bold" pitchFamily="34" charset="0"/>
              </a:rPr>
              <a:t> screening, </a:t>
            </a:r>
            <a:r>
              <a:rPr lang="en-GB" sz="2000" dirty="0" err="1">
                <a:solidFill>
                  <a:srgbClr val="666666"/>
                </a:solidFill>
                <a:latin typeface="Arial Rounded MT Bold" pitchFamily="34" charset="0"/>
              </a:rPr>
              <a:t>bacteriuria</a:t>
            </a:r>
            <a:endParaRPr lang="en-GB" sz="20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139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latin typeface="Times New Roman"/>
                <a:ea typeface="Calibri"/>
              </a:rPr>
              <a:t>Discussion</a:t>
            </a:r>
          </a:p>
          <a:p>
            <a:r>
              <a:rPr lang="en-GB" dirty="0">
                <a:latin typeface="Times New Roman"/>
                <a:ea typeface="Calibri"/>
              </a:rPr>
              <a:t>Explain routine measures and information gathering related to body functioning in health and social care. </a:t>
            </a:r>
          </a:p>
          <a:p>
            <a:r>
              <a:rPr lang="en-GB" dirty="0">
                <a:latin typeface="Times New Roman"/>
                <a:ea typeface="Calibri"/>
              </a:rPr>
              <a:t>Explain how this information is gathered</a:t>
            </a:r>
          </a:p>
          <a:p>
            <a:r>
              <a:rPr lang="en-GB" dirty="0">
                <a:latin typeface="Times New Roman"/>
                <a:ea typeface="Calibri"/>
              </a:rPr>
              <a:t>Include how information about body functioning may inform care planning for individuals.</a:t>
            </a:r>
          </a:p>
          <a:p>
            <a:r>
              <a:rPr lang="en-GB" dirty="0">
                <a:latin typeface="Times New Roman"/>
                <a:ea typeface="Calibri"/>
              </a:rPr>
              <a:t>This will be followed by a teacher’s overview of routine profiles and care planning</a:t>
            </a:r>
          </a:p>
        </p:txBody>
      </p:sp>
    </p:spTree>
    <p:extLst>
      <p:ext uri="{BB962C8B-B14F-4D97-AF65-F5344CB8AC3E}">
        <p14:creationId xmlns:p14="http://schemas.microsoft.com/office/powerpoint/2010/main" val="57223394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303dbf9b-b85b-46a0-94f1-894078c07ecd"/>
    <ds:schemaRef ds:uri="http://schemas.microsoft.com/office/2006/metadata/properties"/>
    <ds:schemaRef ds:uri="http://schemas.microsoft.com/office/infopath/2007/PartnerControl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38628</TotalTime>
  <Words>426</Words>
  <Application>Microsoft Office PowerPoint</Application>
  <PresentationFormat>On-screen Show (4:3)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Arial Rounded MT Bold</vt:lpstr>
      <vt:lpstr>Calibri</vt:lpstr>
      <vt:lpstr>Myriad Pro</vt:lpstr>
      <vt:lpstr>Times New Roman</vt:lpstr>
      <vt:lpstr>Wingdings</vt:lpstr>
      <vt:lpstr>20140311PresentationUWTSDTemplate</vt:lpstr>
      <vt:lpstr>INTRODUCTION TO PHYSIOLOGY </vt:lpstr>
      <vt:lpstr>WEEK 8 SESSION ONE</vt:lpstr>
      <vt:lpstr>PowerPoint Presentation</vt:lpstr>
      <vt:lpstr>Routine Tests for Men and Women</vt:lpstr>
      <vt:lpstr>Routine Tests </vt:lpstr>
      <vt:lpstr>ROUTINE TESTS</vt:lpstr>
      <vt:lpstr>Group Discussion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Gillian Weaver</cp:lastModifiedBy>
  <cp:revision>100</cp:revision>
  <dcterms:created xsi:type="dcterms:W3CDTF">2015-04-14T15:21:28Z</dcterms:created>
  <dcterms:modified xsi:type="dcterms:W3CDTF">2023-09-26T14:56:51Z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