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handoutMasterIdLst>
    <p:handoutMasterId r:id="rId17"/>
  </p:handoutMasterIdLst>
  <p:sldIdLst>
    <p:sldId id="256" r:id="rId2"/>
    <p:sldId id="270" r:id="rId3"/>
    <p:sldId id="257" r:id="rId4"/>
    <p:sldId id="258" r:id="rId5"/>
    <p:sldId id="259" r:id="rId6"/>
    <p:sldId id="260" r:id="rId7"/>
    <p:sldId id="261" r:id="rId8"/>
    <p:sldId id="277" r:id="rId9"/>
    <p:sldId id="278" r:id="rId10"/>
    <p:sldId id="263" r:id="rId11"/>
    <p:sldId id="265" r:id="rId12"/>
    <p:sldId id="264" r:id="rId13"/>
    <p:sldId id="266" r:id="rId14"/>
    <p:sldId id="281" r:id="rId15"/>
  </p:sldIdLst>
  <p:sldSz cx="9144000" cy="6858000" type="screen4x3"/>
  <p:notesSz cx="6742113"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969"/>
    <a:srgbClr val="ED9C93"/>
    <a:srgbClr val="801F15"/>
    <a:srgbClr val="0A20F0"/>
    <a:srgbClr val="F6FA62"/>
    <a:srgbClr val="E6E6E6"/>
    <a:srgbClr val="8A1828"/>
    <a:srgbClr val="3A9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342" autoAdjust="0"/>
  </p:normalViewPr>
  <p:slideViewPr>
    <p:cSldViewPr>
      <p:cViewPr varScale="1">
        <p:scale>
          <a:sx n="45" d="100"/>
          <a:sy n="45" d="100"/>
        </p:scale>
        <p:origin x="-209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1000"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9525" y="0"/>
            <a:ext cx="2921000" cy="493713"/>
          </a:xfrm>
          <a:prstGeom prst="rect">
            <a:avLst/>
          </a:prstGeom>
        </p:spPr>
        <p:txBody>
          <a:bodyPr vert="horz" lIns="91440" tIns="45720" rIns="91440" bIns="45720" rtlCol="0"/>
          <a:lstStyle>
            <a:lvl1pPr algn="r">
              <a:defRPr sz="1200"/>
            </a:lvl1pPr>
          </a:lstStyle>
          <a:p>
            <a:fld id="{2737196C-2057-491F-A384-33CC93AC7F8B}" type="datetimeFigureOut">
              <a:rPr lang="en-GB" smtClean="0"/>
              <a:pPr/>
              <a:t>09/12/2013</a:t>
            </a:fld>
            <a:endParaRPr lang="en-GB"/>
          </a:p>
        </p:txBody>
      </p:sp>
      <p:sp>
        <p:nvSpPr>
          <p:cNvPr id="4" name="Footer Placeholder 3"/>
          <p:cNvSpPr>
            <a:spLocks noGrp="1"/>
          </p:cNvSpPr>
          <p:nvPr>
            <p:ph type="ftr" sz="quarter" idx="2"/>
          </p:nvPr>
        </p:nvSpPr>
        <p:spPr>
          <a:xfrm>
            <a:off x="0" y="9378950"/>
            <a:ext cx="2921000" cy="49371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9525" y="9378950"/>
            <a:ext cx="2921000" cy="493713"/>
          </a:xfrm>
          <a:prstGeom prst="rect">
            <a:avLst/>
          </a:prstGeom>
        </p:spPr>
        <p:txBody>
          <a:bodyPr vert="horz" lIns="91440" tIns="45720" rIns="91440" bIns="45720" rtlCol="0" anchor="b"/>
          <a:lstStyle>
            <a:lvl1pPr algn="r">
              <a:defRPr sz="1200"/>
            </a:lvl1pPr>
          </a:lstStyle>
          <a:p>
            <a:fld id="{7C80544F-2F4F-496D-8F89-2F7AABE37570}" type="slidenum">
              <a:rPr lang="en-GB" smtClean="0"/>
              <a:pPr/>
              <a:t>‹#›</a:t>
            </a:fld>
            <a:endParaRPr lang="en-GB"/>
          </a:p>
        </p:txBody>
      </p:sp>
    </p:spTree>
    <p:extLst>
      <p:ext uri="{BB962C8B-B14F-4D97-AF65-F5344CB8AC3E}">
        <p14:creationId xmlns:p14="http://schemas.microsoft.com/office/powerpoint/2010/main" val="31165652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1582"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8971" y="0"/>
            <a:ext cx="2921582" cy="493713"/>
          </a:xfrm>
          <a:prstGeom prst="rect">
            <a:avLst/>
          </a:prstGeom>
        </p:spPr>
        <p:txBody>
          <a:bodyPr vert="horz" lIns="91440" tIns="45720" rIns="91440" bIns="45720" rtlCol="0"/>
          <a:lstStyle>
            <a:lvl1pPr algn="r">
              <a:defRPr sz="1200"/>
            </a:lvl1pPr>
          </a:lstStyle>
          <a:p>
            <a:fld id="{F62D4372-A79D-4DC5-BCD4-362FC120DC3F}" type="datetimeFigureOut">
              <a:rPr lang="en-US" smtClean="0"/>
              <a:pPr/>
              <a:t>12/9/2013</a:t>
            </a:fld>
            <a:endParaRPr lang="en-GB"/>
          </a:p>
        </p:txBody>
      </p:sp>
      <p:sp>
        <p:nvSpPr>
          <p:cNvPr id="4" name="Slide Image Placeholder 3"/>
          <p:cNvSpPr>
            <a:spLocks noGrp="1" noRot="1" noChangeAspect="1"/>
          </p:cNvSpPr>
          <p:nvPr>
            <p:ph type="sldImg" idx="2"/>
          </p:nvPr>
        </p:nvSpPr>
        <p:spPr>
          <a:xfrm>
            <a:off x="903288" y="741363"/>
            <a:ext cx="4935537" cy="37020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212" y="4690269"/>
            <a:ext cx="5393690" cy="44434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8824"/>
            <a:ext cx="2921582" cy="49371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8971" y="9378824"/>
            <a:ext cx="2921582" cy="493713"/>
          </a:xfrm>
          <a:prstGeom prst="rect">
            <a:avLst/>
          </a:prstGeom>
        </p:spPr>
        <p:txBody>
          <a:bodyPr vert="horz" lIns="91440" tIns="45720" rIns="91440" bIns="45720" rtlCol="0" anchor="b"/>
          <a:lstStyle>
            <a:lvl1pPr algn="r">
              <a:defRPr sz="1200"/>
            </a:lvl1pPr>
          </a:lstStyle>
          <a:p>
            <a:fld id="{7B0744D6-C6B7-40E1-82FD-28F1D7E9FF95}" type="slidenum">
              <a:rPr lang="en-GB" smtClean="0"/>
              <a:pPr/>
              <a:t>‹#›</a:t>
            </a:fld>
            <a:endParaRPr lang="en-GB"/>
          </a:p>
        </p:txBody>
      </p:sp>
    </p:spTree>
    <p:extLst>
      <p:ext uri="{BB962C8B-B14F-4D97-AF65-F5344CB8AC3E}">
        <p14:creationId xmlns:p14="http://schemas.microsoft.com/office/powerpoint/2010/main" val="65978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alleydog.com/glossary/definition.php?term=Recency%20Effect"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www.alleydog.com/glossary/definition.php?term=Primacy%20Effect"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7B0744D6-C6B7-40E1-82FD-28F1D7E9FF95}"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Sadly this was the only paper I found</a:t>
            </a:r>
            <a:r>
              <a:rPr lang="en-GB" sz="1200" kern="1200" baseline="0" dirty="0" smtClean="0">
                <a:solidFill>
                  <a:schemeClr val="tx1"/>
                </a:solidFill>
                <a:latin typeface="+mn-lt"/>
                <a:ea typeface="+mn-ea"/>
                <a:cs typeface="+mn-cs"/>
              </a:rPr>
              <a:t> on this particular subject, which reinforces the link between memory and learning! ( I shall carry on searching!)</a:t>
            </a:r>
          </a:p>
          <a:p>
            <a:endParaRPr lang="en-GB" sz="1200" kern="1200" baseline="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According to Herbert(1999, p1), ‘Recent research examining student learning in the university context has proposed that when new knowledge is acquired, memory is initially represented in a way that supports recollection of the specific learning episodes (for example, a lecture). As learning proceeds, the underlying memory representations may change so that they no longer primarily involve recollective experiences, but instead are so highly familiar that they are simply 'known'. Therefore, as learning progresses, memory awareness should vary </a:t>
            </a:r>
            <a:r>
              <a:rPr lang="en-GB" sz="1200" kern="1200" dirty="0" err="1" smtClean="0">
                <a:solidFill>
                  <a:schemeClr val="tx1"/>
                </a:solidFill>
                <a:latin typeface="+mn-lt"/>
                <a:ea typeface="+mn-ea"/>
                <a:cs typeface="+mn-cs"/>
              </a:rPr>
              <a:t>sy</a:t>
            </a:r>
            <a:endParaRPr lang="en-GB" sz="1200" kern="1200" dirty="0" smtClean="0">
              <a:solidFill>
                <a:schemeClr val="tx1"/>
              </a:solidFill>
              <a:latin typeface="+mn-lt"/>
              <a:ea typeface="+mn-ea"/>
              <a:cs typeface="+mn-cs"/>
            </a:endParaRPr>
          </a:p>
          <a:p>
            <a:r>
              <a:rPr lang="en-GB" sz="1200" kern="1200" dirty="0" err="1" smtClean="0">
                <a:solidFill>
                  <a:schemeClr val="tx1"/>
                </a:solidFill>
                <a:latin typeface="+mn-lt"/>
                <a:ea typeface="+mn-ea"/>
                <a:cs typeface="+mn-cs"/>
              </a:rPr>
              <a:t>stematically</a:t>
            </a:r>
            <a:r>
              <a:rPr lang="en-GB" sz="1200" kern="1200" dirty="0" smtClean="0">
                <a:solidFill>
                  <a:schemeClr val="tx1"/>
                </a:solidFill>
                <a:latin typeface="+mn-lt"/>
                <a:ea typeface="+mn-ea"/>
                <a:cs typeface="+mn-cs"/>
              </a:rPr>
              <a:t> with the degree of 'schematisation' of knowledge’</a:t>
            </a:r>
          </a:p>
          <a:p>
            <a:endParaRPr lang="en-GB" sz="120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Reference</a:t>
            </a:r>
          </a:p>
          <a:p>
            <a:r>
              <a:rPr lang="en-GB" dirty="0" smtClean="0"/>
              <a:t>Herbert, D. (1999). ‘</a:t>
            </a:r>
            <a:r>
              <a:rPr lang="en-GB" i="1" dirty="0" smtClean="0"/>
              <a:t>Remembering and knowing : The student learning experience’. </a:t>
            </a:r>
            <a:r>
              <a:rPr lang="en-GB" u="sng" dirty="0" smtClean="0"/>
              <a:t>Conference-papers</a:t>
            </a:r>
            <a:r>
              <a:rPr lang="en-GB" dirty="0" smtClean="0"/>
              <a:t>.[Online].</a:t>
            </a:r>
            <a:r>
              <a:rPr lang="en-GB" baseline="0" dirty="0" smtClean="0"/>
              <a:t> Available: </a:t>
            </a:r>
            <a:r>
              <a:rPr lang="en-GB" dirty="0" smtClean="0"/>
              <a:t>http://search.proquest.com/professional/docview,</a:t>
            </a:r>
            <a:r>
              <a:rPr lang="en-GB" baseline="0" dirty="0" smtClean="0"/>
              <a:t> Accessed [January, 6, 2013].</a:t>
            </a:r>
            <a:endParaRPr lang="en-GB" dirty="0" smtClean="0"/>
          </a:p>
          <a:p>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7B0744D6-C6B7-40E1-82FD-28F1D7E9FF95}"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a:p>
            <a:r>
              <a:rPr lang="en-GB" dirty="0" smtClean="0"/>
              <a:t>Definition - Mnemonics - the practice of improving or helping the memory, or the systems used to achieve this. Encarta Dictionary:</a:t>
            </a:r>
            <a:r>
              <a:rPr lang="en-GB" baseline="0" dirty="0" smtClean="0"/>
              <a:t> English</a:t>
            </a:r>
            <a:endParaRPr lang="en-GB" dirty="0" smtClean="0"/>
          </a:p>
          <a:p>
            <a:endParaRPr lang="en-GB" dirty="0" smtClean="0"/>
          </a:p>
          <a:p>
            <a:endParaRPr lang="en-GB" dirty="0" smtClean="0"/>
          </a:p>
          <a:p>
            <a:endParaRPr lang="en-GB" dirty="0" smtClean="0"/>
          </a:p>
          <a:p>
            <a:r>
              <a:rPr lang="en-GB" dirty="0" smtClean="0"/>
              <a:t>The way in which people learn affects the sort of mnemonics they should consider using to store information. </a:t>
            </a:r>
          </a:p>
          <a:p>
            <a:endParaRPr lang="en-GB" dirty="0" smtClean="0"/>
          </a:p>
          <a:p>
            <a:r>
              <a:rPr lang="en-GB" dirty="0" smtClean="0"/>
              <a:t>The three main learning styles are: </a:t>
            </a:r>
          </a:p>
          <a:p>
            <a:r>
              <a:rPr lang="en-GB" dirty="0" smtClean="0"/>
              <a:t>visual </a:t>
            </a:r>
          </a:p>
          <a:p>
            <a:r>
              <a:rPr lang="en-GB" dirty="0" smtClean="0"/>
              <a:t>auditory </a:t>
            </a:r>
          </a:p>
          <a:p>
            <a:r>
              <a:rPr lang="en-GB" dirty="0" smtClean="0"/>
              <a:t>kinaesthetic </a:t>
            </a:r>
          </a:p>
          <a:p>
            <a:r>
              <a:rPr lang="en-GB" dirty="0" smtClean="0"/>
              <a:t>No-one uses one of the styles exclusively, and there is usually significant overlap in learning styles. To discover your learning style, click here (links to psychometric test) </a:t>
            </a:r>
          </a:p>
          <a:p>
            <a:r>
              <a:rPr lang="en-GB" b="1" dirty="0" smtClean="0"/>
              <a:t>Visual Learners</a:t>
            </a:r>
            <a:r>
              <a:rPr lang="en-GB" dirty="0" smtClean="0"/>
              <a:t> </a:t>
            </a:r>
          </a:p>
          <a:p>
            <a:r>
              <a:rPr lang="en-GB" dirty="0" smtClean="0"/>
              <a:t>Visual learners relate most effectively to written information, notes, diagrams and pictures. Typically they will be unhappy with a presentation where they are unable to take detailed notes - to an extent information does not exist for a visual learner unless it has been seen written down. This is why some visual learners will take notes even when they have printed course notes on the desk in front of them. Visual learners will tend to be most effective in written communication, symbol manipulation etc. </a:t>
            </a:r>
          </a:p>
          <a:p>
            <a:r>
              <a:rPr lang="en-GB" dirty="0" smtClean="0"/>
              <a:t>Visual learners make up around 65% of the population. </a:t>
            </a:r>
          </a:p>
          <a:p>
            <a:r>
              <a:rPr lang="en-GB" b="1" dirty="0" smtClean="0"/>
              <a:t>Auditory Learners</a:t>
            </a:r>
            <a:r>
              <a:rPr lang="en-GB" dirty="0" smtClean="0"/>
              <a:t> </a:t>
            </a:r>
          </a:p>
          <a:p>
            <a:r>
              <a:rPr lang="en-GB" dirty="0" smtClean="0"/>
              <a:t>Auditory learners relate most effectively to the spoken word. They will tend to listen to a lecture, and then take notes afterwards, or rely on printed notes. Often information written down will have little meaning until it has been heard - it may help auditory learners to read written information out loud. Auditory learners may be sophisticated speakers, and may specialise effectively in subjects like law or politics. </a:t>
            </a:r>
          </a:p>
          <a:p>
            <a:r>
              <a:rPr lang="en-GB" dirty="0" smtClean="0"/>
              <a:t>Auditory learners make up about 30% of the population. </a:t>
            </a:r>
          </a:p>
          <a:p>
            <a:r>
              <a:rPr lang="en-GB" b="1" dirty="0" smtClean="0"/>
              <a:t>Kinaesthetic Learners</a:t>
            </a:r>
            <a:r>
              <a:rPr lang="en-GB" dirty="0" smtClean="0"/>
              <a:t> </a:t>
            </a:r>
          </a:p>
          <a:p>
            <a:r>
              <a:rPr lang="en-GB" dirty="0" smtClean="0"/>
              <a:t>Kinaesthetic Learners learn effectively through touch and movement and space, and learn skills by imitation and practice. Predominantly kinaesthetic learners can appear slow, in that information is normally not presented in a style that suits their learning methods. Kinaesthetic learners make up around 5% of the population. </a:t>
            </a:r>
          </a:p>
          <a:p>
            <a:r>
              <a:rPr lang="en-GB" b="1" dirty="0" smtClean="0"/>
              <a:t>Memory Implications of Learning Styles</a:t>
            </a:r>
            <a:r>
              <a:rPr lang="en-GB" dirty="0" smtClean="0"/>
              <a:t> </a:t>
            </a:r>
          </a:p>
          <a:p>
            <a:r>
              <a:rPr lang="en-GB" dirty="0" smtClean="0"/>
              <a:t>Most literature on mnemonics assumes the visual approach to learning styles - mnemonics are recommended to be as visually appealing and memorable as possible. If you are an auditory or kinaesthetic learner you may find that this emphasis on imagery leads to ineffective recall. In this case, try adjusting the mnemonics to suit your learning style: if you are an auditory learner, use auditory cues to create your mnemonics. If you are a kinaesthetic learner, imagine performing actions or using tools as the basis of memory techniques. </a:t>
            </a:r>
          </a:p>
          <a:p>
            <a:r>
              <a:rPr lang="en-GB" dirty="0" smtClean="0"/>
              <a:t>From here onwards Mind Tools will assume a visual approach to mnemonics. If you are an auditory or kinaesthetic learner, adjust these techniques appropriately to suit your personal approach to learning. </a:t>
            </a:r>
          </a:p>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u="none" strike="noStrike" kern="1200" dirty="0" smtClean="0">
                <a:solidFill>
                  <a:schemeClr val="tx1"/>
                </a:solidFill>
                <a:latin typeface="+mn-lt"/>
                <a:ea typeface="+mn-ea"/>
                <a:cs typeface="+mn-cs"/>
              </a:rPr>
              <a:t>(Not JA’s notes!) January 2013.</a:t>
            </a:r>
          </a:p>
          <a:p>
            <a:endParaRPr lang="en-GB" sz="1200" b="1" u="none" strike="noStrike" kern="1200" dirty="0" smtClean="0">
              <a:solidFill>
                <a:schemeClr val="tx1"/>
              </a:solidFill>
              <a:latin typeface="+mn-lt"/>
              <a:ea typeface="+mn-ea"/>
              <a:cs typeface="+mn-cs"/>
            </a:endParaRPr>
          </a:p>
          <a:p>
            <a:r>
              <a:rPr lang="en-GB" sz="1200" b="1" u="none" strike="noStrike" kern="1200" dirty="0" err="1" smtClean="0">
                <a:solidFill>
                  <a:schemeClr val="tx1"/>
                </a:solidFill>
                <a:latin typeface="+mn-lt"/>
                <a:ea typeface="+mn-ea"/>
                <a:cs typeface="+mn-cs"/>
              </a:rPr>
              <a:t>Recency</a:t>
            </a:r>
            <a:r>
              <a:rPr lang="en-GB" sz="1200" b="1" u="none" strike="noStrike" kern="1200" dirty="0" smtClean="0">
                <a:solidFill>
                  <a:schemeClr val="tx1"/>
                </a:solidFill>
                <a:latin typeface="+mn-lt"/>
                <a:ea typeface="+mn-ea"/>
                <a:cs typeface="+mn-cs"/>
              </a:rPr>
              <a:t> Effect: This is the principle that the most recently presented items or experiences will most likely be remembered best. If you hear a long list of words, it is more likely that you will remember the words you heard last (at the end of the list) than words that occurred in the middle. This is the </a:t>
            </a:r>
            <a:r>
              <a:rPr lang="en-GB" sz="1200" b="1" u="none" strike="noStrike" kern="1200" dirty="0" err="1" smtClean="0">
                <a:solidFill>
                  <a:schemeClr val="tx1"/>
                </a:solidFill>
                <a:latin typeface="+mn-lt"/>
                <a:ea typeface="+mn-ea"/>
                <a:cs typeface="+mn-cs"/>
              </a:rPr>
              <a:t>recency</a:t>
            </a:r>
            <a:r>
              <a:rPr lang="en-GB" sz="1200" b="1" u="none" strike="noStrike" kern="1200" dirty="0" smtClean="0">
                <a:solidFill>
                  <a:schemeClr val="tx1"/>
                </a:solidFill>
                <a:latin typeface="+mn-lt"/>
                <a:ea typeface="+mn-ea"/>
                <a:cs typeface="+mn-cs"/>
              </a:rPr>
              <a:t> effect. You should also note that you will be likely to remember words at the beginning of the list more than words in the middle, and this is called the Primacy Effect.</a:t>
            </a:r>
          </a:p>
          <a:p>
            <a:r>
              <a:rPr lang="en-GB" sz="1200" u="none" strike="noStrike" kern="1200" dirty="0" smtClean="0">
                <a:solidFill>
                  <a:schemeClr val="tx1"/>
                </a:solidFill>
                <a:latin typeface="+mn-lt"/>
                <a:ea typeface="+mn-ea"/>
                <a:cs typeface="+mn-cs"/>
              </a:rPr>
              <a:t/>
            </a:r>
            <a:br>
              <a:rPr lang="en-GB" sz="1200" u="none" strike="noStrike" kern="1200" dirty="0" smtClean="0">
                <a:solidFill>
                  <a:schemeClr val="tx1"/>
                </a:solidFill>
                <a:latin typeface="+mn-lt"/>
                <a:ea typeface="+mn-ea"/>
                <a:cs typeface="+mn-cs"/>
              </a:rPr>
            </a:br>
            <a:r>
              <a:rPr lang="en-GB" sz="1200" u="none" strike="noStrike" kern="1200" dirty="0" smtClean="0">
                <a:solidFill>
                  <a:schemeClr val="tx1"/>
                </a:solidFill>
                <a:latin typeface="+mn-lt"/>
                <a:ea typeface="+mn-ea"/>
                <a:cs typeface="+mn-cs"/>
              </a:rPr>
              <a:t/>
            </a:r>
            <a:br>
              <a:rPr lang="en-GB" sz="1200" u="none" strike="noStrike" kern="1200" dirty="0" smtClean="0">
                <a:solidFill>
                  <a:schemeClr val="tx1"/>
                </a:solidFill>
                <a:latin typeface="+mn-lt"/>
                <a:ea typeface="+mn-ea"/>
                <a:cs typeface="+mn-cs"/>
              </a:rPr>
            </a:br>
            <a:r>
              <a:rPr lang="en-GB" sz="1200" u="none" strike="noStrike" kern="1200" dirty="0" smtClean="0">
                <a:solidFill>
                  <a:schemeClr val="tx1"/>
                </a:solidFill>
                <a:latin typeface="+mn-lt"/>
                <a:ea typeface="+mn-ea"/>
                <a:cs typeface="+mn-cs"/>
              </a:rPr>
              <a:t>Read more: </a:t>
            </a:r>
            <a:r>
              <a:rPr lang="en-GB" sz="1200" u="none" strike="noStrike" kern="1200" dirty="0" smtClean="0">
                <a:solidFill>
                  <a:schemeClr val="tx1"/>
                </a:solidFill>
                <a:latin typeface="+mn-lt"/>
                <a:ea typeface="+mn-ea"/>
                <a:cs typeface="+mn-cs"/>
                <a:hlinkClick r:id="rId3"/>
              </a:rPr>
              <a:t>http://www.alleydog.com/glossary/definition.php?term=Recency%20Effect#ixzz2D9p178ij</a:t>
            </a:r>
          </a:p>
          <a:p>
            <a:r>
              <a:rPr lang="en-GB" sz="1200" b="1" u="none" strike="noStrike" kern="1200" dirty="0" smtClean="0">
                <a:solidFill>
                  <a:schemeClr val="tx1"/>
                </a:solidFill>
                <a:latin typeface="+mn-lt"/>
                <a:ea typeface="+mn-ea"/>
                <a:cs typeface="+mn-cs"/>
              </a:rPr>
              <a:t>Primacy Effect</a:t>
            </a:r>
            <a:r>
              <a:rPr lang="en-GB" sz="1200" u="none" strike="noStrike" kern="1200" dirty="0" smtClean="0">
                <a:solidFill>
                  <a:schemeClr val="tx1"/>
                </a:solidFill>
                <a:latin typeface="+mn-lt"/>
                <a:ea typeface="+mn-ea"/>
                <a:cs typeface="+mn-cs"/>
              </a:rPr>
              <a:t>: This is the tendency for the first items presented in a series to be remembered better or more easily, or for them to be more influential than those presented later in the series. If you hear a long list of words, it is more likely that you will remember the words you heard first (at the beginning of the list) than words that occurred in the middle. This is the primacy effect. You should also note that you will be likely to remember words at the end of the list more than words in the middle, and this is called the </a:t>
            </a:r>
            <a:r>
              <a:rPr lang="en-GB" sz="1200" u="none" strike="noStrike" kern="1200" dirty="0" err="1" smtClean="0">
                <a:solidFill>
                  <a:schemeClr val="tx1"/>
                </a:solidFill>
                <a:latin typeface="+mn-lt"/>
                <a:ea typeface="+mn-ea"/>
                <a:cs typeface="+mn-cs"/>
              </a:rPr>
              <a:t>recency</a:t>
            </a:r>
            <a:r>
              <a:rPr lang="en-GB" sz="1200" u="none" strike="noStrike" kern="1200" dirty="0" smtClean="0">
                <a:solidFill>
                  <a:schemeClr val="tx1"/>
                </a:solidFill>
                <a:latin typeface="+mn-lt"/>
                <a:ea typeface="+mn-ea"/>
                <a:cs typeface="+mn-cs"/>
              </a:rPr>
              <a:t> effect</a:t>
            </a:r>
            <a:br>
              <a:rPr lang="en-GB" sz="1200" u="none" strike="noStrike" kern="1200" dirty="0" smtClean="0">
                <a:solidFill>
                  <a:schemeClr val="tx1"/>
                </a:solidFill>
                <a:latin typeface="+mn-lt"/>
                <a:ea typeface="+mn-ea"/>
                <a:cs typeface="+mn-cs"/>
              </a:rPr>
            </a:br>
            <a:r>
              <a:rPr lang="en-GB" sz="1200" u="none" strike="noStrike" kern="1200" dirty="0" smtClean="0">
                <a:solidFill>
                  <a:schemeClr val="tx1"/>
                </a:solidFill>
                <a:latin typeface="+mn-lt"/>
                <a:ea typeface="+mn-ea"/>
                <a:cs typeface="+mn-cs"/>
              </a:rPr>
              <a:t/>
            </a:r>
            <a:br>
              <a:rPr lang="en-GB" sz="1200" u="none" strike="noStrike" kern="1200" dirty="0" smtClean="0">
                <a:solidFill>
                  <a:schemeClr val="tx1"/>
                </a:solidFill>
                <a:latin typeface="+mn-lt"/>
                <a:ea typeface="+mn-ea"/>
                <a:cs typeface="+mn-cs"/>
              </a:rPr>
            </a:br>
            <a:r>
              <a:rPr lang="en-GB" sz="1200" u="none" strike="noStrike" kern="1200" dirty="0" smtClean="0">
                <a:solidFill>
                  <a:schemeClr val="tx1"/>
                </a:solidFill>
                <a:latin typeface="+mn-lt"/>
                <a:ea typeface="+mn-ea"/>
                <a:cs typeface="+mn-cs"/>
              </a:rPr>
              <a:t>Read more: </a:t>
            </a:r>
            <a:r>
              <a:rPr lang="en-GB" sz="1200" u="none" strike="noStrike" kern="1200" dirty="0" smtClean="0">
                <a:solidFill>
                  <a:schemeClr val="tx1"/>
                </a:solidFill>
                <a:latin typeface="+mn-lt"/>
                <a:ea typeface="+mn-ea"/>
                <a:cs typeface="+mn-cs"/>
                <a:hlinkClick r:id="rId4"/>
              </a:rPr>
              <a:t>http://www.alleydog.com/glossary/definition.php?term=Primacy%20Effect#ixzz2D9pjVwaz</a:t>
            </a:r>
            <a:endParaRPr lang="en-GB" sz="1200" u="none" strike="noStrike" kern="1200" dirty="0" smtClean="0">
              <a:solidFill>
                <a:schemeClr val="tx1"/>
              </a:solidFill>
              <a:latin typeface="+mn-lt"/>
              <a:ea typeface="+mn-ea"/>
              <a:cs typeface="+mn-cs"/>
            </a:endParaRPr>
          </a:p>
          <a:p>
            <a:endParaRPr lang="en-GB" sz="1200" u="none" strike="noStrike" kern="1200" dirty="0" smtClean="0">
              <a:solidFill>
                <a:schemeClr val="tx1"/>
              </a:solidFill>
              <a:latin typeface="+mn-lt"/>
              <a:ea typeface="+mn-ea"/>
              <a:cs typeface="+mn-cs"/>
              <a:hlinkClick r:id="rId3"/>
            </a:endParaRPr>
          </a:p>
          <a:p>
            <a:endParaRPr lang="en-GB" sz="1200" u="none" strike="noStrike" kern="1200" dirty="0" smtClean="0">
              <a:solidFill>
                <a:schemeClr val="tx1"/>
              </a:solidFill>
              <a:latin typeface="+mn-lt"/>
              <a:ea typeface="+mn-ea"/>
              <a:cs typeface="+mn-cs"/>
              <a:hlinkClick r:id="rId3"/>
            </a:endParaRPr>
          </a:p>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7B0744D6-C6B7-40E1-82FD-28F1D7E9FF95}"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7B0744D6-C6B7-40E1-82FD-28F1D7E9FF95}"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7B0744D6-C6B7-40E1-82FD-28F1D7E9FF95}"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7B0744D6-C6B7-40E1-82FD-28F1D7E9FF95}"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smtClean="0">
                <a:solidFill>
                  <a:schemeClr val="tx1"/>
                </a:solidFill>
                <a:latin typeface="+mn-lt"/>
                <a:ea typeface="+mn-ea"/>
                <a:cs typeface="+mn-cs"/>
              </a:rPr>
              <a:t>Apps (2013) argues the case mentioned earlier in the lecture referring to the phenomena of ‘learning styles’; provides a counter argument to Flanagan’s (1997) assertions.</a:t>
            </a:r>
          </a:p>
          <a:p>
            <a:r>
              <a:rPr lang="en-GB" sz="1200" kern="1200" dirty="0" smtClean="0">
                <a:solidFill>
                  <a:schemeClr val="tx1"/>
                </a:solidFill>
                <a:latin typeface="+mn-lt"/>
                <a:ea typeface="+mn-ea"/>
                <a:cs typeface="+mn-cs"/>
              </a:rPr>
              <a:t>Furthermore, Apps (2013) suggests the degree of what is learnt through the use of the different  learning styles, is very subjective, and is determined by the learners’ cognitive development, contrary to Flanagan’s (1997) simplistic protestation. </a:t>
            </a:r>
          </a:p>
          <a:p>
            <a:endParaRPr lang="en-GB" dirty="0"/>
          </a:p>
        </p:txBody>
      </p:sp>
      <p:sp>
        <p:nvSpPr>
          <p:cNvPr id="4" name="Slide Number Placeholder 3"/>
          <p:cNvSpPr>
            <a:spLocks noGrp="1"/>
          </p:cNvSpPr>
          <p:nvPr>
            <p:ph type="sldNum" sz="quarter" idx="10"/>
          </p:nvPr>
        </p:nvSpPr>
        <p:spPr/>
        <p:txBody>
          <a:bodyPr/>
          <a:lstStyle/>
          <a:p>
            <a:fld id="{7B0744D6-C6B7-40E1-82FD-28F1D7E9FF95}" type="slidenum">
              <a:rPr lang="en-GB" smtClean="0"/>
              <a:pPr/>
              <a:t>14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D54E800-0EED-4C00-9AA5-126C3613698D}" type="datetimeFigureOut">
              <a:rPr lang="en-US" smtClean="0"/>
              <a:pPr/>
              <a:t>12/9/2013</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16E7833-D16C-47F6-A70E-8B6EB69BD0A9}" type="slidenum">
              <a:rPr lang="en-GB" smtClean="0"/>
              <a:pPr/>
              <a:t>‹#›</a:t>
            </a:fld>
            <a:endParaRPr lang="en-GB"/>
          </a:p>
        </p:txBody>
      </p:sp>
      <p:cxnSp>
        <p:nvCxnSpPr>
          <p:cNvPr id="13" name="Elbow Connector 12"/>
          <p:cNvCxnSpPr/>
          <p:nvPr userDrawn="1"/>
        </p:nvCxnSpPr>
        <p:spPr>
          <a:xfrm rot="5400000" flipH="1" flipV="1">
            <a:off x="4393405" y="2893215"/>
            <a:ext cx="71438" cy="158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pic>
        <p:nvPicPr>
          <p:cNvPr id="14" name="Picture 13" descr="PIC62.tmp.jpg"/>
          <p:cNvPicPr>
            <a:picLocks noChangeAspect="1"/>
          </p:cNvPicPr>
          <p:nvPr userDrawn="1"/>
        </p:nvPicPr>
        <p:blipFill>
          <a:blip r:embed="rId3" cstate="print"/>
          <a:stretch>
            <a:fillRect/>
          </a:stretch>
        </p:blipFill>
        <p:spPr>
          <a:xfrm>
            <a:off x="285720" y="142852"/>
            <a:ext cx="5429288" cy="1002050"/>
          </a:xfrm>
          <a:prstGeom prst="rect">
            <a:avLst/>
          </a:prstGeom>
          <a:solidFill>
            <a:srgbClr val="FFFFFF">
              <a:shade val="85000"/>
            </a:srgbClr>
          </a:solidFill>
          <a:ln w="88900" cap="sq">
            <a:noFill/>
            <a:miter lim="800000"/>
          </a:ln>
          <a:effectLst>
            <a:outerShdw blurRad="127000" dist="38100" dir="2700000" algn="ctr">
              <a:srgbClr val="000000">
                <a:alpha val="45000"/>
              </a:srgbClr>
            </a:outerShdw>
          </a:effectLst>
          <a:scene3d>
            <a:camera prst="obliqueTopLeft"/>
            <a:lightRig rig="soft" dir="t">
              <a:rot lat="0" lon="0" rev="0"/>
            </a:lightRig>
          </a:scene3d>
          <a:sp3d prstMaterial="translucentPowder">
            <a:bevelT w="203200" h="50800" prst="softRound"/>
          </a:sp3d>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F16E7833-D16C-47F6-A70E-8B6EB69BD0A9}"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pic>
        <p:nvPicPr>
          <p:cNvPr id="8" name="Picture 7" descr="PIC62.tmp.jpg"/>
          <p:cNvPicPr>
            <a:picLocks noChangeAspect="1"/>
          </p:cNvPicPr>
          <p:nvPr userDrawn="1"/>
        </p:nvPicPr>
        <p:blipFill>
          <a:blip r:embed="rId2" cstate="print"/>
          <a:stretch>
            <a:fillRect/>
          </a:stretch>
        </p:blipFill>
        <p:spPr>
          <a:xfrm>
            <a:off x="6072198" y="6140534"/>
            <a:ext cx="2928926" cy="540574"/>
          </a:xfrm>
          <a:prstGeom prst="rect">
            <a:avLst/>
          </a:prstGeom>
          <a:solidFill>
            <a:srgbClr val="FFFFFF">
              <a:shade val="85000"/>
            </a:srgbClr>
          </a:solidFill>
          <a:ln w="88900" cap="sq">
            <a:noFill/>
            <a:miter lim="800000"/>
          </a:ln>
          <a:effectLst>
            <a:outerShdw blurRad="127000" dist="38100" dir="2700000" algn="ctr">
              <a:srgbClr val="000000">
                <a:alpha val="45000"/>
              </a:srgbClr>
            </a:outerShdw>
          </a:effectLst>
          <a:scene3d>
            <a:camera prst="obliqueTopLeft"/>
            <a:lightRig rig="soft" dir="t">
              <a:rot lat="0" lon="0" rev="0"/>
            </a:lightRig>
          </a:scene3d>
          <a:sp3d prstMaterial="translucentPowder">
            <a:bevelT w="203200" h="50800" prst="softRound"/>
          </a:sp3d>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F16E7833-D16C-47F6-A70E-8B6EB69BD0A9}"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F16E7833-D16C-47F6-A70E-8B6EB69BD0A9}"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F16E7833-D16C-47F6-A70E-8B6EB69BD0A9}"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F16E7833-D16C-47F6-A70E-8B6EB69BD0A9}"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F16E7833-D16C-47F6-A70E-8B6EB69BD0A9}"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D54E800-0EED-4C00-9AA5-126C3613698D}" type="datetimeFigureOut">
              <a:rPr lang="en-US" smtClean="0"/>
              <a:pPr/>
              <a:t>12/9/2013</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F16E7833-D16C-47F6-A70E-8B6EB69BD0A9}"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D54E800-0EED-4C00-9AA5-126C3613698D}" type="datetimeFigureOut">
              <a:rPr lang="en-US" smtClean="0"/>
              <a:pPr/>
              <a:t>12/9/2013</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16E7833-D16C-47F6-A70E-8B6EB69BD0A9}"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F16E7833-D16C-47F6-A70E-8B6EB69BD0A9}"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D54E800-0EED-4C00-9AA5-126C3613698D}" type="datetimeFigureOut">
              <a:rPr lang="en-US" smtClean="0"/>
              <a:pPr/>
              <a:t>12/9/2013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F16E7833-D16C-47F6-A70E-8B6EB69BD0A9}"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D54E800-0EED-4C00-9AA5-126C3613698D}" type="datetimeFigureOut">
              <a:rPr lang="en-US" smtClean="0"/>
              <a:pPr/>
              <a:t>12/9/2013</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16E7833-D16C-47F6-A70E-8B6EB69BD0A9}"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scene3d>
              <a:camera prst="orthographicFront"/>
              <a:lightRig rig="soft" dir="t">
                <a:rot lat="0" lon="0" rev="10800000"/>
              </a:lightRig>
            </a:scene3d>
            <a:sp3d>
              <a:bevelT w="27940" h="12700"/>
              <a:contourClr>
                <a:srgbClr val="DDDDDD"/>
              </a:contourClr>
            </a:sp3d>
          </a:bodyPr>
          <a:lstStyle/>
          <a:p>
            <a:r>
              <a:rPr lang="en-GB" sz="54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Memory &amp; Recall</a:t>
            </a:r>
            <a:r>
              <a:rPr lang="en-GB" sz="5400" cap="none" spc="150" dirty="0" smtClean="0">
                <a:ln w="11430"/>
                <a:solidFill>
                  <a:srgbClr val="F8F8F8"/>
                </a:solidFill>
                <a:effectLst>
                  <a:outerShdw blurRad="25400" algn="tl" rotWithShape="0">
                    <a:srgbClr val="000000">
                      <a:alpha val="43000"/>
                    </a:srgbClr>
                  </a:outerShdw>
                </a:effectLst>
                <a:latin typeface="Verdana" pitchFamily="34" charset="0"/>
                <a:ea typeface="Verdana" pitchFamily="34" charset="0"/>
                <a:cs typeface="Verdana" pitchFamily="34" charset="0"/>
              </a:rPr>
              <a:t/>
            </a:r>
            <a:br>
              <a:rPr lang="en-GB" sz="5400" cap="none" spc="150" dirty="0" smtClean="0">
                <a:ln w="11430"/>
                <a:solidFill>
                  <a:srgbClr val="F8F8F8"/>
                </a:solidFill>
                <a:effectLst>
                  <a:outerShdw blurRad="25400" algn="tl" rotWithShape="0">
                    <a:srgbClr val="000000">
                      <a:alpha val="43000"/>
                    </a:srgbClr>
                  </a:outerShdw>
                </a:effectLst>
                <a:latin typeface="Verdana" pitchFamily="34" charset="0"/>
                <a:ea typeface="Verdana" pitchFamily="34" charset="0"/>
                <a:cs typeface="Verdana" pitchFamily="34" charset="0"/>
              </a:rPr>
            </a:br>
            <a:endParaRPr lang="en-GB" sz="5400" cap="none" spc="150" dirty="0">
              <a:ln w="11430"/>
              <a:solidFill>
                <a:srgbClr val="F8F8F8"/>
              </a:solidFill>
              <a:effectLst>
                <a:outerShdw blurRad="25400" algn="tl" rotWithShape="0">
                  <a:srgbClr val="000000">
                    <a:alpha val="43000"/>
                  </a:srgbClr>
                </a:outerShdw>
              </a:effectLst>
              <a:latin typeface="Verdana" pitchFamily="34" charset="0"/>
              <a:ea typeface="Verdana" pitchFamily="34" charset="0"/>
              <a:cs typeface="Verdana" pitchFamily="34" charset="0"/>
            </a:endParaRPr>
          </a:p>
        </p:txBody>
      </p:sp>
      <p:sp>
        <p:nvSpPr>
          <p:cNvPr id="4" name="Subtitle 3"/>
          <p:cNvSpPr>
            <a:spLocks noGrp="1"/>
          </p:cNvSpPr>
          <p:nvPr>
            <p:ph type="subTitle" idx="1"/>
          </p:nvPr>
        </p:nvSpPr>
        <p:spPr/>
        <p:txBody>
          <a:bodyPr/>
          <a:lstStyle/>
          <a:p>
            <a:r>
              <a:rPr lang="en-GB" dirty="0" smtClean="0"/>
              <a:t>John R Apps / </a:t>
            </a:r>
            <a:r>
              <a:rPr lang="en-GB" dirty="0" err="1" smtClean="0"/>
              <a:t>Rhian</a:t>
            </a:r>
            <a:r>
              <a:rPr lang="en-GB" dirty="0" smtClean="0"/>
              <a:t> Pole / Jamie </a:t>
            </a:r>
            <a:r>
              <a:rPr lang="en-GB" dirty="0" err="1" smtClean="0"/>
              <a:t>Tavender</a:t>
            </a:r>
            <a:endParaRPr lang="en-GB" dirty="0" smtClean="0"/>
          </a:p>
          <a:p>
            <a:pPr algn="ctr"/>
            <a:r>
              <a:rPr lang="en-GB" dirty="0" smtClean="0"/>
              <a:t>Sian Harris</a:t>
            </a:r>
            <a:endParaRPr lang="en-GB" dirty="0"/>
          </a:p>
        </p:txBody>
      </p:sp>
      <p:cxnSp>
        <p:nvCxnSpPr>
          <p:cNvPr id="5" name="Elbow Connector 4"/>
          <p:cNvCxnSpPr/>
          <p:nvPr/>
        </p:nvCxnSpPr>
        <p:spPr>
          <a:xfrm rot="5400000" flipH="1" flipV="1">
            <a:off x="4393405" y="2893215"/>
            <a:ext cx="71438" cy="158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Recognise how the memory processes information.</a:t>
            </a:r>
          </a:p>
          <a:p>
            <a:r>
              <a:rPr lang="en-GB" dirty="0" smtClean="0"/>
              <a:t>Identify techniques used to aid memory and recall.</a:t>
            </a:r>
          </a:p>
          <a:p>
            <a:r>
              <a:rPr lang="en-GB" dirty="0" smtClean="0"/>
              <a:t>Apply strategies that complement memory style to accelerate recall.</a:t>
            </a:r>
            <a:endParaRPr lang="en-GB" dirty="0"/>
          </a:p>
        </p:txBody>
      </p:sp>
      <p:sp>
        <p:nvSpPr>
          <p:cNvPr id="2" name="Title 1"/>
          <p:cNvSpPr>
            <a:spLocks noGrp="1"/>
          </p:cNvSpPr>
          <p:nvPr>
            <p:ph type="title"/>
          </p:nvPr>
        </p:nvSpPr>
        <p:spPr/>
        <p:txBody>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Objectives</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Do you think there is a link between memory and learning?</a:t>
            </a:r>
          </a:p>
          <a:p>
            <a:r>
              <a:rPr lang="en-GB" dirty="0" smtClean="0"/>
              <a:t>What do you think your memory is like?</a:t>
            </a:r>
          </a:p>
          <a:p>
            <a:r>
              <a:rPr lang="en-GB" dirty="0" smtClean="0"/>
              <a:t>Do you think your memory gets worse as you get older?</a:t>
            </a:r>
          </a:p>
          <a:p>
            <a:r>
              <a:rPr lang="en-GB" dirty="0" smtClean="0"/>
              <a:t>Do you think you can learn to use methods to improve your memory?</a:t>
            </a:r>
            <a:endParaRPr lang="en-GB" dirty="0"/>
          </a:p>
        </p:txBody>
      </p:sp>
      <p:sp>
        <p:nvSpPr>
          <p:cNvPr id="2" name="Title 1"/>
          <p:cNvSpPr>
            <a:spLocks noGrp="1"/>
          </p:cNvSpPr>
          <p:nvPr>
            <p:ph type="title"/>
          </p:nvPr>
        </p:nvSpPr>
        <p:spPr/>
        <p:txBody>
          <a:bodyPr>
            <a:normAutofit/>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Learning and Memory</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p:cNvCxnSpPr/>
          <p:nvPr/>
        </p:nvCxnSpPr>
        <p:spPr>
          <a:xfrm rot="10800000">
            <a:off x="1428728" y="5072074"/>
            <a:ext cx="1071570" cy="0"/>
          </a:xfrm>
          <a:prstGeom prst="line">
            <a:avLst/>
          </a:prstGeom>
          <a:ln w="76200">
            <a:solidFill>
              <a:srgbClr val="C00000"/>
            </a:solidFill>
          </a:ln>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cxnSp>
      <p:sp>
        <p:nvSpPr>
          <p:cNvPr id="15" name="Bent-Up Arrow 14"/>
          <p:cNvSpPr/>
          <p:nvPr/>
        </p:nvSpPr>
        <p:spPr>
          <a:xfrm rot="16200000">
            <a:off x="2678893" y="4107661"/>
            <a:ext cx="785818" cy="714380"/>
          </a:xfrm>
          <a:prstGeom prst="bentUpArrow">
            <a:avLst/>
          </a:prstGeom>
          <a:solidFill>
            <a:srgbClr val="C00000"/>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ontent Placeholder 5"/>
          <p:cNvSpPr>
            <a:spLocks noGrp="1"/>
          </p:cNvSpPr>
          <p:nvPr>
            <p:ph idx="1"/>
          </p:nvPr>
        </p:nvSpPr>
        <p:spPr>
          <a:xfrm>
            <a:off x="4071934" y="1600200"/>
            <a:ext cx="3852866" cy="4525963"/>
          </a:xfrm>
        </p:spPr>
        <p:txBody>
          <a:bodyPr/>
          <a:lstStyle/>
          <a:p>
            <a:r>
              <a:rPr lang="en-GB" dirty="0" smtClean="0"/>
              <a:t>Information is transferred from STM to LTM by rehearsal.</a:t>
            </a:r>
          </a:p>
          <a:p>
            <a:endParaRPr lang="en-GB" dirty="0" smtClean="0"/>
          </a:p>
          <a:p>
            <a:r>
              <a:rPr lang="en-GB" dirty="0" smtClean="0"/>
              <a:t>If information is not rehearsed enough it is forgotten.</a:t>
            </a:r>
            <a:endParaRPr lang="en-GB" dirty="0"/>
          </a:p>
        </p:txBody>
      </p:sp>
      <p:sp>
        <p:nvSpPr>
          <p:cNvPr id="2" name="Title 1"/>
          <p:cNvSpPr>
            <a:spLocks noGrp="1"/>
          </p:cNvSpPr>
          <p:nvPr>
            <p:ph type="title"/>
          </p:nvPr>
        </p:nvSpPr>
        <p:spPr>
          <a:xfrm>
            <a:off x="0" y="0"/>
            <a:ext cx="9429784" cy="1143000"/>
          </a:xfrm>
        </p:spPr>
        <p:txBody>
          <a:bodyPr>
            <a:normAutofit/>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Multi-store Model of Memory</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
        <p:nvSpPr>
          <p:cNvPr id="4" name="Content Placeholder 2"/>
          <p:cNvSpPr txBox="1">
            <a:spLocks/>
          </p:cNvSpPr>
          <p:nvPr/>
        </p:nvSpPr>
        <p:spPr>
          <a:xfrm>
            <a:off x="4071934" y="1571612"/>
            <a:ext cx="3067048" cy="4525963"/>
          </a:xfrm>
          <a:prstGeom prst="rect">
            <a:avLst/>
          </a:prstGeom>
        </p:spPr>
        <p:txBody>
          <a:bodyPr vert="horz">
            <a:normAutofit/>
          </a:bodyPr>
          <a:lstStyle/>
          <a:p>
            <a:pPr marL="420624"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n-GB" sz="30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Down Arrow 6"/>
          <p:cNvSpPr/>
          <p:nvPr/>
        </p:nvSpPr>
        <p:spPr>
          <a:xfrm>
            <a:off x="1285852" y="1285860"/>
            <a:ext cx="500066" cy="642942"/>
          </a:xfrm>
          <a:prstGeom prst="downArrow">
            <a:avLst/>
          </a:prstGeom>
          <a:solidFill>
            <a:srgbClr val="C00000"/>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214282" y="2000240"/>
            <a:ext cx="2714644" cy="857256"/>
          </a:xfrm>
          <a:prstGeom prst="ellipse">
            <a:avLst/>
          </a:prstGeom>
          <a:solidFill>
            <a:srgbClr val="00B050"/>
          </a:solidFill>
          <a:ln w="76200">
            <a:solidFill>
              <a:srgbClr val="C0000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Sensory Buffer</a:t>
            </a:r>
            <a:endParaRPr lang="en-GB" b="1" dirty="0"/>
          </a:p>
        </p:txBody>
      </p:sp>
      <p:sp>
        <p:nvSpPr>
          <p:cNvPr id="9" name="Down Arrow 8"/>
          <p:cNvSpPr/>
          <p:nvPr/>
        </p:nvSpPr>
        <p:spPr>
          <a:xfrm>
            <a:off x="1285852" y="2928934"/>
            <a:ext cx="500066" cy="642942"/>
          </a:xfrm>
          <a:prstGeom prst="downArrow">
            <a:avLst/>
          </a:prstGeom>
          <a:solidFill>
            <a:srgbClr val="C00000"/>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214282" y="5500702"/>
            <a:ext cx="2643206" cy="1285860"/>
          </a:xfrm>
          <a:prstGeom prst="roundRect">
            <a:avLst/>
          </a:prstGeom>
          <a:solidFill>
            <a:srgbClr val="FF6969"/>
          </a:solidFill>
          <a:ln w="76200">
            <a:solidFill>
              <a:srgbClr val="C00000"/>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t>Long-term</a:t>
            </a:r>
          </a:p>
          <a:p>
            <a:pPr algn="ctr"/>
            <a:r>
              <a:rPr lang="en-GB" sz="3200" b="1" dirty="0" smtClean="0"/>
              <a:t>Memory</a:t>
            </a:r>
            <a:endParaRPr lang="en-GB" sz="3200" b="1" dirty="0"/>
          </a:p>
        </p:txBody>
      </p:sp>
      <p:sp>
        <p:nvSpPr>
          <p:cNvPr id="12" name="Rounded Rectangle 11"/>
          <p:cNvSpPr/>
          <p:nvPr/>
        </p:nvSpPr>
        <p:spPr>
          <a:xfrm>
            <a:off x="357158" y="3643314"/>
            <a:ext cx="2357454" cy="1071570"/>
          </a:xfrm>
          <a:prstGeom prst="roundRect">
            <a:avLst/>
          </a:prstGeom>
          <a:solidFill>
            <a:srgbClr val="0070C0"/>
          </a:solidFill>
          <a:ln w="76200">
            <a:solidFill>
              <a:srgbClr val="C00000"/>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Short-term</a:t>
            </a:r>
          </a:p>
          <a:p>
            <a:pPr algn="ctr"/>
            <a:r>
              <a:rPr lang="en-GB" sz="2000" b="1" dirty="0" smtClean="0"/>
              <a:t>Memory</a:t>
            </a:r>
            <a:endParaRPr lang="en-GB" sz="2000" b="1" dirty="0"/>
          </a:p>
        </p:txBody>
      </p:sp>
      <p:sp>
        <p:nvSpPr>
          <p:cNvPr id="13" name="Down Arrow 12"/>
          <p:cNvSpPr/>
          <p:nvPr/>
        </p:nvSpPr>
        <p:spPr>
          <a:xfrm>
            <a:off x="1285852" y="4786322"/>
            <a:ext cx="500066" cy="642942"/>
          </a:xfrm>
          <a:prstGeom prst="downArrow">
            <a:avLst/>
          </a:prstGeom>
          <a:solidFill>
            <a:srgbClr val="C00000"/>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500298" y="4857760"/>
            <a:ext cx="1657826" cy="461665"/>
          </a:xfrm>
          <a:prstGeom prst="rect">
            <a:avLst/>
          </a:prstGeom>
          <a:noFill/>
          <a:ln w="76200">
            <a:solidFill>
              <a:srgbClr val="C00000"/>
            </a:solidFill>
          </a:ln>
          <a:scene3d>
            <a:camera prst="orthographicFront"/>
            <a:lightRig rig="threePt" dir="t"/>
          </a:scene3d>
          <a:sp3d>
            <a:bevelT w="152400" h="50800" prst="softRound"/>
          </a:sp3d>
        </p:spPr>
        <p:txBody>
          <a:bodyPr wrap="none" rtlCol="0">
            <a:spAutoFit/>
          </a:bodyPr>
          <a:lstStyle/>
          <a:p>
            <a:r>
              <a:rPr lang="en-GB" sz="2400" b="1" dirty="0" smtClean="0"/>
              <a:t>Rehearsal</a:t>
            </a:r>
            <a:endParaRPr lang="en-GB" sz="2400" b="1" dirty="0"/>
          </a:p>
        </p:txBody>
      </p:sp>
      <p:sp>
        <p:nvSpPr>
          <p:cNvPr id="23" name="Down Arrow 22"/>
          <p:cNvSpPr/>
          <p:nvPr/>
        </p:nvSpPr>
        <p:spPr>
          <a:xfrm>
            <a:off x="1000100" y="3071810"/>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Down Arrow 23"/>
          <p:cNvSpPr/>
          <p:nvPr/>
        </p:nvSpPr>
        <p:spPr>
          <a:xfrm>
            <a:off x="714348" y="3214686"/>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Down Arrow 24"/>
          <p:cNvSpPr/>
          <p:nvPr/>
        </p:nvSpPr>
        <p:spPr>
          <a:xfrm>
            <a:off x="1785918" y="3000372"/>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a:off x="2143108" y="3143248"/>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Down Arrow 26"/>
          <p:cNvSpPr/>
          <p:nvPr/>
        </p:nvSpPr>
        <p:spPr>
          <a:xfrm>
            <a:off x="428596" y="3357562"/>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Down Arrow 27"/>
          <p:cNvSpPr/>
          <p:nvPr/>
        </p:nvSpPr>
        <p:spPr>
          <a:xfrm>
            <a:off x="2428860" y="3357562"/>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Down Arrow 28"/>
          <p:cNvSpPr/>
          <p:nvPr/>
        </p:nvSpPr>
        <p:spPr>
          <a:xfrm>
            <a:off x="1000100" y="4857760"/>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a:off x="785786" y="5000636"/>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Down Arrow 30"/>
          <p:cNvSpPr/>
          <p:nvPr/>
        </p:nvSpPr>
        <p:spPr>
          <a:xfrm>
            <a:off x="500034" y="5214950"/>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Down Arrow 31"/>
          <p:cNvSpPr/>
          <p:nvPr/>
        </p:nvSpPr>
        <p:spPr>
          <a:xfrm>
            <a:off x="1785918" y="4857760"/>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Down Arrow 32"/>
          <p:cNvSpPr/>
          <p:nvPr/>
        </p:nvSpPr>
        <p:spPr>
          <a:xfrm>
            <a:off x="2071670" y="5072074"/>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Down Arrow 33"/>
          <p:cNvSpPr/>
          <p:nvPr/>
        </p:nvSpPr>
        <p:spPr>
          <a:xfrm>
            <a:off x="2357422" y="5286388"/>
            <a:ext cx="214282" cy="357190"/>
          </a:xfrm>
          <a:prstGeom prst="downArrow">
            <a:avLst/>
          </a:prstGeom>
          <a:solidFill>
            <a:schemeClr val="bg2">
              <a:lumMod val="40000"/>
              <a:lumOff val="6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36912"/>
            <a:ext cx="8229600" cy="3370379"/>
          </a:xfrm>
        </p:spPr>
        <p:txBody>
          <a:bodyPr>
            <a:normAutofit/>
          </a:bodyPr>
          <a:lstStyle/>
          <a:p>
            <a:r>
              <a:rPr lang="en-GB" b="1" dirty="0" smtClean="0"/>
              <a:t>Visual Learners</a:t>
            </a:r>
            <a:r>
              <a:rPr lang="en-GB" dirty="0" smtClean="0"/>
              <a:t> </a:t>
            </a:r>
          </a:p>
          <a:p>
            <a:r>
              <a:rPr lang="en-GB" b="1" dirty="0" smtClean="0"/>
              <a:t>Auditory Learners</a:t>
            </a:r>
            <a:r>
              <a:rPr lang="en-GB" dirty="0" smtClean="0"/>
              <a:t> </a:t>
            </a:r>
          </a:p>
          <a:p>
            <a:r>
              <a:rPr lang="en-GB" b="1" dirty="0" smtClean="0"/>
              <a:t>Kinaesthetic Learners</a:t>
            </a:r>
            <a:r>
              <a:rPr lang="en-GB" dirty="0" smtClean="0"/>
              <a:t> </a:t>
            </a:r>
          </a:p>
          <a:p>
            <a:r>
              <a:rPr lang="en-GB" b="1" dirty="0" smtClean="0"/>
              <a:t>Memory Implications of Learning Styles</a:t>
            </a:r>
            <a:r>
              <a:rPr lang="en-GB" dirty="0" smtClean="0"/>
              <a:t> </a:t>
            </a:r>
          </a:p>
          <a:p>
            <a:endParaRPr lang="en-GB" dirty="0"/>
          </a:p>
        </p:txBody>
      </p:sp>
      <p:sp>
        <p:nvSpPr>
          <p:cNvPr id="2" name="Title 1"/>
          <p:cNvSpPr>
            <a:spLocks noGrp="1"/>
          </p:cNvSpPr>
          <p:nvPr>
            <p:ph type="title"/>
          </p:nvPr>
        </p:nvSpPr>
        <p:spPr>
          <a:xfrm>
            <a:off x="457200" y="274638"/>
            <a:ext cx="8229600" cy="2434282"/>
          </a:xfrm>
        </p:spPr>
        <p:txBody>
          <a:bodyPr>
            <a:normAutofit fontScale="90000"/>
            <a:scene3d>
              <a:camera prst="orthographicFront"/>
              <a:lightRig rig="soft" dir="t">
                <a:rot lat="0" lon="0" rev="10800000"/>
              </a:lightRig>
            </a:scene3d>
            <a:sp3d>
              <a:bevelT w="27940" h="12700"/>
              <a:contourClr>
                <a:srgbClr val="DDDDDD"/>
              </a:contourClr>
            </a:sp3d>
          </a:bodyPr>
          <a:lstStyle/>
          <a:p>
            <a:pPr algn="ctr"/>
            <a:r>
              <a:rPr lang="en-GB" sz="44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How Your Learning Style Affects Your Use of Mnemonics </a:t>
            </a:r>
            <a:r>
              <a:rPr lang="en-GB" dirty="0" smtClean="0"/>
              <a:t/>
            </a:r>
            <a:br>
              <a:rPr lang="en-GB" dirty="0" smtClean="0"/>
            </a:br>
            <a:r>
              <a:rPr lang="en-GB" b="1" spc="150" dirty="0" err="1" smtClean="0">
                <a:ln w="11430"/>
                <a:solidFill>
                  <a:srgbClr val="F8F8F8"/>
                </a:solidFill>
                <a:effectLst>
                  <a:outerShdw blurRad="25400" algn="tl" rotWithShape="0">
                    <a:srgbClr val="000000">
                      <a:alpha val="43000"/>
                    </a:srgbClr>
                  </a:outerShdw>
                </a:effectLst>
                <a:latin typeface="Verdana" pitchFamily="34" charset="0"/>
                <a:ea typeface="Verdana" pitchFamily="34" charset="0"/>
                <a:cs typeface="Verdana" pitchFamily="34" charset="0"/>
              </a:rPr>
              <a:t>ty</a:t>
            </a:r>
            <a:r>
              <a:rPr lang="en-GB" b="1" spc="150" dirty="0" smtClean="0">
                <a:ln w="11430"/>
                <a:solidFill>
                  <a:srgbClr val="F8F8F8"/>
                </a:solidFill>
                <a:effectLst>
                  <a:outerShdw blurRad="25400" algn="tl" rotWithShape="0">
                    <a:srgbClr val="000000">
                      <a:alpha val="43000"/>
                    </a:srgbClr>
                  </a:outerShdw>
                </a:effectLst>
              </a:rPr>
              <a:t>	</a:t>
            </a:r>
            <a:endParaRPr lang="en-GB" b="1" spc="150" dirty="0">
              <a:ln w="11430"/>
              <a:solidFill>
                <a:srgbClr val="F8F8F8"/>
              </a:solidFill>
              <a:effectLst>
                <a:outerShdw blurRad="25400" algn="tl" rotWithShape="0">
                  <a:srgbClr val="000000">
                    <a:alpha val="43000"/>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Music </a:t>
            </a:r>
          </a:p>
          <a:p>
            <a:r>
              <a:rPr lang="en-GB" dirty="0" smtClean="0"/>
              <a:t>Colour</a:t>
            </a:r>
          </a:p>
          <a:p>
            <a:r>
              <a:rPr lang="en-GB" dirty="0" smtClean="0"/>
              <a:t>Activity</a:t>
            </a:r>
          </a:p>
          <a:p>
            <a:r>
              <a:rPr lang="en-GB" dirty="0" smtClean="0"/>
              <a:t>Bizarre Images</a:t>
            </a:r>
          </a:p>
          <a:p>
            <a:r>
              <a:rPr lang="en-GB" dirty="0" smtClean="0"/>
              <a:t>Humour</a:t>
            </a:r>
          </a:p>
          <a:p>
            <a:r>
              <a:rPr lang="en-GB" dirty="0" smtClean="0"/>
              <a:t>Repetition</a:t>
            </a:r>
          </a:p>
          <a:p>
            <a:r>
              <a:rPr lang="en-GB" dirty="0" smtClean="0"/>
              <a:t>Childhood memories</a:t>
            </a:r>
          </a:p>
          <a:p>
            <a:r>
              <a:rPr lang="en-GB" dirty="0" smtClean="0"/>
              <a:t>Competitions</a:t>
            </a:r>
          </a:p>
          <a:p>
            <a:r>
              <a:rPr lang="en-GB" dirty="0" smtClean="0"/>
              <a:t>Story-lines</a:t>
            </a:r>
          </a:p>
        </p:txBody>
      </p:sp>
      <p:sp>
        <p:nvSpPr>
          <p:cNvPr id="2" name="Title 1"/>
          <p:cNvSpPr>
            <a:spLocks noGrp="1"/>
          </p:cNvSpPr>
          <p:nvPr>
            <p:ph type="title"/>
          </p:nvPr>
        </p:nvSpPr>
        <p:spPr/>
        <p:txBody>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Strategies</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b="1" dirty="0" smtClean="0"/>
              <a:t>Taking in </a:t>
            </a:r>
            <a:r>
              <a:rPr lang="en-GB" dirty="0" smtClean="0"/>
              <a:t>information</a:t>
            </a:r>
          </a:p>
          <a:p>
            <a:r>
              <a:rPr lang="en-GB" b="1" dirty="0" smtClean="0"/>
              <a:t>Retaining it, </a:t>
            </a:r>
            <a:r>
              <a:rPr lang="en-GB" dirty="0" smtClean="0"/>
              <a:t>in short-term memory</a:t>
            </a:r>
          </a:p>
          <a:p>
            <a:r>
              <a:rPr lang="en-GB" b="1" dirty="0" smtClean="0"/>
              <a:t>Encoding it, </a:t>
            </a:r>
            <a:r>
              <a:rPr lang="en-GB" dirty="0" smtClean="0"/>
              <a:t>interacting with the information so that it becomes stored in long-term memory.</a:t>
            </a:r>
          </a:p>
          <a:p>
            <a:r>
              <a:rPr lang="en-GB" b="1" dirty="0" smtClean="0"/>
              <a:t>Recalling it, </a:t>
            </a:r>
            <a:r>
              <a:rPr lang="en-GB" dirty="0" smtClean="0"/>
              <a:t>retrieving or remembering information</a:t>
            </a:r>
            <a:endParaRPr lang="en-GB" b="1" dirty="0"/>
          </a:p>
        </p:txBody>
      </p:sp>
      <p:sp>
        <p:nvSpPr>
          <p:cNvPr id="2" name="Title 1"/>
          <p:cNvSpPr>
            <a:spLocks noGrp="1"/>
          </p:cNvSpPr>
          <p:nvPr>
            <p:ph type="title"/>
          </p:nvPr>
        </p:nvSpPr>
        <p:spPr/>
        <p:txBody>
          <a:bodyPr>
            <a:normAutofit/>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Four Stages of Memory</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endParaRPr lang="en-GB" altLang="zh-CN" dirty="0" smtClean="0"/>
          </a:p>
          <a:p>
            <a:r>
              <a:rPr lang="en-GB" altLang="zh-CN" dirty="0" smtClean="0"/>
              <a:t>Recency effect</a:t>
            </a:r>
          </a:p>
          <a:p>
            <a:endParaRPr lang="en-GB" altLang="zh-CN" dirty="0" smtClean="0"/>
          </a:p>
          <a:p>
            <a:r>
              <a:rPr lang="en-GB" altLang="zh-CN" dirty="0" smtClean="0"/>
              <a:t>Primacy effect</a:t>
            </a:r>
          </a:p>
          <a:p>
            <a:pPr>
              <a:buNone/>
            </a:pPr>
            <a:endParaRPr lang="en-GB" altLang="zh-CN" dirty="0" smtClean="0"/>
          </a:p>
          <a:p>
            <a:r>
              <a:rPr lang="en-GB" altLang="zh-CN" dirty="0" smtClean="0"/>
              <a:t>Sound</a:t>
            </a:r>
          </a:p>
          <a:p>
            <a:endParaRPr lang="en-GB" altLang="zh-CN" dirty="0" smtClean="0"/>
          </a:p>
          <a:p>
            <a:r>
              <a:rPr lang="en-GB" altLang="zh-CN" dirty="0" smtClean="0"/>
              <a:t>Locus (place)</a:t>
            </a:r>
          </a:p>
          <a:p>
            <a:endParaRPr lang="en-GB" altLang="zh-CN" dirty="0" smtClean="0"/>
          </a:p>
          <a:p>
            <a:r>
              <a:rPr lang="en-GB" altLang="zh-CN" dirty="0" smtClean="0"/>
              <a:t>Real Names</a:t>
            </a:r>
          </a:p>
          <a:p>
            <a:pPr>
              <a:buNone/>
            </a:pPr>
            <a:endParaRPr lang="en-GB" dirty="0"/>
          </a:p>
        </p:txBody>
      </p:sp>
      <p:sp>
        <p:nvSpPr>
          <p:cNvPr id="2" name="Title 1"/>
          <p:cNvSpPr>
            <a:spLocks noGrp="1"/>
          </p:cNvSpPr>
          <p:nvPr>
            <p:ph type="title"/>
          </p:nvPr>
        </p:nvSpPr>
        <p:spPr/>
        <p:txBody>
          <a:bodyPr>
            <a:normAutofit/>
          </a:bodyPr>
          <a:lstStyle/>
          <a:p>
            <a:r>
              <a:rPr lang="en-GB" sz="40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What is your memory style?</a:t>
            </a:r>
            <a:endParaRPr lang="en-GB" sz="40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endParaRPr lang="en-GB" altLang="zh-CN" dirty="0" smtClean="0"/>
          </a:p>
          <a:p>
            <a:r>
              <a:rPr lang="en-GB" altLang="zh-CN" dirty="0" smtClean="0"/>
              <a:t>Visual features</a:t>
            </a:r>
            <a:endParaRPr lang="en-GB" altLang="zh-CN"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endParaRPr lang="en-GB" altLang="zh-CN" dirty="0" smtClean="0"/>
          </a:p>
          <a:p>
            <a:r>
              <a:rPr lang="en-GB" altLang="zh-CN" dirty="0" smtClean="0"/>
              <a:t>Visual association</a:t>
            </a:r>
          </a:p>
          <a:p>
            <a:endParaRPr lang="en-GB" altLang="zh-CN" dirty="0" smtClean="0"/>
          </a:p>
          <a:p>
            <a:r>
              <a:rPr lang="en-GB" altLang="zh-CN" dirty="0" smtClean="0"/>
              <a:t>Word Association</a:t>
            </a:r>
          </a:p>
          <a:p>
            <a:endParaRPr lang="en-GB" altLang="zh-CN" dirty="0" smtClean="0"/>
          </a:p>
          <a:p>
            <a:r>
              <a:rPr lang="en-GB" altLang="zh-CN" dirty="0" smtClean="0"/>
              <a:t>Bizarre/Unusual</a:t>
            </a:r>
          </a:p>
          <a:p>
            <a:endParaRPr lang="en-GB" altLang="zh-CN" dirty="0" smtClean="0"/>
          </a:p>
          <a:p>
            <a:r>
              <a:rPr lang="en-GB" altLang="zh-CN" dirty="0" smtClean="0"/>
              <a:t>Colour and activity</a:t>
            </a:r>
          </a:p>
          <a:p>
            <a:pPr>
              <a:buNone/>
            </a:pPr>
            <a:endParaRPr lang="en-GB" dirty="0"/>
          </a:p>
        </p:txBody>
      </p:sp>
      <p:sp>
        <p:nvSpPr>
          <p:cNvPr id="2" name="Title 1"/>
          <p:cNvSpPr>
            <a:spLocks noGrp="1"/>
          </p:cNvSpPr>
          <p:nvPr>
            <p:ph type="title"/>
          </p:nvPr>
        </p:nvSpPr>
        <p:spPr/>
        <p:txBody>
          <a:bodyPr>
            <a:noAutofit/>
          </a:bodyPr>
          <a:lstStyle/>
          <a:p>
            <a:pPr algn="ctr"/>
            <a:r>
              <a:rPr lang="en-GB" sz="40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Cont. What is your memory style?</a:t>
            </a:r>
            <a:endParaRPr lang="en-GB" sz="400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lstStyle/>
          <a:p>
            <a:pPr>
              <a:buNone/>
            </a:pPr>
            <a:r>
              <a:rPr lang="en-GB" dirty="0" smtClean="0"/>
              <a:t>plum		elbow	       giraffe	      caravan</a:t>
            </a:r>
          </a:p>
          <a:p>
            <a:pPr>
              <a:buNone/>
            </a:pPr>
            <a:r>
              <a:rPr lang="en-GB" dirty="0" smtClean="0"/>
              <a:t>puppy	banana	foot		apple</a:t>
            </a:r>
          </a:p>
          <a:p>
            <a:pPr>
              <a:buNone/>
            </a:pPr>
            <a:r>
              <a:rPr lang="en-GB" dirty="0" smtClean="0"/>
              <a:t>pony		cherry 	barge  	bungalow</a:t>
            </a:r>
          </a:p>
          <a:p>
            <a:pPr>
              <a:buNone/>
            </a:pPr>
            <a:endParaRPr lang="en-GB" dirty="0" smtClean="0"/>
          </a:p>
          <a:p>
            <a:pPr>
              <a:buNone/>
            </a:pPr>
            <a:endParaRPr lang="en-GB" dirty="0" smtClean="0"/>
          </a:p>
          <a:p>
            <a:pPr>
              <a:buNone/>
            </a:pPr>
            <a:endParaRPr lang="en-GB" dirty="0" smtClean="0"/>
          </a:p>
          <a:p>
            <a:pPr marL="0" indent="0">
              <a:tabLst>
                <a:tab pos="450850" algn="l"/>
              </a:tabLst>
            </a:pPr>
            <a:r>
              <a:rPr lang="en-GB" dirty="0" smtClean="0"/>
              <a:t>  Now, write down all the words you   	remember !</a:t>
            </a:r>
            <a:endParaRPr lang="en-GB" dirty="0"/>
          </a:p>
        </p:txBody>
      </p:sp>
      <p:sp>
        <p:nvSpPr>
          <p:cNvPr id="2" name="Title 1"/>
          <p:cNvSpPr>
            <a:spLocks noGrp="1"/>
          </p:cNvSpPr>
          <p:nvPr>
            <p:ph type="title"/>
          </p:nvPr>
        </p:nvSpPr>
        <p:spPr/>
        <p:txBody>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Activity</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Groups</a:t>
            </a:r>
          </a:p>
          <a:p>
            <a:endParaRPr lang="en-GB" dirty="0" smtClean="0"/>
          </a:p>
          <a:p>
            <a:r>
              <a:rPr lang="en-GB" dirty="0" smtClean="0"/>
              <a:t>Headings</a:t>
            </a:r>
          </a:p>
          <a:p>
            <a:endParaRPr lang="en-GB" dirty="0" smtClean="0"/>
          </a:p>
          <a:p>
            <a:r>
              <a:rPr lang="en-GB" dirty="0" smtClean="0"/>
              <a:t>Boundaries</a:t>
            </a:r>
          </a:p>
          <a:p>
            <a:endParaRPr lang="en-GB" dirty="0" smtClean="0"/>
          </a:p>
          <a:p>
            <a:r>
              <a:rPr lang="en-GB" dirty="0" smtClean="0"/>
              <a:t>Repetitive</a:t>
            </a:r>
            <a:endParaRPr lang="en-GB" dirty="0"/>
          </a:p>
        </p:txBody>
      </p:sp>
      <p:sp>
        <p:nvSpPr>
          <p:cNvPr id="2" name="Title 1"/>
          <p:cNvSpPr>
            <a:spLocks noGrp="1"/>
          </p:cNvSpPr>
          <p:nvPr>
            <p:ph type="title"/>
          </p:nvPr>
        </p:nvSpPr>
        <p:spPr/>
        <p:txBody>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Grouping</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u="sng" dirty="0" smtClean="0"/>
              <a:t>Fruit</a:t>
            </a:r>
            <a:r>
              <a:rPr lang="en-GB" dirty="0" smtClean="0"/>
              <a:t>		</a:t>
            </a:r>
            <a:r>
              <a:rPr lang="en-GB" u="sng" dirty="0" smtClean="0"/>
              <a:t>Animal</a:t>
            </a:r>
            <a:r>
              <a:rPr lang="en-GB" dirty="0" smtClean="0"/>
              <a:t>	</a:t>
            </a:r>
            <a:r>
              <a:rPr lang="en-GB" u="sng" dirty="0" smtClean="0"/>
              <a:t>Home</a:t>
            </a:r>
            <a:r>
              <a:rPr lang="en-GB" dirty="0" smtClean="0"/>
              <a:t>	          </a:t>
            </a:r>
            <a:r>
              <a:rPr lang="en-GB" u="sng" dirty="0" smtClean="0"/>
              <a:t>Body</a:t>
            </a:r>
          </a:p>
          <a:p>
            <a:pPr>
              <a:buNone/>
            </a:pPr>
            <a:r>
              <a:rPr lang="en-GB" dirty="0" smtClean="0"/>
              <a:t>plum		giraffe	house 	arm</a:t>
            </a:r>
          </a:p>
          <a:p>
            <a:pPr>
              <a:buNone/>
            </a:pPr>
            <a:r>
              <a:rPr lang="en-GB" dirty="0" smtClean="0"/>
              <a:t>Apple	horse		flat		neck</a:t>
            </a:r>
          </a:p>
          <a:p>
            <a:pPr>
              <a:buNone/>
            </a:pPr>
            <a:r>
              <a:rPr lang="en-GB" dirty="0" smtClean="0"/>
              <a:t>grapes	dog		bungalow	</a:t>
            </a:r>
          </a:p>
          <a:p>
            <a:pPr>
              <a:buNone/>
            </a:pPr>
            <a:r>
              <a:rPr lang="en-GB" dirty="0" smtClean="0"/>
              <a:t>					caravan</a:t>
            </a:r>
            <a:endParaRPr lang="en-GB" dirty="0"/>
          </a:p>
        </p:txBody>
      </p:sp>
      <p:sp>
        <p:nvSpPr>
          <p:cNvPr id="2" name="Title 1"/>
          <p:cNvSpPr>
            <a:spLocks noGrp="1"/>
          </p:cNvSpPr>
          <p:nvPr>
            <p:ph type="title"/>
          </p:nvPr>
        </p:nvSpPr>
        <p:spPr/>
        <p:txBody>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Activity - Suggestions</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Self-awareness</a:t>
            </a:r>
          </a:p>
          <a:p>
            <a:r>
              <a:rPr lang="en-GB" dirty="0" smtClean="0"/>
              <a:t>Repetition</a:t>
            </a:r>
          </a:p>
          <a:p>
            <a:r>
              <a:rPr lang="en-GB" dirty="0" smtClean="0"/>
              <a:t>Association</a:t>
            </a:r>
          </a:p>
          <a:p>
            <a:r>
              <a:rPr lang="en-GB" dirty="0" smtClean="0"/>
              <a:t>Active Listening</a:t>
            </a:r>
          </a:p>
          <a:p>
            <a:r>
              <a:rPr lang="en-GB" dirty="0" smtClean="0"/>
              <a:t>Writing things down</a:t>
            </a:r>
          </a:p>
          <a:p>
            <a:r>
              <a:rPr lang="en-GB" dirty="0" smtClean="0"/>
              <a:t>Personalisation</a:t>
            </a:r>
          </a:p>
          <a:p>
            <a:r>
              <a:rPr lang="en-GB" dirty="0" smtClean="0"/>
              <a:t>Play</a:t>
            </a:r>
            <a:endParaRPr lang="en-GB" dirty="0"/>
          </a:p>
        </p:txBody>
      </p:sp>
      <p:sp>
        <p:nvSpPr>
          <p:cNvPr id="2" name="Title 1"/>
          <p:cNvSpPr>
            <a:spLocks noGrp="1"/>
          </p:cNvSpPr>
          <p:nvPr>
            <p:ph type="title"/>
          </p:nvPr>
        </p:nvSpPr>
        <p:spPr/>
        <p:txBody>
          <a:bodyPr>
            <a:normAutofit/>
          </a:bodyPr>
          <a:lstStyle/>
          <a:p>
            <a:r>
              <a:rPr lang="en-GB"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Improve your Memory</a:t>
            </a:r>
            <a:endParaRPr lang="en-GB"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idx="1"/>
          </p:nvPr>
        </p:nvSpPr>
        <p:spPr/>
        <p:txBody>
          <a:bodyPr>
            <a:normAutofit/>
          </a:bodyPr>
          <a:lstStyle/>
          <a:p>
            <a:pPr eaLnBrk="1" hangingPunct="1">
              <a:buFont typeface="Wingdings" pitchFamily="2" charset="2"/>
              <a:buNone/>
            </a:pPr>
            <a:r>
              <a:rPr lang="en-GB" dirty="0" smtClean="0"/>
              <a:t>Flanagan (1997) argues that we remember:</a:t>
            </a:r>
          </a:p>
          <a:p>
            <a:pPr eaLnBrk="1" hangingPunct="1"/>
            <a:r>
              <a:rPr lang="en-GB" dirty="0" smtClean="0"/>
              <a:t>20% of what we read</a:t>
            </a:r>
          </a:p>
          <a:p>
            <a:pPr eaLnBrk="1" hangingPunct="1"/>
            <a:r>
              <a:rPr lang="en-GB" dirty="0" smtClean="0"/>
              <a:t>30% of what we hear</a:t>
            </a:r>
          </a:p>
          <a:p>
            <a:pPr eaLnBrk="1" hangingPunct="1"/>
            <a:r>
              <a:rPr lang="en-GB" dirty="0" smtClean="0"/>
              <a:t>40% of what we see</a:t>
            </a:r>
          </a:p>
          <a:p>
            <a:pPr eaLnBrk="1" hangingPunct="1"/>
            <a:r>
              <a:rPr lang="en-GB" dirty="0" smtClean="0"/>
              <a:t>50% of what we say</a:t>
            </a:r>
          </a:p>
          <a:p>
            <a:pPr eaLnBrk="1" hangingPunct="1"/>
            <a:r>
              <a:rPr lang="en-GB" dirty="0" smtClean="0"/>
              <a:t>60% of what we do</a:t>
            </a:r>
          </a:p>
          <a:p>
            <a:pPr eaLnBrk="1" hangingPunct="1">
              <a:buFont typeface="Wingdings" pitchFamily="2" charset="2"/>
              <a:buNone/>
            </a:pPr>
            <a:r>
              <a:rPr lang="en-GB" i="1" dirty="0" smtClean="0"/>
              <a:t>and</a:t>
            </a:r>
          </a:p>
          <a:p>
            <a:pPr eaLnBrk="1" hangingPunct="1"/>
            <a:r>
              <a:rPr lang="en-GB" b="1" dirty="0" smtClean="0"/>
              <a:t>90% of what we read, hear, see </a:t>
            </a:r>
            <a:r>
              <a:rPr lang="en-GB" b="1" i="1" u="sng" dirty="0" smtClean="0"/>
              <a:t>and</a:t>
            </a:r>
            <a:r>
              <a:rPr lang="en-GB" b="1" dirty="0" smtClean="0"/>
              <a:t> do</a:t>
            </a:r>
            <a:r>
              <a:rPr lang="en-GB" dirty="0" smtClean="0"/>
              <a:t>.</a:t>
            </a:r>
          </a:p>
        </p:txBody>
      </p:sp>
      <p:sp>
        <p:nvSpPr>
          <p:cNvPr id="15362" name="Rectangle 2"/>
          <p:cNvSpPr>
            <a:spLocks noGrp="1" noChangeArrowheads="1"/>
          </p:cNvSpPr>
          <p:nvPr>
            <p:ph type="title"/>
          </p:nvPr>
        </p:nvSpPr>
        <p:spPr>
          <a:xfrm>
            <a:off x="0" y="274638"/>
            <a:ext cx="9144000" cy="1143000"/>
          </a:xfrm>
        </p:spPr>
        <p:txBody>
          <a:bodyPr>
            <a:noAutofit/>
          </a:bodyPr>
          <a:lstStyle/>
          <a:p>
            <a:r>
              <a:rPr lang="en-GB" sz="40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Verdana" pitchFamily="34" charset="0"/>
                <a:ea typeface="Verdana" pitchFamily="34" charset="0"/>
                <a:cs typeface="Verdana" pitchFamily="34" charset="0"/>
              </a:rPr>
              <a:t>So, what do we remember?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2000"/>
                                  </p:stCondLst>
                                  <p:childTnLst>
                                    <p:set>
                                      <p:cBhvr>
                                        <p:cTn id="9" dur="1" fill="hold">
                                          <p:stCondLst>
                                            <p:cond delay="0"/>
                                          </p:stCondLst>
                                        </p:cTn>
                                        <p:tgtEl>
                                          <p:spTgt spid="93187">
                                            <p:txEl>
                                              <p:pRg st="1" end="1"/>
                                            </p:txEl>
                                          </p:spTgt>
                                        </p:tgtEl>
                                        <p:attrNameLst>
                                          <p:attrName>style.visibility</p:attrName>
                                        </p:attrNameLst>
                                      </p:cBhvr>
                                      <p:to>
                                        <p:strVal val="visible"/>
                                      </p:to>
                                    </p:set>
                                  </p:childTnLst>
                                </p:cTn>
                              </p:par>
                            </p:childTnLst>
                          </p:cTn>
                        </p:par>
                        <p:par>
                          <p:cTn id="10" fill="hold">
                            <p:stCondLst>
                              <p:cond delay="2000"/>
                            </p:stCondLst>
                            <p:childTnLst>
                              <p:par>
                                <p:cTn id="11" presetID="1" presetClass="entr" presetSubtype="0" fill="hold" grpId="0" nodeType="afterEffect">
                                  <p:stCondLst>
                                    <p:cond delay="2000"/>
                                  </p:stCondLst>
                                  <p:childTnLst>
                                    <p:set>
                                      <p:cBhvr>
                                        <p:cTn id="12" dur="1" fill="hold">
                                          <p:stCondLst>
                                            <p:cond delay="0"/>
                                          </p:stCondLst>
                                        </p:cTn>
                                        <p:tgtEl>
                                          <p:spTgt spid="93187">
                                            <p:txEl>
                                              <p:pRg st="2" end="2"/>
                                            </p:txEl>
                                          </p:spTgt>
                                        </p:tgtEl>
                                        <p:attrNameLst>
                                          <p:attrName>style.visibility</p:attrName>
                                        </p:attrNameLst>
                                      </p:cBhvr>
                                      <p:to>
                                        <p:strVal val="visible"/>
                                      </p:to>
                                    </p:set>
                                  </p:childTnLst>
                                </p:cTn>
                              </p:par>
                            </p:childTnLst>
                          </p:cTn>
                        </p:par>
                        <p:par>
                          <p:cTn id="13" fill="hold">
                            <p:stCondLst>
                              <p:cond delay="4000"/>
                            </p:stCondLst>
                            <p:childTnLst>
                              <p:par>
                                <p:cTn id="14" presetID="1" presetClass="entr" presetSubtype="0" fill="hold" grpId="0" nodeType="afterEffect">
                                  <p:stCondLst>
                                    <p:cond delay="2000"/>
                                  </p:stCondLst>
                                  <p:childTnLst>
                                    <p:set>
                                      <p:cBhvr>
                                        <p:cTn id="15" dur="1" fill="hold">
                                          <p:stCondLst>
                                            <p:cond delay="0"/>
                                          </p:stCondLst>
                                        </p:cTn>
                                        <p:tgtEl>
                                          <p:spTgt spid="93187">
                                            <p:txEl>
                                              <p:pRg st="3" end="3"/>
                                            </p:txEl>
                                          </p:spTgt>
                                        </p:tgtEl>
                                        <p:attrNameLst>
                                          <p:attrName>style.visibility</p:attrName>
                                        </p:attrNameLst>
                                      </p:cBhvr>
                                      <p:to>
                                        <p:strVal val="visible"/>
                                      </p:to>
                                    </p:set>
                                  </p:childTnLst>
                                </p:cTn>
                              </p:par>
                            </p:childTnLst>
                          </p:cTn>
                        </p:par>
                        <p:par>
                          <p:cTn id="16" fill="hold">
                            <p:stCondLst>
                              <p:cond delay="6000"/>
                            </p:stCondLst>
                            <p:childTnLst>
                              <p:par>
                                <p:cTn id="17" presetID="1" presetClass="entr" presetSubtype="0" fill="hold" grpId="0" nodeType="afterEffect">
                                  <p:stCondLst>
                                    <p:cond delay="2000"/>
                                  </p:stCondLst>
                                  <p:childTnLst>
                                    <p:set>
                                      <p:cBhvr>
                                        <p:cTn id="18" dur="1" fill="hold">
                                          <p:stCondLst>
                                            <p:cond delay="0"/>
                                          </p:stCondLst>
                                        </p:cTn>
                                        <p:tgtEl>
                                          <p:spTgt spid="93187">
                                            <p:txEl>
                                              <p:pRg st="4" end="4"/>
                                            </p:txEl>
                                          </p:spTgt>
                                        </p:tgtEl>
                                        <p:attrNameLst>
                                          <p:attrName>style.visibility</p:attrName>
                                        </p:attrNameLst>
                                      </p:cBhvr>
                                      <p:to>
                                        <p:strVal val="visible"/>
                                      </p:to>
                                    </p:set>
                                  </p:childTnLst>
                                </p:cTn>
                              </p:par>
                            </p:childTnLst>
                          </p:cTn>
                        </p:par>
                        <p:par>
                          <p:cTn id="19" fill="hold">
                            <p:stCondLst>
                              <p:cond delay="8000"/>
                            </p:stCondLst>
                            <p:childTnLst>
                              <p:par>
                                <p:cTn id="20" presetID="1" presetClass="entr" presetSubtype="0" fill="hold" grpId="0" nodeType="afterEffect">
                                  <p:stCondLst>
                                    <p:cond delay="2000"/>
                                  </p:stCondLst>
                                  <p:childTnLst>
                                    <p:set>
                                      <p:cBhvr>
                                        <p:cTn id="21" dur="1" fill="hold">
                                          <p:stCondLst>
                                            <p:cond delay="0"/>
                                          </p:stCondLst>
                                        </p:cTn>
                                        <p:tgtEl>
                                          <p:spTgt spid="93187">
                                            <p:txEl>
                                              <p:pRg st="5" end="5"/>
                                            </p:txEl>
                                          </p:spTgt>
                                        </p:tgtEl>
                                        <p:attrNameLst>
                                          <p:attrName>style.visibility</p:attrName>
                                        </p:attrNameLst>
                                      </p:cBhvr>
                                      <p:to>
                                        <p:strVal val="visible"/>
                                      </p:to>
                                    </p:set>
                                  </p:childTnLst>
                                </p:cTn>
                              </p:par>
                            </p:childTnLst>
                          </p:cTn>
                        </p:par>
                        <p:par>
                          <p:cTn id="22" fill="hold">
                            <p:stCondLst>
                              <p:cond delay="10000"/>
                            </p:stCondLst>
                            <p:childTnLst>
                              <p:par>
                                <p:cTn id="23" presetID="1" presetClass="entr" presetSubtype="0" fill="hold" grpId="0" nodeType="afterEffect">
                                  <p:stCondLst>
                                    <p:cond delay="2000"/>
                                  </p:stCondLst>
                                  <p:childTnLst>
                                    <p:set>
                                      <p:cBhvr>
                                        <p:cTn id="24" dur="1" fill="hold">
                                          <p:stCondLst>
                                            <p:cond delay="0"/>
                                          </p:stCondLst>
                                        </p:cTn>
                                        <p:tgtEl>
                                          <p:spTgt spid="93187">
                                            <p:txEl>
                                              <p:pRg st="6" end="6"/>
                                            </p:txEl>
                                          </p:spTgt>
                                        </p:tgtEl>
                                        <p:attrNameLst>
                                          <p:attrName>style.visibility</p:attrName>
                                        </p:attrNameLst>
                                      </p:cBhvr>
                                      <p:to>
                                        <p:strVal val="visible"/>
                                      </p:to>
                                    </p:set>
                                  </p:childTnLst>
                                </p:cTn>
                              </p:par>
                              <p:par>
                                <p:cTn id="25" presetID="1" presetClass="entr" presetSubtype="0" fill="hold" grpId="0" nodeType="withEffect">
                                  <p:stCondLst>
                                    <p:cond delay="2000"/>
                                  </p:stCondLst>
                                  <p:childTnLst>
                                    <p:set>
                                      <p:cBhvr>
                                        <p:cTn id="26" dur="1" fill="hold">
                                          <p:stCondLst>
                                            <p:cond delay="0"/>
                                          </p:stCondLst>
                                        </p:cTn>
                                        <p:tgtEl>
                                          <p:spTgt spid="9318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Custom 1">
      <a:majorFont>
        <a:latin typeface="Lucida Sans Unicode"/>
        <a:ea typeface=""/>
        <a:cs typeface=""/>
      </a:majorFont>
      <a:minorFont>
        <a:latin typeface="Franklin Gothic Book"/>
        <a:ea typeface=""/>
        <a:cs typeface=""/>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1844</TotalTime>
  <Words>1139</Words>
  <Application>Microsoft Office PowerPoint</Application>
  <PresentationFormat>On-screen Show (4:3)</PresentationFormat>
  <Paragraphs>159</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Concourse</vt:lpstr>
      <vt:lpstr>Memory &amp; Recall </vt:lpstr>
      <vt:lpstr>Objectives</vt:lpstr>
      <vt:lpstr>Learning and Memory</vt:lpstr>
      <vt:lpstr>Multi-store Model of Memory</vt:lpstr>
      <vt:lpstr>How Your Learning Style Affects Your Use of Mnemonics  ty </vt:lpstr>
      <vt:lpstr>Strategies</vt:lpstr>
      <vt:lpstr>Four Stages of Memory</vt:lpstr>
      <vt:lpstr>What is your memory style?</vt:lpstr>
      <vt:lpstr>Cont. What is your memory style?</vt:lpstr>
      <vt:lpstr>Activity</vt:lpstr>
      <vt:lpstr>Grouping</vt:lpstr>
      <vt:lpstr>Activity - Suggestions</vt:lpstr>
      <vt:lpstr>Improve your Memory</vt:lpstr>
      <vt:lpstr>So, what do we remember?</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Angie</dc:creator>
  <cp:lastModifiedBy>Dan Apps</cp:lastModifiedBy>
  <cp:revision>157</cp:revision>
  <dcterms:created xsi:type="dcterms:W3CDTF">2011-02-27T11:42:14Z</dcterms:created>
  <dcterms:modified xsi:type="dcterms:W3CDTF">2013-12-09T09:51:24Z</dcterms:modified>
</cp:coreProperties>
</file>