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56"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0" d="100"/>
          <a:sy n="80" d="100"/>
        </p:scale>
        <p:origin x="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DC36F2-2DE8-4CBB-A32E-0848C33333EC}" type="datetimeFigureOut">
              <a:rPr lang="en-IN" smtClean="0"/>
              <a:t>07-04-2025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3429B5-8C48-4B6E-A59C-B6271654E8BE}" type="slidenum">
              <a:rPr lang="en-IN" smtClean="0"/>
              <a:t>‹#›</a:t>
            </a:fld>
            <a:endParaRPr lang="en-IN"/>
          </a:p>
        </p:txBody>
      </p:sp>
    </p:spTree>
    <p:extLst>
      <p:ext uri="{BB962C8B-B14F-4D97-AF65-F5344CB8AC3E}">
        <p14:creationId xmlns:p14="http://schemas.microsoft.com/office/powerpoint/2010/main" val="783285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A3429B5-8C48-4B6E-A59C-B6271654E8BE}" type="slidenum">
              <a:rPr lang="en-IN" smtClean="0"/>
              <a:t>1</a:t>
            </a:fld>
            <a:endParaRPr lang="en-IN"/>
          </a:p>
        </p:txBody>
      </p:sp>
    </p:spTree>
    <p:extLst>
      <p:ext uri="{BB962C8B-B14F-4D97-AF65-F5344CB8AC3E}">
        <p14:creationId xmlns:p14="http://schemas.microsoft.com/office/powerpoint/2010/main" val="260349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1026205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284566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3070544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854327-7A9B-41B1-8E0A-DF97A296BF4C}" type="datetimeFigureOut">
              <a:rPr lang="en-IN" smtClean="0"/>
              <a:t>07-04-2025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4167418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854327-7A9B-41B1-8E0A-DF97A296BF4C}" type="datetimeFigureOut">
              <a:rPr lang="en-IN" smtClean="0"/>
              <a:t>07-04-2025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134472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854327-7A9B-41B1-8E0A-DF97A296BF4C}" type="datetimeFigureOut">
              <a:rPr lang="en-IN" smtClean="0"/>
              <a:t>07-04-2025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4079730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854327-7A9B-41B1-8E0A-DF97A296BF4C}" type="datetimeFigureOut">
              <a:rPr lang="en-IN" smtClean="0"/>
              <a:t>07-04-2025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1974751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854327-7A9B-41B1-8E0A-DF97A296BF4C}" type="datetimeFigureOut">
              <a:rPr lang="en-IN" smtClean="0"/>
              <a:t>07-04-2025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428416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854327-7A9B-41B1-8E0A-DF97A296BF4C}" type="datetimeFigureOut">
              <a:rPr lang="en-IN" smtClean="0"/>
              <a:t>07-04-2025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1061843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4167540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495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26771982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725194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40267195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21540311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854327-7A9B-41B1-8E0A-DF97A296BF4C}" type="datetimeFigureOut">
              <a:rPr lang="en-IN" smtClean="0"/>
              <a:t>07-04-2025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3787764-D20F-40FC-A3FF-48F0C3E98D7D}" type="slidenum">
              <a:rPr lang="en-IN" smtClean="0"/>
              <a:t>‹#›</a:t>
            </a:fld>
            <a:endParaRPr lang="en-IN"/>
          </a:p>
        </p:txBody>
      </p:sp>
    </p:spTree>
    <p:extLst>
      <p:ext uri="{BB962C8B-B14F-4D97-AF65-F5344CB8AC3E}">
        <p14:creationId xmlns:p14="http://schemas.microsoft.com/office/powerpoint/2010/main" val="360282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854327-7A9B-41B1-8E0A-DF97A296BF4C}" type="datetimeFigureOut">
              <a:rPr lang="en-IN" smtClean="0"/>
              <a:t>07-04-2025</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3787764-D20F-40FC-A3FF-48F0C3E98D7D}" type="slidenum">
              <a:rPr lang="en-IN" smtClean="0"/>
              <a:t>‹#›</a:t>
            </a:fld>
            <a:endParaRPr lang="en-IN"/>
          </a:p>
        </p:txBody>
      </p:sp>
    </p:spTree>
    <p:extLst>
      <p:ext uri="{BB962C8B-B14F-4D97-AF65-F5344CB8AC3E}">
        <p14:creationId xmlns:p14="http://schemas.microsoft.com/office/powerpoint/2010/main" val="2115988307"/>
      </p:ext>
    </p:extLst>
  </p:cSld>
  <p:clrMap bg1="dk1" tx1="lt1" bg2="dk2" tx2="lt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 id="2147483869" r:id="rId13"/>
    <p:sldLayoutId id="2147483870" r:id="rId14"/>
    <p:sldLayoutId id="2147483871" r:id="rId15"/>
    <p:sldLayoutId id="21474838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9BF66-A7A4-F05D-607B-AE7D86090816}"/>
              </a:ext>
            </a:extLst>
          </p:cNvPr>
          <p:cNvSpPr>
            <a:spLocks noGrp="1"/>
          </p:cNvSpPr>
          <p:nvPr>
            <p:ph type="ctrTitle"/>
          </p:nvPr>
        </p:nvSpPr>
        <p:spPr>
          <a:xfrm>
            <a:off x="0" y="0"/>
            <a:ext cx="12192000" cy="798297"/>
          </a:xfrm>
          <a:solidFill>
            <a:schemeClr val="accent2"/>
          </a:solidFill>
        </p:spPr>
        <p:txBody>
          <a:bodyPr>
            <a:normAutofit/>
          </a:bodyPr>
          <a:lstStyle/>
          <a:p>
            <a:pPr>
              <a:lnSpc>
                <a:spcPct val="100000"/>
              </a:lnSpc>
            </a:pPr>
            <a:r>
              <a:rPr lang="en-IN" sz="3200" b="0" i="0" dirty="0">
                <a:solidFill>
                  <a:srgbClr val="1F1F1F"/>
                </a:solidFill>
                <a:effectLst/>
                <a:latin typeface="Google Sans"/>
              </a:rPr>
              <a:t>Information Poster</a:t>
            </a:r>
            <a:endParaRPr lang="en-IN" sz="3200" dirty="0"/>
          </a:p>
        </p:txBody>
      </p:sp>
      <p:sp>
        <p:nvSpPr>
          <p:cNvPr id="5" name="TextBox 4">
            <a:extLst>
              <a:ext uri="{FF2B5EF4-FFF2-40B4-BE49-F238E27FC236}">
                <a16:creationId xmlns:a16="http://schemas.microsoft.com/office/drawing/2014/main" id="{8CC90D35-778B-25A9-BF67-6DFBFBDE1B0A}"/>
              </a:ext>
            </a:extLst>
          </p:cNvPr>
          <p:cNvSpPr txBox="1"/>
          <p:nvPr/>
        </p:nvSpPr>
        <p:spPr>
          <a:xfrm>
            <a:off x="-6813" y="0"/>
            <a:ext cx="6800912" cy="954107"/>
          </a:xfrm>
          <a:prstGeom prst="rect">
            <a:avLst/>
          </a:prstGeom>
          <a:solidFill>
            <a:srgbClr val="FFFF00"/>
          </a:solidFill>
        </p:spPr>
        <p:txBody>
          <a:bodyPr wrap="square">
            <a:spAutoFit/>
          </a:bodyPr>
          <a:lstStyle/>
          <a:p>
            <a:pPr algn="just">
              <a:buNone/>
            </a:pPr>
            <a:r>
              <a:rPr lang="en-GB" sz="1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1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IN" sz="14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poster will discuss how a chart can be created in a Word document with a detailed analysis of its various steps. There will be a discussion about the purpose of the chart and its overall importance for an individual in their daily tasks. </a:t>
            </a:r>
          </a:p>
        </p:txBody>
      </p:sp>
      <p:sp>
        <p:nvSpPr>
          <p:cNvPr id="7" name="TextBox 6">
            <a:extLst>
              <a:ext uri="{FF2B5EF4-FFF2-40B4-BE49-F238E27FC236}">
                <a16:creationId xmlns:a16="http://schemas.microsoft.com/office/drawing/2014/main" id="{BA982B77-969F-5B77-7206-9A2B07D572D6}"/>
              </a:ext>
            </a:extLst>
          </p:cNvPr>
          <p:cNvSpPr txBox="1"/>
          <p:nvPr/>
        </p:nvSpPr>
        <p:spPr>
          <a:xfrm>
            <a:off x="7839349" y="4488121"/>
            <a:ext cx="4338852" cy="2739211"/>
          </a:xfrm>
          <a:prstGeom prst="rect">
            <a:avLst/>
          </a:prstGeom>
          <a:solidFill>
            <a:schemeClr val="accent2">
              <a:lumMod val="40000"/>
              <a:lumOff val="60000"/>
            </a:schemeClr>
          </a:solidFill>
        </p:spPr>
        <p:txBody>
          <a:bodyPr wrap="square">
            <a:spAutoFit/>
          </a:bodyPr>
          <a:lstStyle/>
          <a:p>
            <a:pPr algn="just">
              <a:buNone/>
            </a:pPr>
            <a:r>
              <a:rPr lang="en-GB" sz="12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Use of chart in a Word document</a:t>
            </a:r>
            <a:endParaRPr lang="en-IN" sz="12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buNone/>
            </a:pPr>
            <a:r>
              <a:rPr lang="en-IN" sz="1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 chart in a Word document is basically a pictorial representation of various work-related data such as illustrations of trends or numerical, graphs, and even it may have some information. Charts can help individuals understand complex data in a simpler way with the use of bar charts, column charts, and even pie charts. It allows various companies or team members to interact and communicate with them on various complex data and over time it helps them to understand all the functional vocabularies </a:t>
            </a:r>
            <a:r>
              <a:rPr lang="en-US" sz="1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(Woollaston, 2023)</a:t>
            </a:r>
            <a:r>
              <a:rPr lang="en-IN" sz="1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user can customise the appearance of their charts in the Word document by adding appropriate labels and titles with them and even they can change the styles and colours of those charts</a:t>
            </a:r>
            <a:r>
              <a:rPr lang="en-IN"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l">
              <a:spcAft>
                <a:spcPts val="800"/>
              </a:spcAft>
            </a:pPr>
            <a:br>
              <a:rPr lang="en-IN" sz="800" dirty="0">
                <a:effectLst/>
                <a:latin typeface="Times New Roman" panose="02020603050405020304" pitchFamily="18" charset="0"/>
                <a:ea typeface="Calibri" panose="020F0502020204030204" pitchFamily="34" charset="0"/>
              </a:rPr>
            </a:br>
            <a:r>
              <a:rPr lang="en-GB" sz="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DC2457FD-D225-61BB-DD9B-70F2868259B1}"/>
              </a:ext>
            </a:extLst>
          </p:cNvPr>
          <p:cNvSpPr txBox="1"/>
          <p:nvPr/>
        </p:nvSpPr>
        <p:spPr>
          <a:xfrm>
            <a:off x="-59810" y="1990504"/>
            <a:ext cx="12251810" cy="2516073"/>
          </a:xfrm>
          <a:prstGeom prst="rect">
            <a:avLst/>
          </a:prstGeom>
          <a:solidFill>
            <a:schemeClr val="accent6">
              <a:lumMod val="20000"/>
              <a:lumOff val="80000"/>
            </a:schemeClr>
          </a:solidFill>
        </p:spPr>
        <p:txBody>
          <a:bodyPr wrap="square">
            <a:spAutoFit/>
          </a:bodyPr>
          <a:lstStyle/>
          <a:p>
            <a:pPr algn="just">
              <a:lnSpc>
                <a:spcPct val="200000"/>
              </a:lnSpc>
              <a:buNone/>
            </a:pPr>
            <a:r>
              <a:rPr lang="en-GB" sz="105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Steps for creating chart in Word Document</a:t>
            </a:r>
            <a:endParaRPr lang="en-IN" sz="105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buNone/>
            </a:pPr>
            <a:r>
              <a:rPr lang="en-IN" sz="105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Opening a Microsoft Word and creating a new document</a:t>
            </a:r>
            <a:endPar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buNone/>
            </a:pP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user has to start the Microsoft Office suite on his electronic device be it a smartphone, Tabs, laptop, or desktop computer and find the Word document there. After finding the Word application there is a need to click on the application and try to open it immediately. The user will see an interface named blank document and actually, this is the place where the individual has to insert the chart. After opening the Word document, the user can start making the chart and customise them according to their needs </a:t>
            </a:r>
            <a:r>
              <a:rPr lang="en-US"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(McCue, 2021)</a:t>
            </a: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buNone/>
            </a:pPr>
            <a:r>
              <a:rPr lang="en-IN" sz="105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Inserting a Chart</a:t>
            </a:r>
            <a:endPar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buNone/>
            </a:pP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It is one of the key tasks to insert a chart as there are options of various charts for interpreting a number of data. The user has to open the document and after finding the insert option there, they have to click on the top of it. There are options for chart and chart groups and they have to select the particular one, be it a pie chart or bar chart which suits their information best </a:t>
            </a:r>
            <a:r>
              <a:rPr lang="en-US"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(Ronen, 2023)</a:t>
            </a: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buNone/>
            </a:pPr>
            <a:r>
              <a:rPr lang="en-IN" sz="105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Customisation </a:t>
            </a:r>
            <a:endPar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buNone/>
            </a:pP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After inserting the chart there is a need to customise the whole process as it makes the chart attractive during presentation. There is a need to adjust the layout by using various chart tools such as its size, and position, and adding titles, and labels. The individual has to select colours, fonts and styles according to their choices and has to make the overall process easier to understand by adding data labels </a:t>
            </a:r>
            <a:r>
              <a:rPr lang="en-US"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05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Kondamuri</a:t>
            </a:r>
            <a:r>
              <a:rPr lang="en-US"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2024)</a:t>
            </a: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a:p>
            <a:pPr algn="just">
              <a:buNone/>
            </a:pPr>
            <a:r>
              <a:rPr lang="en-IN" sz="105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Finalising and saving the chart</a:t>
            </a:r>
            <a:endPar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After the completion of the customisation and labelling process perfectly there is a need to check errors and scan the whole chart for any data inaccuracies. After choosing the file format be it a document there is a need to click on the Save option and give a particular name as it helps them to find it later </a:t>
            </a:r>
            <a:r>
              <a:rPr lang="en-US"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(Microsoft, 2025)</a:t>
            </a:r>
            <a:r>
              <a:rPr lang="en-IN" sz="105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p:txBody>
      </p:sp>
      <p:sp>
        <p:nvSpPr>
          <p:cNvPr id="11" name="TextBox 10">
            <a:extLst>
              <a:ext uri="{FF2B5EF4-FFF2-40B4-BE49-F238E27FC236}">
                <a16:creationId xmlns:a16="http://schemas.microsoft.com/office/drawing/2014/main" id="{5F33EF29-2889-4E8A-7506-36AE360F30E2}"/>
              </a:ext>
            </a:extLst>
          </p:cNvPr>
          <p:cNvSpPr txBox="1"/>
          <p:nvPr/>
        </p:nvSpPr>
        <p:spPr>
          <a:xfrm>
            <a:off x="-6813" y="5776380"/>
            <a:ext cx="6102813" cy="1046440"/>
          </a:xfrm>
          <a:prstGeom prst="rect">
            <a:avLst/>
          </a:prstGeom>
          <a:solidFill>
            <a:srgbClr val="92D050"/>
          </a:solidFill>
        </p:spPr>
        <p:txBody>
          <a:bodyPr wrap="square">
            <a:spAutoFit/>
          </a:bodyPr>
          <a:lstStyle/>
          <a:p>
            <a:pPr algn="just">
              <a:buNone/>
            </a:pPr>
            <a:r>
              <a:rPr lang="en-GB" sz="1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1400"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lang="en-IN" sz="1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poster discussed the purpose of the chart in a Word document and it is important for the users to fulfil their various projects. There was a discussion on various steps to create a chart from scratch in a Microsoft Word document. It was discussed how a user could customise and save their created chart in the Word application</a:t>
            </a:r>
            <a:r>
              <a:rPr lang="en-IN" sz="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1026" name="Picture 2" descr="Guide on Word Documents">
            <a:extLst>
              <a:ext uri="{FF2B5EF4-FFF2-40B4-BE49-F238E27FC236}">
                <a16:creationId xmlns:a16="http://schemas.microsoft.com/office/drawing/2014/main" id="{EF1AC274-52D5-E07A-B883-7FC0B8BB82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101" y="4520524"/>
            <a:ext cx="1766196" cy="150823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ree Microsoft Word Tutorial - Learn How to Be Creative in MS Word (special  card) | Udemy">
            <a:extLst>
              <a:ext uri="{FF2B5EF4-FFF2-40B4-BE49-F238E27FC236}">
                <a16:creationId xmlns:a16="http://schemas.microsoft.com/office/drawing/2014/main" id="{EF5886D5-B947-BEC4-D408-FCCF05FAEE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947144"/>
            <a:ext cx="2771197" cy="119920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lass 4 - Microsoft Word - Cyber Square">
            <a:extLst>
              <a:ext uri="{FF2B5EF4-FFF2-40B4-BE49-F238E27FC236}">
                <a16:creationId xmlns:a16="http://schemas.microsoft.com/office/drawing/2014/main" id="{61C6BEF5-822D-1D80-CBA8-C6C969132D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00" y="4488684"/>
            <a:ext cx="2851294" cy="1288196"/>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94E5A583-12E7-9CD7-6DBB-5773305232EA}"/>
              </a:ext>
            </a:extLst>
          </p:cNvPr>
          <p:cNvSpPr txBox="1"/>
          <p:nvPr/>
        </p:nvSpPr>
        <p:spPr>
          <a:xfrm>
            <a:off x="-48036" y="1812801"/>
            <a:ext cx="4963042" cy="253916"/>
          </a:xfrm>
          <a:prstGeom prst="rect">
            <a:avLst/>
          </a:prstGeom>
          <a:noFill/>
        </p:spPr>
        <p:txBody>
          <a:bodyPr wrap="square">
            <a:spAutoFit/>
          </a:bodyPr>
          <a:lstStyle/>
          <a:p>
            <a:r>
              <a:rPr lang="en-US" sz="1050" dirty="0">
                <a:solidFill>
                  <a:schemeClr val="accent5"/>
                </a:solidFill>
                <a:effectLst/>
                <a:latin typeface="Times New Roman" panose="02020603050405020304" pitchFamily="18" charset="0"/>
                <a:ea typeface="Calibri" panose="020F0502020204030204" pitchFamily="34" charset="0"/>
              </a:rPr>
              <a:t>(Woollaston, 2023</a:t>
            </a:r>
            <a:r>
              <a:rPr lang="en-US" sz="700" dirty="0">
                <a:effectLst/>
                <a:latin typeface="Times New Roman" panose="02020603050405020304" pitchFamily="18" charset="0"/>
                <a:ea typeface="Calibri" panose="020F0502020204030204" pitchFamily="34" charset="0"/>
              </a:rPr>
              <a:t>)</a:t>
            </a:r>
            <a:endParaRPr lang="en-IN" sz="700" dirty="0"/>
          </a:p>
        </p:txBody>
      </p:sp>
      <p:pic>
        <p:nvPicPr>
          <p:cNvPr id="1034" name="Picture 10" descr="What is Basic Computer Course? Learn Ms word, Ms Excel &amp; many more...">
            <a:extLst>
              <a:ext uri="{FF2B5EF4-FFF2-40B4-BE49-F238E27FC236}">
                <a16:creationId xmlns:a16="http://schemas.microsoft.com/office/drawing/2014/main" id="{631031C3-2C2D-821A-2197-90F9C07C11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0800000" flipV="1">
            <a:off x="6794099" y="769440"/>
            <a:ext cx="5397900" cy="156765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11 Advanced Microsoft Word Features That'll Make Your Life Easier">
            <a:extLst>
              <a:ext uri="{FF2B5EF4-FFF2-40B4-BE49-F238E27FC236}">
                <a16:creationId xmlns:a16="http://schemas.microsoft.com/office/drawing/2014/main" id="{013CF7F3-9163-640B-65E0-45718F4FCA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71197" y="947144"/>
            <a:ext cx="4022902" cy="1323425"/>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Type a microsoft word document for you and format it by Hamzalatif06 |  Fiverr">
            <a:extLst>
              <a:ext uri="{FF2B5EF4-FFF2-40B4-BE49-F238E27FC236}">
                <a16:creationId xmlns:a16="http://schemas.microsoft.com/office/drawing/2014/main" id="{6F745F5C-2957-E4D9-A72C-020FEAD265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85707" y="4481181"/>
            <a:ext cx="3270618" cy="1295699"/>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7A50D482-479F-E57C-D687-44A274C0D0E5}"/>
              </a:ext>
            </a:extLst>
          </p:cNvPr>
          <p:cNvSpPr txBox="1"/>
          <p:nvPr/>
        </p:nvSpPr>
        <p:spPr>
          <a:xfrm>
            <a:off x="2684207" y="1718076"/>
            <a:ext cx="8797636" cy="366254"/>
          </a:xfrm>
          <a:prstGeom prst="rect">
            <a:avLst/>
          </a:prstGeom>
          <a:noFill/>
        </p:spPr>
        <p:txBody>
          <a:bodyPr wrap="square">
            <a:spAutoFit/>
          </a:bodyPr>
          <a:lstStyle/>
          <a:p>
            <a:pPr algn="just">
              <a:lnSpc>
                <a:spcPct val="200000"/>
              </a:lnSpc>
            </a:pPr>
            <a:r>
              <a:rPr lang="en-US" sz="105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rPr>
              <a:t>(Microsoft, 2025)</a:t>
            </a:r>
            <a:endParaRPr lang="en-IN" sz="105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3FEFFF5-07E1-DACD-98D1-9261E3008206}"/>
              </a:ext>
            </a:extLst>
          </p:cNvPr>
          <p:cNvSpPr txBox="1"/>
          <p:nvPr/>
        </p:nvSpPr>
        <p:spPr>
          <a:xfrm>
            <a:off x="6156324" y="5683712"/>
            <a:ext cx="9540240" cy="366254"/>
          </a:xfrm>
          <a:prstGeom prst="rect">
            <a:avLst/>
          </a:prstGeom>
          <a:noFill/>
        </p:spPr>
        <p:txBody>
          <a:bodyPr wrap="square">
            <a:spAutoFit/>
          </a:bodyPr>
          <a:lstStyle/>
          <a:p>
            <a:pPr algn="just">
              <a:lnSpc>
                <a:spcPct val="200000"/>
              </a:lnSpc>
            </a:pPr>
            <a:r>
              <a:rPr lang="en-US" sz="105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rPr>
              <a:t>(Microsoft, 2025)</a:t>
            </a:r>
            <a:endParaRPr lang="en-IN" sz="105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6421665B-F79C-FCC7-977E-CA54EEDE0A7A}"/>
              </a:ext>
            </a:extLst>
          </p:cNvPr>
          <p:cNvSpPr txBox="1"/>
          <p:nvPr/>
        </p:nvSpPr>
        <p:spPr>
          <a:xfrm>
            <a:off x="6794100" y="1963655"/>
            <a:ext cx="2685363" cy="366254"/>
          </a:xfrm>
          <a:prstGeom prst="rect">
            <a:avLst/>
          </a:prstGeom>
          <a:noFill/>
        </p:spPr>
        <p:txBody>
          <a:bodyPr wrap="square">
            <a:spAutoFit/>
          </a:bodyPr>
          <a:lstStyle/>
          <a:p>
            <a:pPr algn="just">
              <a:lnSpc>
                <a:spcPct val="200000"/>
              </a:lnSpc>
            </a:pPr>
            <a:r>
              <a:rPr lang="en-US" sz="1050" kern="100" dirty="0">
                <a:solidFill>
                  <a:schemeClr val="accent5"/>
                </a:solidFill>
                <a:latin typeface="Times New Roman" panose="02020603050405020304" pitchFamily="18" charset="0"/>
                <a:ea typeface="Calibri" panose="020F0502020204030204" pitchFamily="34" charset="0"/>
                <a:cs typeface="Times New Roman" panose="02020603050405020304" pitchFamily="18" charset="0"/>
              </a:rPr>
              <a:t>(Microsoft, 2025)</a:t>
            </a:r>
            <a:endParaRPr lang="en-IN" sz="105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AB3BD75C-F530-9353-0B28-BE3E459A3C3D}"/>
              </a:ext>
            </a:extLst>
          </p:cNvPr>
          <p:cNvSpPr txBox="1"/>
          <p:nvPr/>
        </p:nvSpPr>
        <p:spPr>
          <a:xfrm>
            <a:off x="2768159" y="5397045"/>
            <a:ext cx="9921240" cy="379335"/>
          </a:xfrm>
          <a:prstGeom prst="rect">
            <a:avLst/>
          </a:prstGeom>
          <a:noFill/>
        </p:spPr>
        <p:txBody>
          <a:bodyPr wrap="square">
            <a:spAutoFit/>
          </a:bodyPr>
          <a:lstStyle/>
          <a:p>
            <a:pPr algn="just">
              <a:lnSpc>
                <a:spcPct val="200000"/>
              </a:lnSpc>
            </a:pPr>
            <a:r>
              <a:rPr lang="en-US" sz="110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rPr>
              <a:t>(Microsoft, 2025)</a:t>
            </a:r>
            <a:endParaRPr lang="en-IN" sz="1100" kern="100" dirty="0">
              <a:solidFill>
                <a:schemeClr val="accent5"/>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3712D977-3A2B-9D00-7D3A-3F42CF2895A0}"/>
              </a:ext>
            </a:extLst>
          </p:cNvPr>
          <p:cNvSpPr txBox="1"/>
          <p:nvPr/>
        </p:nvSpPr>
        <p:spPr>
          <a:xfrm>
            <a:off x="-106706" y="5524042"/>
            <a:ext cx="9921240" cy="253916"/>
          </a:xfrm>
          <a:prstGeom prst="rect">
            <a:avLst/>
          </a:prstGeom>
          <a:noFill/>
        </p:spPr>
        <p:txBody>
          <a:bodyPr wrap="square">
            <a:spAutoFit/>
          </a:bodyPr>
          <a:lstStyle/>
          <a:p>
            <a:r>
              <a:rPr lang="en-US" sz="700" dirty="0">
                <a:effectLst/>
                <a:latin typeface="Times New Roman" panose="02020603050405020304" pitchFamily="18" charset="0"/>
                <a:ea typeface="Calibri" panose="020F0502020204030204" pitchFamily="34" charset="0"/>
              </a:rPr>
              <a:t>(</a:t>
            </a:r>
            <a:r>
              <a:rPr lang="en-US" sz="1050" dirty="0" err="1">
                <a:solidFill>
                  <a:schemeClr val="accent5"/>
                </a:solidFill>
                <a:effectLst/>
                <a:latin typeface="Times New Roman" panose="02020603050405020304" pitchFamily="18" charset="0"/>
                <a:ea typeface="Calibri" panose="020F0502020204030204" pitchFamily="34" charset="0"/>
              </a:rPr>
              <a:t>Kondamuri</a:t>
            </a:r>
            <a:r>
              <a:rPr lang="en-US" sz="1050" dirty="0">
                <a:solidFill>
                  <a:schemeClr val="accent5"/>
                </a:solidFill>
                <a:effectLst/>
                <a:latin typeface="Times New Roman" panose="02020603050405020304" pitchFamily="18" charset="0"/>
                <a:ea typeface="Calibri" panose="020F0502020204030204" pitchFamily="34" charset="0"/>
              </a:rPr>
              <a:t>, 2024</a:t>
            </a:r>
            <a:r>
              <a:rPr lang="en-US" sz="700" dirty="0">
                <a:effectLst/>
                <a:latin typeface="Times New Roman" panose="02020603050405020304" pitchFamily="18" charset="0"/>
                <a:ea typeface="Calibri" panose="020F0502020204030204" pitchFamily="34" charset="0"/>
              </a:rPr>
              <a:t>)</a:t>
            </a:r>
            <a:endParaRPr lang="en-IN" sz="700" dirty="0"/>
          </a:p>
        </p:txBody>
      </p:sp>
    </p:spTree>
    <p:extLst>
      <p:ext uri="{BB962C8B-B14F-4D97-AF65-F5344CB8AC3E}">
        <p14:creationId xmlns:p14="http://schemas.microsoft.com/office/powerpoint/2010/main" val="1513249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BF1950-8E34-AF9F-ABFB-1964E84BB327}"/>
              </a:ext>
            </a:extLst>
          </p:cNvPr>
          <p:cNvSpPr txBox="1"/>
          <p:nvPr/>
        </p:nvSpPr>
        <p:spPr>
          <a:xfrm>
            <a:off x="0" y="2355215"/>
            <a:ext cx="7364361" cy="3539430"/>
          </a:xfrm>
          <a:prstGeom prst="rect">
            <a:avLst/>
          </a:prstGeom>
          <a:noFill/>
        </p:spPr>
        <p:txBody>
          <a:bodyPr wrap="square">
            <a:spAutoFit/>
          </a:bodyPr>
          <a:lstStyle/>
          <a:p>
            <a:pPr algn="just">
              <a:buNone/>
            </a:pPr>
            <a:r>
              <a:rPr lang="en-GB" sz="1400" b="1" kern="1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IN" sz="1400" b="1" kern="100" dirty="0">
              <a:solidFill>
                <a:schemeClr val="tx1">
                  <a:lumMod val="95000"/>
                  <a:lumOff val="5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buNone/>
              <a:tabLst>
                <a:tab pos="933450" algn="l"/>
              </a:tabLst>
            </a:pPr>
            <a:r>
              <a:rPr lang="en-IN" sz="1400" kern="100" dirty="0" err="1">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Kondamuri</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N., (2024). </a:t>
            </a:r>
            <a:r>
              <a:rPr lang="en-IN" sz="1400" i="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Power Of Product Personalization And Customization</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https://www.forbes.com/councils/forbesbusinesscouncil/2024/02/23/the-power-of-product-personalization-and-customization/ [Accessed 24 March 2025]. </a:t>
            </a:r>
          </a:p>
          <a:p>
            <a:pPr algn="just">
              <a:buNone/>
              <a:tabLst>
                <a:tab pos="933450" algn="l"/>
              </a:tabLst>
            </a:pP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McCue, T., (2021). </a:t>
            </a:r>
            <a:r>
              <a:rPr lang="en-IN" sz="1400" i="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Free Microsoft Word Is A Real Thing</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https://www.forbes.com/sites/tjmccue/2021/12/28/free-microsoft-word-is-a-real thing/ [Accessed 24 March 2025].</a:t>
            </a:r>
          </a:p>
          <a:p>
            <a:pPr algn="just">
              <a:buNone/>
              <a:tabLst>
                <a:tab pos="933450" algn="l"/>
              </a:tabLst>
            </a:pP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Microsoft, (2025). </a:t>
            </a:r>
            <a:r>
              <a:rPr lang="en-IN" sz="1400" i="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Add a chart to your document in Word</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https://support.microsoft.com/en-us/office/add-a-chart-to-your-document-in-word-ff48e3eb-5e04-4368-a39e-20df7c798932 [Accessed 24 March 2025].</a:t>
            </a:r>
          </a:p>
          <a:p>
            <a:pPr algn="just">
              <a:buNone/>
              <a:tabLst>
                <a:tab pos="933450" algn="l"/>
              </a:tabLst>
            </a:pP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Ronen, R., (2023). </a:t>
            </a:r>
            <a:r>
              <a:rPr lang="en-IN" sz="1400" i="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A Simple Guide To Creating Accessible Microsoft And Google Documents</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https://www.forbes.com/councils/forbesbusinesscouncil/2023/07/10/a-simple-guide-to-creating-accessible-microsoft-and-google-documents/ [Accessed 24 March 2025].</a:t>
            </a:r>
          </a:p>
          <a:p>
            <a:pPr algn="just">
              <a:tabLst>
                <a:tab pos="933450" algn="l"/>
              </a:tabLst>
            </a:pP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Woollaston, V., (2023). </a:t>
            </a:r>
            <a:r>
              <a:rPr lang="en-IN" sz="1400" i="1"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surprisingly subtle ways Microsoft Word has changed how we use language</a:t>
            </a:r>
            <a:r>
              <a:rPr lang="en-IN" sz="1400" kern="100"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https://www.bbc.com/future/article/20231025-the-surprisingly-subtle-ways-microsoft-word-has-changed-the-way-we-use-language [Accessed 24 March 2025].</a:t>
            </a:r>
          </a:p>
        </p:txBody>
      </p:sp>
      <p:pic>
        <p:nvPicPr>
          <p:cNvPr id="4" name="Picture 6" descr="Learn How to Use Microsoft Word (Beginner Tutorial Guide) Business  Tutorials | Envato Tuts+">
            <a:extLst>
              <a:ext uri="{FF2B5EF4-FFF2-40B4-BE49-F238E27FC236}">
                <a16:creationId xmlns:a16="http://schemas.microsoft.com/office/drawing/2014/main" id="{A7A4FB3E-9A49-B3C5-5C1A-1ED9F50111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0722"/>
            <a:ext cx="3063636" cy="218806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93CEB35-EFCE-A0D2-9CBA-6BF2CE8A7D3A}"/>
              </a:ext>
            </a:extLst>
          </p:cNvPr>
          <p:cNvSpPr txBox="1"/>
          <p:nvPr/>
        </p:nvSpPr>
        <p:spPr>
          <a:xfrm>
            <a:off x="9832" y="1940625"/>
            <a:ext cx="9921240" cy="253916"/>
          </a:xfrm>
          <a:prstGeom prst="rect">
            <a:avLst/>
          </a:prstGeom>
          <a:noFill/>
        </p:spPr>
        <p:txBody>
          <a:bodyPr wrap="square">
            <a:spAutoFit/>
          </a:bodyPr>
          <a:lstStyle/>
          <a:p>
            <a:r>
              <a:rPr lang="en-US" sz="700" dirty="0">
                <a:effectLst/>
                <a:latin typeface="Times New Roman" panose="02020603050405020304" pitchFamily="18" charset="0"/>
                <a:ea typeface="Calibri" panose="020F0502020204030204" pitchFamily="34" charset="0"/>
              </a:rPr>
              <a:t>(</a:t>
            </a:r>
            <a:r>
              <a:rPr lang="en-US" sz="1050" dirty="0" err="1">
                <a:solidFill>
                  <a:srgbClr val="FF0000"/>
                </a:solidFill>
                <a:effectLst/>
                <a:latin typeface="Times New Roman" panose="02020603050405020304" pitchFamily="18" charset="0"/>
                <a:ea typeface="Calibri" panose="020F0502020204030204" pitchFamily="34" charset="0"/>
              </a:rPr>
              <a:t>Kondamuri</a:t>
            </a:r>
            <a:r>
              <a:rPr lang="en-US" sz="1050" dirty="0">
                <a:solidFill>
                  <a:srgbClr val="FF0000"/>
                </a:solidFill>
                <a:effectLst/>
                <a:latin typeface="Times New Roman" panose="02020603050405020304" pitchFamily="18" charset="0"/>
                <a:ea typeface="Calibri" panose="020F0502020204030204" pitchFamily="34" charset="0"/>
              </a:rPr>
              <a:t>, 2024)</a:t>
            </a:r>
            <a:endParaRPr lang="en-IN" sz="1050" dirty="0">
              <a:solidFill>
                <a:srgbClr val="FF0000"/>
              </a:solidFill>
            </a:endParaRPr>
          </a:p>
        </p:txBody>
      </p:sp>
      <p:pic>
        <p:nvPicPr>
          <p:cNvPr id="9" name="Picture 8">
            <a:extLst>
              <a:ext uri="{FF2B5EF4-FFF2-40B4-BE49-F238E27FC236}">
                <a16:creationId xmlns:a16="http://schemas.microsoft.com/office/drawing/2014/main" id="{DD0C8DC6-91B3-75E9-66D2-9E09BD81EF23}"/>
              </a:ext>
            </a:extLst>
          </p:cNvPr>
          <p:cNvPicPr>
            <a:picLocks noChangeAspect="1"/>
          </p:cNvPicPr>
          <p:nvPr/>
        </p:nvPicPr>
        <p:blipFill>
          <a:blip r:embed="rId3"/>
          <a:stretch>
            <a:fillRect/>
          </a:stretch>
        </p:blipFill>
        <p:spPr>
          <a:xfrm>
            <a:off x="3073468" y="40721"/>
            <a:ext cx="3313796" cy="2188067"/>
          </a:xfrm>
          <a:prstGeom prst="rect">
            <a:avLst/>
          </a:prstGeom>
        </p:spPr>
      </p:pic>
      <p:sp>
        <p:nvSpPr>
          <p:cNvPr id="10" name="TextBox 9">
            <a:extLst>
              <a:ext uri="{FF2B5EF4-FFF2-40B4-BE49-F238E27FC236}">
                <a16:creationId xmlns:a16="http://schemas.microsoft.com/office/drawing/2014/main" id="{6F19DF22-F72B-A433-43C8-8BF5B3B9AECE}"/>
              </a:ext>
            </a:extLst>
          </p:cNvPr>
          <p:cNvSpPr txBox="1"/>
          <p:nvPr/>
        </p:nvSpPr>
        <p:spPr>
          <a:xfrm>
            <a:off x="3063636" y="1974872"/>
            <a:ext cx="2883873" cy="253916"/>
          </a:xfrm>
          <a:prstGeom prst="rect">
            <a:avLst/>
          </a:prstGeom>
          <a:noFill/>
        </p:spPr>
        <p:txBody>
          <a:bodyPr wrap="square">
            <a:spAutoFit/>
          </a:bodyPr>
          <a:lstStyle/>
          <a:p>
            <a:r>
              <a:rPr lang="en-US" sz="700" dirty="0">
                <a:effectLst/>
                <a:latin typeface="Times New Roman" panose="02020603050405020304" pitchFamily="18" charset="0"/>
                <a:ea typeface="Calibri" panose="020F0502020204030204" pitchFamily="34" charset="0"/>
              </a:rPr>
              <a:t>(</a:t>
            </a:r>
            <a:r>
              <a:rPr lang="en-US" sz="1050" dirty="0" err="1">
                <a:solidFill>
                  <a:srgbClr val="FF0000"/>
                </a:solidFill>
                <a:effectLst/>
                <a:latin typeface="Times New Roman" panose="02020603050405020304" pitchFamily="18" charset="0"/>
                <a:ea typeface="Calibri" panose="020F0502020204030204" pitchFamily="34" charset="0"/>
              </a:rPr>
              <a:t>Kondamuri</a:t>
            </a:r>
            <a:r>
              <a:rPr lang="en-US" sz="1050" dirty="0">
                <a:solidFill>
                  <a:srgbClr val="FF0000"/>
                </a:solidFill>
                <a:effectLst/>
                <a:latin typeface="Times New Roman" panose="02020603050405020304" pitchFamily="18" charset="0"/>
                <a:ea typeface="Calibri" panose="020F0502020204030204" pitchFamily="34" charset="0"/>
              </a:rPr>
              <a:t>, 2024)</a:t>
            </a:r>
            <a:endParaRPr lang="en-IN" sz="1050" dirty="0">
              <a:solidFill>
                <a:srgbClr val="FF0000"/>
              </a:solidFill>
            </a:endParaRPr>
          </a:p>
        </p:txBody>
      </p:sp>
    </p:spTree>
    <p:extLst>
      <p:ext uri="{BB962C8B-B14F-4D97-AF65-F5344CB8AC3E}">
        <p14:creationId xmlns:p14="http://schemas.microsoft.com/office/powerpoint/2010/main" val="40566521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TM02900688[[fn=Facet]]</Template>
  <TotalTime>0</TotalTime>
  <Words>872</Words>
  <Application>Microsoft Office PowerPoint</Application>
  <PresentationFormat>Widescreen</PresentationFormat>
  <Paragraphs>32</Paragraphs>
  <Slides>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Google Sans</vt:lpstr>
      <vt:lpstr>Times New Roman</vt:lpstr>
      <vt:lpstr>Trebuchet MS</vt:lpstr>
      <vt:lpstr>Wingdings 3</vt:lpstr>
      <vt:lpstr>Facet</vt:lpstr>
      <vt:lpstr>Information Poster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2025-04-04T08:15:46Z</dcterms:created>
  <dcterms:modified xsi:type="dcterms:W3CDTF">2025-04-07T11:45:51Z</dcterms:modified>
</cp:coreProperties>
</file>