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71"/>
    <p:restoredTop sz="94646"/>
  </p:normalViewPr>
  <p:slideViewPr>
    <p:cSldViewPr snapToGrid="0" snapToObjects="1">
      <p:cViewPr varScale="1">
        <p:scale>
          <a:sx n="102" d="100"/>
          <a:sy n="102" d="100"/>
        </p:scale>
        <p:origin x="7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C2FEF-06DF-544F-9D9F-4EB40DD757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165AE7-5B15-234D-8DA1-76CDDC9006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FC9B8-5B59-834E-9383-2DC805919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16EEA2-2F3E-CD40-B949-8FAFD14EF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CDB41F-9203-164A-AA53-7FC779797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328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F3400-72F2-A540-A150-FD6761F59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09350-2DAA-3F40-944A-CC9EB143FC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9D6C1-4CDF-714D-B2F8-327B0D287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1020A-C880-574C-BB1B-B5016F9BD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5FB451-9102-E247-B2E4-71C96BB79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189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1498A-022F-4C4D-AAE9-DC680AB7C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A427D-A38E-2D4E-A016-F70786F8F3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F610A-DB81-DA45-89F7-87BC0FF22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F8781-AF63-A04C-8370-62AD2D2D8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CB500-55B2-5A45-8191-A24403844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959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14033-6C88-D94F-9D15-3CDFA6F26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2CE6D-ACCA-9944-8050-3FF6932900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05BA6C-40E6-9043-9EF0-B1018E4881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C0C146-2B90-7F44-93AC-B426476E2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48A410-DA3F-164F-9AF9-C8641D2B4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0A8C9D-90B6-C44A-AF48-DDB4BEA9A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283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CD64D-B4A4-AC42-8B30-D050DF610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22E18-7A76-3045-AA9D-25984EBBC8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C143D-8B7E-7446-9903-D68C45B30F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725451-427D-4440-9525-92BA3A9DDC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A96972-FF13-6549-A983-0B83829567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150366-A856-F343-8C0E-0CACE13D0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159715-E327-1040-9ED6-F8654BAB3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BB6255-ACA0-0344-98F0-FD00BFCF9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644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073FA-0C02-5C40-BCE2-92F83C606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E01FA0-A80F-9B42-9281-68F6D2A5F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3C564E-1868-874F-BA56-E4A4FB141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188D2-0B46-6041-B465-01D0DDE4C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682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26929D-D450-B244-B882-C7299A255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273191-2EB4-9A45-9247-FB6731546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281B07-0D2E-E246-ADF3-582E1EC0A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678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F2213-6596-0B45-889C-2DAD068FB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D38C7-FDD7-DD42-9D6C-4084EFBDA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834962-5F36-F049-9EF9-7564D595FD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E5005F-CE84-4A48-BB95-552B3B727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EAB689-4F0A-CA46-850A-0AB7AD2C7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4231D4-F3E5-8444-A3E8-69684DC1E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133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801E6-1E45-E047-8EF6-6B136A5E0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5F49AC-C969-AD42-9841-347BDA20D3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F65C4B-F1B6-F245-B2EF-77C114CD18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49FB2B-927A-CC4C-ADC2-D305F78E8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C75232-FF52-E14C-851F-D1C4B6836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15A942-C0A4-C44B-8E56-D54EC1B60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E5C5E-4790-FA44-93A0-2C0AFAA0F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9E5FA6-DBF0-2540-BF42-816D016D1C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CD3F5-5811-0044-8C9F-2FDB97DC7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5DBFAD-4821-1644-94FC-1251DF565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03A77-1EFE-604B-83AD-57CCC92BE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25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529DFA-EAC5-514A-A2DB-BE678FC6B9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2AADB1-1B9D-1F4F-B2DC-25429FAA99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5B5D95-CC6C-2E40-B320-88703C85F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BD6C6-50D3-9342-B7D7-46B83128E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BD418-A07E-3249-ADA1-165DE4747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41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1AD72B-A40A-4A4C-A403-2468696E7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FB2CB3-35EB-FE4D-A6D2-BB468D5FEA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A52DE-4805-044B-961A-77A51D1255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CB5840-3200-E540-BADB-FC3267EAE7C1}" type="datetimeFigureOut">
              <a:rPr lang="en-US" smtClean="0"/>
              <a:t>5/22/19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219E09-4E9F-5D45-B487-C7D88F967C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B32AE-7428-1B4A-9138-E1303F1BD7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3908F-EDF4-9D49-B1BE-9F316066A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867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3F5EE8B-AD8E-DA45-BC58-DA03A529C5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75" y="0"/>
            <a:ext cx="12192000" cy="694198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1068904-35CE-3B43-85E1-74D8764A6956}"/>
              </a:ext>
            </a:extLst>
          </p:cNvPr>
          <p:cNvSpPr/>
          <p:nvPr/>
        </p:nvSpPr>
        <p:spPr>
          <a:xfrm>
            <a:off x="1722359" y="855367"/>
            <a:ext cx="873893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Racism In Football</a:t>
            </a:r>
          </a:p>
        </p:txBody>
      </p:sp>
    </p:spTree>
    <p:extLst>
      <p:ext uri="{BB962C8B-B14F-4D97-AF65-F5344CB8AC3E}">
        <p14:creationId xmlns:p14="http://schemas.microsoft.com/office/powerpoint/2010/main" val="1783275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4536292-D3F9-9C49-BCE0-DF9E720DF1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756998-3AC8-F441-8B6B-BA41CA664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0311" y="18255"/>
            <a:ext cx="377137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Why this topic?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AB3E0-00B7-794E-B402-607F052B5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solidFill>
                  <a:schemeClr val="bg1"/>
                </a:solidFill>
              </a:rPr>
              <a:t>It’s a very important topic within sports and should be talked about more &amp; taken more seriously.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Doesn’t set a good example for the younger generation of fans.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It’s ruining people’s lives and/or careers.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Because if big sports clubs and countries are racist it doesn’t set a good example for people around the world.</a:t>
            </a:r>
            <a:br>
              <a:rPr lang="en-US" sz="2400" dirty="0">
                <a:solidFill>
                  <a:schemeClr val="bg1"/>
                </a:solidFill>
              </a:rPr>
            </a:br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985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148EB17-861C-1A48-8AC8-8B827C1B5C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9033"/>
            <a:ext cx="12192000" cy="68970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74EFDC-7C4E-1342-9EDB-C56C188E4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2201" y="0"/>
            <a:ext cx="7967597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What has racism done to football?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AEFBE-CC84-3644-BC80-085A0C352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It’s made a huge negative impact on a numerous number of players all across the world (Dani Alves, Raheem Sterling, Danny Rose).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Players walk off during a match.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Fans get arrested.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Fans and/or clubs get </a:t>
            </a:r>
            <a:r>
              <a:rPr lang="en-US" sz="2400" dirty="0"/>
              <a:t>fined.</a:t>
            </a:r>
          </a:p>
          <a:p>
            <a:endParaRPr lang="en-US" sz="2400" dirty="0"/>
          </a:p>
          <a:p>
            <a:r>
              <a:rPr lang="en-US" sz="2400" dirty="0"/>
              <a:t>Changes player’s lives and </a:t>
            </a:r>
            <a:r>
              <a:rPr lang="en-US" sz="2400" dirty="0">
                <a:solidFill>
                  <a:schemeClr val="bg1"/>
                </a:solidFill>
              </a:rPr>
              <a:t>careers.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265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7955E8-C23F-6C40-9544-21C3F095D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54079" cy="68397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08D727-067C-CD4F-8C52-E1E97ADE3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18255"/>
            <a:ext cx="8002566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Case studies – when did UEFA’s ‘Say No To Racism’ begin?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57FB5-2C04-7741-8A15-2E27104D6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3818"/>
            <a:ext cx="10515600" cy="5495927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>
                <a:solidFill>
                  <a:schemeClr val="bg1"/>
                </a:solidFill>
              </a:rPr>
              <a:t>Since 2001, UEFA has forged a close partnership with the FARE network.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bg1"/>
                </a:solidFill>
              </a:rPr>
              <a:t>The FARE network is an umbrella organisation that brings together individuals, informal groups and organisations driven to combat inequality in football and use the sport as a means for social change.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bg1"/>
                </a:solidFill>
              </a:rPr>
              <a:t>UEFA has given a considerable amount of financial support to FARE.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bg1"/>
                </a:solidFill>
              </a:rPr>
              <a:t>Each year, matchday three in the UEFA Champions League and UEFA Europa League highlights the fight against racism and all forms of discrimination in football stadiums throughout Europe.</a:t>
            </a:r>
            <a:endParaRPr lang="en-GB" dirty="0">
              <a:solidFill>
                <a:schemeClr val="bg1"/>
              </a:solidFill>
            </a:endParaRPr>
          </a:p>
          <a:p>
            <a:endParaRPr lang="en-GB" sz="32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52808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56DEA4C-021E-3C41-8508-787D292AE6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8255"/>
            <a:ext cx="12184161" cy="68397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38428F-2CFC-1D46-9D0C-A7CA9168B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278" y="18255"/>
            <a:ext cx="5487444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Most recent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E6BA8-FA23-1049-B9B1-1984C70C58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One of the most recent players that has spoke out about racism is England’s &amp; Manchester City’s forward Raheem Sterling.</a:t>
            </a:r>
          </a:p>
          <a:p>
            <a:endParaRPr lang="en-US" sz="2400" dirty="0"/>
          </a:p>
          <a:p>
            <a:r>
              <a:rPr lang="en-US" sz="2400" dirty="0"/>
              <a:t>He’s described racism in football as “deep” and “nowhere near being sorted”.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He believes that the organizations that run the sport are not doing nearly enough to try to solve/fix it.</a:t>
            </a:r>
          </a:p>
          <a:p>
            <a:endParaRPr lang="en-US" sz="2400" dirty="0"/>
          </a:p>
          <a:p>
            <a:r>
              <a:rPr lang="en-US" sz="2400" dirty="0"/>
              <a:t>Raheem has experienced racism towards himself, most recently from Montenegro fans whilst playing for England back in March.</a:t>
            </a:r>
          </a:p>
        </p:txBody>
      </p:sp>
    </p:spTree>
    <p:extLst>
      <p:ext uri="{BB962C8B-B14F-4D97-AF65-F5344CB8AC3E}">
        <p14:creationId xmlns:p14="http://schemas.microsoft.com/office/powerpoint/2010/main" val="243245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FFA210B-271F-DB40-A6DB-74CAD5F57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7543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9F738-9619-2444-9ADA-AC4552B37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8246" y="0"/>
            <a:ext cx="821550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Why is there still racism in football?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2AC3C-1207-7B40-A2CA-E5C1D7075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About a quarter of professional players in the premier league are from black or ethnic minority backgrounds.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bg1"/>
                </a:solidFill>
              </a:rPr>
              <a:t>In the last 20 years the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Premier League has been transformed into an astonishingly diverse, multinational and multicultural workplace.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US" sz="2000" dirty="0"/>
          </a:p>
          <a:p>
            <a:r>
              <a:rPr lang="en-US" sz="2400" dirty="0">
                <a:solidFill>
                  <a:schemeClr val="bg1"/>
                </a:solidFill>
              </a:rPr>
              <a:t>Most footballers are reluctant to speak out about </a:t>
            </a:r>
            <a:r>
              <a:rPr lang="en-US" sz="2400" dirty="0"/>
              <a:t>racism.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Footballers would be told to just ignore it and get on with in.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70102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7CC67C2-09E0-404D-943A-C521AE57E0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255"/>
            <a:ext cx="12192000" cy="68214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9DFBBC-582F-F844-B956-5F0099C7D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934" y="18255"/>
            <a:ext cx="8096131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Are any countries most prevalent?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ACA33-7A43-8643-AC39-C8A821B9A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8364"/>
            <a:ext cx="10515600" cy="5731381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In November 2018, Kick it Out revealed an 11% rise in racism in England in the 2017-18 season compared to the 2016-17 season. (The Guardian, 2019).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In France, a survey of 300 </a:t>
            </a:r>
            <a:r>
              <a:rPr lang="en-US" sz="2400" dirty="0"/>
              <a:t>amateur clubs reported </a:t>
            </a:r>
            <a:r>
              <a:rPr lang="en-US" sz="2400" dirty="0">
                <a:solidFill>
                  <a:schemeClr val="bg1"/>
                </a:solidFill>
              </a:rPr>
              <a:t>74 cases of racism.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After the 2018 World Cup, </a:t>
            </a:r>
            <a:r>
              <a:rPr lang="en-US" sz="2400" dirty="0"/>
              <a:t>Germany forward Mesut </a:t>
            </a:r>
            <a:r>
              <a:rPr lang="en-US" sz="2400" dirty="0" err="1"/>
              <a:t>Ozil</a:t>
            </a:r>
            <a:r>
              <a:rPr lang="en-US" sz="2400" dirty="0"/>
              <a:t> </a:t>
            </a:r>
            <a:r>
              <a:rPr lang="en-US" sz="2400" dirty="0">
                <a:solidFill>
                  <a:schemeClr val="bg1"/>
                </a:solidFill>
              </a:rPr>
              <a:t>retired from national football because of racism </a:t>
            </a:r>
            <a:r>
              <a:rPr lang="en-US" sz="2400" dirty="0"/>
              <a:t>from the Germany fans.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In Italy, </a:t>
            </a:r>
            <a:r>
              <a:rPr lang="en-US" sz="2400" dirty="0" err="1">
                <a:solidFill>
                  <a:schemeClr val="bg1"/>
                </a:solidFill>
              </a:rPr>
              <a:t>Kalidou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Koulibaly</a:t>
            </a:r>
            <a:r>
              <a:rPr lang="en-US" sz="2400" dirty="0">
                <a:solidFill>
                  <a:schemeClr val="bg1"/>
                </a:solidFill>
              </a:rPr>
              <a:t> had</a:t>
            </a:r>
            <a:r>
              <a:rPr lang="en-US" sz="2400" dirty="0"/>
              <a:t> racial slurs chanted towards </a:t>
            </a:r>
            <a:r>
              <a:rPr lang="en-US" sz="2400" dirty="0">
                <a:solidFill>
                  <a:schemeClr val="bg1"/>
                </a:solidFill>
              </a:rPr>
              <a:t>him twice (Atlanta &amp; Juventus) within a few weeks.</a:t>
            </a:r>
            <a:r>
              <a:rPr lang="en-US" sz="2400" dirty="0"/>
              <a:t> Juventus were fined </a:t>
            </a:r>
            <a:r>
              <a:rPr lang="en-US" sz="2400" dirty="0">
                <a:solidFill>
                  <a:schemeClr val="bg1"/>
                </a:solidFill>
              </a:rPr>
              <a:t>10,000 euros. (The Guardian,</a:t>
            </a:r>
            <a:r>
              <a:rPr lang="en-US" sz="2400" dirty="0"/>
              <a:t> </a:t>
            </a:r>
            <a:r>
              <a:rPr lang="en-US" sz="2400" dirty="0">
                <a:solidFill>
                  <a:schemeClr val="bg1"/>
                </a:solidFill>
              </a:rPr>
              <a:t>2019).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In Spain, Sporting Gijon fans chanted “we don’t want players of </a:t>
            </a:r>
            <a:r>
              <a:rPr lang="en-US" sz="2400" dirty="0" err="1">
                <a:solidFill>
                  <a:schemeClr val="bg1"/>
                </a:solidFill>
              </a:rPr>
              <a:t>colour</a:t>
            </a:r>
            <a:r>
              <a:rPr lang="en-US" sz="2400" dirty="0">
                <a:solidFill>
                  <a:schemeClr val="bg1"/>
                </a:solidFill>
              </a:rPr>
              <a:t>; we want players from </a:t>
            </a:r>
            <a:r>
              <a:rPr lang="en-US" sz="2400" dirty="0" err="1">
                <a:solidFill>
                  <a:schemeClr val="bg1"/>
                </a:solidFill>
              </a:rPr>
              <a:t>Mareo</a:t>
            </a:r>
            <a:r>
              <a:rPr lang="en-US" sz="2400" dirty="0">
                <a:solidFill>
                  <a:schemeClr val="bg1"/>
                </a:solidFill>
              </a:rPr>
              <a:t> (the club’s youth system), proud of Gijon.” The club was fined 18,000 euros.</a:t>
            </a:r>
          </a:p>
        </p:txBody>
      </p:sp>
    </p:spTree>
    <p:extLst>
      <p:ext uri="{BB962C8B-B14F-4D97-AF65-F5344CB8AC3E}">
        <p14:creationId xmlns:p14="http://schemas.microsoft.com/office/powerpoint/2010/main" val="1949469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27354DA-4A50-6542-951A-5D79F1D51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397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18F00B-F602-8744-B8BB-67505F399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796" y="18255"/>
            <a:ext cx="932040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Is anything being done to tackle racism?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C4791-F182-1047-A791-DE8BCA099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014120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Clubs are banning fans from entering stadiums for being racist.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Clubs fine fans for racist chants.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Police investigate matches if there’s any racist chants reported and arrest some fans.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UEFA have a campaign called ‘Say No To Racism’ to try and prevent racism from football.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Sometimes clubs disable comments on posts on social media incase there are any racist comments.</a:t>
            </a:r>
          </a:p>
        </p:txBody>
      </p:sp>
    </p:spTree>
    <p:extLst>
      <p:ext uri="{BB962C8B-B14F-4D97-AF65-F5344CB8AC3E}">
        <p14:creationId xmlns:p14="http://schemas.microsoft.com/office/powerpoint/2010/main" val="194240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4979889-208F-ED47-8BD0-246CBE73DC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126"/>
            <a:ext cx="12192000" cy="68408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BBF03E-71BD-5D4B-89C3-6C0396EA2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949" y="18255"/>
            <a:ext cx="8932101" cy="1325563"/>
          </a:xfrm>
        </p:spPr>
        <p:txBody>
          <a:bodyPr/>
          <a:lstStyle/>
          <a:p>
            <a:r>
              <a:rPr lang="en-US" dirty="0"/>
              <a:t>Fan outbreaks &amp; being racist to players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8C62C-EB3E-B04F-BB2D-6B377CD89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England stars Raheem Sterling, Danny Rose and Callum Hudson-</a:t>
            </a:r>
            <a:r>
              <a:rPr lang="en-GB" sz="2400" dirty="0" err="1">
                <a:solidFill>
                  <a:schemeClr val="bg1"/>
                </a:solidFill>
              </a:rPr>
              <a:t>Odoi</a:t>
            </a:r>
            <a:r>
              <a:rPr lang="en-GB" sz="2400" dirty="0">
                <a:solidFill>
                  <a:schemeClr val="bg1"/>
                </a:solidFill>
              </a:rPr>
              <a:t> endured racist abuse from Montenegro fans during March in their Euro 2020 qualifier. (sport24, 2019).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bg1"/>
                </a:solidFill>
              </a:rPr>
              <a:t>Inter Milan, Dinamo Zagreb and Dynamo Kiev have all been punished with full or partial venue closures due to racist behaviour by supporters. (sport24, 2019).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bg1"/>
                </a:solidFill>
              </a:rPr>
              <a:t>Players have even been racially abused by their own fanbase.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bg1"/>
                </a:solidFill>
              </a:rPr>
              <a:t>Fans have often thrown bananas at players during a game.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592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96AF365-7CA7-3E47-9ED4-2214477074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5B1775-2A5C-7A40-8194-2793CE296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2563" y="18255"/>
            <a:ext cx="2806874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Racial slurs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D94FD-E944-FB4C-89E3-242564643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Racial slurs happen not only in professional football but even amateur football too.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People may not mean to be racist by what they say but can come across as racist to others.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Aberdeen University football team walked off the pitch after one of their players received racial slurs. (BBC News, 2019).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Racial slurs have mostly always been part of football and unfortunately may always be part of football.</a:t>
            </a:r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9250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9051D6B-0311-9442-97C9-A73B3AEA3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255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4B02DC-91D4-CC40-8239-35CBD2245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‘Sports aggression’ – attitude towards football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E62F0-F040-9143-ACAD-941C09BBC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01412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All respondents (100%) from a survey admitted that they were involved in provocation with supporter from the opposing team. (Cheng. C, 2007).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Throwing objects (rocks and bottles) is sometimes a common sight in a stadium. 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Fighting with fans from the opposite team (8% admitted to doing it and 92% have witnessed it)  also happens in football.</a:t>
            </a:r>
          </a:p>
          <a:p>
            <a:endParaRPr lang="en-US" sz="2400" dirty="0"/>
          </a:p>
          <a:p>
            <a:r>
              <a:rPr lang="en-US" sz="2400" dirty="0">
                <a:solidFill>
                  <a:schemeClr val="bg1"/>
                </a:solidFill>
              </a:rPr>
              <a:t>Not all supporters go to watch a game to just enjoy it. (Kelly, 1996).</a:t>
            </a:r>
          </a:p>
        </p:txBody>
      </p:sp>
    </p:spTree>
    <p:extLst>
      <p:ext uri="{BB962C8B-B14F-4D97-AF65-F5344CB8AC3E}">
        <p14:creationId xmlns:p14="http://schemas.microsoft.com/office/powerpoint/2010/main" val="1131628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1820</TotalTime>
  <Words>865</Words>
  <Application>Microsoft Macintosh PowerPoint</Application>
  <PresentationFormat>Widescreen</PresentationFormat>
  <Paragraphs>88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Why this topic?</vt:lpstr>
      <vt:lpstr>What has racism done to football?</vt:lpstr>
      <vt:lpstr>Case studies – when did UEFA’s ‘Say No To Racism’ begin?</vt:lpstr>
      <vt:lpstr>Most recent case study</vt:lpstr>
      <vt:lpstr>Why is there still racism in football?</vt:lpstr>
      <vt:lpstr>Are any countries most prevalent?</vt:lpstr>
      <vt:lpstr>Is anything being done to tackle racism?</vt:lpstr>
      <vt:lpstr>Fan outbreaks &amp; being racist to players</vt:lpstr>
      <vt:lpstr>Racial slurs</vt:lpstr>
      <vt:lpstr>‘Sports aggression’ – attitude towards football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Racism In Football</dc:title>
  <dc:creator>Callum Thomas</dc:creator>
  <cp:lastModifiedBy>Callum Thomas</cp:lastModifiedBy>
  <cp:revision>23</cp:revision>
  <dcterms:created xsi:type="dcterms:W3CDTF">2019-05-21T12:13:46Z</dcterms:created>
  <dcterms:modified xsi:type="dcterms:W3CDTF">2019-05-22T18:48:43Z</dcterms:modified>
</cp:coreProperties>
</file>