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77" r:id="rId2"/>
    <p:sldId id="268" r:id="rId3"/>
    <p:sldId id="308" r:id="rId4"/>
    <p:sldId id="301" r:id="rId5"/>
    <p:sldId id="303" r:id="rId6"/>
    <p:sldId id="304" r:id="rId7"/>
    <p:sldId id="300" r:id="rId8"/>
    <p:sldId id="307" r:id="rId9"/>
    <p:sldId id="297" r:id="rId10"/>
    <p:sldId id="302" r:id="rId11"/>
    <p:sldId id="285" r:id="rId12"/>
    <p:sldId id="291" r:id="rId13"/>
    <p:sldId id="286" r:id="rId14"/>
    <p:sldId id="290" r:id="rId15"/>
    <p:sldId id="289" r:id="rId16"/>
    <p:sldId id="288" r:id="rId17"/>
    <p:sldId id="287" r:id="rId18"/>
    <p:sldId id="292" r:id="rId19"/>
    <p:sldId id="294" r:id="rId20"/>
    <p:sldId id="293" r:id="rId21"/>
    <p:sldId id="295" r:id="rId22"/>
    <p:sldId id="299" r:id="rId23"/>
    <p:sldId id="309" r:id="rId24"/>
    <p:sldId id="296" r:id="rId25"/>
    <p:sldId id="298" r:id="rId26"/>
    <p:sldId id="305"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9gps5OJXX+LY01t+Y81bQ==" hashData="v+sKezi+H8UG5oBq45OGNuNrUDGIsGdQiVHAo65qUXHg/eJ1QFkshM97CxNWqSA/VqV4vQfCSXN6hGYyf1oAT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B120"/>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40" autoAdjust="0"/>
    <p:restoredTop sz="62442" autoAdjust="0"/>
  </p:normalViewPr>
  <p:slideViewPr>
    <p:cSldViewPr snapToGrid="0">
      <p:cViewPr varScale="1">
        <p:scale>
          <a:sx n="72" d="100"/>
          <a:sy n="72" d="100"/>
        </p:scale>
        <p:origin x="1560" y="60"/>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26/03/2019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26/03/2019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archive.official-documents.co.uk/document/cm42/4262/4262.ht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ipcc.gov.uk/news/ipcc-publishes-findings-investigation-gmp-contact-david-aske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pp.college.police.uk/app-content/critical-incident-management/phase-2-managing-critical-incidents/#situation-awarenes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library.college.police.uk/docs/met-police/Damilola-Taylor-Murder-Investigation-Review-2002.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library.college.police.uk/docs/appref/aamir-siddiqi-v1pdf.pdf" TargetMode="External"/><Relationship Id="rId3" Type="http://schemas.openxmlformats.org/officeDocument/2006/relationships/hyperlink" Target="https://www.app.college.police.uk/app-content/critical-incident-management/phase-2-managing-critical-incidents/#situation-awareness" TargetMode="External"/><Relationship Id="rId7" Type="http://schemas.openxmlformats.org/officeDocument/2006/relationships/hyperlink" Target="http://library.college.police.uk/docs/appref/mary-fox-v1.pdf"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polka.pnn.police.uk/GPDocuments/38/Guidance%20and%20Doctrine/Debriefs/NPIA%20(2007)%20Strategic%20Debrief%20Operation%20Sumac.pdf" TargetMode="External"/><Relationship Id="rId5" Type="http://schemas.openxmlformats.org/officeDocument/2006/relationships/hyperlink" Target="http://library.college.police.uk/docs/met-police/Damilola-Taylor-Murder-Investigation-Review-2002.pdf" TargetMode="External"/><Relationship Id="rId4" Type="http://schemas.openxmlformats.org/officeDocument/2006/relationships/hyperlink" Target="https://www.app.college.police.uk/app-content/intelligence-management/?s="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pp.college.police.uk/app-content/intelligence-management/?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homeoffice.gov.uk/publications/science-research-statistics/research-statistics/crime-research/hosb1011/"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jesip.org.uk/joint-decision-model" TargetMode="External"/><Relationship Id="rId5" Type="http://schemas.openxmlformats.org/officeDocument/2006/relationships/hyperlink" Target="https://www.app.college.police.uk/app-content/the-national-decision-model/?s=" TargetMode="External"/><Relationship Id="rId4" Type="http://schemas.openxmlformats.org/officeDocument/2006/relationships/hyperlink" Target="http://library.college.police.uk/docs/APPref/Extract-Critical-Incident-Management-2007.pd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ing.com/search?q=Dunblane+Primary+School%20wikipedia"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bing.com/search?q=Mass+shooting%20wikipedia" TargetMode="External"/><Relationship Id="rId5" Type="http://schemas.openxmlformats.org/officeDocument/2006/relationships/hyperlink" Target="https://www.bing.com/search?q=Stirlingshire%20wikipedia" TargetMode="External"/><Relationship Id="rId4" Type="http://schemas.openxmlformats.org/officeDocument/2006/relationships/hyperlink" Target="https://www.bing.com/search?q=Stirling%20wikipedia"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100" b="0" i="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what is meant by ‘a critical incident’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Recognise types of critical incidents</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police response to critical &amp; major incidents, which impact on communities/victims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what is meant by ‘a major incident’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initial response to critical &amp; major incidents.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meaning of METHANE</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use of METHANE </a:t>
            </a:r>
            <a:endParaRPr lang="en-GB" sz="1100" b="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64147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Critical incident management (CIM) is intended to provide a response which satisfies the needs of the victim, their family and the community, but also provides an effective and proportionate outcome to an incident.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definition is deliberately broad and should ensure that incidents which are likely to escalate into a CI are not missed. It recognises the fundamental importance of community confidence and trust in the police response to CIs, and applies equally to serious, less serious and internal incidents.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Although high-profile and/or large-scale incidents are more likely to develop into or contain multiple CIs, less serious incidents and internal incidents can, and do, escalate. A CI may appear to come from nowhere, but usually there are warning signs.</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 wide range of incidents or operations have the capability to become a critical incident, including anti-social behaviour or hate crime, pre-planned events or internal incidents.</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tradition of policing by consent is most successful when it is based on active and voluntary participation of the community. This participation helps build a safe, just and tolerant society, thereby increasing feelings of security and reducing the fear of crime.</a:t>
            </a:r>
          </a:p>
          <a:p>
            <a:pPr>
              <a:defRPr/>
            </a:pPr>
            <a:r>
              <a:rPr lang="en-GB" sz="1100" dirty="0" smtClean="0">
                <a:latin typeface="Arial" panose="020B0604020202020204" pitchFamily="34" charset="0"/>
                <a:cs typeface="Arial" panose="020B0604020202020204" pitchFamily="34" charset="0"/>
              </a:rPr>
              <a:t> </a:t>
            </a:r>
          </a:p>
          <a:p>
            <a:pPr>
              <a:defRPr/>
            </a:pPr>
            <a:r>
              <a:rPr lang="en-GB" sz="1100" dirty="0" smtClean="0">
                <a:latin typeface="Arial" panose="020B0604020202020204" pitchFamily="34" charset="0"/>
                <a:cs typeface="Arial" panose="020B0604020202020204" pitchFamily="34" charset="0"/>
              </a:rPr>
              <a:t>Where crimes occur and they are believed to be the result of police failure to act or discrimination against particular communities, the whole basis of policing with the consent of the community is undermined. In addition, where the failings are because of police incompetence or indifference, trust and confidence within the wider community will be lost. This situation can be illustrated by the Stephen Lawrence case.</a:t>
            </a:r>
          </a:p>
          <a:p>
            <a:pPr>
              <a:defRPr/>
            </a:pPr>
            <a:endParaRPr lang="en-GB" sz="1100" b="1" dirty="0" smtClean="0">
              <a:latin typeface="Arial" panose="020B0604020202020204" pitchFamily="34" charset="0"/>
              <a:ea typeface="+mn-ea"/>
              <a:cs typeface="Arial" panose="020B0604020202020204" pitchFamily="34" charset="0"/>
            </a:endParaRPr>
          </a:p>
          <a:p>
            <a:r>
              <a:rPr lang="en-GB" sz="1100" dirty="0" smtClean="0">
                <a:latin typeface="Arial" panose="020B0604020202020204" pitchFamily="34" charset="0"/>
                <a:cs typeface="Arial" panose="020B0604020202020204" pitchFamily="34" charset="0"/>
              </a:rPr>
              <a:t>The </a:t>
            </a:r>
            <a:r>
              <a:rPr lang="en-GB" sz="1100" dirty="0" smtClean="0">
                <a:latin typeface="Arial" panose="020B0604020202020204" pitchFamily="34" charset="0"/>
                <a:cs typeface="Arial" panose="020B0604020202020204" pitchFamily="34" charset="0"/>
                <a:hlinkClick r:id="rId3" tooltip="The Stephen Lawrence Inquiry"/>
              </a:rPr>
              <a:t>public inquiry (Macpherson, W. (1999) The Stephen Lawrence Inquiry)</a:t>
            </a:r>
            <a:r>
              <a:rPr lang="en-GB" sz="1100" dirty="0" smtClean="0">
                <a:latin typeface="Arial" panose="020B0604020202020204" pitchFamily="34" charset="0"/>
                <a:cs typeface="Arial" panose="020B0604020202020204" pitchFamily="34" charset="0"/>
              </a:rPr>
              <a:t> following the investigation into the murder of Stephen Lawrence in 1993 resulted in the Metropolitan Police Service (MPS) acknowledging that some incidents, even if managed properly, can have a significant negative impact on the confidence of the victim, their family and the community.</a:t>
            </a:r>
          </a:p>
          <a:p>
            <a:r>
              <a:rPr lang="en-GB" sz="1100" dirty="0" smtClean="0">
                <a:latin typeface="Arial" panose="020B0604020202020204" pitchFamily="34" charset="0"/>
                <a:cs typeface="Arial" panose="020B0604020202020204" pitchFamily="34" charset="0"/>
              </a:rPr>
              <a:t>The inquiry also found that institutional racism was apparent in several aspects of the investigation. To address this and other shortcomings the MPS developed guidance to help officers deal with similar cases, which they termed ‘critical incidents’. They adopted the definition used today.</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Guidance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has been developed to assist police officers dealing with similar cases, </a:t>
            </a:r>
            <a:endParaRPr lang="en-GB" sz="1100" b="1" dirty="0" smtClean="0">
              <a:latin typeface="Arial" panose="020B0604020202020204" pitchFamily="34" charset="0"/>
              <a:ea typeface="+mn-ea"/>
              <a:cs typeface="Arial" panose="020B0604020202020204" pitchFamily="34" charset="0"/>
            </a:endParaRPr>
          </a:p>
          <a:p>
            <a:pPr>
              <a:defRPr/>
            </a:pPr>
            <a:endParaRPr lang="en-GB" sz="1100" b="1" dirty="0" smtClean="0">
              <a:latin typeface="Arial" panose="020B0604020202020204" pitchFamily="34" charset="0"/>
              <a:ea typeface="+mn-ea"/>
              <a:cs typeface="Arial" panose="020B0604020202020204" pitchFamily="34" charset="0"/>
            </a:endParaRPr>
          </a:p>
          <a:p>
            <a:pPr>
              <a:defRPr/>
            </a:pPr>
            <a:r>
              <a:rPr lang="en-GB" sz="1100" b="1" dirty="0" smtClean="0">
                <a:latin typeface="Arial" panose="020B0604020202020204" pitchFamily="34" charset="0"/>
                <a:ea typeface="+mn-ea"/>
                <a:cs typeface="Arial" panose="020B0604020202020204" pitchFamily="34" charset="0"/>
              </a:rPr>
              <a:t>Discuss with the class the Keywords and draw out their interpretation:</a:t>
            </a:r>
            <a:endParaRPr lang="en-GB" sz="1100" i="1" dirty="0" smtClean="0">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Effectiveness</a:t>
            </a:r>
            <a:r>
              <a:rPr lang="en-GB" sz="1100" dirty="0" smtClean="0">
                <a:latin typeface="Arial" panose="020B0604020202020204" pitchFamily="34" charset="0"/>
                <a:cs typeface="Arial" panose="020B0604020202020204" pitchFamily="34" charset="0"/>
              </a:rPr>
              <a:t> – this is a measure of the professionalism, competence and integrity evident in the police response to an incident.</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Significant impact</a:t>
            </a:r>
            <a:r>
              <a:rPr lang="en-GB" sz="1100" dirty="0" smtClean="0">
                <a:latin typeface="Arial" panose="020B0604020202020204" pitchFamily="34" charset="0"/>
                <a:cs typeface="Arial" panose="020B0604020202020204" pitchFamily="34" charset="0"/>
              </a:rPr>
              <a:t> – significant should be interpreted as being particular to each incident but critically relates to the impact on the individual, family or community.</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Confidence</a:t>
            </a:r>
            <a:r>
              <a:rPr lang="en-GB" sz="1100" dirty="0" smtClean="0">
                <a:latin typeface="Arial" panose="020B0604020202020204" pitchFamily="34" charset="0"/>
                <a:cs typeface="Arial" panose="020B0604020202020204" pitchFamily="34" charset="0"/>
              </a:rPr>
              <a:t> – this is a reference to the long-term confidence of victims, families and communities in policing.</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Likely</a:t>
            </a:r>
            <a:r>
              <a:rPr lang="en-GB" sz="1100" dirty="0" smtClean="0">
                <a:latin typeface="Arial" panose="020B0604020202020204" pitchFamily="34" charset="0"/>
                <a:cs typeface="Arial" panose="020B0604020202020204" pitchFamily="34" charset="0"/>
              </a:rPr>
              <a:t> – all incidents that the police deal with could have a significant impact on confidence, but are they likely to?</a:t>
            </a:r>
          </a:p>
          <a:p>
            <a:pPr marL="0" indent="0">
              <a:buFont typeface="Arial" pitchFamily="34" charset="0"/>
              <a:buNone/>
              <a:defRPr/>
            </a:pPr>
            <a:endParaRPr lang="en-GB" sz="1100" dirty="0" smtClean="0">
              <a:latin typeface="Arial" panose="020B0604020202020204" pitchFamily="34" charset="0"/>
              <a:ea typeface="+mn-ea"/>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Have the class identify what type of incidents have the potential of being a critical incident and further provide examples of cases that fit within the broad definition of critical incident - discuss</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921599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Declaring a critical incident</a:t>
            </a:r>
          </a:p>
          <a:p>
            <a:r>
              <a:rPr lang="en-GB" sz="1100" dirty="0" smtClean="0">
                <a:latin typeface="Arial" panose="020B0604020202020204" pitchFamily="34" charset="0"/>
                <a:cs typeface="Arial" panose="020B0604020202020204" pitchFamily="34" charset="0"/>
              </a:rPr>
              <a:t>Declaring a CI needs to be done when information is sparse, but there is pressure to make the right decision quickly. To do this, declaring officers should ensure that they have access to all sources of information available at the time. This may include: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decision logs and case files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briefings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family liaison officers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current situation awareness.</a:t>
            </a:r>
          </a:p>
          <a:p>
            <a:r>
              <a:rPr lang="en-GB" sz="1100" dirty="0" smtClean="0">
                <a:latin typeface="Arial" panose="020B0604020202020204" pitchFamily="34" charset="0"/>
                <a:cs typeface="Arial" panose="020B0604020202020204" pitchFamily="34" charset="0"/>
              </a:rPr>
              <a:t>Each incident should be assessed on its own merits. Chief officers will want to ensure that CIs are declared only when it is necessary and appropriate to do so, and that the response is proportionate to the scale of the incident.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Declaration is a means of supporting a competent and well-managed police response in line with standard policies and procedures. National and local policies and procedures are intended to ensure that there is a consistent and effective police response to a wide range of incidents. They incorporate key legislation and good practice, where this has been identified.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However, there are times when deviating from recognised policy and procedure can be the appropriate thing to do. Officers should clearly record their decision for this and the rationale behind it where this occurs.</a:t>
            </a:r>
          </a:p>
          <a:p>
            <a:r>
              <a:rPr lang="en-GB" sz="1100" dirty="0" smtClean="0">
                <a:latin typeface="Arial" panose="020B0604020202020204" pitchFamily="34" charset="0"/>
                <a:cs typeface="Arial" panose="020B0604020202020204" pitchFamily="34" charset="0"/>
              </a:rPr>
              <a:t>Where an incident is declared critical, the response should quickly identify the cause.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Management plans should be implemented to ensure or restore the quality of the police response and maintain or rebuild confidence. A prompt and well- coordinated response enables the police  to reassure the victim, their family and the community, and restore public confidence in the police service.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932432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Types of critical incidents</a:t>
            </a:r>
          </a:p>
          <a:p>
            <a:r>
              <a:rPr lang="en-GB" sz="1100" dirty="0" smtClean="0">
                <a:latin typeface="Arial" panose="020B0604020202020204" pitchFamily="34" charset="0"/>
                <a:cs typeface="Arial" panose="020B0604020202020204" pitchFamily="34" charset="0"/>
              </a:rPr>
              <a:t>The cases used in the review could suggest that critical incidents are usually high profile, serious or related to homicide. It is important to remember that this is not always the case and some involve incidents such as missing persons or bullying.</a:t>
            </a:r>
          </a:p>
          <a:p>
            <a:r>
              <a:rPr lang="en-GB" sz="1100" b="1" dirty="0" smtClean="0">
                <a:latin typeface="Arial" panose="020B0604020202020204" pitchFamily="34" charset="0"/>
                <a:cs typeface="Arial" panose="020B0604020202020204" pitchFamily="34" charset="0"/>
              </a:rPr>
              <a:t>Anti-social behaviour</a:t>
            </a:r>
          </a:p>
          <a:p>
            <a:r>
              <a:rPr lang="en-GB" sz="1100" dirty="0" smtClean="0">
                <a:latin typeface="Arial" panose="020B0604020202020204" pitchFamily="34" charset="0"/>
                <a:cs typeface="Arial" panose="020B0604020202020204" pitchFamily="34" charset="0"/>
              </a:rPr>
              <a:t>The deaths of Fiona Pilkington and her daughter </a:t>
            </a:r>
            <a:r>
              <a:rPr lang="en-GB" sz="1100" dirty="0" err="1" smtClean="0">
                <a:latin typeface="Arial" panose="020B0604020202020204" pitchFamily="34" charset="0"/>
                <a:cs typeface="Arial" panose="020B0604020202020204" pitchFamily="34" charset="0"/>
              </a:rPr>
              <a:t>Francecca</a:t>
            </a:r>
            <a:r>
              <a:rPr lang="en-GB" sz="1100" dirty="0" smtClean="0">
                <a:latin typeface="Arial" panose="020B0604020202020204" pitchFamily="34" charset="0"/>
                <a:cs typeface="Arial" panose="020B0604020202020204" pitchFamily="34" charset="0"/>
              </a:rPr>
              <a:t> in October 2007 and the death of David Askew in March 2010 demonstrate that critical incidents are still occurring and that they can have their origins in a wide range of incidents. These cases were both linked to repeated and persistent anti-social behaviour (ASB).</a:t>
            </a:r>
          </a:p>
          <a:p>
            <a:r>
              <a:rPr lang="en-GB" sz="1100" b="1" dirty="0" smtClean="0">
                <a:latin typeface="Arial" panose="020B0604020202020204" pitchFamily="34" charset="0"/>
                <a:cs typeface="Arial" panose="020B0604020202020204" pitchFamily="34" charset="0"/>
              </a:rPr>
              <a:t>Case study – Fiona Pilkington</a:t>
            </a:r>
          </a:p>
          <a:p>
            <a:r>
              <a:rPr lang="en-GB" sz="1100" dirty="0" smtClean="0">
                <a:latin typeface="Arial" panose="020B0604020202020204" pitchFamily="34" charset="0"/>
                <a:cs typeface="Arial" panose="020B0604020202020204" pitchFamily="34" charset="0"/>
              </a:rPr>
              <a:t>The Fiona Pilkington case had its origins in harassment and ASB. Fiona and her daughter suffered frequent and sustained local disorder, often directed at their home, over a period of several years. This was reported to the police, but ‘incidents were too often dealt with by police officers in isolation and with an unstructured approach’ (IPCC, 2011). This and other factors, such as not identifying the family as vulnerable, and not recognising the ASB and harassment as targeted hate crime, caused frustration. Fiona eventually took her own life and that of her disabled daughter, </a:t>
            </a:r>
            <a:r>
              <a:rPr lang="en-GB" sz="1100" dirty="0" err="1" smtClean="0">
                <a:latin typeface="Arial" panose="020B0604020202020204" pitchFamily="34" charset="0"/>
                <a:cs typeface="Arial" panose="020B0604020202020204" pitchFamily="34" charset="0"/>
              </a:rPr>
              <a:t>Francecca</a:t>
            </a:r>
            <a:r>
              <a:rPr lang="en-GB" sz="1100" dirty="0" smtClean="0">
                <a:latin typeface="Arial" panose="020B0604020202020204" pitchFamily="34" charset="0"/>
                <a:cs typeface="Arial" panose="020B0604020202020204" pitchFamily="34" charset="0"/>
              </a:rPr>
              <a:t>.</a:t>
            </a:r>
          </a:p>
          <a:p>
            <a:r>
              <a:rPr lang="en-GB" sz="1100" b="1" dirty="0" smtClean="0">
                <a:latin typeface="Arial" panose="020B0604020202020204" pitchFamily="34" charset="0"/>
                <a:cs typeface="Arial" panose="020B0604020202020204" pitchFamily="34" charset="0"/>
              </a:rPr>
              <a:t>Case study – David Askew</a:t>
            </a:r>
          </a:p>
          <a:p>
            <a:r>
              <a:rPr lang="en-GB" sz="1100" dirty="0" smtClean="0">
                <a:latin typeface="Arial" panose="020B0604020202020204" pitchFamily="34" charset="0"/>
                <a:cs typeface="Arial" panose="020B0604020202020204" pitchFamily="34" charset="0"/>
              </a:rPr>
              <a:t>David Askew collapsed and died after an incident in which youths were reportedly causing a nuisance at his home in Hattersley. Greater Manchester Police had been in contact with Mr Askew and his relatives over a number of years in relation to repeated allegations of ASB. An </a:t>
            </a:r>
            <a:r>
              <a:rPr lang="en-GB" sz="1100" dirty="0" smtClean="0">
                <a:latin typeface="Arial" panose="020B0604020202020204" pitchFamily="34" charset="0"/>
                <a:cs typeface="Arial" panose="020B0604020202020204" pitchFamily="34" charset="0"/>
                <a:hlinkClick r:id="rId3"/>
              </a:rPr>
              <a:t>IPCC investigation</a:t>
            </a:r>
            <a:r>
              <a:rPr lang="en-GB" sz="1100" dirty="0" smtClean="0">
                <a:latin typeface="Arial" panose="020B0604020202020204" pitchFamily="34" charset="0"/>
                <a:cs typeface="Arial" panose="020B0604020202020204" pitchFamily="34" charset="0"/>
              </a:rPr>
              <a:t> was subsequently undertaken and the findings published 21 March 2011.</a:t>
            </a:r>
          </a:p>
          <a:p>
            <a:r>
              <a:rPr lang="en-GB" sz="1100" b="1" dirty="0" smtClean="0">
                <a:latin typeface="Arial" panose="020B0604020202020204" pitchFamily="34" charset="0"/>
                <a:cs typeface="Arial" panose="020B0604020202020204" pitchFamily="34" charset="0"/>
              </a:rPr>
              <a:t>Hate crime</a:t>
            </a:r>
          </a:p>
          <a:p>
            <a:r>
              <a:rPr lang="en-GB" sz="1100" dirty="0" smtClean="0">
                <a:latin typeface="Arial" panose="020B0604020202020204" pitchFamily="34" charset="0"/>
                <a:cs typeface="Arial" panose="020B0604020202020204" pitchFamily="34" charset="0"/>
              </a:rPr>
              <a:t>Other incidents,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racism on Channel Four’s </a:t>
            </a:r>
            <a:r>
              <a:rPr lang="en-GB" sz="1100" i="1" dirty="0" smtClean="0">
                <a:latin typeface="Arial" panose="020B0604020202020204" pitchFamily="34" charset="0"/>
                <a:cs typeface="Arial" panose="020B0604020202020204" pitchFamily="34" charset="0"/>
              </a:rPr>
              <a:t>Big Brother</a:t>
            </a:r>
            <a:r>
              <a:rPr lang="en-GB" sz="1100" dirty="0" smtClean="0">
                <a:latin typeface="Arial" panose="020B0604020202020204" pitchFamily="34" charset="0"/>
                <a:cs typeface="Arial" panose="020B0604020202020204" pitchFamily="34" charset="0"/>
              </a:rPr>
              <a:t>, which may not involve violence or threats of violence, can also develop into a critical incident if not managed appropriately.</a:t>
            </a:r>
          </a:p>
          <a:p>
            <a:r>
              <a:rPr lang="en-GB" sz="1100" b="1" dirty="0" smtClean="0">
                <a:latin typeface="Arial" panose="020B0604020202020204" pitchFamily="34" charset="0"/>
                <a:cs typeface="Arial" panose="020B0604020202020204" pitchFamily="34" charset="0"/>
              </a:rPr>
              <a:t>Case study – </a:t>
            </a:r>
            <a:r>
              <a:rPr lang="en-GB" sz="1100" b="1" i="1" dirty="0" smtClean="0">
                <a:latin typeface="Arial" panose="020B0604020202020204" pitchFamily="34" charset="0"/>
                <a:cs typeface="Arial" panose="020B0604020202020204" pitchFamily="34" charset="0"/>
              </a:rPr>
              <a:t>Big Brother</a:t>
            </a:r>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During the Channel Four television show </a:t>
            </a:r>
            <a:r>
              <a:rPr lang="en-GB" sz="1100" i="1" dirty="0" smtClean="0">
                <a:latin typeface="Arial" panose="020B0604020202020204" pitchFamily="34" charset="0"/>
                <a:cs typeface="Arial" panose="020B0604020202020204" pitchFamily="34" charset="0"/>
              </a:rPr>
              <a:t>Big Brother</a:t>
            </a:r>
            <a:r>
              <a:rPr lang="en-GB" sz="110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Shilpa</a:t>
            </a:r>
            <a:r>
              <a:rPr lang="en-GB" sz="1100" dirty="0" smtClean="0">
                <a:latin typeface="Arial" panose="020B0604020202020204" pitchFamily="34" charset="0"/>
                <a:cs typeface="Arial" panose="020B0604020202020204" pitchFamily="34" charset="0"/>
              </a:rPr>
              <a:t> Shetty was subjected to racist comments from other housemates. The national and international media profile of this programme meant that Hertfordshire Constabulary were under intense pressure to act quickly and effectively. A failure to react quickly enough exposed the force to criticism, and undermined public confidence that the police were taking such behaviour seriously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341954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Internal incidents</a:t>
            </a:r>
          </a:p>
          <a:p>
            <a:r>
              <a:rPr lang="en-GB" sz="1100" dirty="0" smtClean="0">
                <a:latin typeface="Arial" panose="020B0604020202020204" pitchFamily="34" charset="0"/>
                <a:cs typeface="Arial" panose="020B0604020202020204" pitchFamily="34" charset="0"/>
              </a:rPr>
              <a:t>Police officers and staff who work together may also be recognised as a community in their own right. A team may consider themselves to be a family (but at the same time also contain, or be part of, a number of other separate and distinct communities,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special interest groups, federation or union groups).</a:t>
            </a:r>
          </a:p>
          <a:p>
            <a:r>
              <a:rPr lang="en-GB" sz="1100" dirty="0" smtClean="0">
                <a:latin typeface="Arial" panose="020B0604020202020204" pitchFamily="34" charset="0"/>
                <a:cs typeface="Arial" panose="020B0604020202020204" pitchFamily="34" charset="0"/>
              </a:rPr>
              <a:t>Certain incidents may have a significant impact on the confidence of these internal communities. These are known as internal critical incidents and can include bullying, discrimination, corruption or other inappropriate behaviour, as well as the death or serious injury of a colleague. Extensive organisational upheavals, such as force restructuring or a review of pay and conditions, may also be considered as critical incidents.</a:t>
            </a:r>
          </a:p>
          <a:p>
            <a:r>
              <a:rPr lang="en-GB" sz="1100" dirty="0" smtClean="0">
                <a:latin typeface="Arial" panose="020B0604020202020204" pitchFamily="34" charset="0"/>
                <a:cs typeface="Arial" panose="020B0604020202020204" pitchFamily="34" charset="0"/>
              </a:rPr>
              <a:t>Irrespective of who the victim or the community is, the police response to the critical incident should always be the same (see </a:t>
            </a:r>
            <a:r>
              <a:rPr lang="en-GB" sz="1100" dirty="0" smtClean="0">
                <a:latin typeface="Arial" panose="020B0604020202020204" pitchFamily="34" charset="0"/>
                <a:cs typeface="Arial" panose="020B0604020202020204" pitchFamily="34" charset="0"/>
                <a:hlinkClick r:id="rId3" tooltip="Phase 2"/>
              </a:rPr>
              <a:t>managing critical incidents</a:t>
            </a:r>
            <a:r>
              <a:rPr lang="en-GB" sz="1100" dirty="0" smtClean="0">
                <a:latin typeface="Arial" panose="020B0604020202020204" pitchFamily="34" charset="0"/>
                <a:cs typeface="Arial" panose="020B0604020202020204" pitchFamily="34" charset="0"/>
              </a:rPr>
              <a:t>).</a:t>
            </a:r>
          </a:p>
          <a:p>
            <a:r>
              <a:rPr lang="en-GB" sz="1100" b="1" dirty="0" smtClean="0">
                <a:latin typeface="Arial" panose="020B0604020202020204" pitchFamily="34" charset="0"/>
                <a:cs typeface="Arial" panose="020B0604020202020204" pitchFamily="34" charset="0"/>
              </a:rPr>
              <a:t>Case study examples</a:t>
            </a:r>
          </a:p>
          <a:p>
            <a:r>
              <a:rPr lang="en-GB" sz="1100" dirty="0" smtClean="0">
                <a:latin typeface="Arial" panose="020B0604020202020204" pitchFamily="34" charset="0"/>
                <a:cs typeface="Arial" panose="020B0604020202020204" pitchFamily="34" charset="0"/>
              </a:rPr>
              <a:t>The following case studies provide recent examples of internal critical incidents which have had a significant impact both internally and externally. In addition to these high-profile cases, there are many which do not come to public attention,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professional conduct or disciplinary matters, but which also have an impact on police officers and staff during their careers.</a:t>
            </a:r>
          </a:p>
          <a:p>
            <a:r>
              <a:rPr lang="en-GB" sz="1100" b="1" dirty="0" smtClean="0">
                <a:latin typeface="Arial" panose="020B0604020202020204" pitchFamily="34" charset="0"/>
                <a:cs typeface="Arial" panose="020B0604020202020204" pitchFamily="34" charset="0"/>
              </a:rPr>
              <a:t>Case study 1</a:t>
            </a:r>
          </a:p>
          <a:p>
            <a:r>
              <a:rPr lang="en-GB" sz="1100" dirty="0" smtClean="0">
                <a:latin typeface="Arial" panose="020B0604020202020204" pitchFamily="34" charset="0"/>
                <a:cs typeface="Arial" panose="020B0604020202020204" pitchFamily="34" charset="0"/>
              </a:rPr>
              <a:t>In July 2009 two police dogs were left in a car during a heat wave and died. This incident not only had an impact on those immediately affected within the organisation, but also on the national police community who, until this point, had a positive reputation for animal welfare issues. It also had an effect on the wider local community who, the previous year, had been involved in an appeal for puppies to be trained for police work.</a:t>
            </a:r>
          </a:p>
          <a:p>
            <a:r>
              <a:rPr lang="en-GB" sz="1100" b="1" dirty="0" smtClean="0">
                <a:latin typeface="Arial" panose="020B0604020202020204" pitchFamily="34" charset="0"/>
                <a:cs typeface="Arial" panose="020B0604020202020204" pitchFamily="34" charset="0"/>
              </a:rPr>
              <a:t>Case study 2</a:t>
            </a:r>
          </a:p>
          <a:p>
            <a:r>
              <a:rPr lang="en-GB" sz="1100" dirty="0" smtClean="0">
                <a:latin typeface="Arial" panose="020B0604020202020204" pitchFamily="34" charset="0"/>
                <a:cs typeface="Arial" panose="020B0604020202020204" pitchFamily="34" charset="0"/>
              </a:rPr>
              <a:t>In January 2011 an undercover officer Mark Kennedy offered to give evidence on behalf of the defence during a case against environmental activists. The publicity this case received not only raised concerns that the officer had ‘gone native’, but also that the police were carrying out unnecessary undercover operations. The officer had infiltrated the group, had been an active member of it for seven years and been involved in protests such as the G8 protest in Gleneagles in 2005. This case raised a number of questions internally and externally which undermined public and ministerial confidence in police undercover activities, their deployment, purpose and effectiveness. It also had a direct impact on officers and their families, who need to have confidence in the police service to appropriately deploy and manage such officers.</a:t>
            </a:r>
          </a:p>
          <a:p>
            <a:r>
              <a:rPr lang="en-GB" sz="1100" b="1" dirty="0" smtClean="0">
                <a:latin typeface="Arial" panose="020B0604020202020204" pitchFamily="34" charset="0"/>
                <a:cs typeface="Arial" panose="020B0604020202020204" pitchFamily="34" charset="0"/>
              </a:rPr>
              <a:t>Case study 3</a:t>
            </a:r>
          </a:p>
          <a:p>
            <a:r>
              <a:rPr lang="en-GB" sz="1100" dirty="0" smtClean="0">
                <a:latin typeface="Arial" panose="020B0604020202020204" pitchFamily="34" charset="0"/>
                <a:cs typeface="Arial" panose="020B0604020202020204" pitchFamily="34" charset="0"/>
              </a:rPr>
              <a:t>In January 2011 former police officer, Stephen Mitchell, was sentenced to life imprisonment after being found guilty of two counts of rape, three indecent assaults and six counts of abuse of public office. Between 1999 and 2007, the former police officer from Northumbria had committed sexual offences against vulnerable women he had come into contact with during the course of his duties. This case not only undermined the confidence of victims, their families and the local community, but also that of officers and staff in the police recruitment processes (which missed the fact that Mitchell had a history of sexual offending). Officers and staff need to have confidence in the integrity of the colleagues they work with. This case also generated widespread public concern because of the high-profile media response the case received.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184097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A proactive response</a:t>
            </a:r>
          </a:p>
          <a:p>
            <a:r>
              <a:rPr lang="en-GB" sz="1100" dirty="0" smtClean="0">
                <a:latin typeface="Arial" panose="020B0604020202020204" pitchFamily="34" charset="0"/>
                <a:cs typeface="Arial" panose="020B0604020202020204" pitchFamily="34" charset="0"/>
              </a:rPr>
              <a:t>Where there is a likelihood of a case escalating into a critical incident, early intervention has been shown to help prevent a significant loss of confidence.</a:t>
            </a:r>
          </a:p>
          <a:p>
            <a:r>
              <a:rPr lang="en-GB" sz="1100" dirty="0" smtClean="0">
                <a:latin typeface="Arial" panose="020B0604020202020204" pitchFamily="34" charset="0"/>
                <a:cs typeface="Arial" panose="020B0604020202020204" pitchFamily="34" charset="0"/>
              </a:rPr>
              <a:t>For example, the police response to the murder of </a:t>
            </a:r>
            <a:r>
              <a:rPr lang="en-GB" sz="1100" dirty="0" err="1" smtClean="0">
                <a:latin typeface="Arial" panose="020B0604020202020204" pitchFamily="34" charset="0"/>
                <a:cs typeface="Arial" panose="020B0604020202020204" pitchFamily="34" charset="0"/>
              </a:rPr>
              <a:t>Damilola</a:t>
            </a:r>
            <a:r>
              <a:rPr lang="en-GB" sz="1100" dirty="0" smtClean="0">
                <a:latin typeface="Arial" panose="020B0604020202020204" pitchFamily="34" charset="0"/>
                <a:cs typeface="Arial" panose="020B0604020202020204" pitchFamily="34" charset="0"/>
              </a:rPr>
              <a:t> Taylor in London in 2000 was identified by the subsequent </a:t>
            </a:r>
            <a:r>
              <a:rPr lang="en-GB" sz="1100" dirty="0" smtClean="0">
                <a:latin typeface="Arial" panose="020B0604020202020204" pitchFamily="34" charset="0"/>
                <a:cs typeface="Arial" panose="020B0604020202020204" pitchFamily="34" charset="0"/>
                <a:hlinkClick r:id="rId3" tooltip="MPS Review"/>
              </a:rPr>
              <a:t>MPS review</a:t>
            </a:r>
            <a:r>
              <a:rPr lang="en-GB" sz="1100" dirty="0" smtClean="0">
                <a:latin typeface="Arial" panose="020B0604020202020204" pitchFamily="34" charset="0"/>
                <a:cs typeface="Arial" panose="020B0604020202020204" pitchFamily="34" charset="0"/>
              </a:rPr>
              <a:t> as an example of a proactive and preventive approach. Early recognition of this case as a critical incident led to several senior officers overseeing the investigation from the outset. This timely intervention was commended by the review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More recently, the investigations into the deaths of Mary Fox in </a:t>
            </a:r>
            <a:r>
              <a:rPr lang="en-GB" sz="1100" dirty="0" err="1" smtClean="0">
                <a:latin typeface="Arial" panose="020B0604020202020204" pitchFamily="34" charset="0"/>
                <a:cs typeface="Arial" panose="020B0604020202020204" pitchFamily="34" charset="0"/>
              </a:rPr>
              <a:t>Bodmin</a:t>
            </a:r>
            <a:r>
              <a:rPr lang="en-GB" sz="1100" dirty="0" smtClean="0">
                <a:latin typeface="Arial" panose="020B0604020202020204" pitchFamily="34" charset="0"/>
                <a:cs typeface="Arial" panose="020B0604020202020204" pitchFamily="34" charset="0"/>
              </a:rPr>
              <a:t> in November 2009.</a:t>
            </a:r>
            <a:r>
              <a:rPr lang="en-GB" sz="1100" baseline="0" dirty="0" smtClean="0">
                <a:latin typeface="Arial" panose="020B0604020202020204" pitchFamily="34" charset="0"/>
                <a:cs typeface="Arial" panose="020B0604020202020204" pitchFamily="34" charset="0"/>
              </a:rPr>
              <a:t> </a:t>
            </a:r>
            <a:r>
              <a:rPr lang="en-GB" sz="1100" b="0" kern="1200" dirty="0" smtClean="0">
                <a:solidFill>
                  <a:schemeClr val="tx1"/>
                </a:solidFill>
                <a:effectLst/>
                <a:latin typeface="Arial" panose="020B0604020202020204" pitchFamily="34" charset="0"/>
                <a:ea typeface="+mn-ea"/>
                <a:cs typeface="Arial" panose="020B0604020202020204" pitchFamily="34" charset="0"/>
              </a:rPr>
              <a:t>The death of Mary Fox on Bonfire Night last year horrified the entire community in the Cornish town of </a:t>
            </a:r>
            <a:r>
              <a:rPr lang="en-GB" sz="1100" b="0" kern="1200" dirty="0" err="1" smtClean="0">
                <a:solidFill>
                  <a:schemeClr val="tx1"/>
                </a:solidFill>
                <a:effectLst/>
                <a:latin typeface="Arial" panose="020B0604020202020204" pitchFamily="34" charset="0"/>
                <a:ea typeface="+mn-ea"/>
                <a:cs typeface="Arial" panose="020B0604020202020204" pitchFamily="34" charset="0"/>
              </a:rPr>
              <a:t>Bodmin</a:t>
            </a:r>
            <a:r>
              <a:rPr lang="en-GB" sz="1100" b="0" kern="1200" dirty="0" smtClean="0">
                <a:solidFill>
                  <a:schemeClr val="tx1"/>
                </a:solidFill>
                <a:effectLst/>
                <a:latin typeface="Arial" panose="020B0604020202020204" pitchFamily="34" charset="0"/>
                <a:ea typeface="+mn-ea"/>
                <a:cs typeface="Arial" panose="020B0604020202020204" pitchFamily="34" charset="0"/>
              </a:rPr>
              <a:t>.</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fire which claimed her life was deliberately started by three youths who pushed a lit firework through the letterbox of her home in the </a:t>
            </a:r>
            <a:r>
              <a:rPr lang="en-GB" sz="1100" kern="1200" dirty="0" err="1" smtClean="0">
                <a:solidFill>
                  <a:schemeClr val="tx1"/>
                </a:solidFill>
                <a:effectLst/>
                <a:latin typeface="Arial" panose="020B0604020202020204" pitchFamily="34" charset="0"/>
                <a:ea typeface="+mn-ea"/>
                <a:cs typeface="Arial" panose="020B0604020202020204" pitchFamily="34" charset="0"/>
              </a:rPr>
              <a:t>Berryfield's</a:t>
            </a:r>
            <a:r>
              <a:rPr lang="en-GB" sz="1100" kern="1200" dirty="0" smtClean="0">
                <a:solidFill>
                  <a:schemeClr val="tx1"/>
                </a:solidFill>
                <a:effectLst/>
                <a:latin typeface="Arial" panose="020B0604020202020204" pitchFamily="34" charset="0"/>
                <a:ea typeface="+mn-ea"/>
                <a:cs typeface="Arial" panose="020B0604020202020204" pitchFamily="34" charset="0"/>
              </a:rPr>
              <a:t> estate in a bid to frighten her. </a:t>
            </a:r>
          </a:p>
          <a:p>
            <a:endParaRPr lang="en-GB" sz="1100" dirty="0" smtClean="0">
              <a:latin typeface="Arial" panose="020B0604020202020204" pitchFamily="34" charset="0"/>
              <a:cs typeface="Arial" panose="020B0604020202020204" pitchFamily="34" charset="0"/>
            </a:endParaRPr>
          </a:p>
          <a:p>
            <a:r>
              <a:rPr lang="en-GB" sz="1100" dirty="0" err="1" smtClean="0">
                <a:latin typeface="Arial" panose="020B0604020202020204" pitchFamily="34" charset="0"/>
                <a:cs typeface="Arial" panose="020B0604020202020204" pitchFamily="34" charset="0"/>
              </a:rPr>
              <a:t>Aamir</a:t>
            </a:r>
            <a:r>
              <a:rPr lang="en-GB" sz="1100" dirty="0" smtClean="0">
                <a:latin typeface="Arial" panose="020B0604020202020204" pitchFamily="34" charset="0"/>
                <a:cs typeface="Arial" panose="020B0604020202020204" pitchFamily="34" charset="0"/>
              </a:rPr>
              <a:t> Siddiqi</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in Cardiff in April 2010.</a:t>
            </a:r>
            <a:r>
              <a:rPr lang="en-GB" sz="1100" baseline="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Aamir</a:t>
            </a:r>
            <a:r>
              <a:rPr lang="en-GB" sz="1100" dirty="0" smtClean="0">
                <a:latin typeface="Arial" panose="020B0604020202020204" pitchFamily="34" charset="0"/>
                <a:cs typeface="Arial" panose="020B0604020202020204" pitchFamily="34" charset="0"/>
              </a:rPr>
              <a:t>, who was due to study law at Cardiff University in September, was killed in front of his parents Sheikh and </a:t>
            </a:r>
            <a:r>
              <a:rPr lang="en-GB" sz="1100" dirty="0" err="1" smtClean="0">
                <a:latin typeface="Arial" panose="020B0604020202020204" pitchFamily="34" charset="0"/>
                <a:cs typeface="Arial" panose="020B0604020202020204" pitchFamily="34" charset="0"/>
              </a:rPr>
              <a:t>Parveen</a:t>
            </a:r>
            <a:r>
              <a:rPr lang="en-GB" sz="1100" dirty="0" smtClean="0">
                <a:latin typeface="Arial" panose="020B0604020202020204" pitchFamily="34" charset="0"/>
                <a:cs typeface="Arial" panose="020B0604020202020204" pitchFamily="34" charset="0"/>
              </a:rPr>
              <a:t> Ahmad, 68 and 55, on Sunday afternoon after two masked men burst into the home they shared in </a:t>
            </a:r>
            <a:r>
              <a:rPr lang="en-GB" sz="1100" dirty="0" err="1" smtClean="0">
                <a:latin typeface="Arial" panose="020B0604020202020204" pitchFamily="34" charset="0"/>
                <a:cs typeface="Arial" panose="020B0604020202020204" pitchFamily="34" charset="0"/>
              </a:rPr>
              <a:t>Roath</a:t>
            </a:r>
            <a:r>
              <a:rPr lang="en-GB" sz="1100" dirty="0" smtClean="0">
                <a:latin typeface="Arial" panose="020B0604020202020204" pitchFamily="34" charset="0"/>
                <a:cs typeface="Arial" panose="020B0604020202020204" pitchFamily="34" charset="0"/>
              </a:rPr>
              <a:t> Park, Cardiff.</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Both provide examples of proactive approaches to critical incident management and community engagement.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599375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Pre-planned events</a:t>
            </a:r>
          </a:p>
          <a:p>
            <a:r>
              <a:rPr lang="en-GB" sz="1100" dirty="0" smtClean="0">
                <a:latin typeface="Arial" panose="020B0604020202020204" pitchFamily="34" charset="0"/>
                <a:cs typeface="Arial" panose="020B0604020202020204" pitchFamily="34" charset="0"/>
              </a:rPr>
              <a:t>Sporting events or other public order operations are likely to develop one or more critical incidents if the effectiveness of the police response falls short of that required by the event, or does not take account of the needs of the community.</a:t>
            </a:r>
          </a:p>
          <a:p>
            <a:r>
              <a:rPr lang="en-GB" sz="1100" dirty="0" smtClean="0">
                <a:latin typeface="Arial" panose="020B0604020202020204" pitchFamily="34" charset="0"/>
                <a:cs typeface="Arial" panose="020B0604020202020204" pitchFamily="34" charset="0"/>
              </a:rPr>
              <a:t>The potential for a pre-planned event, particularly where emotions are high, to develop into disorder or violence cannot be underestimated. If this happens, the quality of the police response will have a significant impact on public confidence.</a:t>
            </a:r>
          </a:p>
          <a:p>
            <a:r>
              <a:rPr lang="en-GB" sz="1100" dirty="0" smtClean="0">
                <a:latin typeface="Arial" panose="020B0604020202020204" pitchFamily="34" charset="0"/>
                <a:cs typeface="Arial" panose="020B0604020202020204" pitchFamily="34" charset="0"/>
              </a:rPr>
              <a:t>This was the case when violent disorder broke out during student protests in London’s Milbank area in November 2010. The response to events such as this may heighten community concerns and undermine confidence in the ability of the police to prevent disorder.</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Factors to consider</a:t>
            </a:r>
          </a:p>
          <a:p>
            <a:r>
              <a:rPr lang="en-GB" sz="1100" dirty="0" smtClean="0">
                <a:latin typeface="Arial" panose="020B0604020202020204" pitchFamily="34" charset="0"/>
                <a:cs typeface="Arial" panose="020B0604020202020204" pitchFamily="34" charset="0"/>
              </a:rPr>
              <a:t>The</a:t>
            </a:r>
            <a:r>
              <a:rPr lang="en-GB" sz="1100" baseline="0" dirty="0" smtClean="0">
                <a:latin typeface="Arial" panose="020B0604020202020204" pitchFamily="34" charset="0"/>
                <a:cs typeface="Arial" panose="020B0604020202020204" pitchFamily="34" charset="0"/>
              </a:rPr>
              <a:t> Critical Incident Manager</a:t>
            </a:r>
            <a:r>
              <a:rPr lang="en-GB" sz="1100" dirty="0" smtClean="0">
                <a:latin typeface="Arial" panose="020B0604020202020204" pitchFamily="34" charset="0"/>
                <a:cs typeface="Arial" panose="020B0604020202020204" pitchFamily="34" charset="0"/>
              </a:rPr>
              <a:t> should be included in the planning for such events, particularly where: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there may be a history of tension between the local community and visitors,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the Appleby Horse Fair in Cumbria (see </a:t>
            </a:r>
            <a:r>
              <a:rPr lang="en-GB" sz="1100" dirty="0" smtClean="0">
                <a:latin typeface="Arial" panose="020B0604020202020204" pitchFamily="34" charset="0"/>
                <a:cs typeface="Arial" panose="020B0604020202020204" pitchFamily="34" charset="0"/>
                <a:hlinkClick r:id="rId3" tooltip="Situation awareness"/>
              </a:rPr>
              <a:t>situation awareness</a:t>
            </a:r>
            <a:r>
              <a:rPr lang="en-GB" sz="110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there is </a:t>
            </a:r>
            <a:r>
              <a:rPr lang="en-GB" sz="1100" dirty="0" smtClean="0">
                <a:latin typeface="Arial" panose="020B0604020202020204" pitchFamily="34" charset="0"/>
                <a:cs typeface="Arial" panose="020B0604020202020204" pitchFamily="34" charset="0"/>
                <a:hlinkClick r:id="rId4" tooltip="APP Intelligence Management"/>
              </a:rPr>
              <a:t>intelligence</a:t>
            </a:r>
            <a:r>
              <a:rPr lang="en-GB" sz="1100" dirty="0" smtClean="0">
                <a:latin typeface="Arial" panose="020B0604020202020204" pitchFamily="34" charset="0"/>
                <a:cs typeface="Arial" panose="020B0604020202020204" pitchFamily="34" charset="0"/>
              </a:rPr>
              <a:t> which suggests disorder may be likely,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prior to the English Defence League marches during the summer of 2010.</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size of an event may also increase the likelihood that disorder, even in small pockets, will occur,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at music festivals.</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 proactive response</a:t>
            </a:r>
          </a:p>
          <a:p>
            <a:r>
              <a:rPr lang="en-GB" sz="1100" dirty="0" smtClean="0">
                <a:latin typeface="Arial" panose="020B0604020202020204" pitchFamily="34" charset="0"/>
                <a:cs typeface="Arial" panose="020B0604020202020204" pitchFamily="34" charset="0"/>
              </a:rPr>
              <a:t>Where there is a likelihood of a case escalating into a critical incident, early intervention has been shown to help prevent a significant loss of confidence.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For example, the police response to the murder of </a:t>
            </a:r>
            <a:r>
              <a:rPr lang="en-GB" sz="1100" dirty="0" err="1" smtClean="0">
                <a:latin typeface="Arial" panose="020B0604020202020204" pitchFamily="34" charset="0"/>
                <a:cs typeface="Arial" panose="020B0604020202020204" pitchFamily="34" charset="0"/>
              </a:rPr>
              <a:t>Damilola</a:t>
            </a:r>
            <a:r>
              <a:rPr lang="en-GB" sz="1100" dirty="0" smtClean="0">
                <a:latin typeface="Arial" panose="020B0604020202020204" pitchFamily="34" charset="0"/>
                <a:cs typeface="Arial" panose="020B0604020202020204" pitchFamily="34" charset="0"/>
              </a:rPr>
              <a:t> Taylor in London in 2000 was identified by the subsequent </a:t>
            </a:r>
            <a:r>
              <a:rPr lang="en-GB" sz="1100" dirty="0" smtClean="0">
                <a:latin typeface="Arial" panose="020B0604020202020204" pitchFamily="34" charset="0"/>
                <a:cs typeface="Arial" panose="020B0604020202020204" pitchFamily="34" charset="0"/>
                <a:hlinkClick r:id="rId5" tooltip="MPS Review"/>
              </a:rPr>
              <a:t>MPS review</a:t>
            </a:r>
            <a:r>
              <a:rPr lang="en-GB" sz="1100" dirty="0" smtClean="0">
                <a:latin typeface="Arial" panose="020B0604020202020204" pitchFamily="34" charset="0"/>
                <a:cs typeface="Arial" panose="020B0604020202020204" pitchFamily="34" charset="0"/>
              </a:rPr>
              <a:t> as an example of a proactive and preventive approach. Early recognition of this case as a critical incident led to several senior officers overseeing the investigation from the outset. This timely intervention was commended by the review.</a:t>
            </a:r>
          </a:p>
          <a:p>
            <a:endParaRPr lang="en-GB" sz="1100" dirty="0" smtClean="0">
              <a:latin typeface="Arial" panose="020B0604020202020204" pitchFamily="34" charset="0"/>
              <a:cs typeface="Arial" panose="020B0604020202020204" pitchFamily="34" charset="0"/>
              <a:hlinkClick r:id="rId6" tooltip="Operation Sumac"/>
            </a:endParaRPr>
          </a:p>
          <a:p>
            <a:r>
              <a:rPr lang="en-GB" sz="1100" dirty="0" smtClean="0">
                <a:latin typeface="Arial" panose="020B0604020202020204" pitchFamily="34" charset="0"/>
                <a:cs typeface="Arial" panose="020B0604020202020204" pitchFamily="34" charset="0"/>
                <a:hlinkClick r:id="rId6" tooltip="Operation Sumac"/>
              </a:rPr>
              <a:t>Operation Sumac</a:t>
            </a:r>
            <a:r>
              <a:rPr lang="en-GB" sz="1100" dirty="0" smtClean="0">
                <a:latin typeface="Arial" panose="020B0604020202020204" pitchFamily="34" charset="0"/>
                <a:cs typeface="Arial" panose="020B0604020202020204" pitchFamily="34" charset="0"/>
              </a:rPr>
              <a:t> the Ipswich prostitute murders in 2006 was a case where early recognition of a critical incident helped the police to maintain community confidence.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More recently, the investigations into the deaths of </a:t>
            </a:r>
            <a:r>
              <a:rPr lang="en-GB" sz="1100" dirty="0" smtClean="0">
                <a:latin typeface="Arial" panose="020B0604020202020204" pitchFamily="34" charset="0"/>
                <a:cs typeface="Arial" panose="020B0604020202020204" pitchFamily="34" charset="0"/>
                <a:hlinkClick r:id="rId7"/>
              </a:rPr>
              <a:t>Mary Fox</a:t>
            </a:r>
            <a:r>
              <a:rPr lang="en-GB" sz="1100" dirty="0" smtClean="0">
                <a:latin typeface="Arial" panose="020B0604020202020204" pitchFamily="34" charset="0"/>
                <a:cs typeface="Arial" panose="020B0604020202020204" pitchFamily="34" charset="0"/>
              </a:rPr>
              <a:t> in </a:t>
            </a:r>
            <a:r>
              <a:rPr lang="en-GB" sz="1100" dirty="0" err="1" smtClean="0">
                <a:latin typeface="Arial" panose="020B0604020202020204" pitchFamily="34" charset="0"/>
                <a:cs typeface="Arial" panose="020B0604020202020204" pitchFamily="34" charset="0"/>
              </a:rPr>
              <a:t>Bodmin</a:t>
            </a:r>
            <a:r>
              <a:rPr lang="en-GB" sz="1100" dirty="0" smtClean="0">
                <a:latin typeface="Arial" panose="020B0604020202020204" pitchFamily="34" charset="0"/>
                <a:cs typeface="Arial" panose="020B0604020202020204" pitchFamily="34" charset="0"/>
              </a:rPr>
              <a:t> in November 2009 and </a:t>
            </a:r>
            <a:r>
              <a:rPr lang="en-GB" sz="1100" dirty="0" err="1" smtClean="0">
                <a:latin typeface="Arial" panose="020B0604020202020204" pitchFamily="34" charset="0"/>
                <a:cs typeface="Arial" panose="020B0604020202020204" pitchFamily="34" charset="0"/>
                <a:hlinkClick r:id="rId8"/>
              </a:rPr>
              <a:t>Aamir</a:t>
            </a:r>
            <a:r>
              <a:rPr lang="en-GB" sz="1100" dirty="0" smtClean="0">
                <a:latin typeface="Arial" panose="020B0604020202020204" pitchFamily="34" charset="0"/>
                <a:cs typeface="Arial" panose="020B0604020202020204" pitchFamily="34" charset="0"/>
                <a:hlinkClick r:id="rId8"/>
              </a:rPr>
              <a:t> Siddiqi</a:t>
            </a:r>
            <a:r>
              <a:rPr lang="en-GB" sz="1100" dirty="0" smtClean="0">
                <a:latin typeface="Arial" panose="020B0604020202020204" pitchFamily="34" charset="0"/>
                <a:cs typeface="Arial" panose="020B0604020202020204" pitchFamily="34" charset="0"/>
              </a:rPr>
              <a:t> in Cardiff in April 2010 provide examples of proactive approaches to critical incident management and community engagement.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57048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Management of a critical incident (CI) should start with early identification and notification. It is particularly important that small-scale CIs are identified early, as even these can have a long-term impact on community confidence if left unchecked. Processes should be in place to manage issues that may affect the quality of the police response before they can impact on public confidence.</a:t>
            </a:r>
          </a:p>
          <a:p>
            <a:r>
              <a:rPr lang="en-GB" sz="1100" dirty="0" smtClean="0">
                <a:latin typeface="Arial" panose="020B0604020202020204" pitchFamily="34" charset="0"/>
                <a:cs typeface="Arial" panose="020B0604020202020204" pitchFamily="34" charset="0"/>
              </a:rPr>
              <a:t>Particular attention should be paid to the needs of the victim, their family and the community.</a:t>
            </a:r>
          </a:p>
          <a:p>
            <a:r>
              <a:rPr lang="en-GB" sz="1100" dirty="0" smtClean="0">
                <a:latin typeface="Arial" panose="020B0604020202020204" pitchFamily="34" charset="0"/>
                <a:cs typeface="Arial" panose="020B0604020202020204" pitchFamily="34" charset="0"/>
              </a:rPr>
              <a:t>Media and communication strategies should be based on openness and transparency, keeping in mind the particular needs of the investigation or operation.</a:t>
            </a:r>
          </a:p>
          <a:p>
            <a:r>
              <a:rPr lang="en-GB" sz="1100" dirty="0" smtClean="0">
                <a:latin typeface="Arial" panose="020B0604020202020204" pitchFamily="34" charset="0"/>
                <a:cs typeface="Arial" panose="020B0604020202020204" pitchFamily="34" charset="0"/>
              </a:rPr>
              <a:t>Ongoing monitoring of CIs ensures that resources are used effectively and appropriately. Post-incident evaluation realises positive learning outcomes for the future.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impact of an incident</a:t>
            </a:r>
          </a:p>
          <a:p>
            <a:r>
              <a:rPr lang="en-GB" sz="1100" dirty="0" smtClean="0">
                <a:latin typeface="Arial" panose="020B0604020202020204" pitchFamily="34" charset="0"/>
                <a:cs typeface="Arial" panose="020B0604020202020204" pitchFamily="34" charset="0"/>
              </a:rPr>
              <a:t>It is not always possible to predict the impact that an incident might have on an individual, or why. It is likely, however, that the greater the impact an incident has on those closely affected by it, the greater their expectations will be about the quality of the police response. There will also be an assumption that what is important to those affected will be equally important to the police.</a:t>
            </a:r>
          </a:p>
          <a:p>
            <a:r>
              <a:rPr lang="en-GB" sz="1100" dirty="0" smtClean="0">
                <a:latin typeface="Arial" panose="020B0604020202020204" pitchFamily="34" charset="0"/>
                <a:cs typeface="Arial" panose="020B0604020202020204" pitchFamily="34" charset="0"/>
              </a:rPr>
              <a:t>The impact that an incident may have on an individual is influenced by:</a:t>
            </a:r>
          </a:p>
          <a:p>
            <a:r>
              <a:rPr lang="en-GB" sz="1100" dirty="0" smtClean="0">
                <a:latin typeface="Arial" panose="020B0604020202020204" pitchFamily="34" charset="0"/>
                <a:cs typeface="Arial" panose="020B0604020202020204" pitchFamily="34" charset="0"/>
              </a:rPr>
              <a:t>the circumstances of the incident</a:t>
            </a:r>
          </a:p>
          <a:p>
            <a:r>
              <a:rPr lang="en-GB" sz="1100" dirty="0" smtClean="0">
                <a:latin typeface="Arial" panose="020B0604020202020204" pitchFamily="34" charset="0"/>
                <a:cs typeface="Arial" panose="020B0604020202020204" pitchFamily="34" charset="0"/>
              </a:rPr>
              <a:t>the emotional, mental or physical impact of the incident (including the effect of trauma or bereavement)</a:t>
            </a:r>
          </a:p>
          <a:p>
            <a:r>
              <a:rPr lang="en-GB" sz="1100" dirty="0" smtClean="0">
                <a:latin typeface="Arial" panose="020B0604020202020204" pitchFamily="34" charset="0"/>
                <a:cs typeface="Arial" panose="020B0604020202020204" pitchFamily="34" charset="0"/>
              </a:rPr>
              <a:t>general feelings of security and/or vulnerability.</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Tension and vulnerability</a:t>
            </a:r>
          </a:p>
          <a:p>
            <a:r>
              <a:rPr lang="en-GB" sz="1100" dirty="0" smtClean="0">
                <a:latin typeface="Arial" panose="020B0604020202020204" pitchFamily="34" charset="0"/>
                <a:cs typeface="Arial" panose="020B0604020202020204" pitchFamily="34" charset="0"/>
              </a:rPr>
              <a:t>It is possible, however, to gauge general feelings of tension and vulnerability in a community (situation awareness) and to predict criticality factors which are likely to have an effect on how the victim, their family or the community may react to an incident, irrespective of the quality of the police response. These, along with the effective use of </a:t>
            </a:r>
            <a:r>
              <a:rPr lang="en-GB" sz="1100" dirty="0" smtClean="0">
                <a:latin typeface="Arial" panose="020B0604020202020204" pitchFamily="34" charset="0"/>
                <a:cs typeface="Arial" panose="020B0604020202020204" pitchFamily="34" charset="0"/>
                <a:hlinkClick r:id="rId3" tooltip="APP Intelligence"/>
              </a:rPr>
              <a:t>intelligence</a:t>
            </a:r>
            <a:r>
              <a:rPr lang="en-GB" sz="1100" dirty="0" smtClean="0">
                <a:latin typeface="Arial" panose="020B0604020202020204" pitchFamily="34" charset="0"/>
                <a:cs typeface="Arial" panose="020B0604020202020204" pitchFamily="34" charset="0"/>
              </a:rPr>
              <a:t>, will help forces to identify incidents which may escalate.</a:t>
            </a:r>
          </a:p>
          <a:p>
            <a:r>
              <a:rPr lang="en-GB" sz="1100" dirty="0" smtClean="0">
                <a:latin typeface="Arial" panose="020B0604020202020204" pitchFamily="34" charset="0"/>
                <a:cs typeface="Arial" panose="020B0604020202020204" pitchFamily="34" charset="0"/>
              </a:rPr>
              <a:t>Early recognition of a poor police response and a prompt apology to those affected may prevent further escalation.</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Restoring public confidence</a:t>
            </a:r>
          </a:p>
          <a:p>
            <a:r>
              <a:rPr lang="en-GB" sz="1100" dirty="0" smtClean="0">
                <a:latin typeface="Arial" panose="020B0604020202020204" pitchFamily="34" charset="0"/>
                <a:cs typeface="Arial" panose="020B0604020202020204" pitchFamily="34" charset="0"/>
              </a:rPr>
              <a:t>During a live critical incident (CI), it should be possible to identify the reason why public confidence has been lost and to implement</a:t>
            </a:r>
            <a:r>
              <a:rPr lang="en-GB" sz="1100" baseline="0" dirty="0" smtClean="0">
                <a:latin typeface="Arial" panose="020B0604020202020204" pitchFamily="34" charset="0"/>
                <a:cs typeface="Arial" panose="020B0604020202020204" pitchFamily="34" charset="0"/>
              </a:rPr>
              <a:t> a </a:t>
            </a:r>
            <a:r>
              <a:rPr lang="en-GB" sz="1100" dirty="0" smtClean="0">
                <a:latin typeface="Arial" panose="020B0604020202020204" pitchFamily="34" charset="0"/>
                <a:cs typeface="Arial" panose="020B0604020202020204" pitchFamily="34" charset="0"/>
              </a:rPr>
              <a:t>management plan</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to recover it. Once an incident has closed the opportunity to do so diminishes.</a:t>
            </a:r>
          </a:p>
          <a:p>
            <a:r>
              <a:rPr lang="en-GB" sz="1100" dirty="0" smtClean="0">
                <a:latin typeface="Arial" panose="020B0604020202020204" pitchFamily="34" charset="0"/>
                <a:cs typeface="Arial" panose="020B0604020202020204" pitchFamily="34" charset="0"/>
              </a:rPr>
              <a:t>Restoring public confidence involves dealing with the issues raised and being seen to deal with them in a prompt, equitable and transparent manner by those people most closely affected. The police service needs to learn from its mistakes and take positive steps to prevent them from happening again. </a:t>
            </a:r>
          </a:p>
          <a:p>
            <a:r>
              <a:rPr lang="en-GB" sz="1100" dirty="0" smtClean="0">
                <a:latin typeface="Arial" panose="020B0604020202020204" pitchFamily="34" charset="0"/>
                <a:cs typeface="Arial" panose="020B0604020202020204" pitchFamily="34" charset="0"/>
              </a:rPr>
              <a:t>Failure to respond competently and diplomatically to complaints may compound the situation and cause another CI.</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307200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An incident which has the likelihood to escalate into a critical incident should be addressed promptly and efficiently. Reassuring and maintaining confidence is fundamental to managing a CI, as is restoring confidence where it has been lost.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three-phased approach is set out in this module</a:t>
            </a:r>
          </a:p>
          <a:p>
            <a:endParaRPr lang="en-GB" sz="1100" b="1" baseline="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1 Preparing for critical incidents</a:t>
            </a:r>
          </a:p>
          <a:p>
            <a:r>
              <a:rPr lang="en-GB" sz="1100" dirty="0" smtClean="0">
                <a:latin typeface="Arial" panose="020B0604020202020204" pitchFamily="34" charset="0"/>
                <a:cs typeface="Arial" panose="020B0604020202020204" pitchFamily="34" charset="0"/>
              </a:rPr>
              <a:t>This requires chief officers to consider current management structures ensuring, where possible, that:</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staff are trained effectively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resources are available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overall quality of the police response reflects a competent and accountable standard of incident management.</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2 Managing critical incidents</a:t>
            </a:r>
          </a:p>
          <a:p>
            <a:r>
              <a:rPr lang="en-GB" sz="1100" dirty="0" smtClean="0">
                <a:latin typeface="Arial" panose="020B0604020202020204" pitchFamily="34" charset="0"/>
                <a:cs typeface="Arial" panose="020B0604020202020204" pitchFamily="34" charset="0"/>
              </a:rPr>
              <a:t>This considers how to identify critical incidents early on. It includes processes to ensure incidents are notified to the most appropriate person, and that they are managed effectively.</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3 Restoring public confidence</a:t>
            </a:r>
          </a:p>
          <a:p>
            <a:r>
              <a:rPr lang="en-GB" sz="1100" dirty="0" smtClean="0">
                <a:latin typeface="Arial" panose="020B0604020202020204" pitchFamily="34" charset="0"/>
                <a:cs typeface="Arial" panose="020B0604020202020204" pitchFamily="34" charset="0"/>
              </a:rPr>
              <a:t>This considers incidents that have had a significant impact on public confidence but were not identified when the incident was live, and how confidence may be rebuilt through community engagement, resolution or a public inquiry.</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56288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Thousands of incidents happen every year. Many are dealt with well but some are not. In the </a:t>
            </a:r>
            <a:r>
              <a:rPr lang="en-GB" sz="1100" dirty="0" smtClean="0">
                <a:latin typeface="Arial" panose="020B0604020202020204" pitchFamily="34" charset="0"/>
                <a:cs typeface="Arial" panose="020B0604020202020204" pitchFamily="34" charset="0"/>
                <a:hlinkClick r:id="rId3" tooltip="2010-2011 British Crime Survey"/>
              </a:rPr>
              <a:t>2010–11 British Crime Survey</a:t>
            </a:r>
            <a:r>
              <a:rPr lang="en-GB" sz="1100" dirty="0" smtClean="0">
                <a:latin typeface="Arial" panose="020B0604020202020204" pitchFamily="34" charset="0"/>
                <a:cs typeface="Arial" panose="020B0604020202020204" pitchFamily="34" charset="0"/>
              </a:rPr>
              <a:t>, 70% of victims were ‘very’ or ‘fairly satisfied’ with the response they received. Although this is an improvement on previous years, 30% of victims were less than ‘fairly satisfied’.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Police response</a:t>
            </a:r>
          </a:p>
          <a:p>
            <a:r>
              <a:rPr lang="en-GB" sz="1100" dirty="0" smtClean="0">
                <a:latin typeface="Arial" panose="020B0604020202020204" pitchFamily="34" charset="0"/>
                <a:cs typeface="Arial" panose="020B0604020202020204" pitchFamily="34" charset="0"/>
              </a:rPr>
              <a:t>An incident can escalate to a CI when the police response to crime, disorder or anti-social behaviour (ASB) fails to meet the expectations of the victim, their family and/or the community.</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Community impact</a:t>
            </a:r>
          </a:p>
          <a:p>
            <a:r>
              <a:rPr lang="en-GB" sz="1100" dirty="0" smtClean="0">
                <a:latin typeface="Arial" panose="020B0604020202020204" pitchFamily="34" charset="0"/>
                <a:cs typeface="Arial" panose="020B0604020202020204" pitchFamily="34" charset="0"/>
              </a:rPr>
              <a:t>A CI may have a significant and potentially long-term impact on community engagement and neighbourhood policing. It may also generate insecurity among vulnerable members of the community and increase fear of crime and disorder. There is an additional risk that by failing to provide an effective response, the police may cause repeat victimisation.</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Review of critical incidents</a:t>
            </a:r>
          </a:p>
          <a:p>
            <a:r>
              <a:rPr lang="en-GB" sz="1100" dirty="0" smtClean="0">
                <a:latin typeface="Arial" panose="020B0604020202020204" pitchFamily="34" charset="0"/>
                <a:cs typeface="Arial" panose="020B0604020202020204" pitchFamily="34" charset="0"/>
              </a:rPr>
              <a:t>A </a:t>
            </a:r>
            <a:r>
              <a:rPr lang="en-GB" sz="1100" dirty="0" smtClean="0">
                <a:latin typeface="Arial" panose="020B0604020202020204" pitchFamily="34" charset="0"/>
                <a:cs typeface="Arial" panose="020B0604020202020204" pitchFamily="34" charset="0"/>
                <a:hlinkClick r:id="rId4" tooltip="Review"/>
              </a:rPr>
              <a:t>review</a:t>
            </a:r>
            <a:r>
              <a:rPr lang="en-GB" sz="1100" dirty="0" smtClean="0">
                <a:latin typeface="Arial" panose="020B0604020202020204" pitchFamily="34" charset="0"/>
                <a:cs typeface="Arial" panose="020B0604020202020204" pitchFamily="34" charset="0"/>
              </a:rPr>
              <a:t> in 2007 looked at a number of cases which, although not labelled as critical at the time displayed characteristics that mean they would now be declared a CI.</a:t>
            </a:r>
          </a:p>
          <a:p>
            <a:r>
              <a:rPr lang="en-GB" sz="1100" dirty="0" smtClean="0">
                <a:latin typeface="Arial" panose="020B0604020202020204" pitchFamily="34" charset="0"/>
                <a:cs typeface="Arial" panose="020B0604020202020204" pitchFamily="34" charset="0"/>
              </a:rPr>
              <a:t>These characteristics can be divided into five broad areas. They usually develop because of several factors which separately may have little or no impact, but have a significant impact when compounded.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Decision making</a:t>
            </a:r>
          </a:p>
          <a:p>
            <a:r>
              <a:rPr lang="en-GB" sz="1100" dirty="0" smtClean="0">
                <a:latin typeface="Arial" panose="020B0604020202020204" pitchFamily="34" charset="0"/>
                <a:cs typeface="Arial" panose="020B0604020202020204" pitchFamily="34" charset="0"/>
              </a:rPr>
              <a:t>The findings of that review are still applicable today. Crucially, in all cases, the review found that the central theme to preventing or managing a critical incident is effective decision making in difficult situations (see the </a:t>
            </a:r>
            <a:r>
              <a:rPr lang="en-GB" sz="1100" dirty="0" smtClean="0">
                <a:latin typeface="Arial" panose="020B0604020202020204" pitchFamily="34" charset="0"/>
                <a:cs typeface="Arial" panose="020B0604020202020204" pitchFamily="34" charset="0"/>
                <a:hlinkClick r:id="rId5" tooltip="NDM"/>
              </a:rPr>
              <a:t>National Decision Model</a:t>
            </a:r>
            <a:r>
              <a:rPr lang="en-GB" sz="1100" dirty="0" smtClean="0">
                <a:latin typeface="Arial" panose="020B0604020202020204" pitchFamily="34" charset="0"/>
                <a:cs typeface="Arial" panose="020B0604020202020204" pitchFamily="34" charset="0"/>
              </a:rPr>
              <a:t>). This includes acknowledging decisions, errors and avoiding decisions.</a:t>
            </a:r>
          </a:p>
          <a:p>
            <a:r>
              <a:rPr lang="en-GB" sz="1100" dirty="0" smtClean="0">
                <a:latin typeface="Arial" panose="020B0604020202020204" pitchFamily="34" charset="0"/>
                <a:cs typeface="Arial" panose="020B0604020202020204" pitchFamily="34" charset="0"/>
              </a:rPr>
              <a:t>In the event of a multi-agency response partners will also refer to the </a:t>
            </a:r>
            <a:r>
              <a:rPr lang="en-GB" sz="1100" dirty="0" smtClean="0">
                <a:latin typeface="Arial" panose="020B0604020202020204" pitchFamily="34" charset="0"/>
                <a:cs typeface="Arial" panose="020B0604020202020204" pitchFamily="34" charset="0"/>
                <a:hlinkClick r:id="rId6"/>
              </a:rPr>
              <a:t>Joint Decision Model</a:t>
            </a:r>
            <a:r>
              <a:rPr lang="en-GB" sz="1100" dirty="0" smtClean="0">
                <a:latin typeface="Arial" panose="020B0604020202020204" pitchFamily="34" charset="0"/>
                <a:cs typeface="Arial" panose="020B0604020202020204" pitchFamily="34" charset="0"/>
              </a:rPr>
              <a:t> (JDM).</a:t>
            </a:r>
          </a:p>
          <a:p>
            <a:r>
              <a:rPr lang="en-GB" sz="1100" b="1" dirty="0" smtClean="0">
                <a:latin typeface="Arial" panose="020B0604020202020204" pitchFamily="34" charset="0"/>
                <a:cs typeface="Arial" panose="020B0604020202020204" pitchFamily="34" charset="0"/>
              </a:rPr>
              <a:t>Decisions, errors and avoiding decisions</a:t>
            </a:r>
          </a:p>
          <a:p>
            <a:r>
              <a:rPr lang="en-GB" sz="1100" dirty="0" smtClean="0">
                <a:latin typeface="Arial" panose="020B0604020202020204" pitchFamily="34" charset="0"/>
                <a:cs typeface="Arial" panose="020B0604020202020204" pitchFamily="34" charset="0"/>
              </a:rPr>
              <a:t>There is a growing body of research which focuses on police decision making during critical incident management. This suggests that cognitive bias (a person’s pre-determined and unconscious thought process) affects decision making. It tries to shed light on how people might make mistakes when assessing difficult situations, and how this can lead incident commanders to pursue a course of action that might hinder the successful management of an incident.</a:t>
            </a:r>
          </a:p>
          <a:p>
            <a:r>
              <a:rPr lang="en-GB" sz="1100" dirty="0" smtClean="0">
                <a:latin typeface="Arial" panose="020B0604020202020204" pitchFamily="34" charset="0"/>
                <a:cs typeface="Arial" panose="020B0604020202020204" pitchFamily="34" charset="0"/>
              </a:rPr>
              <a:t>In addition, there is fresh understanding about why some commanders might excessively delay or avoid making a decision even when it is clear, both at the time and later, that a decision was needed.</a:t>
            </a:r>
          </a:p>
          <a:p>
            <a:r>
              <a:rPr lang="en-GB" sz="1100" b="1" dirty="0" smtClean="0">
                <a:latin typeface="Arial" panose="020B0604020202020204" pitchFamily="34" charset="0"/>
                <a:cs typeface="Arial" panose="020B0604020202020204" pitchFamily="34" charset="0"/>
              </a:rPr>
              <a:t>Incorporating learning</a:t>
            </a:r>
          </a:p>
          <a:p>
            <a:r>
              <a:rPr lang="en-GB" sz="1100" dirty="0" smtClean="0">
                <a:latin typeface="Arial" panose="020B0604020202020204" pitchFamily="34" charset="0"/>
                <a:cs typeface="Arial" panose="020B0604020202020204" pitchFamily="34" charset="0"/>
              </a:rPr>
              <a:t>Chief officers need to be aware of the findings of this research and ensure that their critical incident commanders at operational, tactical and strategic levels understand the factors involved in effective decision making. An experienced commander who is aware of these factors can be alert to them during the response to an incident (in themselves or in others) and can take steps to limit their negative impact.</a:t>
            </a:r>
          </a:p>
          <a:p>
            <a:r>
              <a:rPr lang="en-GB" sz="1100" b="1" dirty="0" smtClean="0">
                <a:latin typeface="Arial" panose="020B0604020202020204" pitchFamily="34" charset="0"/>
                <a:cs typeface="Arial" panose="020B0604020202020204" pitchFamily="34" charset="0"/>
              </a:rPr>
              <a:t>Improving accountability</a:t>
            </a:r>
          </a:p>
          <a:p>
            <a:r>
              <a:rPr lang="en-GB" sz="1100" dirty="0" smtClean="0">
                <a:latin typeface="Arial" panose="020B0604020202020204" pitchFamily="34" charset="0"/>
                <a:cs typeface="Arial" panose="020B0604020202020204" pitchFamily="34" charset="0"/>
              </a:rPr>
              <a:t>Understanding the factors affecting decision making will help officers to account more clearly for the decisions they make, and to identify what was done to mitigate common errors. This will reduce the fear of excessive accountability, which may prevent officers from making a decision at all.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242758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ea typeface="+mn-ea"/>
                <a:cs typeface="Arial" panose="020B0604020202020204" pitchFamily="34" charset="0"/>
              </a:rPr>
              <a:t>Trainer to expand on the definition (as given in the ACPO guidance), that a major incident may also involve other agencies and organisations including the National Health Service, local authorities, the Environment Agency, the Maritime and Coastguard Agency, utility companies, transport companies, private companies and the voluntary sector.</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 major incident is an event or situation requiring the implementation of special arrangements by one or more of the emergency services. Typically, a Major Incident involves one or more of the following: </a:t>
            </a:r>
          </a:p>
          <a:p>
            <a:pPr>
              <a:lnSpc>
                <a:spcPct val="100000"/>
              </a:lnSpc>
            </a:pPr>
            <a:r>
              <a:rPr lang="en-GB" sz="1100" dirty="0" smtClean="0">
                <a:latin typeface="Arial" panose="020B0604020202020204" pitchFamily="34" charset="0"/>
                <a:cs typeface="Arial" panose="020B0604020202020204" pitchFamily="34" charset="0"/>
              </a:rPr>
              <a:t> </a:t>
            </a:r>
          </a:p>
          <a:p>
            <a:pPr>
              <a:lnSpc>
                <a:spcPct val="100000"/>
              </a:lnSpc>
            </a:pPr>
            <a:r>
              <a:rPr lang="en-GB" sz="1100" dirty="0" smtClean="0">
                <a:latin typeface="Arial" panose="020B0604020202020204" pitchFamily="34" charset="0"/>
                <a:cs typeface="Arial" panose="020B0604020202020204" pitchFamily="34" charset="0"/>
              </a:rPr>
              <a:t>• Involvement, either directly or indirectly, of large numbers of people;     </a:t>
            </a:r>
          </a:p>
          <a:p>
            <a:pPr>
              <a:lnSpc>
                <a:spcPct val="100000"/>
              </a:lnSpc>
            </a:pPr>
            <a:r>
              <a:rPr lang="en-GB" sz="1100" dirty="0" smtClean="0">
                <a:latin typeface="Arial" panose="020B0604020202020204" pitchFamily="34" charset="0"/>
                <a:cs typeface="Arial" panose="020B0604020202020204" pitchFamily="34" charset="0"/>
              </a:rPr>
              <a:t>• The rescue and transportation of a potentially large number of casualties;   </a:t>
            </a:r>
          </a:p>
          <a:p>
            <a:pPr>
              <a:lnSpc>
                <a:spcPct val="100000"/>
              </a:lnSpc>
            </a:pPr>
            <a:r>
              <a:rPr lang="en-GB" sz="1100" dirty="0" smtClean="0">
                <a:latin typeface="Arial" panose="020B0604020202020204" pitchFamily="34" charset="0"/>
                <a:cs typeface="Arial" panose="020B0604020202020204" pitchFamily="34" charset="0"/>
              </a:rPr>
              <a:t>• The large scale combined resources of Police, London Fire Brigade and London Ambulance Service;  </a:t>
            </a:r>
          </a:p>
          <a:p>
            <a:pPr>
              <a:lnSpc>
                <a:spcPct val="100000"/>
              </a:lnSpc>
            </a:pPr>
            <a:r>
              <a:rPr lang="en-GB" sz="1100" dirty="0" smtClean="0">
                <a:latin typeface="Arial" panose="020B0604020202020204" pitchFamily="34" charset="0"/>
                <a:cs typeface="Arial" panose="020B0604020202020204" pitchFamily="34" charset="0"/>
              </a:rPr>
              <a:t>• The mobilisation and organisation of the emergency services and support services, for example: local authority, to cater for the threat of death, serious injury or homelessness to a large number of people; and transport operators actively managing the road and rail networks to support emergency response;    </a:t>
            </a:r>
          </a:p>
          <a:p>
            <a:pPr>
              <a:lnSpc>
                <a:spcPct val="100000"/>
              </a:lnSpc>
            </a:pPr>
            <a:r>
              <a:rPr lang="en-GB" sz="1100" dirty="0" smtClean="0">
                <a:latin typeface="Arial" panose="020B0604020202020204" pitchFamily="34" charset="0"/>
                <a:cs typeface="Arial" panose="020B0604020202020204" pitchFamily="34" charset="0"/>
              </a:rPr>
              <a:t>• The handling of a large number of enquiries likely to be generated both from the public and the news media - usually made to the police.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3361445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major incident may be declared by one or more emergency services, if any of the criteria outlined above has been satisfied. In certain circumstances, such as flooding, the local authority may declare a major incident.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We shall look at critical incidents later on, but where, in your opinion, an incident is, or has the likelihood to escalate into a CI, it is essential that this is communicated immediately to an appropriately trained senior officer. This may be a duty inspector, the force control room manager or your line manager. Senior officers should not discourage officers or police staff from reporting these incidents because the next one may be a CI with significant implications for the force.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Anyone can bring a potential critical incident to the attention of a senior officer, but only a designated senior officer, e.g. the duty inspector, can declare an incident as critical. This acts as a quality assurance mechanism to avoid inappropriate declarations.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Notification should not prevent the provision of an ongoing police response in line with the policy or procedure relevant to the incident. </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325778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Done in conjunction with other emergency services</a:t>
            </a:r>
          </a:p>
          <a:p>
            <a:pPr marL="171450" indent="-171450">
              <a:buFontTx/>
              <a:buChar char="•"/>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marL="171450" indent="-171450">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Casualty Bureau / HOLMES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4320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638311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Some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History of Major incidents</a:t>
            </a:r>
            <a:r>
              <a:rPr lang="en-GB" sz="1100" baseline="0" dirty="0" smtClean="0">
                <a:latin typeface="Arial" panose="020B0604020202020204" pitchFamily="34" charset="0"/>
                <a:cs typeface="Arial" panose="020B0604020202020204" pitchFamily="34" charset="0"/>
              </a:rPr>
              <a:t> and types of incidents </a:t>
            </a:r>
            <a:r>
              <a:rPr lang="en-GB" sz="1100" baseline="0" dirty="0" err="1" smtClean="0">
                <a:latin typeface="Arial" panose="020B0604020202020204" pitchFamily="34" charset="0"/>
                <a:cs typeface="Arial" panose="020B0604020202020204" pitchFamily="34" charset="0"/>
              </a:rPr>
              <a:t>Jesip</a:t>
            </a:r>
            <a:r>
              <a:rPr lang="en-GB" sz="1100" baseline="0" dirty="0" smtClean="0">
                <a:latin typeface="Arial" panose="020B0604020202020204" pitchFamily="34" charset="0"/>
                <a:cs typeface="Arial" panose="020B0604020202020204" pitchFamily="34" charset="0"/>
              </a:rPr>
              <a:t> would be implemented.</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1985 Bradford Fire – </a:t>
            </a:r>
            <a:r>
              <a:rPr lang="en-GB" sz="1100" kern="1200" dirty="0" smtClean="0">
                <a:solidFill>
                  <a:schemeClr val="tx1"/>
                </a:solidFill>
                <a:effectLst/>
                <a:latin typeface="Arial" panose="020B0604020202020204" pitchFamily="34" charset="0"/>
                <a:ea typeface="+mn-ea"/>
                <a:cs typeface="Arial" panose="020B0604020202020204" pitchFamily="34" charset="0"/>
              </a:rPr>
              <a:t>The Bradford City stadium fire occurred during an English League Third Division match between Bradford City and Lincoln City on Saturday, 11 May 1985, killing 56 and injuring at least 265.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1987 Kings Cross Fire – 31 dead-The fire began at around 7.30pm in a machine room under the escalator on November 18 1987.</a:t>
            </a:r>
          </a:p>
          <a:p>
            <a:r>
              <a:rPr lang="en-GB" sz="1100" dirty="0" smtClean="0">
                <a:latin typeface="Arial" panose="020B0604020202020204" pitchFamily="34" charset="0"/>
                <a:cs typeface="Arial" panose="020B0604020202020204" pitchFamily="34" charset="0"/>
              </a:rPr>
              <a:t>This escalator connected the Piccadilly line with the mainland station.</a:t>
            </a:r>
          </a:p>
          <a:p>
            <a:r>
              <a:rPr lang="en-GB" sz="1100" dirty="0" smtClean="0">
                <a:latin typeface="Arial" panose="020B0604020202020204" pitchFamily="34" charset="0"/>
                <a:cs typeface="Arial" panose="020B0604020202020204" pitchFamily="34" charset="0"/>
              </a:rPr>
              <a:t>More than 150 firefighters would be called to tackle the blaze.</a:t>
            </a:r>
          </a:p>
          <a:p>
            <a:r>
              <a:rPr lang="en-GB" sz="1100" dirty="0" smtClean="0">
                <a:latin typeface="Arial" panose="020B0604020202020204" pitchFamily="34" charset="0"/>
                <a:cs typeface="Arial" panose="020B0604020202020204" pitchFamily="34" charset="0"/>
              </a:rPr>
              <a:t>But when they first arrived, the fire was described as the size of a "cardboard box".</a:t>
            </a:r>
          </a:p>
          <a:p>
            <a:r>
              <a:rPr lang="en-GB" sz="1100" dirty="0" smtClean="0">
                <a:latin typeface="Arial" panose="020B0604020202020204" pitchFamily="34" charset="0"/>
                <a:cs typeface="Arial" panose="020B0604020202020204" pitchFamily="34" charset="0"/>
              </a:rPr>
              <a:t>Minutes later a "flashover" jet of flames shot up the escalator into the packed ticket hall filling it with intense heat and smoke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1988 Lockerbie Disaster – 280 dead (</a:t>
            </a:r>
            <a:r>
              <a:rPr lang="en-GB" altLang="en-US" sz="1100" dirty="0" smtClean="0">
                <a:latin typeface="Arial" panose="020B0604020202020204" pitchFamily="34" charset="0"/>
                <a:ea typeface="ＭＳ Ｐゴシック" pitchFamily="34" charset="-128"/>
                <a:cs typeface="Arial" panose="020B0604020202020204" pitchFamily="34" charset="0"/>
              </a:rPr>
              <a:t>PANAM flight 103</a:t>
            </a:r>
            <a:r>
              <a:rPr lang="en-GB" altLang="en-US" sz="1100" baseline="0" dirty="0" smtClean="0">
                <a:latin typeface="Arial" panose="020B0604020202020204" pitchFamily="34" charset="0"/>
                <a:ea typeface="ＭＳ Ｐゴシック" pitchFamily="34" charset="-128"/>
                <a:cs typeface="Arial" panose="020B0604020202020204" pitchFamily="34" charset="0"/>
              </a:rPr>
              <a:t> </a:t>
            </a:r>
            <a:r>
              <a:rPr lang="en-GB" altLang="en-US" sz="1100" dirty="0" smtClean="0">
                <a:latin typeface="Arial" panose="020B0604020202020204" pitchFamily="34" charset="0"/>
                <a:ea typeface="ＭＳ Ｐゴシック" pitchFamily="34" charset="-128"/>
                <a:cs typeface="Arial" panose="020B0604020202020204" pitchFamily="34" charset="0"/>
              </a:rPr>
              <a:t>Killed - 243 passengers, 16 crew and 11 on the ground)</a:t>
            </a:r>
            <a:r>
              <a:rPr lang="en-GB" sz="1100" b="1" dirty="0" smtClean="0">
                <a:latin typeface="Arial" panose="020B0604020202020204" pitchFamily="34" charset="0"/>
                <a:cs typeface="Arial" panose="020B0604020202020204" pitchFamily="34" charset="0"/>
              </a:rPr>
              <a:t> 1988: Jumbo jet crashes onto Lockerbie</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Pan Am jumbo jet with 258 passengers on board has crashed on to the town of Lockerbie near the Scottish borders. Initial reports indicate it crashed into a petrol station in the centre of the town, between Carlisle and Dumfries, and burst into a 300-foot fireball. </a:t>
            </a:r>
          </a:p>
          <a:p>
            <a:r>
              <a:rPr lang="en-GB" sz="1100" dirty="0" smtClean="0">
                <a:latin typeface="Arial" panose="020B0604020202020204" pitchFamily="34" charset="0"/>
                <a:cs typeface="Arial" panose="020B0604020202020204" pitchFamily="34" charset="0"/>
              </a:rPr>
              <a:t>Hundreds are feared dead as airline officials said flight 103 was about two-thirds full with 255 adults and three children on board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1996 </a:t>
            </a:r>
            <a:r>
              <a:rPr lang="en-GB" sz="1100" dirty="0" err="1" smtClean="0">
                <a:latin typeface="Arial" panose="020B0604020202020204" pitchFamily="34" charset="0"/>
                <a:cs typeface="Arial" panose="020B0604020202020204" pitchFamily="34" charset="0"/>
              </a:rPr>
              <a:t>Dunblane</a:t>
            </a:r>
            <a:r>
              <a:rPr lang="en-GB" sz="1100" dirty="0" smtClean="0">
                <a:latin typeface="Arial" panose="020B0604020202020204" pitchFamily="34" charset="0"/>
                <a:cs typeface="Arial" panose="020B0604020202020204" pitchFamily="34" charset="0"/>
              </a:rPr>
              <a:t> – 16 Dead-</a:t>
            </a:r>
            <a:r>
              <a:rPr lang="en-GB" sz="1100" kern="1200" dirty="0" smtClean="0">
                <a:solidFill>
                  <a:schemeClr val="tx1"/>
                </a:solidFill>
                <a:effectLst/>
                <a:latin typeface="Arial" panose="020B0604020202020204" pitchFamily="34" charset="0"/>
                <a:ea typeface="+mn-ea"/>
                <a:cs typeface="Arial" panose="020B0604020202020204" pitchFamily="34" charset="0"/>
              </a:rPr>
              <a:t>The </a:t>
            </a:r>
            <a:r>
              <a:rPr lang="en-GB" sz="1100" kern="1200" dirty="0" err="1" smtClean="0">
                <a:solidFill>
                  <a:schemeClr val="tx1"/>
                </a:solidFill>
                <a:effectLst/>
                <a:latin typeface="Arial" panose="020B0604020202020204" pitchFamily="34" charset="0"/>
                <a:ea typeface="+mn-ea"/>
                <a:cs typeface="Arial" panose="020B0604020202020204" pitchFamily="34" charset="0"/>
              </a:rPr>
              <a:t>Dunblane</a:t>
            </a:r>
            <a:r>
              <a:rPr lang="en-GB" sz="1100" kern="1200" dirty="0" smtClean="0">
                <a:solidFill>
                  <a:schemeClr val="tx1"/>
                </a:solidFill>
                <a:effectLst/>
                <a:latin typeface="Arial" panose="020B0604020202020204" pitchFamily="34" charset="0"/>
                <a:ea typeface="+mn-ea"/>
                <a:cs typeface="Arial" panose="020B0604020202020204" pitchFamily="34" charset="0"/>
              </a:rPr>
              <a:t> school massacre took place at </a:t>
            </a:r>
            <a:r>
              <a:rPr lang="en-GB" sz="1100" kern="1200" dirty="0" err="1" smtClean="0">
                <a:solidFill>
                  <a:schemeClr val="tx1"/>
                </a:solidFill>
                <a:effectLst/>
                <a:latin typeface="Arial" panose="020B0604020202020204" pitchFamily="34" charset="0"/>
                <a:ea typeface="+mn-ea"/>
                <a:cs typeface="Arial" panose="020B0604020202020204" pitchFamily="34" charset="0"/>
                <a:hlinkClick r:id="rId3"/>
              </a:rPr>
              <a:t>Dunblane</a:t>
            </a:r>
            <a:r>
              <a:rPr lang="en-GB" sz="1100" kern="1200" dirty="0" smtClean="0">
                <a:solidFill>
                  <a:schemeClr val="tx1"/>
                </a:solidFill>
                <a:effectLst/>
                <a:latin typeface="Arial" panose="020B0604020202020204" pitchFamily="34" charset="0"/>
                <a:ea typeface="+mn-ea"/>
                <a:cs typeface="Arial" panose="020B0604020202020204" pitchFamily="34" charset="0"/>
                <a:hlinkClick r:id="rId3"/>
              </a:rPr>
              <a:t> Primary School</a:t>
            </a:r>
            <a:r>
              <a:rPr lang="en-GB" sz="1100" kern="1200" dirty="0" smtClean="0">
                <a:solidFill>
                  <a:schemeClr val="tx1"/>
                </a:solidFill>
                <a:effectLst/>
                <a:latin typeface="Arial" panose="020B0604020202020204" pitchFamily="34" charset="0"/>
                <a:ea typeface="+mn-ea"/>
                <a:cs typeface="Arial" panose="020B0604020202020204" pitchFamily="34" charset="0"/>
              </a:rPr>
              <a:t> near </a:t>
            </a:r>
            <a:r>
              <a:rPr lang="en-GB" sz="1100" kern="1200" dirty="0" smtClean="0">
                <a:solidFill>
                  <a:schemeClr val="tx1"/>
                </a:solidFill>
                <a:effectLst/>
                <a:latin typeface="Arial" panose="020B0604020202020204" pitchFamily="34" charset="0"/>
                <a:ea typeface="+mn-ea"/>
                <a:cs typeface="Arial" panose="020B0604020202020204" pitchFamily="34" charset="0"/>
                <a:hlinkClick r:id="rId4"/>
              </a:rPr>
              <a:t>Stirling</a:t>
            </a: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hlinkClick r:id="rId5"/>
              </a:rPr>
              <a:t>Stirlingshire</a:t>
            </a:r>
            <a:r>
              <a:rPr lang="en-GB" sz="1100" kern="1200" dirty="0" smtClean="0">
                <a:solidFill>
                  <a:schemeClr val="tx1"/>
                </a:solidFill>
                <a:effectLst/>
                <a:latin typeface="Arial" panose="020B0604020202020204" pitchFamily="34" charset="0"/>
                <a:ea typeface="+mn-ea"/>
                <a:cs typeface="Arial" panose="020B0604020202020204" pitchFamily="34" charset="0"/>
              </a:rPr>
              <a:t>, Scotland, on 13 March 1996, when Thomas Hamilton shot 16 children and one teacher dead before killing himself. It remains the deadliest </a:t>
            </a:r>
            <a:r>
              <a:rPr lang="en-GB" sz="1100" kern="1200" dirty="0" smtClean="0">
                <a:solidFill>
                  <a:schemeClr val="tx1"/>
                </a:solidFill>
                <a:effectLst/>
                <a:latin typeface="Arial" panose="020B0604020202020204" pitchFamily="34" charset="0"/>
                <a:ea typeface="+mn-ea"/>
                <a:cs typeface="Arial" panose="020B0604020202020204" pitchFamily="34" charset="0"/>
                <a:hlinkClick r:id="rId6"/>
              </a:rPr>
              <a:t>mass shooting</a:t>
            </a:r>
            <a:r>
              <a:rPr lang="en-GB" sz="1100" kern="1200" dirty="0" smtClean="0">
                <a:solidFill>
                  <a:schemeClr val="tx1"/>
                </a:solidFill>
                <a:effectLst/>
                <a:latin typeface="Arial" panose="020B0604020202020204" pitchFamily="34" charset="0"/>
                <a:ea typeface="+mn-ea"/>
                <a:cs typeface="Arial" panose="020B0604020202020204" pitchFamily="34" charset="0"/>
              </a:rPr>
              <a:t> in British history. </a:t>
            </a:r>
            <a:endParaRPr lang="en-GB" sz="1100" dirty="0" smtClean="0">
              <a:latin typeface="Arial" panose="020B0604020202020204" pitchFamily="34" charset="0"/>
              <a:cs typeface="Arial" panose="020B0604020202020204" pitchFamily="34" charset="0"/>
            </a:endParaRPr>
          </a:p>
          <a:p>
            <a:endParaRPr lang="en-GB" dirty="0" smtClean="0"/>
          </a:p>
          <a:p>
            <a:r>
              <a:rPr lang="en-GB" dirty="0" smtClean="0"/>
              <a:t>2004 Morecombe</a:t>
            </a:r>
            <a:r>
              <a:rPr lang="en-GB" baseline="0" dirty="0" smtClean="0"/>
              <a:t> Bay </a:t>
            </a:r>
            <a:r>
              <a:rPr lang="en-GB" baseline="0" dirty="0" err="1" smtClean="0"/>
              <a:t>Cocklers</a:t>
            </a:r>
            <a:r>
              <a:rPr lang="en-GB" baseline="0" dirty="0" smtClean="0"/>
              <a:t> – 23 dead -</a:t>
            </a:r>
            <a:r>
              <a:rPr lang="en-GB" sz="1200" kern="1200" dirty="0" smtClean="0">
                <a:solidFill>
                  <a:schemeClr val="tx1"/>
                </a:solidFill>
                <a:effectLst/>
                <a:latin typeface="+mn-lt"/>
                <a:ea typeface="+mn-ea"/>
                <a:cs typeface="+mn-cs"/>
              </a:rPr>
              <a:t>The Morecambe Bay cockling disaster (Chinese: </a:t>
            </a:r>
            <a:r>
              <a:rPr lang="ja-JP" altLang="en-US" sz="1200" kern="1200" dirty="0" smtClean="0">
                <a:solidFill>
                  <a:schemeClr val="tx1"/>
                </a:solidFill>
                <a:effectLst/>
                <a:latin typeface="+mn-lt"/>
                <a:ea typeface="+mn-ea"/>
                <a:cs typeface="+mn-cs"/>
              </a:rPr>
              <a:t>拾貝慘案 </a:t>
            </a:r>
            <a:r>
              <a:rPr lang="en-GB" sz="1200" kern="1200" dirty="0" err="1" smtClean="0">
                <a:solidFill>
                  <a:schemeClr val="tx1"/>
                </a:solidFill>
                <a:effectLst/>
                <a:latin typeface="+mn-lt"/>
                <a:ea typeface="+mn-ea"/>
                <a:cs typeface="+mn-cs"/>
              </a:rPr>
              <a:t>Shí</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bèi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cǎn'àn</a:t>
            </a:r>
            <a:r>
              <a:rPr lang="en-GB" sz="1200" kern="1200" dirty="0" smtClean="0">
                <a:solidFill>
                  <a:schemeClr val="tx1"/>
                </a:solidFill>
                <a:effectLst/>
                <a:latin typeface="+mn-lt"/>
                <a:ea typeface="+mn-ea"/>
                <a:cs typeface="+mn-cs"/>
              </a:rPr>
              <a:t>, "cockle-picking tragedy") occurred on the evening of 5 February </a:t>
            </a:r>
            <a:r>
              <a:rPr lang="en-GB" sz="1200" b="1" kern="1200" dirty="0" smtClean="0">
                <a:solidFill>
                  <a:schemeClr val="tx1"/>
                </a:solidFill>
                <a:effectLst/>
                <a:latin typeface="+mn-lt"/>
                <a:ea typeface="+mn-ea"/>
                <a:cs typeface="+mn-cs"/>
              </a:rPr>
              <a:t>2004</a:t>
            </a:r>
            <a:r>
              <a:rPr lang="en-GB" sz="1200" kern="1200" dirty="0" smtClean="0">
                <a:solidFill>
                  <a:schemeClr val="tx1"/>
                </a:solidFill>
                <a:effectLst/>
                <a:latin typeface="+mn-lt"/>
                <a:ea typeface="+mn-ea"/>
                <a:cs typeface="+mn-cs"/>
              </a:rPr>
              <a:t> at Morecambe Bay in North West England, when at least 21 Chinese illegal immigrant labourers were drowned by an incoming tide after picking cockles off the Lancashire/Cumbrian coast.</a:t>
            </a:r>
            <a:endParaRPr lang="en-GB" baseline="0" dirty="0" smtClean="0"/>
          </a:p>
          <a:p>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767991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More recent examples of a major incident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0061567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086557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itchFamily="34" charset="-128"/>
                <a:cs typeface="Arial" panose="020B0604020202020204" pitchFamily="34" charset="0"/>
              </a:rPr>
              <a:t>In addition:</a:t>
            </a:r>
          </a:p>
          <a:p>
            <a:r>
              <a:rPr lang="en-GB" altLang="en-US" sz="1100" dirty="0" smtClean="0">
                <a:latin typeface="Arial" panose="020B0604020202020204" pitchFamily="34" charset="0"/>
                <a:ea typeface="ＭＳ Ｐゴシック" pitchFamily="34" charset="-128"/>
                <a:cs typeface="Arial" panose="020B0604020202020204" pitchFamily="34" charset="0"/>
              </a:rPr>
              <a:t>1997 – Train derailment near Taunton. Carrying 700 tonnes of highly flammable fluids </a:t>
            </a:r>
            <a:r>
              <a:rPr lang="en-GB" altLang="en-US" sz="1100" u="sng" dirty="0" smtClean="0">
                <a:latin typeface="Arial" panose="020B0604020202020204" pitchFamily="34" charset="0"/>
                <a:ea typeface="ＭＳ Ｐゴシック" pitchFamily="34" charset="-128"/>
                <a:cs typeface="Arial" panose="020B0604020202020204" pitchFamily="34" charset="0"/>
              </a:rPr>
              <a:t>from</a:t>
            </a:r>
            <a:r>
              <a:rPr lang="en-GB" altLang="en-US" sz="1100" dirty="0" smtClean="0">
                <a:latin typeface="Arial" panose="020B0604020202020204" pitchFamily="34" charset="0"/>
                <a:ea typeface="ＭＳ Ｐゴシック" pitchFamily="34" charset="-128"/>
                <a:cs typeface="Arial" panose="020B0604020202020204" pitchFamily="34" charset="0"/>
              </a:rPr>
              <a:t> the Gulf Refinery in Milford Haven. No injuries, but tanks had split and a subsequent fire burned for 24 hours needing fire-fighters from 5 counties to tackle and deal. Cause of derailment was due to axle failure; the train had travelled approx. 60miles through our force area!</a:t>
            </a:r>
          </a:p>
          <a:p>
            <a:r>
              <a:rPr lang="en-GB" altLang="en-US" sz="1100" dirty="0" smtClean="0">
                <a:latin typeface="Arial" panose="020B0604020202020204" pitchFamily="34" charset="0"/>
                <a:ea typeface="ＭＳ Ｐゴシック" pitchFamily="34" charset="-128"/>
                <a:cs typeface="Arial" panose="020B0604020202020204" pitchFamily="34" charset="0"/>
              </a:rPr>
              <a:t> </a:t>
            </a:r>
          </a:p>
          <a:p>
            <a:r>
              <a:rPr lang="en-GB" altLang="en-US" sz="1100" dirty="0" smtClean="0">
                <a:latin typeface="Arial" panose="020B0604020202020204" pitchFamily="34" charset="0"/>
                <a:ea typeface="ＭＳ Ｐゴシック" pitchFamily="34" charset="-128"/>
                <a:cs typeface="Arial" panose="020B0604020202020204" pitchFamily="34" charset="0"/>
              </a:rPr>
              <a:t>16/8/2013 – Collision between crane and road petrol tanker, </a:t>
            </a:r>
            <a:r>
              <a:rPr lang="en-GB" altLang="en-US" sz="1100" dirty="0" err="1" smtClean="0">
                <a:latin typeface="Arial" panose="020B0604020202020204" pitchFamily="34" charset="0"/>
                <a:ea typeface="ＭＳ Ｐゴシック" pitchFamily="34" charset="-128"/>
                <a:cs typeface="Arial" panose="020B0604020202020204" pitchFamily="34" charset="0"/>
              </a:rPr>
              <a:t>Merlins</a:t>
            </a:r>
            <a:r>
              <a:rPr lang="en-GB" altLang="en-US" sz="1100" dirty="0" smtClean="0">
                <a:latin typeface="Arial" panose="020B0604020202020204" pitchFamily="34" charset="0"/>
                <a:ea typeface="ＭＳ Ｐゴシック" pitchFamily="34" charset="-128"/>
                <a:cs typeface="Arial" panose="020B0604020202020204" pitchFamily="34" charset="0"/>
              </a:rPr>
              <a:t> Bridge </a:t>
            </a:r>
            <a:r>
              <a:rPr lang="en-GB" altLang="en-US" sz="1100" dirty="0" err="1" smtClean="0">
                <a:latin typeface="Arial" panose="020B0604020202020204" pitchFamily="34" charset="0"/>
                <a:ea typeface="ＭＳ Ｐゴシック" pitchFamily="34" charset="-128"/>
                <a:cs typeface="Arial" panose="020B0604020202020204" pitchFamily="34" charset="0"/>
              </a:rPr>
              <a:t>Haverfordwest</a:t>
            </a:r>
            <a:r>
              <a:rPr lang="en-GB" altLang="en-US" sz="1100" dirty="0" smtClean="0">
                <a:latin typeface="Arial" panose="020B0604020202020204" pitchFamily="34" charset="0"/>
                <a:ea typeface="ＭＳ Ｐゴシック" pitchFamily="34" charset="-128"/>
                <a:cs typeface="Arial" panose="020B0604020202020204" pitchFamily="34" charset="0"/>
              </a:rPr>
              <a:t>. No injuries but 7000litres diesel escaped. Fortunately the front compartment of the tanker containing more flammable unleaded petrol remained intact. Multi-organisation and agency incident and because of the potential this incident declared a MI </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816344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smtClean="0">
                <a:latin typeface="Arial" panose="020B0604020202020204" pitchFamily="34" charset="0"/>
                <a:cs typeface="Arial" panose="020B0604020202020204" pitchFamily="34" charset="0"/>
              </a:rPr>
              <a:t>The </a:t>
            </a:r>
            <a:r>
              <a:rPr lang="en-GB" sz="1100" b="1" u="sng" dirty="0" smtClean="0">
                <a:latin typeface="Arial" panose="020B0604020202020204" pitchFamily="34" charset="0"/>
                <a:cs typeface="Arial" panose="020B0604020202020204" pitchFamily="34" charset="0"/>
              </a:rPr>
              <a:t>initial responder</a:t>
            </a:r>
            <a:r>
              <a:rPr lang="en-GB" sz="1100" b="1" dirty="0" smtClean="0">
                <a:latin typeface="Arial" panose="020B0604020202020204" pitchFamily="34" charset="0"/>
                <a:cs typeface="Arial" panose="020B0604020202020204" pitchFamily="34" charset="0"/>
              </a:rPr>
              <a:t> role is to:</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Take interim charge of scene until relieved by supervisor</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Identify safe and suitable RV points</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Not to get personally involved in any rescue work</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Establish forward command post</a:t>
            </a:r>
          </a:p>
          <a:p>
            <a:pPr>
              <a:lnSpc>
                <a:spcPct val="100000"/>
              </a:lnSpc>
              <a:spcBef>
                <a:spcPts val="600"/>
              </a:spcBef>
              <a:spcAft>
                <a:spcPts val="1000"/>
              </a:spcAft>
              <a:defRPr/>
            </a:pP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600"/>
              </a:spcBef>
              <a:spcAft>
                <a:spcPts val="1000"/>
              </a:spcAft>
              <a:defRPr/>
            </a:pPr>
            <a:r>
              <a:rPr lang="en-GB" sz="1100" dirty="0" smtClean="0">
                <a:latin typeface="Arial" panose="020B0604020202020204" pitchFamily="34" charset="0"/>
                <a:ea typeface="Times New Roman"/>
                <a:cs typeface="Arial" panose="020B0604020202020204" pitchFamily="34" charset="0"/>
              </a:rPr>
              <a:t>At a major incident officers will be faced with a lot of challenges; you could have lots of people seriously injured, have lots of people dying, emergency services attending, chaos, what is expected though is that the first responders stand still and make an assessment and get that information back to the control room.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478255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dirty="0" smtClean="0">
                <a:latin typeface="Arial" panose="020B0604020202020204" pitchFamily="34" charset="0"/>
                <a:cs typeface="Arial" panose="020B0604020202020204" pitchFamily="34" charset="0"/>
              </a:rPr>
              <a:t>A Major Incident should be treated as a crime scene until proven otherwise. </a:t>
            </a:r>
          </a:p>
          <a:p>
            <a:pPr>
              <a:lnSpc>
                <a:spcPct val="100000"/>
              </a:lnSpc>
              <a:defRPr/>
            </a:pPr>
            <a:r>
              <a:rPr lang="en-GB" sz="1100" dirty="0" smtClean="0">
                <a:latin typeface="Arial" panose="020B0604020202020204" pitchFamily="34" charset="0"/>
                <a:cs typeface="Arial" panose="020B0604020202020204" pitchFamily="34" charset="0"/>
              </a:rPr>
              <a:t>It is probable that any officer might be the initial investigator of a major crime, although such crimes will be subject of further investigation.</a:t>
            </a:r>
          </a:p>
          <a:p>
            <a:pPr>
              <a:lnSpc>
                <a:spcPct val="100000"/>
              </a:lnSpc>
              <a:defRPr/>
            </a:pPr>
            <a:endParaRPr lang="en-GB" sz="1100" dirty="0" smtClean="0">
              <a:latin typeface="Arial" panose="020B0604020202020204" pitchFamily="34" charset="0"/>
              <a:cs typeface="Arial" panose="020B0604020202020204" pitchFamily="34" charset="0"/>
            </a:endParaRPr>
          </a:p>
          <a:p>
            <a:pPr>
              <a:lnSpc>
                <a:spcPct val="100000"/>
              </a:lnSpc>
              <a:defRPr/>
            </a:pPr>
            <a:r>
              <a:rPr lang="en-GB" sz="1100" dirty="0" smtClean="0">
                <a:latin typeface="Arial" panose="020B0604020202020204" pitchFamily="34" charset="0"/>
                <a:cs typeface="Arial" panose="020B0604020202020204" pitchFamily="34" charset="0"/>
              </a:rPr>
              <a:t>The objectives of any police officer at the scene of major crimes are to:</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Preserve Life</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Deal with victim(s) and locate other victims (and witnesses)</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Arrest the offender</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Preserve the crime scene </a:t>
            </a:r>
          </a:p>
          <a:p>
            <a:pPr>
              <a:lnSpc>
                <a:spcPct val="100000"/>
              </a:lnSpc>
              <a:defRPr/>
            </a:pPr>
            <a:r>
              <a:rPr lang="en-GB"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pPr>
              <a:lnSpc>
                <a:spcPct val="100000"/>
              </a:lnSpc>
              <a:defRPr/>
            </a:pPr>
            <a:r>
              <a:rPr lang="en-GB" sz="1100" b="1" dirty="0" smtClean="0">
                <a:latin typeface="Arial" panose="020B0604020202020204" pitchFamily="34" charset="0"/>
                <a:cs typeface="Arial" panose="020B0604020202020204" pitchFamily="34" charset="0"/>
              </a:rPr>
              <a:t>Trainer to discuss he importance of:</a:t>
            </a:r>
            <a:endParaRPr lang="en-GB" sz="1100" dirty="0" smtClean="0">
              <a:latin typeface="Arial" panose="020B0604020202020204" pitchFamily="34" charset="0"/>
              <a:cs typeface="Arial" panose="020B0604020202020204" pitchFamily="34" charset="0"/>
            </a:endParaRPr>
          </a:p>
          <a:p>
            <a:pPr>
              <a:lnSpc>
                <a:spcPct val="100000"/>
              </a:lnSpc>
              <a:defRPr/>
            </a:pPr>
            <a:r>
              <a:rPr lang="en-GB" sz="1100" b="1" dirty="0" smtClean="0">
                <a:latin typeface="Arial" panose="020B0604020202020204" pitchFamily="34" charset="0"/>
                <a:cs typeface="Arial" panose="020B0604020202020204" pitchFamily="34" charset="0"/>
              </a:rPr>
              <a:t>Responding to the needs of victims/witnesses and at CI/MI how this might be achieved</a:t>
            </a:r>
            <a:endParaRPr lang="en-GB" sz="1100" dirty="0" smtClean="0">
              <a:latin typeface="Arial" panose="020B0604020202020204" pitchFamily="34" charset="0"/>
              <a:cs typeface="Arial" panose="020B0604020202020204" pitchFamily="34" charset="0"/>
            </a:endParaRPr>
          </a:p>
          <a:p>
            <a:pPr>
              <a:lnSpc>
                <a:spcPct val="100000"/>
              </a:lnSpc>
              <a:defRPr/>
            </a:pPr>
            <a:r>
              <a:rPr lang="en-GB" sz="1100" b="1" dirty="0" smtClean="0">
                <a:latin typeface="Arial" panose="020B0604020202020204" pitchFamily="34" charset="0"/>
                <a:cs typeface="Arial" panose="020B0604020202020204" pitchFamily="34" charset="0"/>
              </a:rPr>
              <a:t>Scene preservation and how this is achieved</a:t>
            </a:r>
            <a:endParaRPr lang="en-GB" sz="1100" dirty="0" smtClean="0">
              <a:latin typeface="Arial" panose="020B0604020202020204" pitchFamily="34" charset="0"/>
              <a:cs typeface="Arial" panose="020B0604020202020204" pitchFamily="34" charset="0"/>
            </a:endParaRPr>
          </a:p>
          <a:p>
            <a:pPr>
              <a:lnSpc>
                <a:spcPct val="100000"/>
              </a:lnSpc>
              <a:defRPr/>
            </a:pPr>
            <a:r>
              <a:rPr lang="en-GB" sz="1100" dirty="0" smtClean="0">
                <a:latin typeface="Arial" panose="020B0604020202020204" pitchFamily="34" charset="0"/>
                <a:cs typeface="Arial" panose="020B0604020202020204" pitchFamily="34" charset="0"/>
              </a:rPr>
              <a:t> </a:t>
            </a:r>
          </a:p>
          <a:p>
            <a:pPr>
              <a:lnSpc>
                <a:spcPct val="100000"/>
              </a:lnSpc>
              <a:defRPr/>
            </a:pPr>
            <a:r>
              <a:rPr lang="en-GB" sz="1100" dirty="0" smtClean="0">
                <a:latin typeface="Arial" panose="020B0604020202020204" pitchFamily="34" charset="0"/>
                <a:cs typeface="Arial" panose="020B0604020202020204" pitchFamily="34" charset="0"/>
              </a:rPr>
              <a:t>Scene preservation/protection must be initiated and maintained:</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For safety - of those working on the scene and also to prevent anyone from approaching which may be a danger to them</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To protect evidence - Protection from removal of items which may have souvenir value to bystanders but could be vital to investigation.  Also looting.</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To control access/egress - Keep a log of who enters and leaves scene (refer to Brighton bomb &amp; detonator found embedded in boot of a fire officer)</a:t>
            </a:r>
          </a:p>
          <a:p>
            <a:pPr marL="171450" indent="-171450">
              <a:lnSpc>
                <a:spcPct val="100000"/>
              </a:lnSpc>
              <a:buFont typeface="Arial" pitchFamily="34" charset="0"/>
              <a:buChar char="•"/>
              <a:defRPr/>
            </a:pPr>
            <a:r>
              <a:rPr lang="en-GB" sz="1100" dirty="0" smtClean="0">
                <a:latin typeface="Arial" panose="020B0604020202020204" pitchFamily="34" charset="0"/>
                <a:cs typeface="Arial" panose="020B0604020202020204" pitchFamily="34" charset="0"/>
              </a:rPr>
              <a:t>To keep out sightseers/press - Could be huge numbers of people arriving, relatives and press included; there will be a point of contact set up where these will be referred to </a:t>
            </a:r>
          </a:p>
          <a:p>
            <a:pPr>
              <a:lnSpc>
                <a:spcPct val="100000"/>
              </a:lnSpc>
              <a:defRPr/>
            </a:pPr>
            <a:endParaRPr lang="en-GB"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defRPr/>
            </a:pPr>
            <a:r>
              <a:rPr lang="en-GB" sz="1100" b="1" dirty="0" smtClean="0">
                <a:latin typeface="Arial" panose="020B0604020202020204" pitchFamily="34" charset="0"/>
                <a:ea typeface="ＭＳ Ｐゴシック" pitchFamily="34" charset="-128"/>
                <a:cs typeface="Arial" panose="020B0604020202020204" pitchFamily="34" charset="0"/>
              </a:rPr>
              <a:t>Cordons</a:t>
            </a:r>
          </a:p>
          <a:p>
            <a:pPr>
              <a:lnSpc>
                <a:spcPct val="100000"/>
              </a:lnSpc>
              <a:defRPr/>
            </a:pPr>
            <a:r>
              <a:rPr lang="en-GB" sz="1100" dirty="0" smtClean="0">
                <a:latin typeface="Arial" panose="020B0604020202020204" pitchFamily="34" charset="0"/>
                <a:ea typeface="ＭＳ Ｐゴシック" pitchFamily="34" charset="-128"/>
                <a:cs typeface="Arial" panose="020B0604020202020204" pitchFamily="34" charset="0"/>
              </a:rPr>
              <a:t>The police are responsible for designating and maintaining any cordons required. In respect of an inner cordon during the Rescue Phase, this responsibility must be undertaken in conjunction with the Fire and Rescue Service. The implementation of traffic management arrangements in response to an emergency or major incident also lies with the police.</a:t>
            </a:r>
            <a:endParaRPr lang="en-GB" sz="1100" dirty="0" smtClean="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Inner – provides immediate security to incident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Outer – all access routes should be covered by officers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Extent of cordons varies according to incident (and personnel available) – guidelines in place for explosive devices.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Tape, signing, barriers may be used to reinforce cordons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Inform public when cordons have been changed or removed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3342712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The role of the police at MI:</a:t>
            </a: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Trainer could list keywords on flip chart and expand, or explain in plenary </a:t>
            </a:r>
          </a:p>
          <a:p>
            <a:pPr>
              <a:defRPr/>
            </a:pPr>
            <a:r>
              <a:rPr lang="en-GB" sz="1100" dirty="0" smtClean="0">
                <a:latin typeface="Arial" panose="020B0604020202020204" pitchFamily="34" charset="0"/>
                <a:cs typeface="Arial" panose="020B0604020202020204" pitchFamily="34" charset="0"/>
              </a:rPr>
              <a:t>The first priority for the Police is to work with the other emergency services to </a:t>
            </a:r>
            <a:r>
              <a:rPr lang="en-GB" sz="1100" u="sng" dirty="0" smtClean="0">
                <a:latin typeface="Arial" panose="020B0604020202020204" pitchFamily="34" charset="0"/>
                <a:cs typeface="Arial" panose="020B0604020202020204" pitchFamily="34" charset="0"/>
              </a:rPr>
              <a:t>save life</a:t>
            </a:r>
            <a:r>
              <a:rPr lang="en-GB" sz="1100" dirty="0" smtClean="0">
                <a:latin typeface="Arial" panose="020B0604020202020204" pitchFamily="34" charset="0"/>
                <a:cs typeface="Arial" panose="020B0604020202020204" pitchFamily="34" charset="0"/>
              </a:rPr>
              <a:t> and also to prevent (further) loss of life.</a:t>
            </a:r>
          </a:p>
          <a:p>
            <a:pPr>
              <a:defRPr/>
            </a:pPr>
            <a:r>
              <a:rPr lang="en-GB" sz="1100" dirty="0" smtClean="0">
                <a:latin typeface="Arial" panose="020B0604020202020204" pitchFamily="34" charset="0"/>
                <a:cs typeface="Arial" panose="020B0604020202020204" pitchFamily="34" charset="0"/>
              </a:rPr>
              <a:t>Then other considerations need to come into effect; the Police need to look at </a:t>
            </a:r>
            <a:r>
              <a:rPr lang="en-GB" sz="1100" u="sng" dirty="0" smtClean="0">
                <a:latin typeface="Arial" panose="020B0604020202020204" pitchFamily="34" charset="0"/>
                <a:cs typeface="Arial" panose="020B0604020202020204" pitchFamily="34" charset="0"/>
              </a:rPr>
              <a:t>establishing cordons</a:t>
            </a:r>
            <a:r>
              <a:rPr lang="en-GB" sz="1100" dirty="0" smtClean="0">
                <a:latin typeface="Arial" panose="020B0604020202020204" pitchFamily="34" charset="0"/>
                <a:cs typeface="Arial" panose="020B0604020202020204" pitchFamily="34" charset="0"/>
              </a:rPr>
              <a:t> and thinking about the </a:t>
            </a:r>
            <a:r>
              <a:rPr lang="en-GB" sz="1100" u="sng" dirty="0" smtClean="0">
                <a:latin typeface="Arial" panose="020B0604020202020204" pitchFamily="34" charset="0"/>
                <a:cs typeface="Arial" panose="020B0604020202020204" pitchFamily="34" charset="0"/>
              </a:rPr>
              <a:t>health and safety</a:t>
            </a:r>
            <a:r>
              <a:rPr lang="en-GB" sz="1100" dirty="0" smtClean="0">
                <a:latin typeface="Arial" panose="020B0604020202020204" pitchFamily="34" charset="0"/>
                <a:cs typeface="Arial" panose="020B0604020202020204" pitchFamily="34" charset="0"/>
              </a:rPr>
              <a:t> of not only themselves but other responders as well as the public.</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As well, the Police need to </a:t>
            </a:r>
            <a:r>
              <a:rPr lang="en-GB" sz="1100" u="sng" dirty="0" smtClean="0">
                <a:latin typeface="Arial" panose="020B0604020202020204" pitchFamily="34" charset="0"/>
                <a:cs typeface="Arial" panose="020B0604020202020204" pitchFamily="34" charset="0"/>
              </a:rPr>
              <a:t>think about the fact that the scene could actually be a scene of crime</a:t>
            </a:r>
            <a:r>
              <a:rPr lang="en-GB" sz="1100" dirty="0" smtClean="0">
                <a:latin typeface="Arial" panose="020B0604020202020204" pitchFamily="34" charset="0"/>
                <a:cs typeface="Arial" panose="020B0604020202020204" pitchFamily="34" charset="0"/>
              </a:rPr>
              <a:t>. There could well be a major investigation as a result of this incident, so we need to make sure that the </a:t>
            </a:r>
            <a:r>
              <a:rPr lang="en-GB" sz="1100" u="sng" dirty="0" smtClean="0">
                <a:latin typeface="Arial" panose="020B0604020202020204" pitchFamily="34" charset="0"/>
                <a:cs typeface="Arial" panose="020B0604020202020204" pitchFamily="34" charset="0"/>
              </a:rPr>
              <a:t>scene is preserved and evidence is preserved</a:t>
            </a:r>
            <a:r>
              <a:rPr lang="en-GB" sz="1100" dirty="0" smtClean="0">
                <a:latin typeface="Arial" panose="020B0604020202020204" pitchFamily="34" charset="0"/>
                <a:cs typeface="Arial" panose="020B0604020202020204" pitchFamily="34" charset="0"/>
              </a:rPr>
              <a: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Another key consideration is that the Police usually </a:t>
            </a:r>
            <a:r>
              <a:rPr lang="en-GB" sz="1100" u="sng" dirty="0" smtClean="0">
                <a:latin typeface="Arial" panose="020B0604020202020204" pitchFamily="34" charset="0"/>
                <a:cs typeface="Arial" panose="020B0604020202020204" pitchFamily="34" charset="0"/>
              </a:rPr>
              <a:t>co-ordinate</a:t>
            </a:r>
            <a:r>
              <a:rPr lang="en-GB" sz="1100" dirty="0" smtClean="0">
                <a:latin typeface="Arial" panose="020B0604020202020204" pitchFamily="34" charset="0"/>
                <a:cs typeface="Arial" panose="020B0604020202020204" pitchFamily="34" charset="0"/>
              </a:rPr>
              <a:t> the work of all the emergency services and other responding agencies at the scene and nearby.</a:t>
            </a:r>
          </a:p>
          <a:p>
            <a:pPr>
              <a:defRPr/>
            </a:pPr>
            <a:endParaRPr lang="en-GB" sz="1100" dirty="0" smtClean="0">
              <a:latin typeface="Arial" panose="020B0604020202020204" pitchFamily="34" charset="0"/>
              <a:cs typeface="Arial" panose="020B0604020202020204" pitchFamily="34" charset="0"/>
            </a:endParaRPr>
          </a:p>
          <a:p>
            <a:pPr>
              <a:defRPr/>
            </a:pPr>
            <a:r>
              <a:rPr lang="en-GB" sz="1100" b="0" dirty="0" smtClean="0">
                <a:latin typeface="Arial" panose="020B0604020202020204" pitchFamily="34" charset="0"/>
                <a:cs typeface="Arial" panose="020B0604020202020204" pitchFamily="34" charset="0"/>
              </a:rPr>
              <a:t>The primary areas of police responsibility at a major incident are: </a:t>
            </a:r>
          </a:p>
          <a:p>
            <a:pPr>
              <a:defRPr/>
            </a:pPr>
            <a:r>
              <a:rPr lang="en-GB" sz="1100" b="0" dirty="0" smtClean="0">
                <a:latin typeface="Arial" panose="020B0604020202020204" pitchFamily="34" charset="0"/>
                <a:cs typeface="Arial" panose="020B0604020202020204" pitchFamily="34" charset="0"/>
              </a:rPr>
              <a:t>• The saving of life together with the other emergency services; </a:t>
            </a:r>
          </a:p>
          <a:p>
            <a:pPr>
              <a:defRPr/>
            </a:pPr>
            <a:r>
              <a:rPr lang="en-GB" sz="1100" b="0" dirty="0" smtClean="0">
                <a:latin typeface="Arial" panose="020B0604020202020204" pitchFamily="34" charset="0"/>
                <a:cs typeface="Arial" panose="020B0604020202020204" pitchFamily="34" charset="0"/>
              </a:rPr>
              <a:t>• The co-ordination of the emergency services, local authorities and other organisations acting in support at the scene of the incident; </a:t>
            </a:r>
          </a:p>
          <a:p>
            <a:pPr>
              <a:defRPr/>
            </a:pPr>
            <a:r>
              <a:rPr lang="en-GB" sz="1100" b="0" dirty="0" smtClean="0">
                <a:latin typeface="Arial" panose="020B0604020202020204" pitchFamily="34" charset="0"/>
                <a:cs typeface="Arial" panose="020B0604020202020204" pitchFamily="34" charset="0"/>
              </a:rPr>
              <a:t>• To secure, protect and preserve the scene and to control sightseers and traffic through the use of cordons; </a:t>
            </a:r>
          </a:p>
          <a:p>
            <a:pPr>
              <a:defRPr/>
            </a:pPr>
            <a:r>
              <a:rPr lang="en-GB" sz="1100" b="0" dirty="0" smtClean="0">
                <a:latin typeface="Arial" panose="020B0604020202020204" pitchFamily="34" charset="0"/>
                <a:cs typeface="Arial" panose="020B0604020202020204" pitchFamily="34" charset="0"/>
              </a:rPr>
              <a:t>• The investigation of the incident and obtaining and securing of evidence in conjunction with other investigative bodies where applicable;  </a:t>
            </a:r>
          </a:p>
          <a:p>
            <a:pPr>
              <a:defRPr/>
            </a:pPr>
            <a:r>
              <a:rPr lang="en-GB" sz="1100" b="0" dirty="0" smtClean="0">
                <a:latin typeface="Arial" panose="020B0604020202020204" pitchFamily="34" charset="0"/>
                <a:cs typeface="Arial" panose="020B0604020202020204" pitchFamily="34" charset="0"/>
              </a:rPr>
              <a:t>• The collection and distribution of casualty information;   </a:t>
            </a:r>
          </a:p>
          <a:p>
            <a:pPr>
              <a:defRPr/>
            </a:pPr>
            <a:r>
              <a:rPr lang="en-GB" sz="1100" b="0" dirty="0" smtClean="0">
                <a:latin typeface="Arial" panose="020B0604020202020204" pitchFamily="34" charset="0"/>
                <a:cs typeface="Arial" panose="020B0604020202020204" pitchFamily="34" charset="0"/>
              </a:rPr>
              <a:t>• The identification of the dead on behalf of Her Majesty’s (HM) Coroner;  </a:t>
            </a:r>
          </a:p>
          <a:p>
            <a:pPr>
              <a:defRPr/>
            </a:pPr>
            <a:r>
              <a:rPr lang="en-GB" sz="1100" b="0" dirty="0" smtClean="0">
                <a:latin typeface="Arial" panose="020B0604020202020204" pitchFamily="34" charset="0"/>
                <a:cs typeface="Arial" panose="020B0604020202020204" pitchFamily="34" charset="0"/>
              </a:rPr>
              <a:t>• The prevention of crime;   </a:t>
            </a:r>
          </a:p>
          <a:p>
            <a:pPr>
              <a:defRPr/>
            </a:pPr>
            <a:r>
              <a:rPr lang="en-GB" sz="1100" b="0" dirty="0" smtClean="0">
                <a:latin typeface="Arial" panose="020B0604020202020204" pitchFamily="34" charset="0"/>
                <a:cs typeface="Arial" panose="020B0604020202020204" pitchFamily="34" charset="0"/>
              </a:rPr>
              <a:t>• Family liaison; and   </a:t>
            </a:r>
          </a:p>
          <a:p>
            <a:pPr>
              <a:defRPr/>
            </a:pPr>
            <a:r>
              <a:rPr lang="en-GB" sz="1100" b="0" dirty="0" smtClean="0">
                <a:latin typeface="Arial" panose="020B0604020202020204" pitchFamily="34" charset="0"/>
                <a:cs typeface="Arial" panose="020B0604020202020204" pitchFamily="34" charset="0"/>
              </a:rPr>
              <a:t>• Short-term measures to restore normality after all necessary actions have been taken</a:t>
            </a:r>
          </a:p>
          <a:p>
            <a:pPr>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534285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incident may be part of a wider multi-agency response and have far reaching consequences, in which case partners will follow the Joint Emergency Service Interoperability Principles. Further information can be found at </a:t>
            </a:r>
            <a:r>
              <a:rPr lang="en-GB" sz="1100" b="1" dirty="0" smtClean="0">
                <a:latin typeface="Arial" panose="020B0604020202020204" pitchFamily="34" charset="0"/>
                <a:cs typeface="Arial" panose="020B0604020202020204" pitchFamily="34" charset="0"/>
              </a:rPr>
              <a:t>JESIP</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Initially JESIP (Joint Emergency Services Interoperability Principles) was a two year programme which ran from 2012-2014. It was primarily about improving the way the Police, Fire &amp; Rescue and Ambulance services work together when responding to major multi-agency incidents.</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What JESIP produced was much needed practical guidance to help improve multi-agency response. The </a:t>
            </a:r>
            <a:r>
              <a:rPr lang="en-GB" sz="1100" i="1" dirty="0" smtClean="0">
                <a:latin typeface="Arial" panose="020B0604020202020204" pitchFamily="34" charset="0"/>
                <a:cs typeface="Arial" panose="020B0604020202020204" pitchFamily="34" charset="0"/>
              </a:rPr>
              <a:t>Joint Doctrine: the interoperability framework</a:t>
            </a:r>
            <a:r>
              <a:rPr lang="en-GB" sz="1100" i="1"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sets out a standard approach to multi-agency working, along with training and awareness products for organisations to train their staff.</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Whilst the initial focus was on improving the response to major incidents, JESIP is scalable. The five joint working principles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and models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can be applied to</a:t>
            </a:r>
            <a:r>
              <a:rPr lang="en-GB" sz="1100" b="1" u="sng" dirty="0" smtClean="0">
                <a:latin typeface="Arial" panose="020B0604020202020204" pitchFamily="34" charset="0"/>
                <a:cs typeface="Arial" panose="020B0604020202020204" pitchFamily="34" charset="0"/>
              </a:rPr>
              <a:t> any type </a:t>
            </a:r>
            <a:r>
              <a:rPr lang="en-GB" sz="1100" dirty="0" smtClean="0">
                <a:latin typeface="Arial" panose="020B0604020202020204" pitchFamily="34" charset="0"/>
                <a:cs typeface="Arial" panose="020B0604020202020204" pitchFamily="34" charset="0"/>
              </a:rPr>
              <a:t>of multi-agency incident and in fact could be utilised in a multitude of environments where organisations need to work together more effectively.</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The programme initiated the largest and most successful joint training initiative across the emergency services. Now JESIP is about all services integrating the JESIP ways of working and models into all policies, procedures until staff use JESIP as a matter of course.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Why do we need JESIP?</a:t>
            </a:r>
          </a:p>
          <a:p>
            <a:r>
              <a:rPr lang="en-GB" sz="1100" dirty="0" smtClean="0">
                <a:latin typeface="Arial" panose="020B0604020202020204" pitchFamily="34" charset="0"/>
                <a:cs typeface="Arial" panose="020B0604020202020204" pitchFamily="34" charset="0"/>
              </a:rPr>
              <a:t>The UK’s emergency services are admired and respected all around the world for the excellent service they provide. They each provide a different service. They work to keep our country safe and secure as well protecting the public.</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However, in our ever changing world they have to adapt to the demands placed upon them. This means they are working together, responding to emergencies on an ever increasing basis.</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Drivers for Change</a:t>
            </a:r>
          </a:p>
          <a:p>
            <a:r>
              <a:rPr lang="en-GB" sz="1100" dirty="0" smtClean="0">
                <a:latin typeface="Arial" panose="020B0604020202020204" pitchFamily="34" charset="0"/>
                <a:cs typeface="Arial" panose="020B0604020202020204" pitchFamily="34" charset="0"/>
              </a:rPr>
              <a:t>The findings from a number of reviews of major national emergencies and disasters made clear that the emergency services carry out their individual roles efficiently and professionally.</a:t>
            </a:r>
          </a:p>
          <a:p>
            <a:r>
              <a:rPr lang="en-GB" sz="1100" dirty="0" smtClean="0">
                <a:latin typeface="Arial" panose="020B0604020202020204" pitchFamily="34" charset="0"/>
                <a:cs typeface="Arial" panose="020B0604020202020204" pitchFamily="34" charset="0"/>
              </a:rPr>
              <a:t>However, there were some common themes relating to joint working where improvement was needed - JESIP was established to address these issues:</a:t>
            </a:r>
          </a:p>
          <a:p>
            <a:r>
              <a:rPr lang="en-GB" sz="1100" dirty="0" smtClean="0">
                <a:latin typeface="Arial" panose="020B0604020202020204" pitchFamily="34" charset="0"/>
                <a:cs typeface="Arial" panose="020B0604020202020204" pitchFamily="34" charset="0"/>
              </a:rPr>
              <a:t>Challenges with initial command, control and coordination activities on arrival at scene (sometimes called the “Golden Hour”)</a:t>
            </a:r>
          </a:p>
          <a:p>
            <a:r>
              <a:rPr lang="en-GB" sz="1100" dirty="0" smtClean="0">
                <a:latin typeface="Arial" panose="020B0604020202020204" pitchFamily="34" charset="0"/>
                <a:cs typeface="Arial" panose="020B0604020202020204" pitchFamily="34" charset="0"/>
              </a:rPr>
              <a:t>A requirement for common joint operational and command procedures</a:t>
            </a:r>
          </a:p>
          <a:p>
            <a:r>
              <a:rPr lang="en-GB" sz="1100" dirty="0" smtClean="0">
                <a:latin typeface="Arial" panose="020B0604020202020204" pitchFamily="34" charset="0"/>
                <a:cs typeface="Arial" panose="020B0604020202020204" pitchFamily="34" charset="0"/>
              </a:rPr>
              <a:t>Role of others, especially specialist resources and the reasons for their deployment, not well understood between services</a:t>
            </a:r>
          </a:p>
          <a:p>
            <a:r>
              <a:rPr lang="en-GB" sz="1100" dirty="0" smtClean="0">
                <a:latin typeface="Arial" panose="020B0604020202020204" pitchFamily="34" charset="0"/>
                <a:cs typeface="Arial" panose="020B0604020202020204" pitchFamily="34" charset="0"/>
              </a:rPr>
              <a:t>Challenges in the identification of those in charge at the scene leading to delays in planning response activity</a:t>
            </a:r>
          </a:p>
          <a:p>
            <a:r>
              <a:rPr lang="en-GB" sz="1100" dirty="0" smtClean="0">
                <a:latin typeface="Arial" panose="020B0604020202020204" pitchFamily="34" charset="0"/>
                <a:cs typeface="Arial" panose="020B0604020202020204" pitchFamily="34" charset="0"/>
              </a:rPr>
              <a:t>Misunderstandings when sharing incident information and differing risk thresholds not understood</a:t>
            </a:r>
          </a:p>
          <a:p>
            <a:r>
              <a:rPr lang="en-GB" sz="1100" dirty="0" smtClean="0">
                <a:latin typeface="Arial" panose="020B0604020202020204" pitchFamily="34" charset="0"/>
                <a:cs typeface="Arial" panose="020B0604020202020204" pitchFamily="34" charset="0"/>
              </a:rPr>
              <a:t>We need to ensure that our initial multi-agency response to all incidents is more organised, structured and practiced. The emergency services need to ensure they constantly update their working practices and learn from events of the past… together… and not just in isolation. JESIP aims to help them do that.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928054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Most major incidents can be considered to have four stages: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 the initial response;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 the consolidation phase;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 the recovery phase; and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 the restoration of normality.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3630298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While the police generally coordinate the Response Process of an emergency or major incident, each emergency service and organisation retains responsibility for the command and control of their own personnel. These principles of integrity of command apply in that a commander</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from one emergency service has jurisdiction over their personnel only, and cannot order personnel from another emergency service to undertake tasks. The principle of a duty of care, however, applies across all emergency services and responding agencies, so a member of one</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emergency service has a responsibility to a member of another service or agency if they are placing, or have placed, themselves or others at imminent risk of serious injury or death.</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issues of span of command, span of control and command resilience must be considered when developing a command and control structure for an emergency or major incident.</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Span of command relates to ensuring clarity in the command structure.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includes:</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Who reports to whom?</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Who is accountable for what?</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Which individual is responsible for specific functions or tasks?</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personnel should be aware on deployment at an emergency or major incident to whom they report, and the span of command applicable to them in the function or task allocated to them.</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82419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purpose of debriefing is to identify good practice and areas for improvement, which could include organisational</a:t>
            </a:r>
            <a:r>
              <a:rPr lang="en-GB" sz="1100" baseline="0" dirty="0" smtClean="0">
                <a:latin typeface="Arial" panose="020B0604020202020204" pitchFamily="34" charset="0"/>
                <a:cs typeface="Arial" panose="020B0604020202020204" pitchFamily="34" charset="0"/>
              </a:rPr>
              <a:t> learning</a:t>
            </a:r>
            <a:r>
              <a:rPr lang="en-GB" sz="1100" dirty="0" smtClean="0">
                <a:latin typeface="Arial" panose="020B0604020202020204" pitchFamily="34" charset="0"/>
                <a:cs typeface="Arial" panose="020B0604020202020204" pitchFamily="34" charset="0"/>
              </a:rPr>
              <a:t>. The gold, silver or bronze commander should establish, at an early stage, the debriefing arrangements required and identify who should be responsible for compiling and assessing any debriefing material generated.</a:t>
            </a:r>
          </a:p>
          <a:p>
            <a:r>
              <a:rPr lang="en-GB" sz="1100" dirty="0" smtClean="0">
                <a:latin typeface="Arial" panose="020B0604020202020204" pitchFamily="34" charset="0"/>
                <a:cs typeface="Arial" panose="020B0604020202020204" pitchFamily="34" charset="0"/>
              </a:rPr>
              <a:t>Pressure on operational staff can lead to debriefing being overlooked. This should not be allowed to happen as effective debriefing will ultimately minimise bureaucracy, streamline current procedures and reduce demands on operational staff.</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Staff debriefing is likely to be one of the most productive areas for capturing information. A debriefing must be tailored to the needs of the team in question, but the structure, purpose and focus of the debriefing should be consistent. Although a debriefing should ideally occur at the end of a shift, this may not always be possible. A hot debrief should always be conducted at the end of a police operation.</a:t>
            </a:r>
          </a:p>
          <a:p>
            <a:r>
              <a:rPr lang="en-GB" sz="1100" dirty="0" smtClean="0">
                <a:latin typeface="Arial" panose="020B0604020202020204" pitchFamily="34" charset="0"/>
                <a:cs typeface="Arial" panose="020B0604020202020204" pitchFamily="34" charset="0"/>
              </a:rPr>
              <a:t>Debriefings need to be structured and must follow a set agenda. They should be a standard phase of every operation, and the information obtained should be used to benefit future operations.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8539271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873944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jp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3.jpg"/><Relationship Id="rId7"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11638" y="2507643"/>
            <a:ext cx="4551903" cy="1631216"/>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Critical &amp; Major Incidents </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11638" y="228429"/>
            <a:ext cx="666204" cy="804569"/>
          </a:xfrm>
          <a:prstGeom prst="rect">
            <a:avLst/>
          </a:prstGeom>
        </p:spPr>
      </p:pic>
    </p:spTree>
    <p:extLst>
      <p:ext uri="{BB962C8B-B14F-4D97-AF65-F5344CB8AC3E}">
        <p14:creationId xmlns:p14="http://schemas.microsoft.com/office/powerpoint/2010/main" val="11345738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987495" y="1658679"/>
            <a:ext cx="4668487" cy="34449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Tx/>
              <a:buNone/>
              <a:tabLst/>
              <a:defRPr/>
            </a:pPr>
            <a:r>
              <a:rPr kumimoji="0" lang="en-GB" altLang="en-US" b="0" i="0" strike="noStrike" kern="1200" cap="none" spc="0" normalizeH="0" baseline="0" noProof="0" dirty="0" smtClean="0">
                <a:ln>
                  <a:noFill/>
                </a:ln>
                <a:solidFill>
                  <a:srgbClr val="002060"/>
                </a:solidFill>
                <a:effectLst/>
                <a:uLnTx/>
                <a:uFillTx/>
                <a:latin typeface="Calibri"/>
                <a:ea typeface="+mn-ea"/>
                <a:cs typeface="+mn-cs"/>
              </a:rPr>
              <a:t>Any incident where the </a:t>
            </a:r>
            <a:r>
              <a:rPr kumimoji="0" lang="en-GB" altLang="en-US" b="0" i="0" strike="noStrike" kern="1200" cap="none" spc="0" normalizeH="0" baseline="0" noProof="0" dirty="0" smtClean="0">
                <a:ln>
                  <a:noFill/>
                </a:ln>
                <a:solidFill>
                  <a:srgbClr val="FF0000"/>
                </a:solidFill>
                <a:effectLst/>
                <a:uLnTx/>
                <a:uFillTx/>
                <a:latin typeface="Calibri"/>
                <a:ea typeface="+mn-ea"/>
                <a:cs typeface="+mn-cs"/>
              </a:rPr>
              <a:t>effectiveness </a:t>
            </a:r>
            <a:r>
              <a:rPr kumimoji="0" lang="en-GB" altLang="en-US" b="0" i="0" strike="noStrike" kern="1200" cap="none" spc="0" normalizeH="0" baseline="0" noProof="0" dirty="0" smtClean="0">
                <a:ln>
                  <a:noFill/>
                </a:ln>
                <a:solidFill>
                  <a:srgbClr val="002060"/>
                </a:solidFill>
                <a:effectLst/>
                <a:uLnTx/>
                <a:uFillTx/>
                <a:latin typeface="Calibri"/>
                <a:ea typeface="+mn-ea"/>
                <a:cs typeface="+mn-cs"/>
              </a:rPr>
              <a:t>of the police response is likely to have a </a:t>
            </a:r>
            <a:r>
              <a:rPr kumimoji="0" lang="en-GB" altLang="en-US" b="0" i="0" strike="noStrike" kern="1200" cap="none" spc="0" normalizeH="0" baseline="0" noProof="0" dirty="0" smtClean="0">
                <a:ln>
                  <a:noFill/>
                </a:ln>
                <a:solidFill>
                  <a:srgbClr val="FF0000"/>
                </a:solidFill>
                <a:effectLst/>
                <a:uLnTx/>
                <a:uFillTx/>
                <a:latin typeface="Calibri"/>
                <a:ea typeface="+mn-ea"/>
                <a:cs typeface="+mn-cs"/>
              </a:rPr>
              <a:t>significant impact </a:t>
            </a:r>
            <a:r>
              <a:rPr kumimoji="0" lang="en-GB" altLang="en-US" b="0" i="0" strike="noStrike" kern="1200" cap="none" spc="0" normalizeH="0" baseline="0" noProof="0" dirty="0" smtClean="0">
                <a:ln>
                  <a:noFill/>
                </a:ln>
                <a:solidFill>
                  <a:srgbClr val="002060"/>
                </a:solidFill>
                <a:effectLst/>
                <a:uLnTx/>
                <a:uFillTx/>
                <a:latin typeface="Calibri"/>
                <a:ea typeface="+mn-ea"/>
                <a:cs typeface="+mn-cs"/>
              </a:rPr>
              <a:t>on the </a:t>
            </a:r>
            <a:r>
              <a:rPr kumimoji="0" lang="en-GB" altLang="en-US" b="0" i="0" strike="noStrike" kern="1200" cap="none" spc="0" normalizeH="0" baseline="0" noProof="0" dirty="0" smtClean="0">
                <a:ln>
                  <a:noFill/>
                </a:ln>
                <a:solidFill>
                  <a:srgbClr val="FF0000"/>
                </a:solidFill>
                <a:effectLst/>
                <a:uLnTx/>
                <a:uFillTx/>
                <a:latin typeface="Calibri"/>
                <a:ea typeface="+mn-ea"/>
                <a:cs typeface="+mn-cs"/>
              </a:rPr>
              <a:t>confidence of the victim, their family and/or           the community.</a:t>
            </a:r>
          </a:p>
        </p:txBody>
      </p:sp>
      <p:sp>
        <p:nvSpPr>
          <p:cNvPr id="4" name="TextBox 3"/>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‘critical incident’?</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410915" y="1658679"/>
            <a:ext cx="2857500" cy="3444948"/>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2"/>
          <p:cNvSpPr>
            <a:spLocks noChangeArrowheads="1"/>
          </p:cNvSpPr>
          <p:nvPr/>
        </p:nvSpPr>
        <p:spPr bwMode="auto">
          <a:xfrm rot="10800000" flipV="1">
            <a:off x="1987495" y="1276360"/>
            <a:ext cx="5617064"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smtClean="0">
                <a:ln>
                  <a:noFill/>
                </a:ln>
                <a:solidFill>
                  <a:srgbClr val="FF0000"/>
                </a:solidFill>
                <a:effectLst/>
                <a:latin typeface="Arial" panose="020B0604020202020204" pitchFamily="34" charset="0"/>
              </a:rPr>
              <a:t>Anyone</a:t>
            </a:r>
            <a:r>
              <a:rPr kumimoji="0" lang="en-US" altLang="en-US" sz="2800" b="0" i="0" u="none" strike="noStrike" cap="none" normalizeH="0" baseline="0" dirty="0" smtClean="0">
                <a:ln>
                  <a:noFill/>
                </a:ln>
                <a:solidFill>
                  <a:srgbClr val="002060"/>
                </a:solidFill>
                <a:effectLst/>
                <a:latin typeface="Arial" panose="020B0604020202020204" pitchFamily="34" charset="0"/>
              </a:rPr>
              <a:t> can bring a potential critical incident to the attention of a senior officer, but only a </a:t>
            </a:r>
            <a:r>
              <a:rPr kumimoji="0" lang="en-US" altLang="en-US" sz="2800" b="1" i="0" u="none" strike="noStrike" cap="none" normalizeH="0" baseline="0" dirty="0" smtClean="0">
                <a:ln>
                  <a:noFill/>
                </a:ln>
                <a:solidFill>
                  <a:srgbClr val="FF0000"/>
                </a:solidFill>
                <a:effectLst/>
                <a:latin typeface="Arial" panose="020B0604020202020204" pitchFamily="34" charset="0"/>
              </a:rPr>
              <a:t>designated senior officer</a:t>
            </a:r>
            <a:r>
              <a:rPr kumimoji="0" lang="en-US" altLang="en-US" sz="2800" b="0" i="0" u="none" strike="noStrike" cap="none" normalizeH="0" baseline="0" dirty="0" smtClean="0">
                <a:ln>
                  <a:noFill/>
                </a:ln>
                <a:solidFill>
                  <a:srgbClr val="FF0000"/>
                </a:solidFill>
                <a:effectLst/>
                <a:latin typeface="Arial" panose="020B0604020202020204" pitchFamily="34" charset="0"/>
              </a:rPr>
              <a:t> </a:t>
            </a:r>
            <a:r>
              <a:rPr kumimoji="0" lang="en-US" altLang="en-US" sz="2800" b="0" i="0" u="none" strike="noStrike" cap="none" normalizeH="0" baseline="0" dirty="0" smtClean="0">
                <a:ln>
                  <a:noFill/>
                </a:ln>
                <a:solidFill>
                  <a:srgbClr val="002060"/>
                </a:solidFill>
                <a:effectLst/>
                <a:latin typeface="Arial" panose="020B0604020202020204" pitchFamily="34" charset="0"/>
              </a:rPr>
              <a:t>e.g. the duty inspector, can declare an incident as critical.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smtClean="0">
              <a:ln>
                <a:noFill/>
              </a:ln>
              <a:solidFill>
                <a:srgbClr val="002060"/>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rgbClr val="002060"/>
                </a:solidFill>
                <a:effectLst/>
                <a:latin typeface="Arial" panose="020B0604020202020204" pitchFamily="34" charset="0"/>
              </a:rPr>
              <a:t>This acts as a </a:t>
            </a:r>
            <a:r>
              <a:rPr kumimoji="0" lang="en-US" altLang="en-US" sz="2800" b="1" i="0" u="none" strike="noStrike" cap="none" normalizeH="0" baseline="0" dirty="0" smtClean="0">
                <a:ln>
                  <a:noFill/>
                </a:ln>
                <a:solidFill>
                  <a:srgbClr val="FF0000"/>
                </a:solidFill>
                <a:effectLst/>
                <a:latin typeface="Arial" panose="020B0604020202020204" pitchFamily="34" charset="0"/>
              </a:rPr>
              <a:t>quality assurance </a:t>
            </a:r>
            <a:r>
              <a:rPr kumimoji="0" lang="en-US" altLang="en-US" sz="2800" b="0" i="0" u="none" strike="noStrike" cap="none" normalizeH="0" baseline="0" dirty="0" smtClean="0">
                <a:ln>
                  <a:noFill/>
                </a:ln>
                <a:solidFill>
                  <a:srgbClr val="002060"/>
                </a:solidFill>
                <a:effectLst/>
                <a:latin typeface="Arial" panose="020B0604020202020204" pitchFamily="34" charset="0"/>
              </a:rPr>
              <a:t>mechanism to avoid inappropriate declarations.</a:t>
            </a:r>
          </a:p>
        </p:txBody>
      </p:sp>
      <p:sp>
        <p:nvSpPr>
          <p:cNvPr id="4" name="TextBox 3"/>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Who can declare a ‘critical incident’?</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7900124" y="2205376"/>
            <a:ext cx="2428875" cy="2543175"/>
          </a:xfrm>
          <a:prstGeom prst="rect">
            <a:avLst/>
          </a:prstGeom>
        </p:spPr>
      </p:pic>
    </p:spTree>
    <p:extLst>
      <p:ext uri="{BB962C8B-B14F-4D97-AF65-F5344CB8AC3E}">
        <p14:creationId xmlns:p14="http://schemas.microsoft.com/office/powerpoint/2010/main" val="3750678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759837" y="2409713"/>
            <a:ext cx="3680926" cy="2503571"/>
          </a:xfrm>
          <a:prstGeom prst="rect">
            <a:avLst/>
          </a:prstGeom>
        </p:spPr>
      </p:pic>
      <p:pic>
        <p:nvPicPr>
          <p:cNvPr id="4" name="Picture 3"/>
          <p:cNvPicPr>
            <a:picLocks noChangeAspect="1"/>
          </p:cNvPicPr>
          <p:nvPr/>
        </p:nvPicPr>
        <p:blipFill>
          <a:blip r:embed="rId5"/>
          <a:stretch>
            <a:fillRect/>
          </a:stretch>
        </p:blipFill>
        <p:spPr>
          <a:xfrm>
            <a:off x="4941676" y="1822065"/>
            <a:ext cx="2185879" cy="3678865"/>
          </a:xfrm>
          <a:prstGeom prst="rect">
            <a:avLst/>
          </a:prstGeom>
        </p:spPr>
      </p:pic>
      <p:pic>
        <p:nvPicPr>
          <p:cNvPr id="6" name="Picture 5"/>
          <p:cNvPicPr>
            <a:picLocks noChangeAspect="1"/>
          </p:cNvPicPr>
          <p:nvPr/>
        </p:nvPicPr>
        <p:blipFill>
          <a:blip r:embed="rId6"/>
          <a:stretch>
            <a:fillRect/>
          </a:stretch>
        </p:blipFill>
        <p:spPr>
          <a:xfrm>
            <a:off x="7628469" y="2409713"/>
            <a:ext cx="3681103" cy="2503571"/>
          </a:xfrm>
          <a:prstGeom prst="rect">
            <a:avLst/>
          </a:prstGeom>
        </p:spPr>
      </p:pic>
      <p:sp>
        <p:nvSpPr>
          <p:cNvPr id="7" name="TextBox 6"/>
          <p:cNvSpPr txBox="1"/>
          <p:nvPr/>
        </p:nvSpPr>
        <p:spPr>
          <a:xfrm>
            <a:off x="1894155" y="58747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Types of Critical </a:t>
            </a:r>
            <a:r>
              <a:rPr lang="en-GB" sz="3200" b="1" dirty="0">
                <a:solidFill>
                  <a:schemeClr val="bg1"/>
                </a:solidFill>
              </a:rPr>
              <a:t>I</a:t>
            </a:r>
            <a:r>
              <a:rPr lang="en-GB" sz="3200" b="1" dirty="0" smtClean="0">
                <a:solidFill>
                  <a:schemeClr val="bg1"/>
                </a:solidFill>
              </a:rPr>
              <a:t>ncident</a:t>
            </a:r>
            <a:endParaRPr lang="en-GB" sz="3200" b="1" dirty="0">
              <a:solidFill>
                <a:schemeClr val="bg1"/>
              </a:solidFill>
            </a:endParaRPr>
          </a:p>
        </p:txBody>
      </p:sp>
    </p:spTree>
    <p:extLst>
      <p:ext uri="{BB962C8B-B14F-4D97-AF65-F5344CB8AC3E}">
        <p14:creationId xmlns:p14="http://schemas.microsoft.com/office/powerpoint/2010/main" val="423916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987495" y="2181478"/>
            <a:ext cx="3939270" cy="2944289"/>
          </a:xfrm>
          <a:prstGeom prst="rect">
            <a:avLst/>
          </a:prstGeom>
        </p:spPr>
      </p:pic>
      <p:pic>
        <p:nvPicPr>
          <p:cNvPr id="4" name="Picture 3"/>
          <p:cNvPicPr>
            <a:picLocks noChangeAspect="1"/>
          </p:cNvPicPr>
          <p:nvPr/>
        </p:nvPicPr>
        <p:blipFill>
          <a:blip r:embed="rId5"/>
          <a:stretch>
            <a:fillRect/>
          </a:stretch>
        </p:blipFill>
        <p:spPr>
          <a:xfrm>
            <a:off x="6904047" y="3653623"/>
            <a:ext cx="3364368" cy="2238834"/>
          </a:xfrm>
          <a:prstGeom prst="rect">
            <a:avLst/>
          </a:prstGeom>
        </p:spPr>
      </p:pic>
      <p:pic>
        <p:nvPicPr>
          <p:cNvPr id="5" name="Picture 4"/>
          <p:cNvPicPr>
            <a:picLocks noChangeAspect="1"/>
          </p:cNvPicPr>
          <p:nvPr/>
        </p:nvPicPr>
        <p:blipFill>
          <a:blip r:embed="rId6"/>
          <a:stretch>
            <a:fillRect/>
          </a:stretch>
        </p:blipFill>
        <p:spPr>
          <a:xfrm>
            <a:off x="6904047" y="1259427"/>
            <a:ext cx="3364368" cy="2238833"/>
          </a:xfrm>
          <a:prstGeom prst="rect">
            <a:avLst/>
          </a:prstGeom>
        </p:spPr>
      </p:pic>
      <p:sp>
        <p:nvSpPr>
          <p:cNvPr id="6" name="TextBox 5"/>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Internal Critical </a:t>
            </a:r>
            <a:r>
              <a:rPr lang="en-GB" sz="3200" b="1" dirty="0">
                <a:solidFill>
                  <a:schemeClr val="bg1"/>
                </a:solidFill>
              </a:rPr>
              <a:t>I</a:t>
            </a:r>
            <a:r>
              <a:rPr lang="en-GB" sz="3200" b="1" dirty="0" smtClean="0">
                <a:solidFill>
                  <a:schemeClr val="bg1"/>
                </a:solidFill>
              </a:rPr>
              <a:t>ncident</a:t>
            </a:r>
            <a:endParaRPr lang="en-GB" sz="3200" b="1" dirty="0">
              <a:solidFill>
                <a:schemeClr val="bg1"/>
              </a:solidFill>
            </a:endParaRPr>
          </a:p>
        </p:txBody>
      </p:sp>
    </p:spTree>
    <p:extLst>
      <p:ext uri="{BB962C8B-B14F-4D97-AF65-F5344CB8AC3E}">
        <p14:creationId xmlns:p14="http://schemas.microsoft.com/office/powerpoint/2010/main" val="297917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328171" y="1797948"/>
            <a:ext cx="4102147" cy="3085686"/>
          </a:xfrm>
          <a:prstGeom prst="rect">
            <a:avLst/>
          </a:prstGeom>
        </p:spPr>
      </p:pic>
      <p:pic>
        <p:nvPicPr>
          <p:cNvPr id="3" name="Picture 2"/>
          <p:cNvPicPr>
            <a:picLocks noChangeAspect="1"/>
          </p:cNvPicPr>
          <p:nvPr/>
        </p:nvPicPr>
        <p:blipFill>
          <a:blip r:embed="rId5"/>
          <a:stretch>
            <a:fillRect/>
          </a:stretch>
        </p:blipFill>
        <p:spPr>
          <a:xfrm>
            <a:off x="6410535" y="1797948"/>
            <a:ext cx="4102147" cy="3085686"/>
          </a:xfrm>
          <a:prstGeom prst="rect">
            <a:avLst/>
          </a:prstGeom>
        </p:spPr>
      </p:pic>
      <p:sp>
        <p:nvSpPr>
          <p:cNvPr id="4" name="TextBox 3"/>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 Proactive Response</a:t>
            </a:r>
            <a:endParaRPr lang="en-GB" sz="3200" b="1" dirty="0">
              <a:solidFill>
                <a:schemeClr val="bg1"/>
              </a:solidFill>
            </a:endParaRPr>
          </a:p>
        </p:txBody>
      </p:sp>
    </p:spTree>
    <p:extLst>
      <p:ext uri="{BB962C8B-B14F-4D97-AF65-F5344CB8AC3E}">
        <p14:creationId xmlns:p14="http://schemas.microsoft.com/office/powerpoint/2010/main" val="201458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594724" y="1416976"/>
            <a:ext cx="3327388" cy="1869569"/>
          </a:xfrm>
          <a:prstGeom prst="rect">
            <a:avLst/>
          </a:prstGeom>
        </p:spPr>
      </p:pic>
      <p:pic>
        <p:nvPicPr>
          <p:cNvPr id="6" name="Picture 5"/>
          <p:cNvPicPr>
            <a:picLocks noChangeAspect="1"/>
          </p:cNvPicPr>
          <p:nvPr/>
        </p:nvPicPr>
        <p:blipFill>
          <a:blip r:embed="rId5"/>
          <a:stretch>
            <a:fillRect/>
          </a:stretch>
        </p:blipFill>
        <p:spPr>
          <a:xfrm>
            <a:off x="8333798" y="1416977"/>
            <a:ext cx="3327388" cy="1869569"/>
          </a:xfrm>
          <a:prstGeom prst="rect">
            <a:avLst/>
          </a:prstGeom>
        </p:spPr>
      </p:pic>
      <p:pic>
        <p:nvPicPr>
          <p:cNvPr id="7" name="Picture 6"/>
          <p:cNvPicPr>
            <a:picLocks noChangeAspect="1"/>
          </p:cNvPicPr>
          <p:nvPr/>
        </p:nvPicPr>
        <p:blipFill>
          <a:blip r:embed="rId6"/>
          <a:stretch>
            <a:fillRect/>
          </a:stretch>
        </p:blipFill>
        <p:spPr>
          <a:xfrm>
            <a:off x="1131287" y="3877003"/>
            <a:ext cx="2790825" cy="1638300"/>
          </a:xfrm>
          <a:prstGeom prst="rect">
            <a:avLst/>
          </a:prstGeom>
        </p:spPr>
      </p:pic>
      <p:pic>
        <p:nvPicPr>
          <p:cNvPr id="8" name="Picture 7"/>
          <p:cNvPicPr>
            <a:picLocks noChangeAspect="1"/>
          </p:cNvPicPr>
          <p:nvPr/>
        </p:nvPicPr>
        <p:blipFill>
          <a:blip r:embed="rId7"/>
          <a:stretch>
            <a:fillRect/>
          </a:stretch>
        </p:blipFill>
        <p:spPr>
          <a:xfrm>
            <a:off x="4949380" y="3873016"/>
            <a:ext cx="2467918" cy="1642287"/>
          </a:xfrm>
          <a:prstGeom prst="rect">
            <a:avLst/>
          </a:prstGeom>
        </p:spPr>
      </p:pic>
      <p:pic>
        <p:nvPicPr>
          <p:cNvPr id="9" name="Picture 8"/>
          <p:cNvPicPr>
            <a:picLocks noChangeAspect="1"/>
          </p:cNvPicPr>
          <p:nvPr/>
        </p:nvPicPr>
        <p:blipFill>
          <a:blip r:embed="rId8"/>
          <a:stretch>
            <a:fillRect/>
          </a:stretch>
        </p:blipFill>
        <p:spPr>
          <a:xfrm>
            <a:off x="4613480" y="1772071"/>
            <a:ext cx="3028950" cy="1514475"/>
          </a:xfrm>
          <a:prstGeom prst="rect">
            <a:avLst/>
          </a:prstGeom>
        </p:spPr>
      </p:pic>
      <p:pic>
        <p:nvPicPr>
          <p:cNvPr id="11" name="Picture 10"/>
          <p:cNvPicPr>
            <a:picLocks noChangeAspect="1"/>
          </p:cNvPicPr>
          <p:nvPr/>
        </p:nvPicPr>
        <p:blipFill>
          <a:blip r:embed="rId9"/>
          <a:stretch>
            <a:fillRect/>
          </a:stretch>
        </p:blipFill>
        <p:spPr>
          <a:xfrm>
            <a:off x="8333798" y="3915103"/>
            <a:ext cx="2857500" cy="1600200"/>
          </a:xfrm>
          <a:prstGeom prst="rect">
            <a:avLst/>
          </a:prstGeom>
        </p:spPr>
      </p:pic>
      <p:sp>
        <p:nvSpPr>
          <p:cNvPr id="10" name="TextBox 9"/>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Sporting and Pre-planned </a:t>
            </a:r>
            <a:r>
              <a:rPr lang="en-GB" sz="3200" b="1" dirty="0" err="1" smtClean="0">
                <a:solidFill>
                  <a:schemeClr val="bg1"/>
                </a:solidFill>
              </a:rPr>
              <a:t>Evants</a:t>
            </a:r>
            <a:endParaRPr lang="en-GB" sz="3200" b="1" dirty="0">
              <a:solidFill>
                <a:schemeClr val="bg1"/>
              </a:solidFill>
            </a:endParaRPr>
          </a:p>
        </p:txBody>
      </p:sp>
    </p:spTree>
    <p:extLst>
      <p:ext uri="{BB962C8B-B14F-4D97-AF65-F5344CB8AC3E}">
        <p14:creationId xmlns:p14="http://schemas.microsoft.com/office/powerpoint/2010/main" val="4299879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987495" y="2035388"/>
            <a:ext cx="4310039" cy="584775"/>
          </a:xfrm>
          <a:prstGeom prst="rect">
            <a:avLst/>
          </a:prstGeom>
          <a:noFill/>
        </p:spPr>
        <p:txBody>
          <a:bodyPr wrap="square" rtlCol="0">
            <a:spAutoFit/>
          </a:bodyPr>
          <a:lstStyle/>
          <a:p>
            <a:pPr algn="ctr"/>
            <a:r>
              <a:rPr lang="en-GB" sz="3200" b="1" dirty="0" smtClean="0"/>
              <a:t>Impact of the Incident</a:t>
            </a:r>
            <a:endParaRPr lang="en-GB" sz="3200" b="1" dirty="0"/>
          </a:p>
        </p:txBody>
      </p:sp>
      <p:sp>
        <p:nvSpPr>
          <p:cNvPr id="5" name="TextBox 4"/>
          <p:cNvSpPr txBox="1"/>
          <p:nvPr/>
        </p:nvSpPr>
        <p:spPr>
          <a:xfrm>
            <a:off x="1987495" y="4511027"/>
            <a:ext cx="4310039" cy="584775"/>
          </a:xfrm>
          <a:prstGeom prst="rect">
            <a:avLst/>
          </a:prstGeom>
          <a:noFill/>
        </p:spPr>
        <p:txBody>
          <a:bodyPr wrap="square" rtlCol="0">
            <a:spAutoFit/>
          </a:bodyPr>
          <a:lstStyle/>
          <a:p>
            <a:pPr algn="ctr"/>
            <a:r>
              <a:rPr lang="en-GB" sz="3200" b="1" dirty="0" smtClean="0"/>
              <a:t>Tension &amp; Vulnerability </a:t>
            </a:r>
            <a:endParaRPr lang="en-GB" sz="3200" b="1" dirty="0"/>
          </a:p>
        </p:txBody>
      </p:sp>
      <p:sp>
        <p:nvSpPr>
          <p:cNvPr id="6" name="TextBox 5"/>
          <p:cNvSpPr txBox="1"/>
          <p:nvPr/>
        </p:nvSpPr>
        <p:spPr>
          <a:xfrm>
            <a:off x="1987495" y="36218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Management of Critical </a:t>
            </a:r>
            <a:r>
              <a:rPr lang="en-GB" sz="3200" b="1" dirty="0">
                <a:solidFill>
                  <a:schemeClr val="bg1"/>
                </a:solidFill>
              </a:rPr>
              <a:t>I</a:t>
            </a:r>
            <a:r>
              <a:rPr lang="en-GB" sz="3200" b="1" dirty="0" smtClean="0">
                <a:solidFill>
                  <a:schemeClr val="bg1"/>
                </a:solidFill>
              </a:rPr>
              <a:t>ncidents</a:t>
            </a:r>
            <a:endParaRPr lang="en-GB" sz="3200" b="1" dirty="0">
              <a:solidFill>
                <a:schemeClr val="bg1"/>
              </a:solidFill>
            </a:endParaRPr>
          </a:p>
        </p:txBody>
      </p:sp>
      <p:pic>
        <p:nvPicPr>
          <p:cNvPr id="3" name="Picture 2"/>
          <p:cNvPicPr>
            <a:picLocks noChangeAspect="1"/>
          </p:cNvPicPr>
          <p:nvPr/>
        </p:nvPicPr>
        <p:blipFill rotWithShape="1">
          <a:blip r:embed="rId4"/>
          <a:srcRect t="24744" b="23907"/>
          <a:stretch/>
        </p:blipFill>
        <p:spPr>
          <a:xfrm>
            <a:off x="6843845" y="1463781"/>
            <a:ext cx="3424570" cy="1727989"/>
          </a:xfrm>
          <a:prstGeom prst="rect">
            <a:avLst/>
          </a:prstGeom>
          <a:ln>
            <a:solidFill>
              <a:schemeClr val="tx1"/>
            </a:solidFill>
          </a:ln>
        </p:spPr>
      </p:pic>
      <p:pic>
        <p:nvPicPr>
          <p:cNvPr id="7" name="Picture 6"/>
          <p:cNvPicPr>
            <a:picLocks noChangeAspect="1"/>
          </p:cNvPicPr>
          <p:nvPr/>
        </p:nvPicPr>
        <p:blipFill rotWithShape="1">
          <a:blip r:embed="rId5"/>
          <a:srcRect l="23953" t="13349" r="20930"/>
          <a:stretch/>
        </p:blipFill>
        <p:spPr>
          <a:xfrm>
            <a:off x="6908526" y="3939421"/>
            <a:ext cx="3359889" cy="1727989"/>
          </a:xfrm>
          <a:prstGeom prst="rect">
            <a:avLst/>
          </a:prstGeom>
          <a:ln>
            <a:solidFill>
              <a:schemeClr val="tx1"/>
            </a:solidFill>
          </a:ln>
        </p:spPr>
      </p:pic>
    </p:spTree>
    <p:extLst>
      <p:ext uri="{BB962C8B-B14F-4D97-AF65-F5344CB8AC3E}">
        <p14:creationId xmlns:p14="http://schemas.microsoft.com/office/powerpoint/2010/main" val="274995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809" y="1792952"/>
            <a:ext cx="10411794" cy="3448595"/>
          </a:xfrm>
          <a:prstGeom prst="rect">
            <a:avLst/>
          </a:prstGeom>
        </p:spPr>
      </p:pic>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The Phases of Critical Incident Management</a:t>
            </a:r>
            <a:endParaRPr lang="en-GB" sz="3200" b="1" dirty="0">
              <a:solidFill>
                <a:schemeClr val="bg1"/>
              </a:solidFill>
            </a:endParaRPr>
          </a:p>
        </p:txBody>
      </p:sp>
    </p:spTree>
    <p:extLst>
      <p:ext uri="{BB962C8B-B14F-4D97-AF65-F5344CB8AC3E}">
        <p14:creationId xmlns:p14="http://schemas.microsoft.com/office/powerpoint/2010/main" val="30460075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57626" y="1711235"/>
            <a:ext cx="7567890" cy="3722914"/>
          </a:xfrm>
          <a:prstGeom prst="rect">
            <a:avLst/>
          </a:prstGeom>
        </p:spPr>
      </p:pic>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Characteristics of Critical Incidents</a:t>
            </a:r>
            <a:endParaRPr lang="en-GB" sz="3200" b="1" dirty="0">
              <a:solidFill>
                <a:schemeClr val="bg1"/>
              </a:solidFill>
            </a:endParaRPr>
          </a:p>
        </p:txBody>
      </p:sp>
    </p:spTree>
    <p:extLst>
      <p:ext uri="{BB962C8B-B14F-4D97-AF65-F5344CB8AC3E}">
        <p14:creationId xmlns:p14="http://schemas.microsoft.com/office/powerpoint/2010/main" val="37631553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4"/>
          <a:srcRect t="16666" b="13886"/>
          <a:stretch/>
        </p:blipFill>
        <p:spPr>
          <a:xfrm rot="20161292">
            <a:off x="474408" y="2828261"/>
            <a:ext cx="3551274" cy="1212112"/>
          </a:xfrm>
          <a:prstGeom prst="rect">
            <a:avLst/>
          </a:prstGeom>
        </p:spPr>
      </p:pic>
      <p:sp>
        <p:nvSpPr>
          <p:cNvPr id="3" name="Content Placeholder 4"/>
          <p:cNvSpPr txBox="1">
            <a:spLocks/>
          </p:cNvSpPr>
          <p:nvPr/>
        </p:nvSpPr>
        <p:spPr>
          <a:xfrm>
            <a:off x="3373040" y="1706526"/>
            <a:ext cx="7825563" cy="386493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A major incident is </a:t>
            </a:r>
            <a:r>
              <a:rPr kumimoji="0" lang="en-GB" sz="3200" b="0" i="0" u="none" strike="noStrike" kern="1200" cap="none" spc="0" normalizeH="0" baseline="0" noProof="0" dirty="0" smtClean="0">
                <a:ln>
                  <a:noFill/>
                </a:ln>
                <a:solidFill>
                  <a:srgbClr val="FF0000"/>
                </a:solidFill>
                <a:effectLst/>
                <a:uLnTx/>
                <a:uFillTx/>
                <a:latin typeface="Calibri"/>
                <a:ea typeface="+mn-ea"/>
                <a:cs typeface="+mn-cs"/>
              </a:rPr>
              <a:t>any emergency </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that requires the implementation of special arrangements by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FF0000"/>
                </a:solidFill>
                <a:effectLst/>
                <a:uLnTx/>
                <a:uFillTx/>
                <a:latin typeface="Calibri"/>
                <a:ea typeface="+mn-ea"/>
                <a:cs typeface="+mn-cs"/>
              </a:rPr>
              <a:t>one or more of the emergency services,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and generally includes the involvement, either directly or indirectly, of </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FF0000"/>
                </a:solidFill>
                <a:effectLst/>
                <a:uLnTx/>
                <a:uFillTx/>
                <a:latin typeface="Calibri"/>
                <a:ea typeface="+mn-ea"/>
                <a:cs typeface="+mn-cs"/>
              </a:rPr>
              <a:t>large </a:t>
            </a:r>
            <a:r>
              <a:rPr kumimoji="0" lang="en-GB" sz="3200" b="0" i="0" u="none" strike="noStrike" kern="1200" cap="none" spc="0" normalizeH="0" baseline="0" noProof="0" dirty="0" smtClean="0">
                <a:ln>
                  <a:noFill/>
                </a:ln>
                <a:solidFill>
                  <a:srgbClr val="FF0000"/>
                </a:solidFill>
                <a:effectLst/>
                <a:uLnTx/>
                <a:uFillTx/>
                <a:latin typeface="Calibri"/>
                <a:ea typeface="+mn-ea"/>
                <a:cs typeface="+mn-cs"/>
              </a:rPr>
              <a:t>numbers of people.</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‘major incident’?</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786809" y="2743200"/>
            <a:ext cx="7982919" cy="26581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000" dirty="0">
                <a:solidFill>
                  <a:srgbClr val="002060"/>
                </a:solidFill>
                <a:latin typeface="Calibri"/>
              </a:rPr>
              <a:t>W</a:t>
            </a:r>
            <a:r>
              <a:rPr kumimoji="0" lang="en-GB" sz="3000" b="0" i="0" u="none" strike="noStrike" kern="1200" cap="none" spc="0" normalizeH="0" baseline="0" noProof="0" dirty="0" smtClean="0">
                <a:ln>
                  <a:noFill/>
                </a:ln>
                <a:solidFill>
                  <a:srgbClr val="002060"/>
                </a:solidFill>
                <a:effectLst/>
                <a:uLnTx/>
                <a:uFillTx/>
                <a:latin typeface="Calibri"/>
              </a:rPr>
              <a:t>hat am I dealing with?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000" dirty="0">
                <a:solidFill>
                  <a:srgbClr val="002060"/>
                </a:solidFill>
                <a:latin typeface="Calibri"/>
              </a:rPr>
              <a:t>W</a:t>
            </a:r>
            <a:r>
              <a:rPr kumimoji="0" lang="en-GB" sz="3000" b="0" i="0" u="none" strike="noStrike" kern="1200" cap="none" spc="0" normalizeH="0" baseline="0" noProof="0" dirty="0" smtClean="0">
                <a:ln>
                  <a:noFill/>
                </a:ln>
                <a:solidFill>
                  <a:srgbClr val="002060"/>
                </a:solidFill>
                <a:effectLst/>
                <a:uLnTx/>
                <a:uFillTx/>
                <a:latin typeface="Calibri"/>
              </a:rPr>
              <a:t>hat might it develop into?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000" dirty="0">
                <a:solidFill>
                  <a:srgbClr val="002060"/>
                </a:solidFill>
                <a:latin typeface="Calibri"/>
              </a:rPr>
              <a:t>W</a:t>
            </a:r>
            <a:r>
              <a:rPr kumimoji="0" lang="en-GB" sz="3000" b="0" i="0" u="none" strike="noStrike" kern="1200" cap="none" spc="0" normalizeH="0" baseline="0" noProof="0" dirty="0" smtClean="0">
                <a:ln>
                  <a:noFill/>
                </a:ln>
                <a:solidFill>
                  <a:srgbClr val="002060"/>
                </a:solidFill>
                <a:effectLst/>
                <a:uLnTx/>
                <a:uFillTx/>
                <a:latin typeface="Calibri"/>
              </a:rPr>
              <a:t>hat impact might this incident have?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000" dirty="0" smtClean="0">
                <a:solidFill>
                  <a:srgbClr val="002060"/>
                </a:solidFill>
                <a:latin typeface="Calibri"/>
              </a:rPr>
              <a:t>W</a:t>
            </a:r>
            <a:r>
              <a:rPr kumimoji="0" lang="en-GB" sz="3000" b="0" i="0" u="none" strike="noStrike" kern="1200" cap="none" spc="0" normalizeH="0" baseline="0" noProof="0" dirty="0" err="1" smtClean="0">
                <a:ln>
                  <a:noFill/>
                </a:ln>
                <a:solidFill>
                  <a:srgbClr val="002060"/>
                </a:solidFill>
                <a:effectLst/>
                <a:uLnTx/>
                <a:uFillTx/>
                <a:latin typeface="Calibri"/>
              </a:rPr>
              <a:t>ho</a:t>
            </a:r>
            <a:r>
              <a:rPr kumimoji="0" lang="en-GB" sz="3000" b="0" i="0" u="none" strike="noStrike" kern="1200" cap="none" spc="0" normalizeH="0" baseline="0" noProof="0" dirty="0" smtClean="0">
                <a:ln>
                  <a:noFill/>
                </a:ln>
                <a:solidFill>
                  <a:srgbClr val="002060"/>
                </a:solidFill>
                <a:effectLst/>
                <a:uLnTx/>
                <a:uFillTx/>
                <a:latin typeface="Calibri"/>
              </a:rPr>
              <a:t> should I tell if I think this may escalate into a critical </a:t>
            </a:r>
            <a:r>
              <a:rPr lang="en-GB" sz="3000" dirty="0">
                <a:solidFill>
                  <a:srgbClr val="002060"/>
                </a:solidFill>
                <a:latin typeface="Calibri"/>
              </a:rPr>
              <a:t>i</a:t>
            </a:r>
            <a:r>
              <a:rPr kumimoji="0" lang="en-GB" sz="3000" b="0" i="0" u="none" strike="noStrike" kern="1200" cap="none" spc="0" normalizeH="0" baseline="0" noProof="0" dirty="0" err="1" smtClean="0">
                <a:ln>
                  <a:noFill/>
                </a:ln>
                <a:solidFill>
                  <a:srgbClr val="002060"/>
                </a:solidFill>
                <a:effectLst/>
                <a:uLnTx/>
                <a:uFillTx/>
                <a:latin typeface="Calibri"/>
              </a:rPr>
              <a:t>ncident</a:t>
            </a:r>
            <a:r>
              <a:rPr kumimoji="0" lang="en-GB" sz="3000" b="0" i="0" u="none" strike="noStrike" kern="1200" cap="none" spc="0" normalizeH="0" baseline="0" noProof="0" dirty="0" smtClean="0">
                <a:ln>
                  <a:noFill/>
                </a:ln>
                <a:solidFill>
                  <a:srgbClr val="002060"/>
                </a:solidFill>
                <a:effectLst/>
                <a:uLnTx/>
                <a:uFillTx/>
                <a:latin typeface="Calibri"/>
              </a:rPr>
              <a:t>? </a:t>
            </a:r>
          </a:p>
        </p:txBody>
      </p:sp>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Who can declare a ‘major incident’?</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769728" y="2800682"/>
            <a:ext cx="2428875" cy="2543175"/>
          </a:xfrm>
          <a:prstGeom prst="rect">
            <a:avLst/>
          </a:prstGeom>
        </p:spPr>
      </p:pic>
      <p:sp>
        <p:nvSpPr>
          <p:cNvPr id="6" name="Rectangle 5"/>
          <p:cNvSpPr/>
          <p:nvPr/>
        </p:nvSpPr>
        <p:spPr>
          <a:xfrm>
            <a:off x="786809" y="1263963"/>
            <a:ext cx="10411794" cy="1384995"/>
          </a:xfrm>
          <a:prstGeom prst="rect">
            <a:avLst/>
          </a:prstGeom>
        </p:spPr>
        <p:txBody>
          <a:bodyPr wrap="square">
            <a:spAutoFit/>
          </a:bodyPr>
          <a:lstStyle/>
          <a:p>
            <a:pPr lvl="0">
              <a:spcBef>
                <a:spcPct val="20000"/>
              </a:spcBef>
              <a:defRPr/>
            </a:pPr>
            <a:r>
              <a:rPr lang="en-GB" sz="2800" dirty="0">
                <a:solidFill>
                  <a:srgbClr val="002060"/>
                </a:solidFill>
              </a:rPr>
              <a:t>As the first responder when dealing with an incident (including call handlers and first attending officers) you should continually ask yourself these questions: </a:t>
            </a:r>
          </a:p>
        </p:txBody>
      </p:sp>
    </p:spTree>
    <p:extLst>
      <p:ext uri="{BB962C8B-B14F-4D97-AF65-F5344CB8AC3E}">
        <p14:creationId xmlns:p14="http://schemas.microsoft.com/office/powerpoint/2010/main" val="57478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32216" y="1403498"/>
            <a:ext cx="9320980" cy="346621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Initial treatment, rescue and transport of a large number of casualties;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Handling of a large number of enquiries likely to be generated from both the public and news media;</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Major incidents may require …….</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015126" y="1803934"/>
            <a:ext cx="9955160" cy="32571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Large-scale combined resources of two or more of the emergency services;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Mobilisation and organisation of the emergency services and partner organisations, e.g. a local authority, to cater for threat of death, serious injury or homelessness to a large number of people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Cont’d …………</a:t>
            </a:r>
            <a:endParaRPr lang="en-GB" sz="3200" b="1" dirty="0">
              <a:solidFill>
                <a:schemeClr val="bg1"/>
              </a:solidFill>
            </a:endParaRPr>
          </a:p>
        </p:txBody>
      </p:sp>
    </p:spTree>
    <p:extLst>
      <p:ext uri="{BB962C8B-B14F-4D97-AF65-F5344CB8AC3E}">
        <p14:creationId xmlns:p14="http://schemas.microsoft.com/office/powerpoint/2010/main" val="345832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7689" y="3719683"/>
            <a:ext cx="3075490" cy="2012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7689" y="1453498"/>
            <a:ext cx="3075490" cy="2023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58355" y="2073645"/>
            <a:ext cx="2180720" cy="2806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83022" y="1347711"/>
            <a:ext cx="3075490" cy="2114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83022" y="3719683"/>
            <a:ext cx="3075490" cy="201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Examples of Major Incidents</a:t>
            </a:r>
            <a:endParaRPr lang="en-GB" sz="3200" b="1" dirty="0">
              <a:solidFill>
                <a:schemeClr val="bg1"/>
              </a:solidFill>
            </a:endParaRPr>
          </a:p>
        </p:txBody>
      </p:sp>
    </p:spTree>
    <p:extLst>
      <p:ext uri="{BB962C8B-B14F-4D97-AF65-F5344CB8AC3E}">
        <p14:creationId xmlns:p14="http://schemas.microsoft.com/office/powerpoint/2010/main" val="337889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1990" y="1838363"/>
            <a:ext cx="4316782" cy="352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92186" y="1838363"/>
            <a:ext cx="4316782" cy="352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2005: 7/7 London Bombings – 53 dead</a:t>
            </a:r>
            <a:endParaRPr lang="en-GB" sz="3200" b="1" dirty="0">
              <a:solidFill>
                <a:schemeClr val="bg1"/>
              </a:solidFill>
            </a:endParaRPr>
          </a:p>
        </p:txBody>
      </p:sp>
    </p:spTree>
    <p:extLst>
      <p:ext uri="{BB962C8B-B14F-4D97-AF65-F5344CB8AC3E}">
        <p14:creationId xmlns:p14="http://schemas.microsoft.com/office/powerpoint/2010/main" val="31421133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1939" y="1975235"/>
            <a:ext cx="4283971" cy="3517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47052" y="447249"/>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2011 London Riots – 5 dead</a:t>
            </a:r>
            <a:endParaRPr lang="en-GB" sz="3200" b="1" dirty="0">
              <a:solidFill>
                <a:schemeClr val="bg1"/>
              </a:solidFill>
            </a:endParaRPr>
          </a:p>
        </p:txBody>
      </p:sp>
      <p:pic>
        <p:nvPicPr>
          <p:cNvPr id="6" name="Picture 5"/>
          <p:cNvPicPr>
            <a:picLocks noChangeAspect="1"/>
          </p:cNvPicPr>
          <p:nvPr/>
        </p:nvPicPr>
        <p:blipFill>
          <a:blip r:embed="rId5"/>
          <a:stretch>
            <a:fillRect/>
          </a:stretch>
        </p:blipFill>
        <p:spPr>
          <a:xfrm>
            <a:off x="6447114" y="1975235"/>
            <a:ext cx="4316342" cy="3517697"/>
          </a:xfrm>
          <a:prstGeom prst="rect">
            <a:avLst/>
          </a:prstGeom>
        </p:spPr>
      </p:pic>
    </p:spTree>
    <p:extLst>
      <p:ext uri="{BB962C8B-B14F-4D97-AF65-F5344CB8AC3E}">
        <p14:creationId xmlns:p14="http://schemas.microsoft.com/office/powerpoint/2010/main" val="31255470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7567" y="641555"/>
            <a:ext cx="3609145" cy="2229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3087" y="3525583"/>
            <a:ext cx="3603625" cy="2084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51567" y="1280658"/>
            <a:ext cx="6096000" cy="1428083"/>
          </a:xfrm>
          <a:prstGeom prst="rect">
            <a:avLst/>
          </a:prstGeom>
        </p:spPr>
        <p:txBody>
          <a:bodyPr>
            <a:spAutoFit/>
          </a:bodyPr>
          <a:lstStyle/>
          <a:p>
            <a:pPr lvl="0" algn="ctr">
              <a:lnSpc>
                <a:spcPct val="90000"/>
              </a:lnSpc>
              <a:spcBef>
                <a:spcPct val="20000"/>
              </a:spcBef>
              <a:defRPr/>
            </a:pPr>
            <a:r>
              <a:rPr lang="en-GB" sz="2800" dirty="0">
                <a:solidFill>
                  <a:srgbClr val="002060"/>
                </a:solidFill>
              </a:rPr>
              <a:t>2011 </a:t>
            </a:r>
          </a:p>
          <a:p>
            <a:pPr lvl="0" algn="ctr">
              <a:lnSpc>
                <a:spcPct val="90000"/>
              </a:lnSpc>
              <a:spcBef>
                <a:spcPct val="20000"/>
              </a:spcBef>
              <a:defRPr/>
            </a:pPr>
            <a:r>
              <a:rPr lang="en-GB" sz="2800" dirty="0">
                <a:solidFill>
                  <a:srgbClr val="002060"/>
                </a:solidFill>
              </a:rPr>
              <a:t>Chevron Refinery Explosion </a:t>
            </a:r>
          </a:p>
          <a:p>
            <a:pPr lvl="0" algn="ctr">
              <a:lnSpc>
                <a:spcPct val="90000"/>
              </a:lnSpc>
              <a:spcBef>
                <a:spcPct val="20000"/>
              </a:spcBef>
              <a:defRPr/>
            </a:pPr>
            <a:r>
              <a:rPr lang="en-GB" sz="2800" dirty="0">
                <a:solidFill>
                  <a:srgbClr val="002060"/>
                </a:solidFill>
              </a:rPr>
              <a:t> 4 dead</a:t>
            </a:r>
          </a:p>
        </p:txBody>
      </p:sp>
      <p:sp>
        <p:nvSpPr>
          <p:cNvPr id="6" name="Rectangle 5"/>
          <p:cNvSpPr/>
          <p:nvPr/>
        </p:nvSpPr>
        <p:spPr>
          <a:xfrm>
            <a:off x="425232" y="3863558"/>
            <a:ext cx="6096000" cy="1428083"/>
          </a:xfrm>
          <a:prstGeom prst="rect">
            <a:avLst/>
          </a:prstGeom>
        </p:spPr>
        <p:txBody>
          <a:bodyPr>
            <a:spAutoFit/>
          </a:bodyPr>
          <a:lstStyle/>
          <a:p>
            <a:pPr lvl="0" algn="ctr">
              <a:lnSpc>
                <a:spcPct val="90000"/>
              </a:lnSpc>
              <a:spcBef>
                <a:spcPct val="20000"/>
              </a:spcBef>
              <a:defRPr/>
            </a:pPr>
            <a:r>
              <a:rPr lang="en-GB" sz="2800" dirty="0" smtClean="0">
                <a:solidFill>
                  <a:srgbClr val="002060"/>
                </a:solidFill>
              </a:rPr>
              <a:t>2012 </a:t>
            </a:r>
            <a:endParaRPr lang="en-GB" sz="2800" dirty="0">
              <a:solidFill>
                <a:srgbClr val="002060"/>
              </a:solidFill>
            </a:endParaRPr>
          </a:p>
          <a:p>
            <a:pPr lvl="0" algn="ctr">
              <a:lnSpc>
                <a:spcPct val="90000"/>
              </a:lnSpc>
              <a:spcBef>
                <a:spcPct val="20000"/>
              </a:spcBef>
              <a:defRPr/>
            </a:pPr>
            <a:r>
              <a:rPr lang="en-GB" sz="2800" dirty="0" smtClean="0">
                <a:solidFill>
                  <a:srgbClr val="002060"/>
                </a:solidFill>
              </a:rPr>
              <a:t>Ceredigion Floods</a:t>
            </a:r>
            <a:endParaRPr lang="en-GB" sz="2800" dirty="0">
              <a:solidFill>
                <a:srgbClr val="002060"/>
              </a:solidFill>
            </a:endParaRPr>
          </a:p>
          <a:p>
            <a:pPr lvl="0" algn="ctr">
              <a:lnSpc>
                <a:spcPct val="90000"/>
              </a:lnSpc>
              <a:spcBef>
                <a:spcPct val="20000"/>
              </a:spcBef>
              <a:defRPr/>
            </a:pPr>
            <a:r>
              <a:rPr lang="en-GB" sz="2800" dirty="0">
                <a:solidFill>
                  <a:srgbClr val="002060"/>
                </a:solidFill>
              </a:rPr>
              <a:t> </a:t>
            </a:r>
            <a:r>
              <a:rPr lang="en-GB" sz="2800" dirty="0" smtClean="0">
                <a:solidFill>
                  <a:srgbClr val="002060"/>
                </a:solidFill>
              </a:rPr>
              <a:t>0 </a:t>
            </a:r>
            <a:r>
              <a:rPr lang="en-GB" sz="2800" dirty="0">
                <a:solidFill>
                  <a:srgbClr val="002060"/>
                </a:solidFill>
              </a:rPr>
              <a:t>dead</a:t>
            </a:r>
          </a:p>
        </p:txBody>
      </p:sp>
    </p:spTree>
    <p:extLst>
      <p:ext uri="{BB962C8B-B14F-4D97-AF65-F5344CB8AC3E}">
        <p14:creationId xmlns:p14="http://schemas.microsoft.com/office/powerpoint/2010/main" val="320233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786809" y="1564873"/>
            <a:ext cx="8165805" cy="347496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r>
              <a:rPr lang="en-GB" b="1" dirty="0" smtClean="0">
                <a:solidFill>
                  <a:srgbClr val="002060"/>
                </a:solidFill>
                <a:latin typeface="Calibri"/>
              </a:rPr>
              <a:t>The initial responder’s role is to:</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Take interim charge of scene until relieved             by supervisor</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Identify safe and suitable RV points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Establish forward command post</a:t>
            </a:r>
          </a:p>
          <a:p>
            <a:pPr marL="171450" indent="-171450">
              <a:defRPr/>
            </a:pPr>
            <a:r>
              <a:rPr lang="en-GB" dirty="0">
                <a:solidFill>
                  <a:srgbClr val="002060"/>
                </a:solidFill>
              </a:rPr>
              <a:t>Not to get personally involved in any rescue  work</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a:solidFill>
                  <a:schemeClr val="bg1"/>
                </a:solidFill>
              </a:rPr>
              <a:t>T</a:t>
            </a:r>
            <a:r>
              <a:rPr lang="en-GB" sz="3200" b="1" dirty="0" smtClean="0">
                <a:solidFill>
                  <a:schemeClr val="bg1"/>
                </a:solidFill>
              </a:rPr>
              <a:t>he Initial Responder’s Role</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059179" y="1564873"/>
            <a:ext cx="3139424" cy="2794476"/>
          </a:xfrm>
          <a:prstGeom prst="rect">
            <a:avLst/>
          </a:prstGeom>
        </p:spPr>
      </p:pic>
    </p:spTree>
    <p:extLst>
      <p:ext uri="{BB962C8B-B14F-4D97-AF65-F5344CB8AC3E}">
        <p14:creationId xmlns:p14="http://schemas.microsoft.com/office/powerpoint/2010/main" val="88415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90760" y="831781"/>
            <a:ext cx="6941654" cy="5295810"/>
          </a:xfrm>
          <a:prstGeom prst="rect">
            <a:avLst/>
          </a:prstGeom>
        </p:spPr>
      </p:pic>
      <p:sp>
        <p:nvSpPr>
          <p:cNvPr id="5" name="TextBox 4"/>
          <p:cNvSpPr txBox="1"/>
          <p:nvPr/>
        </p:nvSpPr>
        <p:spPr>
          <a:xfrm>
            <a:off x="2199861" y="447249"/>
            <a:ext cx="7474226" cy="584775"/>
          </a:xfrm>
          <a:prstGeom prst="rect">
            <a:avLst/>
          </a:prstGeom>
          <a:solidFill>
            <a:srgbClr val="002060"/>
          </a:solidFill>
        </p:spPr>
        <p:txBody>
          <a:bodyPr wrap="square" rtlCol="0">
            <a:spAutoFit/>
          </a:bodyPr>
          <a:lstStyle/>
          <a:p>
            <a:pPr algn="ctr"/>
            <a:r>
              <a:rPr lang="en-GB" sz="3200" b="1" dirty="0" smtClean="0">
                <a:solidFill>
                  <a:schemeClr val="bg1"/>
                </a:solidFill>
              </a:rPr>
              <a:t>Cordons</a:t>
            </a:r>
            <a:endParaRPr lang="en-GB" sz="3200" b="1" dirty="0">
              <a:solidFill>
                <a:schemeClr val="bg1"/>
              </a:solidFill>
            </a:endParaRPr>
          </a:p>
        </p:txBody>
      </p:sp>
    </p:spTree>
    <p:extLst>
      <p:ext uri="{BB962C8B-B14F-4D97-AF65-F5344CB8AC3E}">
        <p14:creationId xmlns:p14="http://schemas.microsoft.com/office/powerpoint/2010/main" val="7006167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Shared Situational Awareness</a:t>
            </a:r>
            <a:endParaRPr lang="en-GB" sz="3200" b="1" dirty="0">
              <a:solidFill>
                <a:schemeClr val="bg1"/>
              </a:solidFill>
            </a:endParaRPr>
          </a:p>
        </p:txBody>
      </p:sp>
      <p:pic>
        <p:nvPicPr>
          <p:cNvPr id="7" name="Picture 6"/>
          <p:cNvPicPr>
            <a:picLocks noChangeAspect="1"/>
          </p:cNvPicPr>
          <p:nvPr/>
        </p:nvPicPr>
        <p:blipFill rotWithShape="1">
          <a:blip r:embed="rId4"/>
          <a:srcRect r="80836"/>
          <a:stretch/>
        </p:blipFill>
        <p:spPr>
          <a:xfrm>
            <a:off x="2707325" y="1072314"/>
            <a:ext cx="1385107" cy="4903183"/>
          </a:xfrm>
          <a:prstGeom prst="rect">
            <a:avLst/>
          </a:prstGeom>
        </p:spPr>
      </p:pic>
      <p:pic>
        <p:nvPicPr>
          <p:cNvPr id="10" name="Picture 9"/>
          <p:cNvPicPr>
            <a:picLocks noChangeAspect="1"/>
          </p:cNvPicPr>
          <p:nvPr/>
        </p:nvPicPr>
        <p:blipFill rotWithShape="1">
          <a:blip r:embed="rId4"/>
          <a:srcRect l="18821"/>
          <a:stretch/>
        </p:blipFill>
        <p:spPr>
          <a:xfrm>
            <a:off x="4423144" y="1072315"/>
            <a:ext cx="5867476" cy="4903183"/>
          </a:xfrm>
          <a:prstGeom prst="rect">
            <a:avLst/>
          </a:prstGeom>
        </p:spPr>
      </p:pic>
    </p:spTree>
    <p:extLst>
      <p:ext uri="{BB962C8B-B14F-4D97-AF65-F5344CB8AC3E}">
        <p14:creationId xmlns:p14="http://schemas.microsoft.com/office/powerpoint/2010/main" val="41299919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3395982" y="566260"/>
            <a:ext cx="3998564" cy="1223305"/>
          </a:xfrm>
          <a:prstGeom prst="rect">
            <a:avLst/>
          </a:prstGeom>
        </p:spPr>
      </p:pic>
      <p:sp>
        <p:nvSpPr>
          <p:cNvPr id="3" name="Rectangle 2"/>
          <p:cNvSpPr/>
          <p:nvPr/>
        </p:nvSpPr>
        <p:spPr>
          <a:xfrm>
            <a:off x="1201783" y="2690336"/>
            <a:ext cx="9875520" cy="2246769"/>
          </a:xfrm>
          <a:prstGeom prst="rect">
            <a:avLst/>
          </a:prstGeom>
        </p:spPr>
        <p:txBody>
          <a:bodyPr wrap="square">
            <a:spAutoFit/>
          </a:bodyPr>
          <a:lstStyle/>
          <a:p>
            <a:pPr algn="ctr"/>
            <a:r>
              <a:rPr lang="en-GB" sz="2800" dirty="0" smtClean="0">
                <a:solidFill>
                  <a:srgbClr val="002060"/>
                </a:solidFill>
                <a:latin typeface="Arial" panose="020B0604020202020204" pitchFamily="34" charset="0"/>
                <a:cs typeface="Arial" panose="020B0604020202020204" pitchFamily="34" charset="0"/>
              </a:rPr>
              <a:t>JESIP </a:t>
            </a:r>
            <a:r>
              <a:rPr lang="en-GB" sz="2800" dirty="0">
                <a:solidFill>
                  <a:srgbClr val="002060"/>
                </a:solidFill>
                <a:latin typeface="Arial" panose="020B0604020202020204" pitchFamily="34" charset="0"/>
                <a:cs typeface="Arial" panose="020B0604020202020204" pitchFamily="34" charset="0"/>
              </a:rPr>
              <a:t>(Joint Emergency Services Interoperability Principles) </a:t>
            </a:r>
            <a:endParaRPr lang="en-GB" sz="2800" dirty="0" smtClean="0">
              <a:solidFill>
                <a:srgbClr val="002060"/>
              </a:solidFill>
              <a:latin typeface="Arial" panose="020B0604020202020204" pitchFamily="34" charset="0"/>
              <a:cs typeface="Arial" panose="020B0604020202020204" pitchFamily="34" charset="0"/>
            </a:endParaRPr>
          </a:p>
          <a:p>
            <a:pPr algn="ctr"/>
            <a:endParaRPr lang="en-GB" sz="2800" dirty="0" smtClean="0">
              <a:solidFill>
                <a:srgbClr val="002060"/>
              </a:solidFill>
              <a:latin typeface="Arial" panose="020B0604020202020204" pitchFamily="34" charset="0"/>
              <a:cs typeface="Arial" panose="020B0604020202020204" pitchFamily="34" charset="0"/>
            </a:endParaRPr>
          </a:p>
          <a:p>
            <a:pPr algn="ctr"/>
            <a:r>
              <a:rPr lang="en-GB" sz="2800" dirty="0" smtClean="0">
                <a:solidFill>
                  <a:srgbClr val="002060"/>
                </a:solidFill>
                <a:latin typeface="Arial" panose="020B0604020202020204" pitchFamily="34" charset="0"/>
                <a:cs typeface="Arial" panose="020B0604020202020204" pitchFamily="34" charset="0"/>
              </a:rPr>
              <a:t>Improving </a:t>
            </a:r>
            <a:r>
              <a:rPr lang="en-GB" sz="2800" dirty="0">
                <a:solidFill>
                  <a:srgbClr val="002060"/>
                </a:solidFill>
                <a:latin typeface="Arial" panose="020B0604020202020204" pitchFamily="34" charset="0"/>
                <a:cs typeface="Arial" panose="020B0604020202020204" pitchFamily="34" charset="0"/>
              </a:rPr>
              <a:t>the way the Police, Fire &amp; Rescue and Ambulance services work together when responding to major multi-agency incidents.</a:t>
            </a:r>
          </a:p>
        </p:txBody>
      </p:sp>
    </p:spTree>
    <p:extLst>
      <p:ext uri="{BB962C8B-B14F-4D97-AF65-F5344CB8AC3E}">
        <p14:creationId xmlns:p14="http://schemas.microsoft.com/office/powerpoint/2010/main" val="40797340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4 Stages to a Major Incident</a:t>
            </a:r>
            <a:endParaRPr lang="en-GB" sz="3200" b="1" dirty="0">
              <a:solidFill>
                <a:schemeClr val="bg1"/>
              </a:solidFill>
            </a:endParaRPr>
          </a:p>
        </p:txBody>
      </p:sp>
      <p:sp>
        <p:nvSpPr>
          <p:cNvPr id="5" name="TextBox 4"/>
          <p:cNvSpPr txBox="1"/>
          <p:nvPr/>
        </p:nvSpPr>
        <p:spPr>
          <a:xfrm>
            <a:off x="1531087" y="1360454"/>
            <a:ext cx="2062718" cy="646331"/>
          </a:xfrm>
          <a:prstGeom prst="rect">
            <a:avLst/>
          </a:prstGeom>
          <a:noFill/>
        </p:spPr>
        <p:txBody>
          <a:bodyPr wrap="square" rtlCol="0">
            <a:spAutoFit/>
          </a:bodyPr>
          <a:lstStyle/>
          <a:p>
            <a:r>
              <a:rPr lang="en-GB" sz="3600" b="1" dirty="0" smtClean="0">
                <a:solidFill>
                  <a:srgbClr val="002060"/>
                </a:solidFill>
              </a:rPr>
              <a:t>Stage 1</a:t>
            </a:r>
            <a:r>
              <a:rPr lang="en-GB" dirty="0" smtClean="0"/>
              <a:t>:</a:t>
            </a:r>
            <a:endParaRPr lang="en-GB" dirty="0"/>
          </a:p>
        </p:txBody>
      </p:sp>
      <p:sp>
        <p:nvSpPr>
          <p:cNvPr id="6" name="TextBox 5"/>
          <p:cNvSpPr txBox="1"/>
          <p:nvPr/>
        </p:nvSpPr>
        <p:spPr>
          <a:xfrm>
            <a:off x="1531086" y="2358408"/>
            <a:ext cx="2062718" cy="646331"/>
          </a:xfrm>
          <a:prstGeom prst="rect">
            <a:avLst/>
          </a:prstGeom>
          <a:noFill/>
        </p:spPr>
        <p:txBody>
          <a:bodyPr wrap="square" rtlCol="0">
            <a:spAutoFit/>
          </a:bodyPr>
          <a:lstStyle/>
          <a:p>
            <a:r>
              <a:rPr lang="en-GB" sz="3600" b="1" dirty="0" smtClean="0">
                <a:solidFill>
                  <a:srgbClr val="002060"/>
                </a:solidFill>
              </a:rPr>
              <a:t>Stage 2</a:t>
            </a:r>
            <a:r>
              <a:rPr lang="en-GB" dirty="0" smtClean="0"/>
              <a:t>:</a:t>
            </a:r>
            <a:endParaRPr lang="en-GB" dirty="0"/>
          </a:p>
        </p:txBody>
      </p:sp>
      <p:sp>
        <p:nvSpPr>
          <p:cNvPr id="7" name="TextBox 6"/>
          <p:cNvSpPr txBox="1"/>
          <p:nvPr/>
        </p:nvSpPr>
        <p:spPr>
          <a:xfrm>
            <a:off x="1531086" y="3355527"/>
            <a:ext cx="2062718" cy="646331"/>
          </a:xfrm>
          <a:prstGeom prst="rect">
            <a:avLst/>
          </a:prstGeom>
          <a:noFill/>
        </p:spPr>
        <p:txBody>
          <a:bodyPr wrap="square" rtlCol="0">
            <a:spAutoFit/>
          </a:bodyPr>
          <a:lstStyle/>
          <a:p>
            <a:r>
              <a:rPr lang="en-GB" sz="3600" b="1" dirty="0" smtClean="0">
                <a:solidFill>
                  <a:srgbClr val="002060"/>
                </a:solidFill>
              </a:rPr>
              <a:t>Stage 3</a:t>
            </a:r>
            <a:r>
              <a:rPr lang="en-GB" dirty="0" smtClean="0"/>
              <a:t>:</a:t>
            </a:r>
            <a:endParaRPr lang="en-GB" dirty="0"/>
          </a:p>
        </p:txBody>
      </p:sp>
      <p:sp>
        <p:nvSpPr>
          <p:cNvPr id="8" name="TextBox 7"/>
          <p:cNvSpPr txBox="1"/>
          <p:nvPr/>
        </p:nvSpPr>
        <p:spPr>
          <a:xfrm>
            <a:off x="1531086" y="4352646"/>
            <a:ext cx="2062718" cy="646331"/>
          </a:xfrm>
          <a:prstGeom prst="rect">
            <a:avLst/>
          </a:prstGeom>
          <a:noFill/>
        </p:spPr>
        <p:txBody>
          <a:bodyPr wrap="square" rtlCol="0">
            <a:spAutoFit/>
          </a:bodyPr>
          <a:lstStyle/>
          <a:p>
            <a:r>
              <a:rPr lang="en-GB" sz="3600" b="1" dirty="0" smtClean="0">
                <a:solidFill>
                  <a:srgbClr val="002060"/>
                </a:solidFill>
              </a:rPr>
              <a:t>Stage 4</a:t>
            </a:r>
            <a:r>
              <a:rPr lang="en-GB" dirty="0" smtClean="0"/>
              <a:t>:</a:t>
            </a:r>
            <a:endParaRPr lang="en-GB" dirty="0"/>
          </a:p>
        </p:txBody>
      </p:sp>
      <p:sp>
        <p:nvSpPr>
          <p:cNvPr id="9" name="Rectangle 8"/>
          <p:cNvSpPr/>
          <p:nvPr/>
        </p:nvSpPr>
        <p:spPr>
          <a:xfrm>
            <a:off x="3825599" y="1360453"/>
            <a:ext cx="3936014" cy="646331"/>
          </a:xfrm>
          <a:prstGeom prst="rect">
            <a:avLst/>
          </a:prstGeom>
        </p:spPr>
        <p:txBody>
          <a:bodyPr wrap="none">
            <a:spAutoFit/>
          </a:bodyPr>
          <a:lstStyle/>
          <a:p>
            <a:pPr lvl="0">
              <a:defRPr/>
            </a:pPr>
            <a:r>
              <a:rPr lang="en-GB" sz="3600" dirty="0" smtClean="0">
                <a:solidFill>
                  <a:srgbClr val="002060"/>
                </a:solidFill>
              </a:rPr>
              <a:t>The </a:t>
            </a:r>
            <a:r>
              <a:rPr lang="en-GB" sz="3600" dirty="0">
                <a:solidFill>
                  <a:srgbClr val="002060"/>
                </a:solidFill>
              </a:rPr>
              <a:t>initial response </a:t>
            </a:r>
          </a:p>
        </p:txBody>
      </p:sp>
      <p:sp>
        <p:nvSpPr>
          <p:cNvPr id="10" name="Rectangle 9"/>
          <p:cNvSpPr/>
          <p:nvPr/>
        </p:nvSpPr>
        <p:spPr>
          <a:xfrm>
            <a:off x="3825599" y="2329950"/>
            <a:ext cx="4722639" cy="646331"/>
          </a:xfrm>
          <a:prstGeom prst="rect">
            <a:avLst/>
          </a:prstGeom>
        </p:spPr>
        <p:txBody>
          <a:bodyPr wrap="none">
            <a:spAutoFit/>
          </a:bodyPr>
          <a:lstStyle/>
          <a:p>
            <a:pPr lvl="0">
              <a:defRPr/>
            </a:pPr>
            <a:r>
              <a:rPr lang="en-GB" sz="3600" dirty="0">
                <a:solidFill>
                  <a:srgbClr val="002060"/>
                </a:solidFill>
              </a:rPr>
              <a:t>The consolidation phase</a:t>
            </a:r>
          </a:p>
        </p:txBody>
      </p:sp>
      <p:sp>
        <p:nvSpPr>
          <p:cNvPr id="11" name="Rectangle 10"/>
          <p:cNvSpPr/>
          <p:nvPr/>
        </p:nvSpPr>
        <p:spPr>
          <a:xfrm>
            <a:off x="3825599" y="3355526"/>
            <a:ext cx="3825278" cy="646331"/>
          </a:xfrm>
          <a:prstGeom prst="rect">
            <a:avLst/>
          </a:prstGeom>
        </p:spPr>
        <p:txBody>
          <a:bodyPr wrap="none">
            <a:spAutoFit/>
          </a:bodyPr>
          <a:lstStyle/>
          <a:p>
            <a:r>
              <a:rPr lang="en-GB" sz="3600" dirty="0">
                <a:solidFill>
                  <a:srgbClr val="002060"/>
                </a:solidFill>
              </a:rPr>
              <a:t>The recovery phase</a:t>
            </a:r>
            <a:endParaRPr lang="en-GB" sz="3600" dirty="0"/>
          </a:p>
        </p:txBody>
      </p:sp>
      <p:sp>
        <p:nvSpPr>
          <p:cNvPr id="12" name="Rectangle 11"/>
          <p:cNvSpPr/>
          <p:nvPr/>
        </p:nvSpPr>
        <p:spPr>
          <a:xfrm>
            <a:off x="3825599" y="4384930"/>
            <a:ext cx="5557227" cy="646331"/>
          </a:xfrm>
          <a:prstGeom prst="rect">
            <a:avLst/>
          </a:prstGeom>
        </p:spPr>
        <p:txBody>
          <a:bodyPr wrap="none">
            <a:spAutoFit/>
          </a:bodyPr>
          <a:lstStyle/>
          <a:p>
            <a:pPr lvl="0">
              <a:defRPr/>
            </a:pPr>
            <a:r>
              <a:rPr lang="en-GB" sz="3600" dirty="0">
                <a:solidFill>
                  <a:srgbClr val="002060"/>
                </a:solidFill>
              </a:rPr>
              <a:t>The restoration of normality </a:t>
            </a:r>
          </a:p>
        </p:txBody>
      </p:sp>
    </p:spTree>
    <p:extLst>
      <p:ext uri="{BB962C8B-B14F-4D97-AF65-F5344CB8AC3E}">
        <p14:creationId xmlns:p14="http://schemas.microsoft.com/office/powerpoint/2010/main" val="94471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4"/>
          <p:cNvSpPr txBox="1">
            <a:spLocks/>
          </p:cNvSpPr>
          <p:nvPr/>
        </p:nvSpPr>
        <p:spPr>
          <a:xfrm>
            <a:off x="1603459" y="1401613"/>
            <a:ext cx="8778491" cy="306029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Command Structure is role</a:t>
            </a:r>
            <a:r>
              <a:rPr lang="en-GB" dirty="0">
                <a:solidFill>
                  <a:srgbClr val="002060"/>
                </a:solidFill>
                <a:latin typeface="Calibri"/>
              </a:rPr>
              <a:t> </a:t>
            </a:r>
            <a:r>
              <a:rPr lang="en-GB" dirty="0" smtClean="0">
                <a:solidFill>
                  <a:srgbClr val="002060"/>
                </a:solidFill>
                <a:latin typeface="Calibri"/>
              </a:rPr>
              <a:t>is</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not rank specific</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smtClean="0">
                <a:ln>
                  <a:noFill/>
                </a:ln>
                <a:solidFill>
                  <a:srgbClr val="E4B120"/>
                </a:solidFill>
                <a:effectLst/>
                <a:uLnTx/>
                <a:uFillTx/>
                <a:latin typeface="Calibri"/>
                <a:ea typeface="+mn-ea"/>
                <a:cs typeface="+mn-cs"/>
              </a:rPr>
              <a:t>GOLD </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Strategic</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smtClean="0">
                <a:ln>
                  <a:noFill/>
                </a:ln>
                <a:solidFill>
                  <a:schemeClr val="bg1">
                    <a:lumMod val="65000"/>
                  </a:schemeClr>
                </a:solidFill>
                <a:effectLst/>
                <a:uLnTx/>
                <a:uFillTx/>
                <a:latin typeface="Calibri"/>
                <a:ea typeface="+mn-ea"/>
                <a:cs typeface="+mn-cs"/>
              </a:rPr>
              <a:t>SILVER</a:t>
            </a:r>
            <a:r>
              <a:rPr kumimoji="0" lang="en-GB" sz="3200" b="1" i="0" u="none" strike="noStrike" kern="1200" cap="none" spc="0" normalizeH="0" baseline="0" noProof="0" dirty="0" smtClean="0">
                <a:ln>
                  <a:noFill/>
                </a:ln>
                <a:solidFill>
                  <a:srgbClr val="002060"/>
                </a:solidFill>
                <a:effectLst/>
                <a:uLnTx/>
                <a:uFillTx/>
                <a:latin typeface="Calibri"/>
                <a:ea typeface="+mn-ea"/>
                <a:cs typeface="+mn-cs"/>
              </a:rPr>
              <a:t> </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Tactical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smtClean="0">
                <a:ln>
                  <a:noFill/>
                </a:ln>
                <a:solidFill>
                  <a:schemeClr val="accent2">
                    <a:lumMod val="75000"/>
                  </a:schemeClr>
                </a:solidFill>
                <a:effectLst/>
                <a:uLnTx/>
                <a:uFillTx/>
                <a:latin typeface="Calibri"/>
                <a:ea typeface="+mn-ea"/>
                <a:cs typeface="+mn-cs"/>
              </a:rPr>
              <a:t>BRONZE</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 Operational</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6" name="TextBox 5"/>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Command Structure</a:t>
            </a:r>
            <a:endParaRPr lang="en-GB" sz="3200" b="1" dirty="0">
              <a:solidFill>
                <a:schemeClr val="bg1"/>
              </a:solidFill>
            </a:endParaRPr>
          </a:p>
        </p:txBody>
      </p:sp>
    </p:spTree>
    <p:extLst>
      <p:ext uri="{BB962C8B-B14F-4D97-AF65-F5344CB8AC3E}">
        <p14:creationId xmlns:p14="http://schemas.microsoft.com/office/powerpoint/2010/main" val="167378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041989" y="1621817"/>
            <a:ext cx="6125839" cy="404533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sudden discovery of the scene of a serious crime can be traumatic.  Even experienced officers have on occasions forgotten the simplest rules when taken off-balance by the stress of totally unforeseen violence, calamity or unpleasant and unnerving scenes</a:t>
            </a:r>
            <a:r>
              <a:rPr lang="en-GB" dirty="0">
                <a:solidFill>
                  <a:srgbClr val="002060"/>
                </a:solidFill>
                <a:latin typeface="Calibri"/>
              </a:rPr>
              <a:t>.</a:t>
            </a: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p:txBody>
      </p:sp>
      <p:sp>
        <p:nvSpPr>
          <p:cNvPr id="4" name="TextBox 3"/>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smtClean="0">
                <a:solidFill>
                  <a:schemeClr val="bg1"/>
                </a:solidFill>
              </a:rPr>
              <a:t>The Importance of Effective De-briefing</a:t>
            </a:r>
            <a:endParaRPr lang="en-GB" sz="3200" b="1" dirty="0">
              <a:solidFill>
                <a:schemeClr val="bg1"/>
              </a:solidFill>
            </a:endParaRPr>
          </a:p>
        </p:txBody>
      </p:sp>
      <p:pic>
        <p:nvPicPr>
          <p:cNvPr id="5" name="Picture 4"/>
          <p:cNvPicPr>
            <a:picLocks noChangeAspect="1"/>
          </p:cNvPicPr>
          <p:nvPr/>
        </p:nvPicPr>
        <p:blipFill rotWithShape="1">
          <a:blip r:embed="rId4"/>
          <a:srcRect l="3527" t="5188" r="4816" b="5051"/>
          <a:stretch/>
        </p:blipFill>
        <p:spPr>
          <a:xfrm>
            <a:off x="7527851" y="1621817"/>
            <a:ext cx="3487480" cy="4045335"/>
          </a:xfrm>
          <a:prstGeom prst="rect">
            <a:avLst/>
          </a:prstGeom>
        </p:spPr>
      </p:pic>
    </p:spTree>
    <p:extLst>
      <p:ext uri="{BB962C8B-B14F-4D97-AF65-F5344CB8AC3E}">
        <p14:creationId xmlns:p14="http://schemas.microsoft.com/office/powerpoint/2010/main" val="35317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379304" y="1007267"/>
            <a:ext cx="5618634" cy="4098091"/>
          </a:xfrm>
          <a:prstGeom prst="rect">
            <a:avLst/>
          </a:prstGeom>
        </p:spPr>
      </p:pic>
    </p:spTree>
    <p:extLst>
      <p:ext uri="{BB962C8B-B14F-4D97-AF65-F5344CB8AC3E}">
        <p14:creationId xmlns:p14="http://schemas.microsoft.com/office/powerpoint/2010/main" val="11796368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1111</TotalTime>
  <Words>2970</Words>
  <Application>Microsoft Office PowerPoint</Application>
  <PresentationFormat>Widescreen</PresentationFormat>
  <Paragraphs>393</Paragraphs>
  <Slides>26</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ＭＳ Ｐゴシック</vt: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107</cp:revision>
  <cp:lastPrinted>2019-03-05T09:31:39Z</cp:lastPrinted>
  <dcterms:created xsi:type="dcterms:W3CDTF">2018-01-30T11:09:50Z</dcterms:created>
  <dcterms:modified xsi:type="dcterms:W3CDTF">2019-03-26T12:30:02Z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