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469" r:id="rId5"/>
    <p:sldId id="434" r:id="rId6"/>
    <p:sldId id="435" r:id="rId7"/>
    <p:sldId id="283" r:id="rId8"/>
    <p:sldId id="376" r:id="rId9"/>
    <p:sldId id="465" r:id="rId10"/>
    <p:sldId id="426" r:id="rId11"/>
    <p:sldId id="457" r:id="rId12"/>
    <p:sldId id="377" r:id="rId13"/>
    <p:sldId id="507" r:id="rId14"/>
    <p:sldId id="463" r:id="rId15"/>
    <p:sldId id="436" r:id="rId16"/>
    <p:sldId id="462" r:id="rId17"/>
    <p:sldId id="379" r:id="rId18"/>
    <p:sldId id="414" r:id="rId19"/>
    <p:sldId id="416" r:id="rId20"/>
    <p:sldId id="508" r:id="rId21"/>
    <p:sldId id="468" r:id="rId22"/>
    <p:sldId id="470" r:id="rId23"/>
    <p:sldId id="378" r:id="rId24"/>
    <p:sldId id="466" r:id="rId25"/>
    <p:sldId id="453" r:id="rId26"/>
    <p:sldId id="400" r:id="rId27"/>
    <p:sldId id="415" r:id="rId28"/>
    <p:sldId id="399" r:id="rId29"/>
    <p:sldId id="384" r:id="rId30"/>
    <p:sldId id="504" r:id="rId31"/>
    <p:sldId id="385" r:id="rId32"/>
    <p:sldId id="421" r:id="rId33"/>
    <p:sldId id="422" r:id="rId34"/>
    <p:sldId id="386" r:id="rId35"/>
    <p:sldId id="413" r:id="rId36"/>
    <p:sldId id="459" r:id="rId37"/>
    <p:sldId id="425" r:id="rId38"/>
    <p:sldId id="500" r:id="rId39"/>
    <p:sldId id="444" r:id="rId40"/>
    <p:sldId id="445" r:id="rId41"/>
    <p:sldId id="423" r:id="rId42"/>
    <p:sldId id="460" r:id="rId43"/>
    <p:sldId id="461" r:id="rId44"/>
    <p:sldId id="455" r:id="rId45"/>
    <p:sldId id="456" r:id="rId46"/>
    <p:sldId id="499" r:id="rId47"/>
    <p:sldId id="389" r:id="rId48"/>
    <p:sldId id="451" r:id="rId49"/>
    <p:sldId id="424"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89" autoAdjust="0"/>
    <p:restoredTop sz="66027" autoAdjust="0"/>
  </p:normalViewPr>
  <p:slideViewPr>
    <p:cSldViewPr>
      <p:cViewPr varScale="1">
        <p:scale>
          <a:sx n="81" d="100"/>
          <a:sy n="81" d="100"/>
        </p:scale>
        <p:origin x="3008"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2#5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5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6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6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6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1" qsCatId="simple" csTypeId="urn:microsoft.com/office/officeart/2005/8/colors/accent1_2#58" csCatId="accent1" phldr="1"/>
      <dgm:spPr/>
      <dgm:t>
        <a:bodyPr/>
        <a:lstStyle/>
        <a:p>
          <a:endParaRPr lang="en-GB"/>
        </a:p>
      </dgm:t>
    </dgm:pt>
    <dgm:pt modelId="{8E23578F-2F57-4F4C-98DC-72269D9618A2}">
      <dgm:prSet/>
      <dgm:spPr/>
      <dgm:t>
        <a:bodyPr/>
        <a:lstStyle/>
        <a:p>
          <a:r>
            <a:rPr lang="en-GB" b="1" dirty="0"/>
            <a:t>Aims</a:t>
          </a:r>
          <a:endParaRPr lang="en-GB" dirty="0"/>
        </a:p>
      </dgm:t>
    </dgm:pt>
    <dgm:pt modelId="{48C2B2EE-36E2-47EC-AC6E-4810166D1F1A}" type="parTrans" cxnId="{CCABEBA3-EE56-4E92-8E82-B8C8491D451E}">
      <dgm:prSet/>
      <dgm:spPr/>
      <dgm:t>
        <a:bodyPr/>
        <a:lstStyle/>
        <a:p>
          <a:endParaRPr lang="en-GB"/>
        </a:p>
      </dgm:t>
    </dgm:pt>
    <dgm:pt modelId="{35715298-81ED-409B-86AA-02D18A7AEECE}" type="sibTrans" cxnId="{CCABEBA3-EE56-4E92-8E82-B8C8491D451E}">
      <dgm:prSet/>
      <dgm:spPr/>
      <dgm:t>
        <a:bodyPr/>
        <a:lstStyle/>
        <a:p>
          <a:endParaRPr lang="en-GB"/>
        </a:p>
      </dgm:t>
    </dgm:pt>
    <dgm:pt modelId="{ACEE632C-9DCF-4203-B448-DC041A5A6796}">
      <dgm:prSet/>
      <dgm:spPr/>
      <dgm:t>
        <a:bodyPr/>
        <a:lstStyle/>
        <a:p>
          <a:r>
            <a:rPr lang="en-GB" dirty="0"/>
            <a:t>To provide you with an insight to the module and the two assessment components</a:t>
          </a:r>
        </a:p>
      </dgm:t>
    </dgm:pt>
    <dgm:pt modelId="{83F809AA-EABA-4898-ACD9-56F4EAA09652}" type="parTrans" cxnId="{0B5D67C7-D4EF-446C-AE71-846C3DB70B94}">
      <dgm:prSet/>
      <dgm:spPr/>
      <dgm:t>
        <a:bodyPr/>
        <a:lstStyle/>
        <a:p>
          <a:endParaRPr lang="en-GB"/>
        </a:p>
      </dgm:t>
    </dgm:pt>
    <dgm:pt modelId="{791AEE24-929E-4C45-8630-2142C0C5220A}" type="sibTrans" cxnId="{0B5D67C7-D4EF-446C-AE71-846C3DB70B94}">
      <dgm:prSet/>
      <dgm:spPr/>
      <dgm:t>
        <a:bodyPr/>
        <a:lstStyle/>
        <a:p>
          <a:endParaRPr lang="en-GB"/>
        </a:p>
      </dgm:t>
    </dgm:pt>
    <dgm:pt modelId="{3FD9CEF4-3048-0B40-9333-57ED3CB7AA60}">
      <dgm:prSet/>
      <dgm:spPr/>
      <dgm:t>
        <a:bodyPr/>
        <a:lstStyle/>
        <a:p>
          <a:r>
            <a:rPr lang="en-GB" dirty="0"/>
            <a:t>To provide you with an historical outline of the health and social care sector and the inception of the NHS.</a:t>
          </a:r>
        </a:p>
      </dgm:t>
    </dgm:pt>
    <dgm:pt modelId="{262E1973-0118-E44C-AE79-521A4D9B0711}" type="parTrans" cxnId="{B055BD48-A8D0-774E-B50E-4E01C6801903}">
      <dgm:prSet/>
      <dgm:spPr/>
      <dgm:t>
        <a:bodyPr/>
        <a:lstStyle/>
        <a:p>
          <a:endParaRPr lang="en-GB"/>
        </a:p>
      </dgm:t>
    </dgm:pt>
    <dgm:pt modelId="{023929C7-604A-E647-BCDA-C4D33BB7B640}" type="sibTrans" cxnId="{B055BD48-A8D0-774E-B50E-4E01C6801903}">
      <dgm:prSet/>
      <dgm:spPr/>
      <dgm:t>
        <a:bodyPr/>
        <a:lstStyle/>
        <a:p>
          <a:endParaRPr lang="en-GB"/>
        </a:p>
      </dgm:t>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07304" custScaleY="250000">
        <dgm:presLayoutVars>
          <dgm:bulletEnabled val="1"/>
        </dgm:presLayoutVars>
      </dgm:prSet>
      <dgm:spPr/>
    </dgm:pt>
  </dgm:ptLst>
  <dgm:cxnLst>
    <dgm:cxn modelId="{41FF3C0D-9335-435B-8473-0584DE3CC533}" type="presOf" srcId="{8E23578F-2F57-4F4C-98DC-72269D9618A2}" destId="{ADCA2153-40AE-4FAC-86E8-AE6B1E256646}" srcOrd="0" destOrd="0" presId="urn:microsoft.com/office/officeart/2005/8/layout/hProcess9"/>
    <dgm:cxn modelId="{B055BD48-A8D0-774E-B50E-4E01C6801903}" srcId="{8E23578F-2F57-4F4C-98DC-72269D9618A2}" destId="{3FD9CEF4-3048-0B40-9333-57ED3CB7AA60}" srcOrd="1" destOrd="0" parTransId="{262E1973-0118-E44C-AE79-521A4D9B0711}" sibTransId="{023929C7-604A-E647-BCDA-C4D33BB7B640}"/>
    <dgm:cxn modelId="{28608264-6E0C-0941-AA9E-EEA444C845C0}" type="presOf" srcId="{3FD9CEF4-3048-0B40-9333-57ED3CB7AA60}" destId="{ADCA2153-40AE-4FAC-86E8-AE6B1E256646}" srcOrd="0" destOrd="2"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F8B57487-5F67-4DA7-BE78-CB13DCA79D08}" type="presOf" srcId="{B744211D-FA15-492D-B5ED-4FEFDABFF7A2}" destId="{339394B7-55F1-4168-B963-0F60F58E7490}" srcOrd="0" destOrd="0" presId="urn:microsoft.com/office/officeart/2005/8/layout/hProcess9"/>
    <dgm:cxn modelId="{CCABEBA3-EE56-4E92-8E82-B8C8491D451E}" srcId="{B744211D-FA15-492D-B5ED-4FEFDABFF7A2}" destId="{8E23578F-2F57-4F4C-98DC-72269D9618A2}" srcOrd="0" destOrd="0" parTransId="{48C2B2EE-36E2-47EC-AC6E-4810166D1F1A}" sibTransId="{35715298-81ED-409B-86AA-02D18A7AEECE}"/>
    <dgm:cxn modelId="{0B5D67C7-D4EF-446C-AE71-846C3DB70B94}" srcId="{8E23578F-2F57-4F4C-98DC-72269D9618A2}" destId="{ACEE632C-9DCF-4203-B448-DC041A5A6796}" srcOrd="0" destOrd="0" parTransId="{83F809AA-EABA-4898-ACD9-56F4EAA09652}" sibTransId="{791AEE24-929E-4C45-8630-2142C0C5220A}"/>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161" qsCatId="simple" csTypeId="urn:microsoft.com/office/officeart/2005/8/colors/accent1_2#59"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CFC3150A-09AE-4227-8A2C-ABF109020383}">
      <dgm:prSet/>
      <dgm:spPr/>
      <dgm:t>
        <a:bodyPr/>
        <a:lstStyle/>
        <a:p>
          <a:r>
            <a:rPr lang="en-GB" dirty="0"/>
            <a:t>By the end of the session, you should have an insight of what the module will contain, the teaching strategy and approach. </a:t>
          </a:r>
        </a:p>
      </dgm:t>
    </dgm:pt>
    <dgm:pt modelId="{E97C6014-C2A0-44D0-8139-2DA78BC5C1E8}" type="parTrans" cxnId="{90588497-7C15-442A-9E8B-EF46819B00ED}">
      <dgm:prSet/>
      <dgm:spPr/>
      <dgm:t>
        <a:bodyPr/>
        <a:lstStyle/>
        <a:p>
          <a:endParaRPr lang="en-GB"/>
        </a:p>
      </dgm:t>
    </dgm:pt>
    <dgm:pt modelId="{527BC3A8-39E1-4F2B-820A-689363C18C5A}" type="sibTrans" cxnId="{90588497-7C15-442A-9E8B-EF46819B00ED}">
      <dgm:prSet/>
      <dgm:spPr/>
      <dgm:t>
        <a:bodyPr/>
        <a:lstStyle/>
        <a:p>
          <a:endParaRPr lang="en-GB"/>
        </a:p>
      </dgm:t>
    </dgm:pt>
    <dgm:pt modelId="{8D2684D6-D348-480C-8BB9-4F46479C1791}">
      <dgm:prSet/>
      <dgm:spPr/>
      <dgm:t>
        <a:bodyPr/>
        <a:lstStyle/>
        <a:p>
          <a:r>
            <a:rPr lang="en-GB" dirty="0"/>
            <a:t>You should be able to have a broad insight of an historical context of the origins of the health and social care sector and the inception of the NHS.</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5AC14D3F-2667-4661-A614-92E07BA9BBB1}">
      <dgm:prSet/>
      <dgm:spPr/>
      <dgm:t>
        <a:bodyPr/>
        <a:lstStyle/>
        <a:p>
          <a:r>
            <a:rPr lang="en-GB" dirty="0"/>
            <a:t>You will understand that there are two assessment components</a:t>
          </a:r>
        </a:p>
      </dgm:t>
    </dgm:pt>
    <dgm:pt modelId="{5129993C-0128-4332-AD73-EEE9B416A819}" type="parTrans" cxnId="{A68B7076-190C-4E54-8CA8-800FBF5DEE96}">
      <dgm:prSet/>
      <dgm:spPr/>
      <dgm:t>
        <a:bodyPr/>
        <a:lstStyle/>
        <a:p>
          <a:endParaRPr lang="en-GB"/>
        </a:p>
      </dgm:t>
    </dgm:pt>
    <dgm:pt modelId="{14C7EE36-15D8-411D-94AB-4AD33F5634E8}" type="sibTrans" cxnId="{A68B7076-190C-4E54-8CA8-800FBF5DEE96}">
      <dgm:prSet/>
      <dgm:spPr/>
      <dgm:t>
        <a:bodyPr/>
        <a:lstStyle/>
        <a:p>
          <a:endParaRPr lang="en-GB"/>
        </a:p>
      </dgm:t>
    </dgm:pt>
    <dgm:pt modelId="{50C2F26A-858F-48B1-925F-4F73728DAE99}">
      <dgm:prSet/>
      <dgm:spPr/>
      <dgm:t>
        <a:bodyPr/>
        <a:lstStyle/>
        <a:p>
          <a:r>
            <a:rPr lang="en-GB" dirty="0"/>
            <a:t>You will have completed a group work activity and undertaken a presentation. </a:t>
          </a:r>
        </a:p>
      </dgm:t>
    </dgm:pt>
    <dgm:pt modelId="{EC211988-6142-4091-8114-CD7242D04573}" type="parTrans" cxnId="{2280B433-3FC2-4497-8FCA-3E1AFB8F3A26}">
      <dgm:prSet/>
      <dgm:spPr/>
      <dgm:t>
        <a:bodyPr/>
        <a:lstStyle/>
        <a:p>
          <a:endParaRPr lang="en-GB"/>
        </a:p>
      </dgm:t>
    </dgm:pt>
    <dgm:pt modelId="{1CFEF4FE-9B77-4C3E-B30A-DA7F2B615142}" type="sibTrans" cxnId="{2280B433-3FC2-4497-8FCA-3E1AFB8F3A26}">
      <dgm:prSet/>
      <dgm:spPr/>
      <dgm:t>
        <a:bodyPr/>
        <a:lstStyle/>
        <a:p>
          <a:endParaRPr lang="en-GB"/>
        </a:p>
      </dgm:t>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2281" custScaleY="250000">
        <dgm:presLayoutVars>
          <dgm:bulletEnabled val="1"/>
        </dgm:presLayoutVars>
      </dgm:prSet>
      <dgm:spPr/>
    </dgm:pt>
  </dgm:ptLst>
  <dgm:cxnLst>
    <dgm:cxn modelId="{2280B433-3FC2-4497-8FCA-3E1AFB8F3A26}" srcId="{710AA29B-1615-45F4-B7F4-18EC7711BA0F}" destId="{50C2F26A-858F-48B1-925F-4F73728DAE99}" srcOrd="3" destOrd="0" parTransId="{EC211988-6142-4091-8114-CD7242D04573}" sibTransId="{1CFEF4FE-9B77-4C3E-B30A-DA7F2B615142}"/>
    <dgm:cxn modelId="{E43D8252-3269-491A-B9A5-D0E820F4CA79}" type="presOf" srcId="{5AC14D3F-2667-4661-A614-92E07BA9BBB1}" destId="{92CD4DDA-491C-4435-A76D-8375A73536CA}" srcOrd="0" destOrd="2" presId="urn:microsoft.com/office/officeart/2005/8/layout/hProcess9"/>
    <dgm:cxn modelId="{AB0E9264-9D8F-4474-898F-9573CE4F039B}" type="presOf" srcId="{50C2F26A-858F-48B1-925F-4F73728DAE99}" destId="{92CD4DDA-491C-4435-A76D-8375A73536CA}" srcOrd="0" destOrd="4" presId="urn:microsoft.com/office/officeart/2005/8/layout/hProcess9"/>
    <dgm:cxn modelId="{A68B7076-190C-4E54-8CA8-800FBF5DEE96}" srcId="{710AA29B-1615-45F4-B7F4-18EC7711BA0F}" destId="{5AC14D3F-2667-4661-A614-92E07BA9BBB1}" srcOrd="1" destOrd="0" parTransId="{5129993C-0128-4332-AD73-EEE9B416A819}" sibTransId="{14C7EE36-15D8-411D-94AB-4AD33F5634E8}"/>
    <dgm:cxn modelId="{94AB4878-85FE-4B02-855B-991586D80F13}" type="presOf" srcId="{8D2684D6-D348-480C-8BB9-4F46479C1791}" destId="{92CD4DDA-491C-4435-A76D-8375A73536CA}" srcOrd="0" destOrd="3" presId="urn:microsoft.com/office/officeart/2005/8/layout/hProcess9"/>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0BD53BC5-9DB5-4CD8-841A-EDCAE572B3CC}" type="presOf" srcId="{710AA29B-1615-45F4-B7F4-18EC7711BA0F}" destId="{92CD4DDA-491C-4435-A76D-8375A73536CA}" srcOrd="0" destOrd="0" presId="urn:microsoft.com/office/officeart/2005/8/layout/hProcess9"/>
    <dgm:cxn modelId="{E14CB5DF-0A67-408A-A186-C3CFC29ACE6D}" srcId="{710AA29B-1615-45F4-B7F4-18EC7711BA0F}" destId="{8D2684D6-D348-480C-8BB9-4F46479C1791}" srcOrd="2" destOrd="0" parTransId="{8C40CBB9-836D-4A39-9604-40444C33DE66}" sibTransId="{1A598F4D-8D37-4AFD-888D-A9A84C2A29A0}"/>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3EA217-EB14-450C-8138-7AC4A3E79762}" type="doc">
      <dgm:prSet loTypeId="urn:microsoft.com/office/officeart/2005/8/layout/vList5" loCatId="list" qsTypeId="urn:microsoft.com/office/officeart/2005/8/quickstyle/simple1#162" qsCatId="simple" csTypeId="urn:microsoft.com/office/officeart/2005/8/colors/accent1_2#60" csCatId="accent1" phldr="1"/>
      <dgm:spPr/>
      <dgm:t>
        <a:bodyPr/>
        <a:lstStyle/>
        <a:p>
          <a:endParaRPr lang="en-GB"/>
        </a:p>
      </dgm:t>
    </dgm:pt>
    <dgm:pt modelId="{D441A9A7-ACB3-42EA-93D9-AF14114FA445}">
      <dgm:prSet/>
      <dgm:spPr/>
      <dgm:t>
        <a:bodyPr/>
        <a:lstStyle/>
        <a:p>
          <a:r>
            <a:rPr lang="en-GB" dirty="0"/>
            <a:t>Upon the successful completion of this module, students should be able to:</a:t>
          </a:r>
        </a:p>
      </dgm:t>
    </dgm:pt>
    <dgm:pt modelId="{5C7B274A-208B-4832-BF36-519265A9F2BC}" type="parTrans" cxnId="{004933F1-8B8E-4118-8E35-D238F82998F1}">
      <dgm:prSet/>
      <dgm:spPr/>
      <dgm:t>
        <a:bodyPr/>
        <a:lstStyle/>
        <a:p>
          <a:endParaRPr lang="en-GB"/>
        </a:p>
      </dgm:t>
    </dgm:pt>
    <dgm:pt modelId="{5A853A87-81F5-47C2-8A25-A9FF3528687B}" type="sibTrans" cxnId="{004933F1-8B8E-4118-8E35-D238F82998F1}">
      <dgm:prSet/>
      <dgm:spPr/>
      <dgm:t>
        <a:bodyPr/>
        <a:lstStyle/>
        <a:p>
          <a:endParaRPr lang="en-GB"/>
        </a:p>
      </dgm:t>
    </dgm:pt>
    <dgm:pt modelId="{CDD8D35D-3612-4B91-995C-ACD188365C8C}">
      <dgm:prSet/>
      <dgm:spPr/>
      <dgm:t>
        <a:bodyPr/>
        <a:lstStyle/>
        <a:p>
          <a:pPr>
            <a:buFont typeface="Arial" panose="020B0604020202020204" pitchFamily="34" charset="0"/>
            <a:buChar char="•"/>
          </a:pPr>
          <a:r>
            <a:rPr lang="en-GB" dirty="0"/>
            <a:t>Explain the health and social care system in the UK, its origin, and different challenges faced by the system. </a:t>
          </a:r>
        </a:p>
      </dgm:t>
    </dgm:pt>
    <dgm:pt modelId="{9D2B3BE8-A2F1-4523-AC09-E05B6DA0E681}" type="parTrans" cxnId="{DDDE071C-1FC9-41C6-A0EE-724C40951085}">
      <dgm:prSet/>
      <dgm:spPr/>
      <dgm:t>
        <a:bodyPr/>
        <a:lstStyle/>
        <a:p>
          <a:endParaRPr lang="en-GB"/>
        </a:p>
      </dgm:t>
    </dgm:pt>
    <dgm:pt modelId="{97544A68-54A1-47C8-B9DF-58497540065A}" type="sibTrans" cxnId="{DDDE071C-1FC9-41C6-A0EE-724C40951085}">
      <dgm:prSet/>
      <dgm:spPr/>
      <dgm:t>
        <a:bodyPr/>
        <a:lstStyle/>
        <a:p>
          <a:endParaRPr lang="en-GB"/>
        </a:p>
      </dgm:t>
    </dgm:pt>
    <dgm:pt modelId="{EEEA2AC7-F68D-444E-B7AC-72197CD69922}">
      <dgm:prSet/>
      <dgm:spPr/>
      <dgm:t>
        <a:bodyPr/>
        <a:lstStyle/>
        <a:p>
          <a:pPr>
            <a:buFont typeface="Arial" panose="020B0604020202020204" pitchFamily="34" charset="0"/>
            <a:buChar char="•"/>
          </a:pPr>
          <a:r>
            <a:rPr lang="en-GB" dirty="0"/>
            <a:t>Explain the importance of partnership working, effective communication, and record-keeping in health and social care. </a:t>
          </a:r>
        </a:p>
      </dgm:t>
    </dgm:pt>
    <dgm:pt modelId="{BD8D69B6-75F7-4B8A-8207-7439CFECA24C}" type="parTrans" cxnId="{518A6939-C65D-430C-8627-B482B11D79FF}">
      <dgm:prSet/>
      <dgm:spPr/>
      <dgm:t>
        <a:bodyPr/>
        <a:lstStyle/>
        <a:p>
          <a:endParaRPr lang="en-GB"/>
        </a:p>
      </dgm:t>
    </dgm:pt>
    <dgm:pt modelId="{0B48EE97-697E-4FE2-9B29-35E16A31B8B0}" type="sibTrans" cxnId="{518A6939-C65D-430C-8627-B482B11D79FF}">
      <dgm:prSet/>
      <dgm:spPr/>
      <dgm:t>
        <a:bodyPr/>
        <a:lstStyle/>
        <a:p>
          <a:endParaRPr lang="en-GB"/>
        </a:p>
      </dgm:t>
    </dgm:pt>
    <dgm:pt modelId="{10D424F7-556D-4585-B5C6-DE01B711F509}">
      <dgm:prSet/>
      <dgm:spPr/>
      <dgm:t>
        <a:bodyPr/>
        <a:lstStyle/>
        <a:p>
          <a:pPr>
            <a:buFont typeface="Arial" panose="020B0604020202020204" pitchFamily="34" charset="0"/>
            <a:buChar char="•"/>
          </a:pPr>
          <a:r>
            <a:rPr lang="en-GB" dirty="0"/>
            <a:t>Describe the important legislation and policies of health and social care.</a:t>
          </a:r>
        </a:p>
      </dgm:t>
    </dgm:pt>
    <dgm:pt modelId="{1C65824F-CD6F-4D81-98FA-D0F0AEA160D7}" type="parTrans" cxnId="{7E64822A-4027-436F-9151-E1881D43E37B}">
      <dgm:prSet/>
      <dgm:spPr/>
      <dgm:t>
        <a:bodyPr/>
        <a:lstStyle/>
        <a:p>
          <a:endParaRPr lang="en-GB"/>
        </a:p>
      </dgm:t>
    </dgm:pt>
    <dgm:pt modelId="{92CCEC64-A0AC-44CD-A484-FC5EF6733DF7}" type="sibTrans" cxnId="{7E64822A-4027-436F-9151-E1881D43E37B}">
      <dgm:prSet/>
      <dgm:spPr/>
      <dgm:t>
        <a:bodyPr/>
        <a:lstStyle/>
        <a:p>
          <a:endParaRPr lang="en-GB"/>
        </a:p>
      </dgm:t>
    </dgm:pt>
    <dgm:pt modelId="{CCFEAA90-D297-4F44-8A47-03BC5C3F5C67}" type="pres">
      <dgm:prSet presAssocID="{FC3EA217-EB14-450C-8138-7AC4A3E79762}" presName="Name0" presStyleCnt="0">
        <dgm:presLayoutVars>
          <dgm:dir/>
          <dgm:animLvl val="lvl"/>
          <dgm:resizeHandles val="exact"/>
        </dgm:presLayoutVars>
      </dgm:prSet>
      <dgm:spPr/>
    </dgm:pt>
    <dgm:pt modelId="{3ABD8968-ECB8-40E1-90A4-CEACDEAF19BE}" type="pres">
      <dgm:prSet presAssocID="{D441A9A7-ACB3-42EA-93D9-AF14114FA445}" presName="linNode" presStyleCnt="0"/>
      <dgm:spPr/>
    </dgm:pt>
    <dgm:pt modelId="{F19F54C0-BBA0-45F4-BD1D-21FF5D9BF135}" type="pres">
      <dgm:prSet presAssocID="{D441A9A7-ACB3-42EA-93D9-AF14114FA445}" presName="parentText" presStyleLbl="node1" presStyleIdx="0" presStyleCnt="1" custScaleX="84413">
        <dgm:presLayoutVars>
          <dgm:chMax val="1"/>
          <dgm:bulletEnabled val="1"/>
        </dgm:presLayoutVars>
      </dgm:prSet>
      <dgm:spPr/>
    </dgm:pt>
    <dgm:pt modelId="{8F8F2D9E-F32D-4624-A561-2FE116E4A537}" type="pres">
      <dgm:prSet presAssocID="{D441A9A7-ACB3-42EA-93D9-AF14114FA445}" presName="descendantText" presStyleLbl="alignAccFollowNode1" presStyleIdx="0" presStyleCnt="1" custScaleX="106258" custScaleY="109849">
        <dgm:presLayoutVars>
          <dgm:bulletEnabled val="1"/>
        </dgm:presLayoutVars>
      </dgm:prSet>
      <dgm:spPr/>
    </dgm:pt>
  </dgm:ptLst>
  <dgm:cxnLst>
    <dgm:cxn modelId="{D4A77011-DD31-423C-8AA4-008C5718AAC5}" type="presOf" srcId="{10D424F7-556D-4585-B5C6-DE01B711F509}" destId="{8F8F2D9E-F32D-4624-A561-2FE116E4A537}" srcOrd="0" destOrd="2" presId="urn:microsoft.com/office/officeart/2005/8/layout/vList5"/>
    <dgm:cxn modelId="{DDDE071C-1FC9-41C6-A0EE-724C40951085}" srcId="{D441A9A7-ACB3-42EA-93D9-AF14114FA445}" destId="{CDD8D35D-3612-4B91-995C-ACD188365C8C}" srcOrd="0" destOrd="0" parTransId="{9D2B3BE8-A2F1-4523-AC09-E05B6DA0E681}" sibTransId="{97544A68-54A1-47C8-B9DF-58497540065A}"/>
    <dgm:cxn modelId="{7E64822A-4027-436F-9151-E1881D43E37B}" srcId="{D441A9A7-ACB3-42EA-93D9-AF14114FA445}" destId="{10D424F7-556D-4585-B5C6-DE01B711F509}" srcOrd="2" destOrd="0" parTransId="{1C65824F-CD6F-4D81-98FA-D0F0AEA160D7}" sibTransId="{92CCEC64-A0AC-44CD-A484-FC5EF6733DF7}"/>
    <dgm:cxn modelId="{518A6939-C65D-430C-8627-B482B11D79FF}" srcId="{D441A9A7-ACB3-42EA-93D9-AF14114FA445}" destId="{EEEA2AC7-F68D-444E-B7AC-72197CD69922}" srcOrd="1" destOrd="0" parTransId="{BD8D69B6-75F7-4B8A-8207-7439CFECA24C}" sibTransId="{0B48EE97-697E-4FE2-9B29-35E16A31B8B0}"/>
    <dgm:cxn modelId="{FF0B5E45-8AE6-496B-8439-4CFAA9738848}" type="presOf" srcId="{CDD8D35D-3612-4B91-995C-ACD188365C8C}" destId="{8F8F2D9E-F32D-4624-A561-2FE116E4A537}" srcOrd="0" destOrd="0" presId="urn:microsoft.com/office/officeart/2005/8/layout/vList5"/>
    <dgm:cxn modelId="{F8E17E6A-6437-4FAF-8525-C69B0C42D794}" type="presOf" srcId="{D441A9A7-ACB3-42EA-93D9-AF14114FA445}" destId="{F19F54C0-BBA0-45F4-BD1D-21FF5D9BF135}" srcOrd="0" destOrd="0" presId="urn:microsoft.com/office/officeart/2005/8/layout/vList5"/>
    <dgm:cxn modelId="{BDF72FAF-30A4-4F7D-B6BA-449B02F528AF}" type="presOf" srcId="{FC3EA217-EB14-450C-8138-7AC4A3E79762}" destId="{CCFEAA90-D297-4F44-8A47-03BC5C3F5C67}" srcOrd="0" destOrd="0" presId="urn:microsoft.com/office/officeart/2005/8/layout/vList5"/>
    <dgm:cxn modelId="{36C639C8-DC8E-4E0C-865C-124FB7A26BB4}" type="presOf" srcId="{EEEA2AC7-F68D-444E-B7AC-72197CD69922}" destId="{8F8F2D9E-F32D-4624-A561-2FE116E4A537}" srcOrd="0" destOrd="1" presId="urn:microsoft.com/office/officeart/2005/8/layout/vList5"/>
    <dgm:cxn modelId="{004933F1-8B8E-4118-8E35-D238F82998F1}" srcId="{FC3EA217-EB14-450C-8138-7AC4A3E79762}" destId="{D441A9A7-ACB3-42EA-93D9-AF14114FA445}" srcOrd="0" destOrd="0" parTransId="{5C7B274A-208B-4832-BF36-519265A9F2BC}" sibTransId="{5A853A87-81F5-47C2-8A25-A9FF3528687B}"/>
    <dgm:cxn modelId="{9145A895-CBCC-4BB7-A620-EAFDD47C3F29}" type="presParOf" srcId="{CCFEAA90-D297-4F44-8A47-03BC5C3F5C67}" destId="{3ABD8968-ECB8-40E1-90A4-CEACDEAF19BE}" srcOrd="0" destOrd="0" presId="urn:microsoft.com/office/officeart/2005/8/layout/vList5"/>
    <dgm:cxn modelId="{A1C278B3-4C85-4493-9332-E2BEF586A8CD}" type="presParOf" srcId="{3ABD8968-ECB8-40E1-90A4-CEACDEAF19BE}" destId="{F19F54C0-BBA0-45F4-BD1D-21FF5D9BF135}" srcOrd="0" destOrd="0" presId="urn:microsoft.com/office/officeart/2005/8/layout/vList5"/>
    <dgm:cxn modelId="{DBEF49D5-2FBC-4E53-9820-9B179CE21260}" type="presParOf" srcId="{3ABD8968-ECB8-40E1-90A4-CEACDEAF19BE}" destId="{8F8F2D9E-F32D-4624-A561-2FE116E4A53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E31440-05FC-4725-8FA6-30D6C4067351}" type="doc">
      <dgm:prSet loTypeId="urn:microsoft.com/office/officeart/2005/8/layout/cycle2" loCatId="cycle" qsTypeId="urn:microsoft.com/office/officeart/2005/8/quickstyle/simple1#163" qsCatId="simple" csTypeId="urn:microsoft.com/office/officeart/2005/8/colors/accent1_2#61" csCatId="accent1" phldr="1"/>
      <dgm:spPr/>
      <dgm:t>
        <a:bodyPr/>
        <a:lstStyle/>
        <a:p>
          <a:endParaRPr lang="en-GB"/>
        </a:p>
      </dgm:t>
    </dgm:pt>
    <dgm:pt modelId="{226ABC8B-7CE8-4608-A55A-171E2DAF66D0}">
      <dgm:prSet/>
      <dgm:spPr/>
      <dgm:t>
        <a:bodyPr/>
        <a:lstStyle/>
        <a:p>
          <a:pPr algn="ctr"/>
          <a:r>
            <a:rPr lang="en-GB" b="1" dirty="0"/>
            <a:t>Component 1</a:t>
          </a:r>
          <a:endParaRPr lang="en-GB" dirty="0"/>
        </a:p>
      </dgm:t>
    </dgm:pt>
    <dgm:pt modelId="{9B42279D-E61B-4038-A169-80FEA7A59E8F}" type="parTrans" cxnId="{FB60DF52-C191-43B9-A728-C244C20661FA}">
      <dgm:prSet/>
      <dgm:spPr/>
      <dgm:t>
        <a:bodyPr/>
        <a:lstStyle/>
        <a:p>
          <a:endParaRPr lang="en-GB"/>
        </a:p>
      </dgm:t>
    </dgm:pt>
    <dgm:pt modelId="{B148024F-DF45-48EF-87D2-E3278F1B97B1}" type="sibTrans" cxnId="{FB60DF52-C191-43B9-A728-C244C20661FA}">
      <dgm:prSet/>
      <dgm:spPr/>
      <dgm:t>
        <a:bodyPr/>
        <a:lstStyle/>
        <a:p>
          <a:endParaRPr lang="en-GB"/>
        </a:p>
      </dgm:t>
    </dgm:pt>
    <dgm:pt modelId="{95C2D154-BCE2-4373-8EC8-F761C944DF45}">
      <dgm:prSet/>
      <dgm:spPr/>
      <dgm:t>
        <a:bodyPr/>
        <a:lstStyle/>
        <a:p>
          <a:pPr algn="l"/>
          <a:r>
            <a:rPr lang="en-GB" dirty="0"/>
            <a:t>Portfolio</a:t>
          </a:r>
        </a:p>
      </dgm:t>
    </dgm:pt>
    <dgm:pt modelId="{9C9191D1-90CF-4529-AD01-9A5EFFC86EB0}" type="parTrans" cxnId="{678FF3CC-11E8-4C7E-B8B5-60473D0005F6}">
      <dgm:prSet/>
      <dgm:spPr/>
      <dgm:t>
        <a:bodyPr/>
        <a:lstStyle/>
        <a:p>
          <a:endParaRPr lang="en-GB"/>
        </a:p>
      </dgm:t>
    </dgm:pt>
    <dgm:pt modelId="{CBFE6BF0-6CDC-4FF3-B954-186E230CB68D}" type="sibTrans" cxnId="{678FF3CC-11E8-4C7E-B8B5-60473D0005F6}">
      <dgm:prSet/>
      <dgm:spPr/>
      <dgm:t>
        <a:bodyPr/>
        <a:lstStyle/>
        <a:p>
          <a:endParaRPr lang="en-GB"/>
        </a:p>
      </dgm:t>
    </dgm:pt>
    <dgm:pt modelId="{DA0B30C4-6C42-4556-9F48-B274747290BA}">
      <dgm:prSet/>
      <dgm:spPr/>
      <dgm:t>
        <a:bodyPr/>
        <a:lstStyle/>
        <a:p>
          <a:pPr algn="l"/>
          <a:r>
            <a:rPr lang="en-GB" dirty="0"/>
            <a:t>50% weighting</a:t>
          </a:r>
        </a:p>
      </dgm:t>
    </dgm:pt>
    <dgm:pt modelId="{0C9C6997-E80E-428B-84C3-0A2BDD30C0AF}" type="parTrans" cxnId="{25E4F8DF-A31D-4BD8-B12B-0EDDF9E7B586}">
      <dgm:prSet/>
      <dgm:spPr/>
      <dgm:t>
        <a:bodyPr/>
        <a:lstStyle/>
        <a:p>
          <a:endParaRPr lang="en-GB"/>
        </a:p>
      </dgm:t>
    </dgm:pt>
    <dgm:pt modelId="{583297C8-FF9B-4979-A231-43EEB57796D6}" type="sibTrans" cxnId="{25E4F8DF-A31D-4BD8-B12B-0EDDF9E7B586}">
      <dgm:prSet/>
      <dgm:spPr/>
      <dgm:t>
        <a:bodyPr/>
        <a:lstStyle/>
        <a:p>
          <a:endParaRPr lang="en-GB"/>
        </a:p>
      </dgm:t>
    </dgm:pt>
    <dgm:pt modelId="{E24DC226-95B9-584E-8901-90DDA8AF3DA9}">
      <dgm:prSet/>
      <dgm:spPr/>
      <dgm:t>
        <a:bodyPr/>
        <a:lstStyle/>
        <a:p>
          <a:pPr algn="l"/>
          <a:r>
            <a:rPr lang="en-GB" dirty="0"/>
            <a:t>2 tasks</a:t>
          </a:r>
        </a:p>
      </dgm:t>
    </dgm:pt>
    <dgm:pt modelId="{F0522DCB-F497-D34F-914D-900AD014B000}" type="parTrans" cxnId="{67BF6370-AF9A-9C48-BDD2-3AF33462EC98}">
      <dgm:prSet/>
      <dgm:spPr/>
      <dgm:t>
        <a:bodyPr/>
        <a:lstStyle/>
        <a:p>
          <a:endParaRPr lang="en-GB"/>
        </a:p>
      </dgm:t>
    </dgm:pt>
    <dgm:pt modelId="{78723109-0550-8A4D-8310-337EF9351D89}" type="sibTrans" cxnId="{67BF6370-AF9A-9C48-BDD2-3AF33462EC98}">
      <dgm:prSet/>
      <dgm:spPr/>
      <dgm:t>
        <a:bodyPr/>
        <a:lstStyle/>
        <a:p>
          <a:endParaRPr lang="en-GB"/>
        </a:p>
      </dgm:t>
    </dgm:pt>
    <dgm:pt modelId="{29235E29-EC7B-2F42-B4EA-953203F67ACB}">
      <dgm:prSet/>
      <dgm:spPr/>
      <dgm:t>
        <a:bodyPr/>
        <a:lstStyle/>
        <a:p>
          <a:pPr algn="l"/>
          <a:r>
            <a:rPr lang="en-GB" dirty="0"/>
            <a:t>Task 1: mini report (750 words)</a:t>
          </a:r>
        </a:p>
      </dgm:t>
    </dgm:pt>
    <dgm:pt modelId="{21657B59-D570-BC43-A240-1EA1D89975E0}" type="parTrans" cxnId="{0BF4B908-C7EA-CA41-98B2-4AAA214992B7}">
      <dgm:prSet/>
      <dgm:spPr/>
      <dgm:t>
        <a:bodyPr/>
        <a:lstStyle/>
        <a:p>
          <a:endParaRPr lang="en-GB"/>
        </a:p>
      </dgm:t>
    </dgm:pt>
    <dgm:pt modelId="{F6B29468-94C1-194F-AAA5-446A485EAEF7}" type="sibTrans" cxnId="{0BF4B908-C7EA-CA41-98B2-4AAA214992B7}">
      <dgm:prSet/>
      <dgm:spPr/>
      <dgm:t>
        <a:bodyPr/>
        <a:lstStyle/>
        <a:p>
          <a:endParaRPr lang="en-GB"/>
        </a:p>
      </dgm:t>
    </dgm:pt>
    <dgm:pt modelId="{60D9B033-3CE6-6141-8713-3529250DE5C2}">
      <dgm:prSet/>
      <dgm:spPr/>
      <dgm:t>
        <a:bodyPr/>
        <a:lstStyle/>
        <a:p>
          <a:pPr algn="l"/>
          <a:r>
            <a:rPr lang="en-GB" dirty="0"/>
            <a:t>Task 2: essay (750 words) </a:t>
          </a:r>
        </a:p>
      </dgm:t>
    </dgm:pt>
    <dgm:pt modelId="{50AFEBE1-11BD-6145-9EF5-4AB77C6C1B14}" type="parTrans" cxnId="{2EBD12A1-656D-C94F-8A31-8A9C821EAFB7}">
      <dgm:prSet/>
      <dgm:spPr/>
      <dgm:t>
        <a:bodyPr/>
        <a:lstStyle/>
        <a:p>
          <a:endParaRPr lang="en-GB"/>
        </a:p>
      </dgm:t>
    </dgm:pt>
    <dgm:pt modelId="{9114032A-C9CC-E148-8FC8-96B27860B79D}" type="sibTrans" cxnId="{2EBD12A1-656D-C94F-8A31-8A9C821EAFB7}">
      <dgm:prSet/>
      <dgm:spPr/>
      <dgm:t>
        <a:bodyPr/>
        <a:lstStyle/>
        <a:p>
          <a:endParaRPr lang="en-GB"/>
        </a:p>
      </dgm:t>
    </dgm:pt>
    <dgm:pt modelId="{4BFB864E-95FE-4B96-8CD3-C1E10D97A3FA}" type="pres">
      <dgm:prSet presAssocID="{10E31440-05FC-4725-8FA6-30D6C4067351}" presName="cycle" presStyleCnt="0">
        <dgm:presLayoutVars>
          <dgm:dir/>
          <dgm:resizeHandles val="exact"/>
        </dgm:presLayoutVars>
      </dgm:prSet>
      <dgm:spPr/>
    </dgm:pt>
    <dgm:pt modelId="{A330B13F-2F04-4837-87BF-A583A2E4C835}" type="pres">
      <dgm:prSet presAssocID="{226ABC8B-7CE8-4608-A55A-171E2DAF66D0}" presName="node" presStyleLbl="node1" presStyleIdx="0" presStyleCnt="1">
        <dgm:presLayoutVars>
          <dgm:bulletEnabled val="1"/>
        </dgm:presLayoutVars>
      </dgm:prSet>
      <dgm:spPr/>
    </dgm:pt>
  </dgm:ptLst>
  <dgm:cxnLst>
    <dgm:cxn modelId="{ED9F2604-ABD5-4501-90D0-BBCEEA9F7B89}" type="presOf" srcId="{10E31440-05FC-4725-8FA6-30D6C4067351}" destId="{4BFB864E-95FE-4B96-8CD3-C1E10D97A3FA}" srcOrd="0" destOrd="0" presId="urn:microsoft.com/office/officeart/2005/8/layout/cycle2"/>
    <dgm:cxn modelId="{0BF4B908-C7EA-CA41-98B2-4AAA214992B7}" srcId="{226ABC8B-7CE8-4608-A55A-171E2DAF66D0}" destId="{29235E29-EC7B-2F42-B4EA-953203F67ACB}" srcOrd="2" destOrd="0" parTransId="{21657B59-D570-BC43-A240-1EA1D89975E0}" sibTransId="{F6B29468-94C1-194F-AAA5-446A485EAEF7}"/>
    <dgm:cxn modelId="{E3F65F3C-605E-4892-BDD5-E00BB210AA7D}" type="presOf" srcId="{226ABC8B-7CE8-4608-A55A-171E2DAF66D0}" destId="{A330B13F-2F04-4837-87BF-A583A2E4C835}" srcOrd="0" destOrd="0" presId="urn:microsoft.com/office/officeart/2005/8/layout/cycle2"/>
    <dgm:cxn modelId="{FB60DF52-C191-43B9-A728-C244C20661FA}" srcId="{10E31440-05FC-4725-8FA6-30D6C4067351}" destId="{226ABC8B-7CE8-4608-A55A-171E2DAF66D0}" srcOrd="0" destOrd="0" parTransId="{9B42279D-E61B-4038-A169-80FEA7A59E8F}" sibTransId="{B148024F-DF45-48EF-87D2-E3278F1B97B1}"/>
    <dgm:cxn modelId="{3BEF705F-55DA-8548-B3BB-428D50524A11}" type="presOf" srcId="{60D9B033-3CE6-6141-8713-3529250DE5C2}" destId="{A330B13F-2F04-4837-87BF-A583A2E4C835}" srcOrd="0" destOrd="4" presId="urn:microsoft.com/office/officeart/2005/8/layout/cycle2"/>
    <dgm:cxn modelId="{D19EA36E-A76E-594D-97FB-F2F4E2BBB5A7}" type="presOf" srcId="{29235E29-EC7B-2F42-B4EA-953203F67ACB}" destId="{A330B13F-2F04-4837-87BF-A583A2E4C835}" srcOrd="0" destOrd="3" presId="urn:microsoft.com/office/officeart/2005/8/layout/cycle2"/>
    <dgm:cxn modelId="{67BF6370-AF9A-9C48-BDD2-3AF33462EC98}" srcId="{226ABC8B-7CE8-4608-A55A-171E2DAF66D0}" destId="{E24DC226-95B9-584E-8901-90DDA8AF3DA9}" srcOrd="1" destOrd="0" parTransId="{F0522DCB-F497-D34F-914D-900AD014B000}" sibTransId="{78723109-0550-8A4D-8310-337EF9351D89}"/>
    <dgm:cxn modelId="{9E87AD7E-32D2-F043-868D-241248D56E73}" type="presOf" srcId="{E24DC226-95B9-584E-8901-90DDA8AF3DA9}" destId="{A330B13F-2F04-4837-87BF-A583A2E4C835}" srcOrd="0" destOrd="2" presId="urn:microsoft.com/office/officeart/2005/8/layout/cycle2"/>
    <dgm:cxn modelId="{2EBD12A1-656D-C94F-8A31-8A9C821EAFB7}" srcId="{226ABC8B-7CE8-4608-A55A-171E2DAF66D0}" destId="{60D9B033-3CE6-6141-8713-3529250DE5C2}" srcOrd="3" destOrd="0" parTransId="{50AFEBE1-11BD-6145-9EF5-4AB77C6C1B14}" sibTransId="{9114032A-C9CC-E148-8FC8-96B27860B79D}"/>
    <dgm:cxn modelId="{C5864FCC-C308-40E1-B0BF-5789E877E527}" type="presOf" srcId="{95C2D154-BCE2-4373-8EC8-F761C944DF45}" destId="{A330B13F-2F04-4837-87BF-A583A2E4C835}" srcOrd="0" destOrd="1" presId="urn:microsoft.com/office/officeart/2005/8/layout/cycle2"/>
    <dgm:cxn modelId="{678FF3CC-11E8-4C7E-B8B5-60473D0005F6}" srcId="{226ABC8B-7CE8-4608-A55A-171E2DAF66D0}" destId="{95C2D154-BCE2-4373-8EC8-F761C944DF45}" srcOrd="0" destOrd="0" parTransId="{9C9191D1-90CF-4529-AD01-9A5EFFC86EB0}" sibTransId="{CBFE6BF0-6CDC-4FF3-B954-186E230CB68D}"/>
    <dgm:cxn modelId="{25E4F8DF-A31D-4BD8-B12B-0EDDF9E7B586}" srcId="{226ABC8B-7CE8-4608-A55A-171E2DAF66D0}" destId="{DA0B30C4-6C42-4556-9F48-B274747290BA}" srcOrd="4" destOrd="0" parTransId="{0C9C6997-E80E-428B-84C3-0A2BDD30C0AF}" sibTransId="{583297C8-FF9B-4979-A231-43EEB57796D6}"/>
    <dgm:cxn modelId="{5C94E4F6-E58F-4E24-AAF0-1B5BFE6C0CE0}" type="presOf" srcId="{DA0B30C4-6C42-4556-9F48-B274747290BA}" destId="{A330B13F-2F04-4837-87BF-A583A2E4C835}" srcOrd="0" destOrd="5" presId="urn:microsoft.com/office/officeart/2005/8/layout/cycle2"/>
    <dgm:cxn modelId="{FBA618DE-524F-42B3-AF56-157D68E5AA43}" type="presParOf" srcId="{4BFB864E-95FE-4B96-8CD3-C1E10D97A3FA}" destId="{A330B13F-2F04-4837-87BF-A583A2E4C835}"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A0C46C-63E9-4342-B51D-C8BA8198E6DD}" type="doc">
      <dgm:prSet loTypeId="urn:microsoft.com/office/officeart/2005/8/layout/cycle2" loCatId="cycle" qsTypeId="urn:microsoft.com/office/officeart/2005/8/quickstyle/simple1#164" qsCatId="simple" csTypeId="urn:microsoft.com/office/officeart/2005/8/colors/accent1_2#62" csCatId="accent1" phldr="1"/>
      <dgm:spPr/>
      <dgm:t>
        <a:bodyPr/>
        <a:lstStyle/>
        <a:p>
          <a:endParaRPr lang="en-GB"/>
        </a:p>
      </dgm:t>
    </dgm:pt>
    <dgm:pt modelId="{52916714-3D29-403F-8CF6-675331D747F9}">
      <dgm:prSet/>
      <dgm:spPr/>
      <dgm:t>
        <a:bodyPr/>
        <a:lstStyle/>
        <a:p>
          <a:pPr algn="ctr"/>
          <a:r>
            <a:rPr lang="en-GB" b="1" dirty="0"/>
            <a:t>Component 2</a:t>
          </a:r>
          <a:endParaRPr lang="en-GB" dirty="0"/>
        </a:p>
      </dgm:t>
    </dgm:pt>
    <dgm:pt modelId="{EB3B116C-BF89-4786-B6DF-45A3386E511D}" type="parTrans" cxnId="{F945AEB7-BD80-4697-8C38-6ACDE8509FBA}">
      <dgm:prSet/>
      <dgm:spPr/>
      <dgm:t>
        <a:bodyPr/>
        <a:lstStyle/>
        <a:p>
          <a:endParaRPr lang="en-GB"/>
        </a:p>
      </dgm:t>
    </dgm:pt>
    <dgm:pt modelId="{D7E18A3D-D386-4A39-9169-9E74C7323BB4}" type="sibTrans" cxnId="{F945AEB7-BD80-4697-8C38-6ACDE8509FBA}">
      <dgm:prSet/>
      <dgm:spPr/>
      <dgm:t>
        <a:bodyPr/>
        <a:lstStyle/>
        <a:p>
          <a:endParaRPr lang="en-GB"/>
        </a:p>
      </dgm:t>
    </dgm:pt>
    <dgm:pt modelId="{FA08727C-FD78-42B0-BEF0-484CA671AF49}">
      <dgm:prSet/>
      <dgm:spPr/>
      <dgm:t>
        <a:bodyPr/>
        <a:lstStyle/>
        <a:p>
          <a:pPr algn="l"/>
          <a:r>
            <a:rPr lang="en-GB" dirty="0"/>
            <a:t>Coursework – written assignment</a:t>
          </a:r>
        </a:p>
      </dgm:t>
    </dgm:pt>
    <dgm:pt modelId="{F03AEE66-082A-443E-ABAD-472EFB0A95DA}" type="parTrans" cxnId="{0F73915C-8E12-4A5E-B825-CF9C0CC69DB1}">
      <dgm:prSet/>
      <dgm:spPr/>
      <dgm:t>
        <a:bodyPr/>
        <a:lstStyle/>
        <a:p>
          <a:endParaRPr lang="en-GB"/>
        </a:p>
      </dgm:t>
    </dgm:pt>
    <dgm:pt modelId="{0F24C978-ADC4-48F5-B39B-743BB5F27D04}" type="sibTrans" cxnId="{0F73915C-8E12-4A5E-B825-CF9C0CC69DB1}">
      <dgm:prSet/>
      <dgm:spPr/>
      <dgm:t>
        <a:bodyPr/>
        <a:lstStyle/>
        <a:p>
          <a:endParaRPr lang="en-GB"/>
        </a:p>
      </dgm:t>
    </dgm:pt>
    <dgm:pt modelId="{31397845-5CF1-413F-9CA4-64AFD65C54F9}">
      <dgm:prSet/>
      <dgm:spPr/>
      <dgm:t>
        <a:bodyPr/>
        <a:lstStyle/>
        <a:p>
          <a:pPr algn="l"/>
          <a:r>
            <a:rPr lang="en-GB" dirty="0"/>
            <a:t>1.500 words         (+/- 10%)</a:t>
          </a:r>
        </a:p>
      </dgm:t>
    </dgm:pt>
    <dgm:pt modelId="{D999FE29-8823-490D-B80A-A75D42D0F524}" type="parTrans" cxnId="{305A0FAE-E42B-4690-A31F-D4608CE322EF}">
      <dgm:prSet/>
      <dgm:spPr/>
      <dgm:t>
        <a:bodyPr/>
        <a:lstStyle/>
        <a:p>
          <a:endParaRPr lang="en-GB"/>
        </a:p>
      </dgm:t>
    </dgm:pt>
    <dgm:pt modelId="{89C561A5-ECF7-43B7-962B-FA68D654D113}" type="sibTrans" cxnId="{305A0FAE-E42B-4690-A31F-D4608CE322EF}">
      <dgm:prSet/>
      <dgm:spPr/>
      <dgm:t>
        <a:bodyPr/>
        <a:lstStyle/>
        <a:p>
          <a:endParaRPr lang="en-GB"/>
        </a:p>
      </dgm:t>
    </dgm:pt>
    <dgm:pt modelId="{B65B39AA-2C78-478E-A941-85843549349F}">
      <dgm:prSet/>
      <dgm:spPr/>
      <dgm:t>
        <a:bodyPr/>
        <a:lstStyle/>
        <a:p>
          <a:pPr algn="l"/>
          <a:r>
            <a:rPr lang="en-GB"/>
            <a:t>50% weighting</a:t>
          </a:r>
        </a:p>
      </dgm:t>
    </dgm:pt>
    <dgm:pt modelId="{6453466B-AF1C-4D68-B984-1BA498CEB027}" type="parTrans" cxnId="{0F4FB709-D9F0-41CF-BD26-462117F02B5E}">
      <dgm:prSet/>
      <dgm:spPr/>
      <dgm:t>
        <a:bodyPr/>
        <a:lstStyle/>
        <a:p>
          <a:endParaRPr lang="en-GB"/>
        </a:p>
      </dgm:t>
    </dgm:pt>
    <dgm:pt modelId="{4FC204DF-F888-4BA3-A1D6-9FE0CA7D210F}" type="sibTrans" cxnId="{0F4FB709-D9F0-41CF-BD26-462117F02B5E}">
      <dgm:prSet/>
      <dgm:spPr/>
      <dgm:t>
        <a:bodyPr/>
        <a:lstStyle/>
        <a:p>
          <a:endParaRPr lang="en-GB"/>
        </a:p>
      </dgm:t>
    </dgm:pt>
    <dgm:pt modelId="{89B59D4C-3E5A-4545-B301-388CDE7BF5CF}" type="pres">
      <dgm:prSet presAssocID="{21A0C46C-63E9-4342-B51D-C8BA8198E6DD}" presName="cycle" presStyleCnt="0">
        <dgm:presLayoutVars>
          <dgm:dir/>
          <dgm:resizeHandles val="exact"/>
        </dgm:presLayoutVars>
      </dgm:prSet>
      <dgm:spPr/>
    </dgm:pt>
    <dgm:pt modelId="{2270C0B3-9C10-4080-A461-2C1433668714}" type="pres">
      <dgm:prSet presAssocID="{52916714-3D29-403F-8CF6-675331D747F9}" presName="node" presStyleLbl="node1" presStyleIdx="0" presStyleCnt="1" custRadScaleRad="100478" custRadScaleInc="-1">
        <dgm:presLayoutVars>
          <dgm:bulletEnabled val="1"/>
        </dgm:presLayoutVars>
      </dgm:prSet>
      <dgm:spPr/>
    </dgm:pt>
  </dgm:ptLst>
  <dgm:cxnLst>
    <dgm:cxn modelId="{0F4FB709-D9F0-41CF-BD26-462117F02B5E}" srcId="{52916714-3D29-403F-8CF6-675331D747F9}" destId="{B65B39AA-2C78-478E-A941-85843549349F}" srcOrd="2" destOrd="0" parTransId="{6453466B-AF1C-4D68-B984-1BA498CEB027}" sibTransId="{4FC204DF-F888-4BA3-A1D6-9FE0CA7D210F}"/>
    <dgm:cxn modelId="{A30AA14F-6289-4743-AF20-D89B46BFD72F}" type="presOf" srcId="{FA08727C-FD78-42B0-BEF0-484CA671AF49}" destId="{2270C0B3-9C10-4080-A461-2C1433668714}" srcOrd="0" destOrd="1" presId="urn:microsoft.com/office/officeart/2005/8/layout/cycle2"/>
    <dgm:cxn modelId="{0F73915C-8E12-4A5E-B825-CF9C0CC69DB1}" srcId="{52916714-3D29-403F-8CF6-675331D747F9}" destId="{FA08727C-FD78-42B0-BEF0-484CA671AF49}" srcOrd="0" destOrd="0" parTransId="{F03AEE66-082A-443E-ABAD-472EFB0A95DA}" sibTransId="{0F24C978-ADC4-48F5-B39B-743BB5F27D04}"/>
    <dgm:cxn modelId="{F28AFA66-3807-4C0C-988D-E578760FFE17}" type="presOf" srcId="{52916714-3D29-403F-8CF6-675331D747F9}" destId="{2270C0B3-9C10-4080-A461-2C1433668714}" srcOrd="0" destOrd="0" presId="urn:microsoft.com/office/officeart/2005/8/layout/cycle2"/>
    <dgm:cxn modelId="{4476F76D-1977-481A-951E-5B3075B202C7}" type="presOf" srcId="{31397845-5CF1-413F-9CA4-64AFD65C54F9}" destId="{2270C0B3-9C10-4080-A461-2C1433668714}" srcOrd="0" destOrd="2" presId="urn:microsoft.com/office/officeart/2005/8/layout/cycle2"/>
    <dgm:cxn modelId="{C07C7C88-EE74-4703-98F9-A506A676AE9B}" type="presOf" srcId="{B65B39AA-2C78-478E-A941-85843549349F}" destId="{2270C0B3-9C10-4080-A461-2C1433668714}" srcOrd="0" destOrd="3" presId="urn:microsoft.com/office/officeart/2005/8/layout/cycle2"/>
    <dgm:cxn modelId="{305A0FAE-E42B-4690-A31F-D4608CE322EF}" srcId="{52916714-3D29-403F-8CF6-675331D747F9}" destId="{31397845-5CF1-413F-9CA4-64AFD65C54F9}" srcOrd="1" destOrd="0" parTransId="{D999FE29-8823-490D-B80A-A75D42D0F524}" sibTransId="{89C561A5-ECF7-43B7-962B-FA68D654D113}"/>
    <dgm:cxn modelId="{F945AEB7-BD80-4697-8C38-6ACDE8509FBA}" srcId="{21A0C46C-63E9-4342-B51D-C8BA8198E6DD}" destId="{52916714-3D29-403F-8CF6-675331D747F9}" srcOrd="0" destOrd="0" parTransId="{EB3B116C-BF89-4786-B6DF-45A3386E511D}" sibTransId="{D7E18A3D-D386-4A39-9169-9E74C7323BB4}"/>
    <dgm:cxn modelId="{FEA5DDD8-920F-456C-BFCD-DE69EE615C77}" type="presOf" srcId="{21A0C46C-63E9-4342-B51D-C8BA8198E6DD}" destId="{89B59D4C-3E5A-4545-B301-388CDE7BF5CF}" srcOrd="0" destOrd="0" presId="urn:microsoft.com/office/officeart/2005/8/layout/cycle2"/>
    <dgm:cxn modelId="{493CB308-EBBA-42A8-9B0C-30329B175B7E}" type="presParOf" srcId="{89B59D4C-3E5A-4545-B301-388CDE7BF5CF}" destId="{2270C0B3-9C10-4080-A461-2C1433668714}"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6A0129-F8AA-44E6-8069-0F8DC7148517}" type="doc">
      <dgm:prSet loTypeId="urn:microsoft.com/office/officeart/2005/8/layout/chevron2" loCatId="process" qsTypeId="urn:microsoft.com/office/officeart/2005/8/quickstyle/simple1#165" qsCatId="simple" csTypeId="urn:microsoft.com/office/officeart/2005/8/colors/accent1_2#63" csCatId="accent1" phldr="1"/>
      <dgm:spPr/>
      <dgm:t>
        <a:bodyPr/>
        <a:lstStyle/>
        <a:p>
          <a:endParaRPr lang="en-GB"/>
        </a:p>
      </dgm:t>
    </dgm:pt>
    <dgm:pt modelId="{C82CACDD-6BC8-4EEF-9501-8B97F0BE899B}">
      <dgm:prSet custT="1"/>
      <dgm:spPr/>
      <dgm:t>
        <a:bodyPr/>
        <a:lstStyle/>
        <a:p>
          <a:br>
            <a:rPr lang="en-US" sz="2400" b="1" dirty="0"/>
          </a:br>
          <a:r>
            <a:rPr lang="en-GB" sz="2400" b="1" dirty="0"/>
            <a:t>The context of the health and social     care sector</a:t>
          </a:r>
          <a:endParaRPr lang="en-GB" sz="2400" dirty="0"/>
        </a:p>
      </dgm:t>
    </dgm:pt>
    <dgm:pt modelId="{08B2AF47-23E7-441B-8133-C36C8D6A8B96}" type="parTrans" cxnId="{ACBCF363-757C-44D3-BAE0-69212EC82973}">
      <dgm:prSet/>
      <dgm:spPr/>
      <dgm:t>
        <a:bodyPr/>
        <a:lstStyle/>
        <a:p>
          <a:endParaRPr lang="en-GB"/>
        </a:p>
      </dgm:t>
    </dgm:pt>
    <dgm:pt modelId="{8F8784A2-DECD-486D-B3C0-91D64C5733F1}" type="sibTrans" cxnId="{ACBCF363-757C-44D3-BAE0-69212EC82973}">
      <dgm:prSet/>
      <dgm:spPr/>
      <dgm:t>
        <a:bodyPr/>
        <a:lstStyle/>
        <a:p>
          <a:endParaRPr lang="en-GB"/>
        </a:p>
      </dgm:t>
    </dgm:pt>
    <dgm:pt modelId="{82B053C1-524F-4D73-A24D-669FDA011459}">
      <dgm:prSet custT="1"/>
      <dgm:spPr>
        <a:solidFill>
          <a:schemeClr val="accent1">
            <a:lumMod val="20000"/>
            <a:lumOff val="80000"/>
            <a:alpha val="90000"/>
          </a:schemeClr>
        </a:solidFill>
      </dgm:spPr>
      <dgm:t>
        <a:bodyPr/>
        <a:lstStyle/>
        <a:p>
          <a:r>
            <a:rPr lang="en-GB" sz="2400" b="1" dirty="0"/>
            <a:t>The context of the health and social care sector</a:t>
          </a:r>
        </a:p>
      </dgm:t>
    </dgm:pt>
    <dgm:pt modelId="{D5F5B86A-241A-4E34-B9A8-B6D537387559}" type="parTrans" cxnId="{1004B868-28DA-4F7B-B987-22E1814C4FBB}">
      <dgm:prSet/>
      <dgm:spPr/>
      <dgm:t>
        <a:bodyPr/>
        <a:lstStyle/>
        <a:p>
          <a:endParaRPr lang="en-GB"/>
        </a:p>
      </dgm:t>
    </dgm:pt>
    <dgm:pt modelId="{314D4261-24EE-4247-9375-69EA3C839045}" type="sibTrans" cxnId="{1004B868-28DA-4F7B-B987-22E1814C4FBB}">
      <dgm:prSet/>
      <dgm:spPr/>
      <dgm:t>
        <a:bodyPr/>
        <a:lstStyle/>
        <a:p>
          <a:endParaRPr lang="en-GB"/>
        </a:p>
      </dgm:t>
    </dgm:pt>
    <dgm:pt modelId="{B70DEE1A-4461-4EF7-91C5-FCB2A5CE67D8}">
      <dgm:prSet custT="1"/>
      <dgm:spPr>
        <a:solidFill>
          <a:schemeClr val="accent1">
            <a:lumMod val="20000"/>
            <a:lumOff val="80000"/>
            <a:alpha val="90000"/>
          </a:schemeClr>
        </a:solidFill>
      </dgm:spPr>
      <dgm:t>
        <a:bodyPr/>
        <a:lstStyle/>
        <a:p>
          <a:r>
            <a:rPr lang="en-GB" sz="2400" b="1" dirty="0"/>
            <a:t>Labour Reforms</a:t>
          </a:r>
        </a:p>
      </dgm:t>
    </dgm:pt>
    <dgm:pt modelId="{4D483D37-1E4B-40F5-9256-88E7BDDEA5FA}" type="parTrans" cxnId="{2FD2CF30-7CC5-480C-AD87-33197AD50243}">
      <dgm:prSet/>
      <dgm:spPr/>
      <dgm:t>
        <a:bodyPr/>
        <a:lstStyle/>
        <a:p>
          <a:endParaRPr lang="en-GB"/>
        </a:p>
      </dgm:t>
    </dgm:pt>
    <dgm:pt modelId="{8280BC76-E84F-4948-A65B-29AC4BA30BF2}" type="sibTrans" cxnId="{2FD2CF30-7CC5-480C-AD87-33197AD50243}">
      <dgm:prSet/>
      <dgm:spPr/>
      <dgm:t>
        <a:bodyPr/>
        <a:lstStyle/>
        <a:p>
          <a:endParaRPr lang="en-GB"/>
        </a:p>
      </dgm:t>
    </dgm:pt>
    <dgm:pt modelId="{B8453700-FB98-4D05-A382-3880AEB9C3B9}">
      <dgm:prSet custT="1"/>
      <dgm:spPr>
        <a:solidFill>
          <a:schemeClr val="accent1">
            <a:lumMod val="20000"/>
            <a:lumOff val="80000"/>
            <a:alpha val="90000"/>
          </a:schemeClr>
        </a:solidFill>
      </dgm:spPr>
      <dgm:t>
        <a:bodyPr/>
        <a:lstStyle/>
        <a:p>
          <a:r>
            <a:rPr lang="en-GB" sz="2400" b="1" dirty="0"/>
            <a:t>The birth of the NHS </a:t>
          </a:r>
        </a:p>
      </dgm:t>
    </dgm:pt>
    <dgm:pt modelId="{584A838D-C85B-431A-A51E-46BF4A521FC0}" type="parTrans" cxnId="{08A578BB-FA56-4B62-96CB-73676ADA23C7}">
      <dgm:prSet/>
      <dgm:spPr/>
      <dgm:t>
        <a:bodyPr/>
        <a:lstStyle/>
        <a:p>
          <a:endParaRPr lang="en-GB"/>
        </a:p>
      </dgm:t>
    </dgm:pt>
    <dgm:pt modelId="{6D72E38D-B216-4A1A-BBB1-D6228A18A15B}" type="sibTrans" cxnId="{08A578BB-FA56-4B62-96CB-73676ADA23C7}">
      <dgm:prSet/>
      <dgm:spPr/>
      <dgm:t>
        <a:bodyPr/>
        <a:lstStyle/>
        <a:p>
          <a:endParaRPr lang="en-GB"/>
        </a:p>
      </dgm:t>
    </dgm:pt>
    <dgm:pt modelId="{0BD77C5C-F58A-4399-8190-F1EF84322780}">
      <dgm:prSet custT="1"/>
      <dgm:spPr>
        <a:solidFill>
          <a:schemeClr val="accent1">
            <a:lumMod val="20000"/>
            <a:lumOff val="80000"/>
            <a:alpha val="90000"/>
          </a:schemeClr>
        </a:solidFill>
      </dgm:spPr>
      <dgm:t>
        <a:bodyPr/>
        <a:lstStyle/>
        <a:p>
          <a:r>
            <a:rPr lang="en-GB" sz="2400" b="1" dirty="0"/>
            <a:t>The 2</a:t>
          </a:r>
          <a:r>
            <a:rPr lang="en-GB" sz="2400" b="1" baseline="30000" dirty="0"/>
            <a:t>nd</a:t>
          </a:r>
          <a:r>
            <a:rPr lang="en-GB" sz="2400" b="1" dirty="0"/>
            <a:t> World War</a:t>
          </a:r>
        </a:p>
      </dgm:t>
    </dgm:pt>
    <dgm:pt modelId="{02AF5B23-F5DF-4EEA-86B5-E6D4A660D305}" type="parTrans" cxnId="{53BEC9A4-4A66-4935-A9AD-12045C087F73}">
      <dgm:prSet/>
      <dgm:spPr/>
      <dgm:t>
        <a:bodyPr/>
        <a:lstStyle/>
        <a:p>
          <a:endParaRPr lang="en-GB"/>
        </a:p>
      </dgm:t>
    </dgm:pt>
    <dgm:pt modelId="{5763B8FC-F657-43CA-9691-288C45F83007}" type="sibTrans" cxnId="{53BEC9A4-4A66-4935-A9AD-12045C087F73}">
      <dgm:prSet/>
      <dgm:spPr/>
      <dgm:t>
        <a:bodyPr/>
        <a:lstStyle/>
        <a:p>
          <a:endParaRPr lang="en-GB"/>
        </a:p>
      </dgm:t>
    </dgm:pt>
    <dgm:pt modelId="{7234D339-B1D4-4D57-8E75-431021A5303B}">
      <dgm:prSet custT="1"/>
      <dgm:spPr>
        <a:solidFill>
          <a:schemeClr val="accent1">
            <a:lumMod val="20000"/>
            <a:lumOff val="80000"/>
            <a:alpha val="90000"/>
          </a:schemeClr>
        </a:solidFill>
      </dgm:spPr>
      <dgm:t>
        <a:bodyPr/>
        <a:lstStyle/>
        <a:p>
          <a:r>
            <a:rPr lang="en-GB" sz="2400" b="1" dirty="0"/>
            <a:t>Read contents of pages 13 to 36 in Glasby (2012)</a:t>
          </a:r>
        </a:p>
      </dgm:t>
    </dgm:pt>
    <dgm:pt modelId="{7CD5129D-F13E-4BF9-9A55-1432ACEF17A3}" type="parTrans" cxnId="{B24D7E96-DB5F-4216-8E01-F3D53B77C2C2}">
      <dgm:prSet/>
      <dgm:spPr/>
      <dgm:t>
        <a:bodyPr/>
        <a:lstStyle/>
        <a:p>
          <a:endParaRPr lang="en-GB"/>
        </a:p>
      </dgm:t>
    </dgm:pt>
    <dgm:pt modelId="{8D8BA534-35DD-4F71-9FBB-435D80BC3E16}" type="sibTrans" cxnId="{B24D7E96-DB5F-4216-8E01-F3D53B77C2C2}">
      <dgm:prSet/>
      <dgm:spPr/>
      <dgm:t>
        <a:bodyPr/>
        <a:lstStyle/>
        <a:p>
          <a:endParaRPr lang="en-GB"/>
        </a:p>
      </dgm:t>
    </dgm:pt>
    <dgm:pt modelId="{60EBA53E-5796-4F69-BF1C-E72C2CA8C5DD}">
      <dgm:prSet custT="1"/>
      <dgm:spPr>
        <a:solidFill>
          <a:schemeClr val="accent1">
            <a:lumMod val="20000"/>
            <a:lumOff val="80000"/>
            <a:alpha val="90000"/>
          </a:schemeClr>
        </a:solidFill>
      </dgm:spPr>
      <dgm:t>
        <a:bodyPr/>
        <a:lstStyle/>
        <a:p>
          <a:r>
            <a:rPr lang="en-GB" sz="2400" b="1" dirty="0" err="1"/>
            <a:t>Haugan</a:t>
          </a:r>
          <a:r>
            <a:rPr lang="en-GB" sz="2400" b="1" dirty="0"/>
            <a:t> &amp; Eriksson (2021) Chapter 6 </a:t>
          </a:r>
        </a:p>
      </dgm:t>
    </dgm:pt>
    <dgm:pt modelId="{A82900C5-A403-42FC-8678-7F93576D0652}" type="parTrans" cxnId="{C981DBBC-2983-45CE-9A3B-97AFA61B7800}">
      <dgm:prSet/>
      <dgm:spPr/>
    </dgm:pt>
    <dgm:pt modelId="{07A75692-7ABD-4FA6-B1DF-0DCE30C98719}" type="sibTrans" cxnId="{C981DBBC-2983-45CE-9A3B-97AFA61B7800}">
      <dgm:prSet/>
      <dgm:spPr/>
    </dgm:pt>
    <dgm:pt modelId="{C647934F-198F-4305-924A-F779B3A6F11D}" type="pres">
      <dgm:prSet presAssocID="{866A0129-F8AA-44E6-8069-0F8DC7148517}" presName="linearFlow" presStyleCnt="0">
        <dgm:presLayoutVars>
          <dgm:dir/>
          <dgm:animLvl val="lvl"/>
          <dgm:resizeHandles val="exact"/>
        </dgm:presLayoutVars>
      </dgm:prSet>
      <dgm:spPr/>
    </dgm:pt>
    <dgm:pt modelId="{77A51015-9CA2-49BD-9481-5BF2ABC1794C}" type="pres">
      <dgm:prSet presAssocID="{C82CACDD-6BC8-4EEF-9501-8B97F0BE899B}" presName="composite" presStyleCnt="0"/>
      <dgm:spPr/>
    </dgm:pt>
    <dgm:pt modelId="{3D96A167-A2AF-4CD7-8E2D-42C7DD281C71}" type="pres">
      <dgm:prSet presAssocID="{C82CACDD-6BC8-4EEF-9501-8B97F0BE899B}" presName="parentText" presStyleLbl="alignNode1" presStyleIdx="0" presStyleCnt="1">
        <dgm:presLayoutVars>
          <dgm:chMax val="1"/>
          <dgm:bulletEnabled val="1"/>
        </dgm:presLayoutVars>
      </dgm:prSet>
      <dgm:spPr/>
    </dgm:pt>
    <dgm:pt modelId="{1C181BAF-10A3-4A94-9238-D1793AA5CAF9}" type="pres">
      <dgm:prSet presAssocID="{C82CACDD-6BC8-4EEF-9501-8B97F0BE899B}" presName="descendantText" presStyleLbl="alignAcc1" presStyleIdx="0" presStyleCnt="1" custScaleX="100562" custScaleY="93017" custLinFactNeighborX="281" custLinFactNeighborY="3818">
        <dgm:presLayoutVars>
          <dgm:bulletEnabled val="1"/>
        </dgm:presLayoutVars>
      </dgm:prSet>
      <dgm:spPr/>
    </dgm:pt>
  </dgm:ptLst>
  <dgm:cxnLst>
    <dgm:cxn modelId="{85477A01-4356-4A62-9CBA-3AA5DB3C17AD}" type="presOf" srcId="{60EBA53E-5796-4F69-BF1C-E72C2CA8C5DD}" destId="{1C181BAF-10A3-4A94-9238-D1793AA5CAF9}" srcOrd="0" destOrd="5" presId="urn:microsoft.com/office/officeart/2005/8/layout/chevron2"/>
    <dgm:cxn modelId="{4DFE921B-0248-4B1D-A87C-10730E1CF5B9}" type="presOf" srcId="{866A0129-F8AA-44E6-8069-0F8DC7148517}" destId="{C647934F-198F-4305-924A-F779B3A6F11D}" srcOrd="0" destOrd="0" presId="urn:microsoft.com/office/officeart/2005/8/layout/chevron2"/>
    <dgm:cxn modelId="{2FD2CF30-7CC5-480C-AD87-33197AD50243}" srcId="{C82CACDD-6BC8-4EEF-9501-8B97F0BE899B}" destId="{B70DEE1A-4461-4EF7-91C5-FCB2A5CE67D8}" srcOrd="2" destOrd="0" parTransId="{4D483D37-1E4B-40F5-9256-88E7BDDEA5FA}" sibTransId="{8280BC76-E84F-4948-A65B-29AC4BA30BF2}"/>
    <dgm:cxn modelId="{2110F235-92D3-4E30-B36D-3799DD2F8685}" type="presOf" srcId="{7234D339-B1D4-4D57-8E75-431021A5303B}" destId="{1C181BAF-10A3-4A94-9238-D1793AA5CAF9}" srcOrd="0" destOrd="4" presId="urn:microsoft.com/office/officeart/2005/8/layout/chevron2"/>
    <dgm:cxn modelId="{4E805945-8E56-4E71-8B55-95BAF3CA3A6D}" type="presOf" srcId="{B70DEE1A-4461-4EF7-91C5-FCB2A5CE67D8}" destId="{1C181BAF-10A3-4A94-9238-D1793AA5CAF9}" srcOrd="0" destOrd="2" presId="urn:microsoft.com/office/officeart/2005/8/layout/chevron2"/>
    <dgm:cxn modelId="{ACBCF363-757C-44D3-BAE0-69212EC82973}" srcId="{866A0129-F8AA-44E6-8069-0F8DC7148517}" destId="{C82CACDD-6BC8-4EEF-9501-8B97F0BE899B}" srcOrd="0" destOrd="0" parTransId="{08B2AF47-23E7-441B-8133-C36C8D6A8B96}" sibTransId="{8F8784A2-DECD-486D-B3C0-91D64C5733F1}"/>
    <dgm:cxn modelId="{1004B868-28DA-4F7B-B987-22E1814C4FBB}" srcId="{C82CACDD-6BC8-4EEF-9501-8B97F0BE899B}" destId="{82B053C1-524F-4D73-A24D-669FDA011459}" srcOrd="0" destOrd="0" parTransId="{D5F5B86A-241A-4E34-B9A8-B6D537387559}" sibTransId="{314D4261-24EE-4247-9375-69EA3C839045}"/>
    <dgm:cxn modelId="{BAF3F869-263B-4709-B603-90308A8513E3}" type="presOf" srcId="{0BD77C5C-F58A-4399-8190-F1EF84322780}" destId="{1C181BAF-10A3-4A94-9238-D1793AA5CAF9}" srcOrd="0" destOrd="1" presId="urn:microsoft.com/office/officeart/2005/8/layout/chevron2"/>
    <dgm:cxn modelId="{1F8C1872-C235-42AE-8263-F403F73A9EC3}" type="presOf" srcId="{82B053C1-524F-4D73-A24D-669FDA011459}" destId="{1C181BAF-10A3-4A94-9238-D1793AA5CAF9}" srcOrd="0" destOrd="0" presId="urn:microsoft.com/office/officeart/2005/8/layout/chevron2"/>
    <dgm:cxn modelId="{B24D7E96-DB5F-4216-8E01-F3D53B77C2C2}" srcId="{C82CACDD-6BC8-4EEF-9501-8B97F0BE899B}" destId="{7234D339-B1D4-4D57-8E75-431021A5303B}" srcOrd="4" destOrd="0" parTransId="{7CD5129D-F13E-4BF9-9A55-1432ACEF17A3}" sibTransId="{8D8BA534-35DD-4F71-9FBB-435D80BC3E16}"/>
    <dgm:cxn modelId="{53BEC9A4-4A66-4935-A9AD-12045C087F73}" srcId="{C82CACDD-6BC8-4EEF-9501-8B97F0BE899B}" destId="{0BD77C5C-F58A-4399-8190-F1EF84322780}" srcOrd="1" destOrd="0" parTransId="{02AF5B23-F5DF-4EEA-86B5-E6D4A660D305}" sibTransId="{5763B8FC-F657-43CA-9691-288C45F83007}"/>
    <dgm:cxn modelId="{08A578BB-FA56-4B62-96CB-73676ADA23C7}" srcId="{C82CACDD-6BC8-4EEF-9501-8B97F0BE899B}" destId="{B8453700-FB98-4D05-A382-3880AEB9C3B9}" srcOrd="3" destOrd="0" parTransId="{584A838D-C85B-431A-A51E-46BF4A521FC0}" sibTransId="{6D72E38D-B216-4A1A-BBB1-D6228A18A15B}"/>
    <dgm:cxn modelId="{C981DBBC-2983-45CE-9A3B-97AFA61B7800}" srcId="{C82CACDD-6BC8-4EEF-9501-8B97F0BE899B}" destId="{60EBA53E-5796-4F69-BF1C-E72C2CA8C5DD}" srcOrd="5" destOrd="0" parTransId="{A82900C5-A403-42FC-8678-7F93576D0652}" sibTransId="{07A75692-7ABD-4FA6-B1DF-0DCE30C98719}"/>
    <dgm:cxn modelId="{080A7DC2-AE0A-40EC-8F00-39C0E2798DBA}" type="presOf" srcId="{C82CACDD-6BC8-4EEF-9501-8B97F0BE899B}" destId="{3D96A167-A2AF-4CD7-8E2D-42C7DD281C71}" srcOrd="0" destOrd="0" presId="urn:microsoft.com/office/officeart/2005/8/layout/chevron2"/>
    <dgm:cxn modelId="{414853D4-5E18-4F1E-AA8C-1B8EADEF0D62}" type="presOf" srcId="{B8453700-FB98-4D05-A382-3880AEB9C3B9}" destId="{1C181BAF-10A3-4A94-9238-D1793AA5CAF9}" srcOrd="0" destOrd="3" presId="urn:microsoft.com/office/officeart/2005/8/layout/chevron2"/>
    <dgm:cxn modelId="{CFB4D440-577D-4B85-8C36-994589D1FDB5}" type="presParOf" srcId="{C647934F-198F-4305-924A-F779B3A6F11D}" destId="{77A51015-9CA2-49BD-9481-5BF2ABC1794C}" srcOrd="0" destOrd="0" presId="urn:microsoft.com/office/officeart/2005/8/layout/chevron2"/>
    <dgm:cxn modelId="{B25A5FDF-C492-46F1-A33A-9876BEF01004}" type="presParOf" srcId="{77A51015-9CA2-49BD-9481-5BF2ABC1794C}" destId="{3D96A167-A2AF-4CD7-8E2D-42C7DD281C71}" srcOrd="0" destOrd="0" presId="urn:microsoft.com/office/officeart/2005/8/layout/chevron2"/>
    <dgm:cxn modelId="{EBCE6F90-1D19-4422-B424-6908707C8CA8}" type="presParOf" srcId="{77A51015-9CA2-49BD-9481-5BF2ABC1794C}" destId="{1C181BAF-10A3-4A94-9238-D1793AA5CAF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18635" y="0"/>
          <a:ext cx="3611201" cy="4824535"/>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144015" y="0"/>
          <a:ext cx="3960440" cy="482453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dirty="0"/>
            <a:t>Aims</a:t>
          </a:r>
          <a:endParaRPr lang="en-GB" sz="3000" kern="1200" dirty="0"/>
        </a:p>
        <a:p>
          <a:pPr marL="228600" lvl="1" indent="-228600" algn="l" defTabSz="1022350">
            <a:lnSpc>
              <a:spcPct val="90000"/>
            </a:lnSpc>
            <a:spcBef>
              <a:spcPct val="0"/>
            </a:spcBef>
            <a:spcAft>
              <a:spcPct val="15000"/>
            </a:spcAft>
            <a:buChar char="•"/>
          </a:pPr>
          <a:r>
            <a:rPr lang="en-GB" sz="2300" kern="1200" dirty="0"/>
            <a:t>To provide you with an insight to the module and the two assessment components</a:t>
          </a:r>
        </a:p>
        <a:p>
          <a:pPr marL="228600" lvl="1" indent="-228600" algn="l" defTabSz="1022350">
            <a:lnSpc>
              <a:spcPct val="90000"/>
            </a:lnSpc>
            <a:spcBef>
              <a:spcPct val="0"/>
            </a:spcBef>
            <a:spcAft>
              <a:spcPct val="15000"/>
            </a:spcAft>
            <a:buChar char="•"/>
          </a:pPr>
          <a:r>
            <a:rPr lang="en-GB" sz="2300" kern="1200" dirty="0"/>
            <a:t>To provide you with an historical outline of the health and social care sector and the inception of the NHS.</a:t>
          </a:r>
        </a:p>
      </dsp:txBody>
      <dsp:txXfrm>
        <a:off x="337348" y="193333"/>
        <a:ext cx="3573774" cy="4437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2323" y="0"/>
          <a:ext cx="4243824"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Objectives</a:t>
          </a:r>
          <a:endParaRPr lang="en-GB" sz="2200" kern="1200" dirty="0"/>
        </a:p>
        <a:p>
          <a:pPr marL="171450" lvl="1" indent="-171450" algn="l" defTabSz="755650">
            <a:lnSpc>
              <a:spcPct val="90000"/>
            </a:lnSpc>
            <a:spcBef>
              <a:spcPct val="0"/>
            </a:spcBef>
            <a:spcAft>
              <a:spcPct val="15000"/>
            </a:spcAft>
            <a:buChar char="•"/>
          </a:pPr>
          <a:r>
            <a:rPr lang="en-GB" sz="1700" kern="1200" dirty="0"/>
            <a:t>By the end of the session, you should have an insight of what the module will contain, the teaching strategy and approach. </a:t>
          </a:r>
        </a:p>
        <a:p>
          <a:pPr marL="171450" lvl="1" indent="-171450" algn="l" defTabSz="755650">
            <a:lnSpc>
              <a:spcPct val="90000"/>
            </a:lnSpc>
            <a:spcBef>
              <a:spcPct val="0"/>
            </a:spcBef>
            <a:spcAft>
              <a:spcPct val="15000"/>
            </a:spcAft>
            <a:buChar char="•"/>
          </a:pPr>
          <a:r>
            <a:rPr lang="en-GB" sz="1700" kern="1200" dirty="0"/>
            <a:t>You will understand that there are two assessment components</a:t>
          </a:r>
        </a:p>
        <a:p>
          <a:pPr marL="171450" lvl="1" indent="-171450" algn="l" defTabSz="755650">
            <a:lnSpc>
              <a:spcPct val="90000"/>
            </a:lnSpc>
            <a:spcBef>
              <a:spcPct val="0"/>
            </a:spcBef>
            <a:spcAft>
              <a:spcPct val="15000"/>
            </a:spcAft>
            <a:buChar char="•"/>
          </a:pPr>
          <a:r>
            <a:rPr lang="en-GB" sz="1700" kern="1200" dirty="0"/>
            <a:t>You should be able to have a broad insight of an historical context of the origins of the health and social care sector and the inception of the NHS.</a:t>
          </a:r>
        </a:p>
        <a:p>
          <a:pPr marL="171450" lvl="1" indent="-171450" algn="l" defTabSz="755650">
            <a:lnSpc>
              <a:spcPct val="90000"/>
            </a:lnSpc>
            <a:spcBef>
              <a:spcPct val="0"/>
            </a:spcBef>
            <a:spcAft>
              <a:spcPct val="15000"/>
            </a:spcAft>
            <a:buChar char="•"/>
          </a:pPr>
          <a:r>
            <a:rPr lang="en-GB" sz="1700" kern="1200" dirty="0"/>
            <a:t>You will have completed a group work activity and undertaken a presentation. </a:t>
          </a:r>
        </a:p>
      </dsp:txBody>
      <dsp:txXfrm>
        <a:off x="209489" y="207166"/>
        <a:ext cx="3829492" cy="44822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F2D9E-F32D-4624-A561-2FE116E4A537}">
      <dsp:nvSpPr>
        <dsp:cNvPr id="0" name=""/>
        <dsp:cNvSpPr/>
      </dsp:nvSpPr>
      <dsp:spPr>
        <a:xfrm rot="5400000">
          <a:off x="3640094" y="-669895"/>
          <a:ext cx="3986644" cy="5876295"/>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Font typeface="Arial" panose="020B0604020202020204" pitchFamily="34" charset="0"/>
            <a:buChar char="•"/>
          </a:pPr>
          <a:r>
            <a:rPr lang="en-GB" sz="2300" kern="1200" dirty="0"/>
            <a:t>Explain the health and social care system in the UK, its origin, and different challenges faced by the system. </a:t>
          </a:r>
        </a:p>
        <a:p>
          <a:pPr marL="228600" lvl="1" indent="-228600" algn="l" defTabSz="1022350">
            <a:lnSpc>
              <a:spcPct val="90000"/>
            </a:lnSpc>
            <a:spcBef>
              <a:spcPct val="0"/>
            </a:spcBef>
            <a:spcAft>
              <a:spcPct val="15000"/>
            </a:spcAft>
            <a:buFont typeface="Arial" panose="020B0604020202020204" pitchFamily="34" charset="0"/>
            <a:buChar char="•"/>
          </a:pPr>
          <a:r>
            <a:rPr lang="en-GB" sz="2300" kern="1200" dirty="0"/>
            <a:t>Explain the importance of partnership working, effective communication, and record-keeping in health and social care. </a:t>
          </a:r>
        </a:p>
        <a:p>
          <a:pPr marL="228600" lvl="1" indent="-228600" algn="l" defTabSz="1022350">
            <a:lnSpc>
              <a:spcPct val="90000"/>
            </a:lnSpc>
            <a:spcBef>
              <a:spcPct val="0"/>
            </a:spcBef>
            <a:spcAft>
              <a:spcPct val="15000"/>
            </a:spcAft>
            <a:buFont typeface="Arial" panose="020B0604020202020204" pitchFamily="34" charset="0"/>
            <a:buChar char="•"/>
          </a:pPr>
          <a:r>
            <a:rPr lang="en-GB" sz="2300" kern="1200" dirty="0"/>
            <a:t>Describe the important legislation and policies of health and social care.</a:t>
          </a:r>
        </a:p>
      </dsp:txBody>
      <dsp:txXfrm rot="-5400000">
        <a:off x="2695269" y="469542"/>
        <a:ext cx="5681683" cy="3597420"/>
      </dsp:txXfrm>
    </dsp:sp>
    <dsp:sp modelId="{F19F54C0-BBA0-45F4-BD1D-21FF5D9BF135}">
      <dsp:nvSpPr>
        <dsp:cNvPr id="0" name=""/>
        <dsp:cNvSpPr/>
      </dsp:nvSpPr>
      <dsp:spPr>
        <a:xfrm>
          <a:off x="69395" y="0"/>
          <a:ext cx="2625873" cy="45365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Upon the successful completion of this module, students should be able to:</a:t>
          </a:r>
        </a:p>
      </dsp:txBody>
      <dsp:txXfrm>
        <a:off x="197580" y="128185"/>
        <a:ext cx="2369503" cy="42801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30B13F-2F04-4837-87BF-A583A2E4C835}">
      <dsp:nvSpPr>
        <dsp:cNvPr id="0" name=""/>
        <dsp:cNvSpPr/>
      </dsp:nvSpPr>
      <dsp:spPr>
        <a:xfrm>
          <a:off x="0" y="66835"/>
          <a:ext cx="4402832" cy="440283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b="1" kern="1200" dirty="0"/>
            <a:t>Component 1</a:t>
          </a:r>
          <a:endParaRPr lang="en-GB" sz="2700" kern="1200" dirty="0"/>
        </a:p>
        <a:p>
          <a:pPr marL="228600" lvl="1" indent="-228600" algn="l" defTabSz="933450">
            <a:lnSpc>
              <a:spcPct val="90000"/>
            </a:lnSpc>
            <a:spcBef>
              <a:spcPct val="0"/>
            </a:spcBef>
            <a:spcAft>
              <a:spcPct val="15000"/>
            </a:spcAft>
            <a:buChar char="•"/>
          </a:pPr>
          <a:r>
            <a:rPr lang="en-GB" sz="2100" kern="1200" dirty="0"/>
            <a:t>Portfolio</a:t>
          </a:r>
        </a:p>
        <a:p>
          <a:pPr marL="228600" lvl="1" indent="-228600" algn="l" defTabSz="933450">
            <a:lnSpc>
              <a:spcPct val="90000"/>
            </a:lnSpc>
            <a:spcBef>
              <a:spcPct val="0"/>
            </a:spcBef>
            <a:spcAft>
              <a:spcPct val="15000"/>
            </a:spcAft>
            <a:buChar char="•"/>
          </a:pPr>
          <a:r>
            <a:rPr lang="en-GB" sz="2100" kern="1200" dirty="0"/>
            <a:t>2 tasks</a:t>
          </a:r>
        </a:p>
        <a:p>
          <a:pPr marL="228600" lvl="1" indent="-228600" algn="l" defTabSz="933450">
            <a:lnSpc>
              <a:spcPct val="90000"/>
            </a:lnSpc>
            <a:spcBef>
              <a:spcPct val="0"/>
            </a:spcBef>
            <a:spcAft>
              <a:spcPct val="15000"/>
            </a:spcAft>
            <a:buChar char="•"/>
          </a:pPr>
          <a:r>
            <a:rPr lang="en-GB" sz="2100" kern="1200" dirty="0"/>
            <a:t>Task 1: mini report (750 words)</a:t>
          </a:r>
        </a:p>
        <a:p>
          <a:pPr marL="228600" lvl="1" indent="-228600" algn="l" defTabSz="933450">
            <a:lnSpc>
              <a:spcPct val="90000"/>
            </a:lnSpc>
            <a:spcBef>
              <a:spcPct val="0"/>
            </a:spcBef>
            <a:spcAft>
              <a:spcPct val="15000"/>
            </a:spcAft>
            <a:buChar char="•"/>
          </a:pPr>
          <a:r>
            <a:rPr lang="en-GB" sz="2100" kern="1200" dirty="0"/>
            <a:t>Task 2: essay (750 words) </a:t>
          </a:r>
        </a:p>
        <a:p>
          <a:pPr marL="228600" lvl="1" indent="-228600" algn="l" defTabSz="933450">
            <a:lnSpc>
              <a:spcPct val="90000"/>
            </a:lnSpc>
            <a:spcBef>
              <a:spcPct val="0"/>
            </a:spcBef>
            <a:spcAft>
              <a:spcPct val="15000"/>
            </a:spcAft>
            <a:buChar char="•"/>
          </a:pPr>
          <a:r>
            <a:rPr lang="en-GB" sz="2100" kern="1200" dirty="0"/>
            <a:t>50% weighting</a:t>
          </a:r>
        </a:p>
      </dsp:txBody>
      <dsp:txXfrm>
        <a:off x="644780" y="711615"/>
        <a:ext cx="3113272" cy="3113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0C0B3-9C10-4080-A461-2C1433668714}">
      <dsp:nvSpPr>
        <dsp:cNvPr id="0" name=""/>
        <dsp:cNvSpPr/>
      </dsp:nvSpPr>
      <dsp:spPr>
        <a:xfrm>
          <a:off x="0" y="319441"/>
          <a:ext cx="4258816" cy="42588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t>Component 2</a:t>
          </a:r>
          <a:endParaRPr lang="en-GB" sz="3200" kern="1200" dirty="0"/>
        </a:p>
        <a:p>
          <a:pPr marL="228600" lvl="1" indent="-228600" algn="l" defTabSz="1111250">
            <a:lnSpc>
              <a:spcPct val="90000"/>
            </a:lnSpc>
            <a:spcBef>
              <a:spcPct val="0"/>
            </a:spcBef>
            <a:spcAft>
              <a:spcPct val="15000"/>
            </a:spcAft>
            <a:buChar char="•"/>
          </a:pPr>
          <a:r>
            <a:rPr lang="en-GB" sz="2500" kern="1200" dirty="0"/>
            <a:t>Coursework – written assignment</a:t>
          </a:r>
        </a:p>
        <a:p>
          <a:pPr marL="228600" lvl="1" indent="-228600" algn="l" defTabSz="1111250">
            <a:lnSpc>
              <a:spcPct val="90000"/>
            </a:lnSpc>
            <a:spcBef>
              <a:spcPct val="0"/>
            </a:spcBef>
            <a:spcAft>
              <a:spcPct val="15000"/>
            </a:spcAft>
            <a:buChar char="•"/>
          </a:pPr>
          <a:r>
            <a:rPr lang="en-GB" sz="2500" kern="1200" dirty="0"/>
            <a:t>1.500 words         (+/- 10%)</a:t>
          </a:r>
        </a:p>
        <a:p>
          <a:pPr marL="228600" lvl="1" indent="-228600" algn="l" defTabSz="1111250">
            <a:lnSpc>
              <a:spcPct val="90000"/>
            </a:lnSpc>
            <a:spcBef>
              <a:spcPct val="0"/>
            </a:spcBef>
            <a:spcAft>
              <a:spcPct val="15000"/>
            </a:spcAft>
            <a:buChar char="•"/>
          </a:pPr>
          <a:r>
            <a:rPr lang="en-GB" sz="2500" kern="1200"/>
            <a:t>50% weighting</a:t>
          </a:r>
        </a:p>
      </dsp:txBody>
      <dsp:txXfrm>
        <a:off x="623689" y="943130"/>
        <a:ext cx="3011438" cy="30114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6A167-A2AF-4CD7-8E2D-42C7DD281C71}">
      <dsp:nvSpPr>
        <dsp:cNvPr id="0" name=""/>
        <dsp:cNvSpPr/>
      </dsp:nvSpPr>
      <dsp:spPr>
        <a:xfrm rot="5400000">
          <a:off x="-1060329" y="1058517"/>
          <a:ext cx="5533791" cy="342758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br>
            <a:rPr lang="en-US" sz="2400" b="1" kern="1200" dirty="0"/>
          </a:br>
          <a:r>
            <a:rPr lang="en-GB" sz="2400" b="1" kern="1200" dirty="0"/>
            <a:t>The context of the health and social     care sector</a:t>
          </a:r>
          <a:endParaRPr lang="en-GB" sz="2400" kern="1200" dirty="0"/>
        </a:p>
      </dsp:txBody>
      <dsp:txXfrm rot="-5400000">
        <a:off x="-7223" y="1719201"/>
        <a:ext cx="3427580" cy="2106211"/>
      </dsp:txXfrm>
    </dsp:sp>
    <dsp:sp modelId="{1C181BAF-10A3-4A94-9238-D1793AA5CAF9}">
      <dsp:nvSpPr>
        <dsp:cNvPr id="0" name=""/>
        <dsp:cNvSpPr/>
      </dsp:nvSpPr>
      <dsp:spPr>
        <a:xfrm rot="5400000">
          <a:off x="4214417" y="-523872"/>
          <a:ext cx="3553250" cy="5170265"/>
        </a:xfrm>
        <a:prstGeom prst="round2SameRect">
          <a:avLst/>
        </a:prstGeom>
        <a:solidFill>
          <a:schemeClr val="accent1">
            <a:lumMod val="20000"/>
            <a:lumOff val="8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a:t>The context of the health and social care sector</a:t>
          </a:r>
        </a:p>
        <a:p>
          <a:pPr marL="228600" lvl="1" indent="-228600" algn="l" defTabSz="1066800">
            <a:lnSpc>
              <a:spcPct val="90000"/>
            </a:lnSpc>
            <a:spcBef>
              <a:spcPct val="0"/>
            </a:spcBef>
            <a:spcAft>
              <a:spcPct val="15000"/>
            </a:spcAft>
            <a:buChar char="•"/>
          </a:pPr>
          <a:r>
            <a:rPr lang="en-GB" sz="2400" b="1" kern="1200" dirty="0"/>
            <a:t>The 2</a:t>
          </a:r>
          <a:r>
            <a:rPr lang="en-GB" sz="2400" b="1" kern="1200" baseline="30000" dirty="0"/>
            <a:t>nd</a:t>
          </a:r>
          <a:r>
            <a:rPr lang="en-GB" sz="2400" b="1" kern="1200" dirty="0"/>
            <a:t> World War</a:t>
          </a:r>
        </a:p>
        <a:p>
          <a:pPr marL="228600" lvl="1" indent="-228600" algn="l" defTabSz="1066800">
            <a:lnSpc>
              <a:spcPct val="90000"/>
            </a:lnSpc>
            <a:spcBef>
              <a:spcPct val="0"/>
            </a:spcBef>
            <a:spcAft>
              <a:spcPct val="15000"/>
            </a:spcAft>
            <a:buChar char="•"/>
          </a:pPr>
          <a:r>
            <a:rPr lang="en-GB" sz="2400" b="1" kern="1200" dirty="0"/>
            <a:t>Labour Reforms</a:t>
          </a:r>
        </a:p>
        <a:p>
          <a:pPr marL="228600" lvl="1" indent="-228600" algn="l" defTabSz="1066800">
            <a:lnSpc>
              <a:spcPct val="90000"/>
            </a:lnSpc>
            <a:spcBef>
              <a:spcPct val="0"/>
            </a:spcBef>
            <a:spcAft>
              <a:spcPct val="15000"/>
            </a:spcAft>
            <a:buChar char="•"/>
          </a:pPr>
          <a:r>
            <a:rPr lang="en-GB" sz="2400" b="1" kern="1200" dirty="0"/>
            <a:t>The birth of the NHS </a:t>
          </a:r>
        </a:p>
        <a:p>
          <a:pPr marL="228600" lvl="1" indent="-228600" algn="l" defTabSz="1066800">
            <a:lnSpc>
              <a:spcPct val="90000"/>
            </a:lnSpc>
            <a:spcBef>
              <a:spcPct val="0"/>
            </a:spcBef>
            <a:spcAft>
              <a:spcPct val="15000"/>
            </a:spcAft>
            <a:buChar char="•"/>
          </a:pPr>
          <a:r>
            <a:rPr lang="en-GB" sz="2400" b="1" kern="1200" dirty="0"/>
            <a:t>Read contents of pages 13 to 36 in Glasby (2012)</a:t>
          </a:r>
        </a:p>
        <a:p>
          <a:pPr marL="228600" lvl="1" indent="-228600" algn="l" defTabSz="1066800">
            <a:lnSpc>
              <a:spcPct val="90000"/>
            </a:lnSpc>
            <a:spcBef>
              <a:spcPct val="0"/>
            </a:spcBef>
            <a:spcAft>
              <a:spcPct val="15000"/>
            </a:spcAft>
            <a:buChar char="•"/>
          </a:pPr>
          <a:r>
            <a:rPr lang="en-GB" sz="2400" b="1" kern="1200" dirty="0" err="1"/>
            <a:t>Haugan</a:t>
          </a:r>
          <a:r>
            <a:rPr lang="en-GB" sz="2400" b="1" kern="1200" dirty="0"/>
            <a:t> &amp; Eriksson (2021) Chapter 6 </a:t>
          </a:r>
        </a:p>
      </dsp:txBody>
      <dsp:txXfrm rot="-5400000">
        <a:off x="3405910" y="458090"/>
        <a:ext cx="4996810" cy="320634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6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6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6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6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6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9/4/26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nuffieldtrust.org.uk/health-and-social-care-explained/nhs-reform-timeline"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cpdonline.co.uk/knowledge-base/care/effective-communication/#why-is-effective-communication-needed-in-health-and-social-care"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gettyimages.co.uk/detail/photo/three-diverse-business-people-hanging-out-and-royalty-free-image/1385092257"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mj-lt"/>
              <a:buNone/>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marL="342900" indent="-342900">
              <a:spcBef>
                <a:spcPts val="600"/>
              </a:spcBef>
              <a:spcAft>
                <a:spcPts val="600"/>
              </a:spcAft>
              <a:buFont typeface="+mj-lt"/>
              <a:buAutoNum type="arabicPeriod"/>
            </a:pPr>
            <a:endParaRPr lang="en-GB" sz="1800" b="1" dirty="0">
              <a:solidFill>
                <a:schemeClr val="tx1"/>
              </a:solidFill>
              <a:effectLst/>
              <a:latin typeface="Arial" panose="020B0604020202020204" pitchFamily="34" charset="0"/>
              <a:ea typeface="Times New Roman" panose="02020603050405020304" pitchFamily="18" charset="0"/>
            </a:endParaRPr>
          </a:p>
          <a:p>
            <a:pPr>
              <a:spcBef>
                <a:spcPts val="600"/>
              </a:spcBef>
              <a:spcAft>
                <a:spcPts val="600"/>
              </a:spcAft>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Remind students the sessions are recorded and will be shared with them</a:t>
            </a:r>
          </a:p>
          <a:p>
            <a:pPr marL="228600" indent="-228600">
              <a:buFont typeface="+mj-lt"/>
              <a:buAutoNum type="arabicPeriod"/>
            </a:pPr>
            <a:r>
              <a:rPr lang="en-GB" b="1" dirty="0"/>
              <a:t>Record session in Panopto (remember to change access to ‘anyone who has link’)</a:t>
            </a:r>
          </a:p>
          <a:p>
            <a:pPr marL="228600" indent="-228600">
              <a:buFont typeface="+mj-lt"/>
              <a:buAutoNum type="arabicPeriod"/>
            </a:pPr>
            <a:r>
              <a:rPr lang="en-GB" b="1" dirty="0"/>
              <a:t>Email the link to students or add recording to the Team group (if you have a Team group for your class)</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Plan an icebreaker of your choice or use suggestion below</a:t>
            </a:r>
          </a:p>
          <a:p>
            <a:pPr marL="228600" indent="-228600">
              <a:buFont typeface="+mj-lt"/>
              <a:buAutoNum type="arabicPeriod"/>
            </a:pPr>
            <a:endParaRPr lang="en-GB" b="1" dirty="0"/>
          </a:p>
          <a:p>
            <a:pPr marL="0" indent="0">
              <a:buFont typeface="+mj-lt"/>
              <a:buNone/>
            </a:pPr>
            <a:r>
              <a:rPr lang="en-GB" b="1" dirty="0"/>
              <a:t>Suggestion</a:t>
            </a:r>
          </a:p>
          <a:p>
            <a:r>
              <a:rPr lang="en-GB" sz="1200" b="0" i="0" kern="1200" dirty="0">
                <a:solidFill>
                  <a:schemeClr val="tx1"/>
                </a:solidFill>
                <a:effectLst/>
                <a:latin typeface="+mn-lt"/>
                <a:ea typeface="+mn-ea"/>
                <a:cs typeface="+mn-cs"/>
              </a:rPr>
              <a:t>Ask each student to </a:t>
            </a:r>
            <a:r>
              <a:rPr lang="en-GB" sz="1200" b="1" i="0" kern="1200" dirty="0">
                <a:solidFill>
                  <a:schemeClr val="tx1"/>
                </a:solidFill>
                <a:effectLst/>
                <a:latin typeface="+mn-lt"/>
                <a:ea typeface="+mn-ea"/>
                <a:cs typeface="+mn-cs"/>
              </a:rPr>
              <a:t>think of one of the following</a:t>
            </a:r>
            <a:r>
              <a:rPr lang="en-GB" sz="1200" b="0" i="0" kern="1200" dirty="0">
                <a:solidFill>
                  <a:schemeClr val="tx1"/>
                </a:solidFill>
                <a:effectLst/>
                <a:latin typeface="+mn-lt"/>
                <a:ea typeface="+mn-ea"/>
                <a:cs typeface="+mn-cs"/>
              </a:rPr>
              <a:t>:</a:t>
            </a:r>
          </a:p>
          <a:p>
            <a:pPr lvl="1"/>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personal or family experience</a:t>
            </a:r>
            <a:r>
              <a:rPr lang="en-GB" sz="1200" b="0" i="0" kern="1200" dirty="0">
                <a:solidFill>
                  <a:schemeClr val="tx1"/>
                </a:solidFill>
                <a:effectLst/>
                <a:latin typeface="+mn-lt"/>
                <a:ea typeface="+mn-ea"/>
                <a:cs typeface="+mn-cs"/>
              </a:rPr>
              <a:t> with health or social care (e.g., visiting a GP, receiving care, working in care).</a:t>
            </a:r>
          </a:p>
          <a:p>
            <a:pPr lvl="1"/>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fact or story</a:t>
            </a:r>
            <a:r>
              <a:rPr lang="en-GB" sz="1200" b="0" i="0" kern="1200" dirty="0">
                <a:solidFill>
                  <a:schemeClr val="tx1"/>
                </a:solidFill>
                <a:effectLst/>
                <a:latin typeface="+mn-lt"/>
                <a:ea typeface="+mn-ea"/>
                <a:cs typeface="+mn-cs"/>
              </a:rPr>
              <a:t> they know about the NHS or health/social care history (can be from school, media, or personal interest).</a:t>
            </a:r>
          </a:p>
          <a:p>
            <a:pPr lvl="1"/>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reason</a:t>
            </a:r>
            <a:r>
              <a:rPr lang="en-GB" sz="1200" b="0" i="0" kern="1200" dirty="0">
                <a:solidFill>
                  <a:schemeClr val="tx1"/>
                </a:solidFill>
                <a:effectLst/>
                <a:latin typeface="+mn-lt"/>
                <a:ea typeface="+mn-ea"/>
                <a:cs typeface="+mn-cs"/>
              </a:rPr>
              <a:t> why they chose to study health and social care.</a:t>
            </a:r>
          </a:p>
          <a:p>
            <a:r>
              <a:rPr lang="en-GB" sz="1200" b="0" i="0" kern="1200" dirty="0">
                <a:solidFill>
                  <a:schemeClr val="tx1"/>
                </a:solidFill>
                <a:effectLst/>
                <a:latin typeface="+mn-lt"/>
                <a:ea typeface="+mn-ea"/>
                <a:cs typeface="+mn-cs"/>
              </a:rPr>
              <a:t>Encourage students to keep it brief - </a:t>
            </a:r>
            <a:r>
              <a:rPr lang="en-GB" sz="1200" b="1" i="0" kern="1200" dirty="0">
                <a:solidFill>
                  <a:schemeClr val="tx1"/>
                </a:solidFill>
                <a:effectLst/>
                <a:latin typeface="+mn-lt"/>
                <a:ea typeface="+mn-ea"/>
                <a:cs typeface="+mn-cs"/>
              </a:rPr>
              <a:t>just one sentence or a short story</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Ask them to discuss it in pairs</a:t>
            </a:r>
          </a:p>
          <a:p>
            <a:r>
              <a:rPr lang="en-GB" sz="1200" b="0" i="0" kern="1200" dirty="0">
                <a:solidFill>
                  <a:schemeClr val="tx1"/>
                </a:solidFill>
                <a:effectLst/>
                <a:latin typeface="+mn-lt"/>
                <a:ea typeface="+mn-ea"/>
                <a:cs typeface="+mn-cs"/>
              </a:rPr>
              <a:t>In group – ask students to share</a:t>
            </a:r>
          </a:p>
          <a:p>
            <a:r>
              <a:rPr lang="en-GB" sz="1200" b="0" i="0" kern="1200" dirty="0">
                <a:solidFill>
                  <a:schemeClr val="tx1"/>
                </a:solidFill>
                <a:effectLst/>
                <a:latin typeface="+mn-lt"/>
                <a:ea typeface="+mn-ea"/>
                <a:cs typeface="+mn-cs"/>
              </a:rPr>
              <a:t>Tailor this depending on size of your class</a:t>
            </a:r>
          </a:p>
          <a:p>
            <a:r>
              <a:rPr lang="en-GB" sz="1200" b="0" i="0" kern="1200" dirty="0">
                <a:solidFill>
                  <a:schemeClr val="tx1"/>
                </a:solidFill>
                <a:effectLst/>
                <a:latin typeface="+mn-lt"/>
                <a:ea typeface="+mn-ea"/>
                <a:cs typeface="+mn-cs"/>
              </a:rPr>
              <a:t>Collect any ‘themes’ on white board</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484401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738038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95387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394658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256785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612860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42337060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3362063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044343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Access reading list – on introduction page on Moodle</a:t>
            </a:r>
          </a:p>
          <a:p>
            <a:r>
              <a:rPr lang="en-US" dirty="0"/>
              <a:t>Link on slide is to reading list on Uni library </a:t>
            </a:r>
          </a:p>
          <a:p>
            <a:r>
              <a:rPr lang="en-US" dirty="0"/>
              <a:t>Remember you need to LOG IN to library to have full access</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4918237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Links to both books are in week one tile</a:t>
            </a:r>
          </a:p>
          <a:p>
            <a:pPr marL="228600" indent="-228600">
              <a:buFont typeface="+mj-lt"/>
              <a:buAutoNum type="arabicPeriod"/>
            </a:pPr>
            <a:r>
              <a:rPr lang="en-GB" b="1" dirty="0"/>
              <a:t>Link on slide takes you to ProQuest library where students can search for more books</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2216076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students to scroll down the page to LOG IN</a:t>
            </a: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14162821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16876853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32652711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Tell students more details will be given on component one in class in week 2</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2915594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2901146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37098809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32316523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hlinkClick r:id="rId3"/>
              </a:rPr>
              <a:t>NHS reform timeline | The Nuffield Trust</a:t>
            </a:r>
            <a:r>
              <a:rPr lang="en-GB" b="1" dirty="0">
                <a:latin typeface="Arial" panose="020B0604020202020204" pitchFamily="34" charset="0"/>
                <a:cs typeface="Arial" panose="020B0604020202020204" pitchFamily="34" charset="0"/>
              </a:rPr>
              <a:t>  Good website on the historical context of the NHS.</a:t>
            </a:r>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8019767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11835916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0051528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11108322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3"/>
              </a:rPr>
              <a:t>The election - Labour Reforms - The Welfare State 1945-1951 - National 5 History Revision - BBC Bitesize</a:t>
            </a: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24794472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3"/>
              </a:rPr>
              <a:t>The election - Labour Reforms - The Welfare State 1945-1951 - National 5 History Revision - BBC Bitesize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26789671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10210177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33228735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16401761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1200"/>
              </a:spcAft>
              <a:buClrTx/>
              <a:buSzTx/>
              <a:buFontTx/>
              <a:buNone/>
              <a:tabLst/>
              <a:defRPr/>
            </a:pPr>
            <a:r>
              <a:rPr lang="en-GB" sz="1800" b="1" dirty="0">
                <a:effectLst/>
                <a:latin typeface="Arial" panose="020B0604020202020204" pitchFamily="34" charset="0"/>
                <a:ea typeface="Times New Roman" panose="02020603050405020304" pitchFamily="18" charset="0"/>
                <a:cs typeface="Arial" panose="020B0604020202020204" pitchFamily="34" charset="0"/>
              </a:rPr>
              <a:t>From Lee, E. (2021) Effective Communication in Health and Social Care. </a:t>
            </a:r>
            <a:r>
              <a:rPr lang="en-GB" sz="18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Effective Communication In Health &amp; Social Care | Techniques, Tips (cpdonline.co.uk)</a:t>
            </a:r>
            <a:r>
              <a:rPr lang="en-GB" sz="1800" b="1" dirty="0">
                <a:effectLst/>
                <a:latin typeface="Arial" panose="020B0604020202020204" pitchFamily="34" charset="0"/>
                <a:ea typeface="Calibri" panose="020F0502020204030204" pitchFamily="34" charset="0"/>
                <a:cs typeface="Times New Roman" panose="02020603050405020304" pitchFamily="18" charset="0"/>
              </a:rPr>
              <a:t>  (September 2022) </a:t>
            </a:r>
            <a:endParaRPr lang="en-GB" sz="1800" b="1" dirty="0">
              <a:solidFill>
                <a:srgbClr val="231F20"/>
              </a:solidFill>
              <a:effectLst/>
              <a:latin typeface="Arial" panose="020B0604020202020204" pitchFamily="34" charset="0"/>
              <a:ea typeface="Times New Roman" panose="02020603050405020304" pitchFamily="18" charset="0"/>
            </a:endParaRPr>
          </a:p>
          <a:p>
            <a:pPr>
              <a:spcAft>
                <a:spcPts val="1200"/>
              </a:spcAft>
            </a:pPr>
            <a:endParaRPr lang="en-GB" sz="1800" b="1" dirty="0">
              <a:solidFill>
                <a:srgbClr val="231F20"/>
              </a:solidFill>
              <a:effectLst/>
              <a:latin typeface="Arial" panose="020B0604020202020204" pitchFamily="34" charset="0"/>
              <a:ea typeface="Times New Roman" panose="02020603050405020304" pitchFamily="18" charset="0"/>
            </a:endParaRPr>
          </a:p>
          <a:p>
            <a:pPr marL="228600" indent="-228600" algn="l">
              <a:buFont typeface="+mj-lt"/>
              <a:buAutoNum type="arabicPeriod"/>
            </a:pPr>
            <a:endParaRPr lang="en-GB" b="1" i="0" dirty="0">
              <a:solidFill>
                <a:srgbClr val="231F20"/>
              </a:solidFill>
              <a:effectLst/>
              <a:latin typeface="ReithSan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35825414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6-10 complete further units (See </a:t>
            </a:r>
            <a:r>
              <a:rPr lang="en-GB" b="1" dirty="0" err="1"/>
              <a:t>Infoskills</a:t>
            </a:r>
            <a:r>
              <a:rPr lang="en-GB" b="1" dirty="0"/>
              <a:t> Suggested Outline document on Moodle Week 1 – these will be incorporated into each week’s </a:t>
            </a:r>
            <a:r>
              <a:rPr lang="en-GB" b="1"/>
              <a:t>class slides)</a:t>
            </a: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They may complete it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22086543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18202296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endParaRPr lang="en-GB" sz="1200" b="1" i="0" dirty="0">
              <a:solidFill>
                <a:srgbClr val="444444"/>
              </a:solidFill>
              <a:effectLst/>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See Group activity sheet</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Divide students into small groups</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Allocate one of the 3 videos to each group</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Ask them to watch the video in their groups and prepare a flipchart</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mj-lt"/>
              <a:buNone/>
              <a:tabLst/>
              <a:defRPr/>
            </a:pPr>
            <a:endParaRPr lang="en-GB" sz="1200" b="1" i="0" dirty="0">
              <a:solidFill>
                <a:srgbClr val="444444"/>
              </a:solidFill>
              <a:effectLst/>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mj-lt"/>
              <a:buNone/>
              <a:tabLst/>
              <a:defRPr/>
            </a:pPr>
            <a:endParaRPr lang="en-GB" sz="1200" b="1" i="0" dirty="0">
              <a:solidFill>
                <a:srgbClr val="444444"/>
              </a:solidFill>
              <a:effectLst/>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cs typeface="Arial" panose="020B0604020202020204" pitchFamily="34" charset="0"/>
              </a:rPr>
              <a:t>Getty Images, </a:t>
            </a:r>
            <a:r>
              <a:rPr lang="en-GB" sz="1200" b="1" i="0" u="none" strike="noStrike" dirty="0">
                <a:effectLst/>
                <a:latin typeface="Arial" panose="020B0604020202020204" pitchFamily="34" charset="0"/>
                <a:cs typeface="Arial" panose="020B0604020202020204" pitchFamily="34" charset="0"/>
                <a:hlinkClick r:id="rId3"/>
              </a:rPr>
              <a:t>photostorm</a:t>
            </a:r>
            <a:r>
              <a:rPr lang="en-GB" sz="1200" b="1" i="0" dirty="0">
                <a:solidFill>
                  <a:srgbClr val="444444"/>
                </a:solidFill>
                <a:effectLst/>
                <a:latin typeface="Arial" panose="020B0604020202020204" pitchFamily="34" charset="0"/>
                <a:cs typeface="Arial" panose="020B0604020202020204" pitchFamily="34" charset="0"/>
              </a:rPr>
              <a:t> (accessed 2 May 2023).</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38511577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b="1" i="0" dirty="0">
              <a:solidFill>
                <a:srgbClr val="030303"/>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13855542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39</a:t>
            </a:fld>
            <a:endParaRPr lang="en-US"/>
          </a:p>
        </p:txBody>
      </p:sp>
    </p:spTree>
    <p:extLst>
      <p:ext uri="{BB962C8B-B14F-4D97-AF65-F5344CB8AC3E}">
        <p14:creationId xmlns:p14="http://schemas.microsoft.com/office/powerpoint/2010/main" val="21031281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8274544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41</a:t>
            </a:fld>
            <a:endParaRPr lang="en-US"/>
          </a:p>
        </p:txBody>
      </p:sp>
    </p:spTree>
    <p:extLst>
      <p:ext uri="{BB962C8B-B14F-4D97-AF65-F5344CB8AC3E}">
        <p14:creationId xmlns:p14="http://schemas.microsoft.com/office/powerpoint/2010/main" val="33265708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latin typeface="Arial" panose="020B0604020202020204" pitchFamily="34" charset="0"/>
                <a:cs typeface="Arial" panose="020B0604020202020204" pitchFamily="34" charset="0"/>
              </a:rPr>
              <a:t>Students can download the reflection sheet from Moodle (week one) and complete at the end of class each week</a:t>
            </a:r>
          </a:p>
          <a:p>
            <a:pPr marL="228600" indent="-228600">
              <a:buFont typeface="+mj-lt"/>
              <a:buAutoNum type="arabicPeriod"/>
            </a:pPr>
            <a:r>
              <a:rPr lang="en-GB" b="1" dirty="0">
                <a:latin typeface="Arial" panose="020B0604020202020204" pitchFamily="34" charset="0"/>
                <a:cs typeface="Arial" panose="020B0604020202020204" pitchFamily="34" charset="0"/>
              </a:rPr>
              <a:t>Encourage them to save them in a folder on their One Drive so they can reflect on them at the end of the module</a:t>
            </a:r>
          </a:p>
        </p:txBody>
      </p:sp>
      <p:sp>
        <p:nvSpPr>
          <p:cNvPr id="4" name="Slide Number Placeholder 3"/>
          <p:cNvSpPr>
            <a:spLocks noGrp="1"/>
          </p:cNvSpPr>
          <p:nvPr>
            <p:ph type="sldNum" sz="quarter" idx="5"/>
          </p:nvPr>
        </p:nvSpPr>
        <p:spPr/>
        <p:txBody>
          <a:bodyPr/>
          <a:lstStyle/>
          <a:p>
            <a:fld id="{6936E1E2-17D2-5E4C-B96D-EEDAC0EF77DB}" type="slidenum">
              <a:rPr lang="en-US" smtClean="0"/>
              <a:t>42</a:t>
            </a:fld>
            <a:endParaRPr lang="en-US"/>
          </a:p>
        </p:txBody>
      </p:sp>
    </p:spTree>
    <p:extLst>
      <p:ext uri="{BB962C8B-B14F-4D97-AF65-F5344CB8AC3E}">
        <p14:creationId xmlns:p14="http://schemas.microsoft.com/office/powerpoint/2010/main" val="39027200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43</a:t>
            </a:fld>
            <a:endParaRPr lang="en-US"/>
          </a:p>
        </p:txBody>
      </p:sp>
    </p:spTree>
    <p:extLst>
      <p:ext uri="{BB962C8B-B14F-4D97-AF65-F5344CB8AC3E}">
        <p14:creationId xmlns:p14="http://schemas.microsoft.com/office/powerpoint/2010/main" val="13738640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44</a:t>
            </a:fld>
            <a:endParaRPr lang="en-US"/>
          </a:p>
        </p:txBody>
      </p:sp>
    </p:spTree>
    <p:extLst>
      <p:ext uri="{BB962C8B-B14F-4D97-AF65-F5344CB8AC3E}">
        <p14:creationId xmlns:p14="http://schemas.microsoft.com/office/powerpoint/2010/main" val="26608536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45</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1200" b="1" spc="0" dirty="0">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46</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flickr.com/photos/abee5/8314929977"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u.alma.exlibrisgroup.com/leganto/nui/lists/7942988300002421?auth=SA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bbc.co.uk/bitesize/guides/z6ctyrd/revision/3"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20.jpeg"/></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www.gov.uk/government/history/past-prime-ministers/clement-attlee"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HheoEd4wrYg"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hyperlink" Target="https://www.youtube.com/watch?v=o9wNJ78S2GY"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wiLmnEI-cJI"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hyperlink" Target="https://www.youtube.com/watch?v=o9wNJ78S2GY"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hyperlink" Target="https://www.youtube.com/watch?v=o9wNJ78S2GY" TargetMode="External"/><Relationship Id="rId4" Type="http://schemas.openxmlformats.org/officeDocument/2006/relationships/hyperlink" Target="https://www.youtube.com/watch?v=hLLuwjoBexo&amp;t=44s"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hyperlink" Target="https://cpdonline.co.uk/knowledge-base/care/effective-communication/#why-is-effective-communication-needed-in-health-and-social-care" TargetMode="External"/><Relationship Id="rId3" Type="http://schemas.openxmlformats.org/officeDocument/2006/relationships/hyperlink" Target="https://www.gettyimages.co.uk/detail/photo/three-diverse-business-people-hanging-out-and-royalty-free-image/1385092257" TargetMode="External"/><Relationship Id="rId7" Type="http://schemas.openxmlformats.org/officeDocument/2006/relationships/hyperlink" Target="https://www.youtube.com/watch?v=o9wNJ78S2GY"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s://www.youtube.com/watch?v=HheoEd4wrYg" TargetMode="External"/><Relationship Id="rId5" Type="http://schemas.openxmlformats.org/officeDocument/2006/relationships/hyperlink" Target="https://www.gov.uk/government/history/past-prime-ministers/clement-attlee" TargetMode="External"/><Relationship Id="rId4" Type="http://schemas.openxmlformats.org/officeDocument/2006/relationships/hyperlink" Target="https://www.gov.uk/government/organisations/healthcare-uk" TargetMode="External"/><Relationship Id="rId9" Type="http://schemas.openxmlformats.org/officeDocument/2006/relationships/hyperlink" Target="https://www.bbc.co.uk/bitesize/guides/zt4hvcw/revision/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1</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r>
              <a:rPr lang="en-GB" sz="1800" b="1" dirty="0">
                <a:solidFill>
                  <a:schemeClr val="accent2">
                    <a:lumMod val="20000"/>
                    <a:lumOff val="80000"/>
                  </a:schemeClr>
                </a:solidFill>
              </a:rPr>
              <a:t>Lecturer: [please insert name here]</a:t>
            </a:r>
            <a:br>
              <a:rPr lang="en-GB" sz="1800" b="1" dirty="0">
                <a:solidFill>
                  <a:schemeClr val="accent2">
                    <a:lumMod val="20000"/>
                    <a:lumOff val="80000"/>
                  </a:schemeClr>
                </a:solidFill>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3694801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10653-C890-73CC-7910-C3EF70626ECB}"/>
              </a:ext>
            </a:extLst>
          </p:cNvPr>
          <p:cNvSpPr>
            <a:spLocks noGrp="1"/>
          </p:cNvSpPr>
          <p:nvPr>
            <p:ph type="title"/>
          </p:nvPr>
        </p:nvSpPr>
        <p:spPr>
          <a:xfrm>
            <a:off x="457200" y="260648"/>
            <a:ext cx="8229600" cy="1872209"/>
          </a:xfrm>
        </p:spPr>
        <p:txBody>
          <a:bodyPr>
            <a:noAutofit/>
          </a:bodyPr>
          <a:lstStyle/>
          <a:p>
            <a:r>
              <a:rPr lang="en-GB" sz="6000" dirty="0">
                <a:solidFill>
                  <a:srgbClr val="FFFF00"/>
                </a:solidFill>
                <a:latin typeface="Amasis MT Pro Black" panose="02040A04050005020304" pitchFamily="18" charset="0"/>
              </a:rPr>
              <a:t>WELCOME</a:t>
            </a:r>
          </a:p>
        </p:txBody>
      </p:sp>
      <p:sp>
        <p:nvSpPr>
          <p:cNvPr id="3" name="Title 1">
            <a:extLst>
              <a:ext uri="{FF2B5EF4-FFF2-40B4-BE49-F238E27FC236}">
                <a16:creationId xmlns:a16="http://schemas.microsoft.com/office/drawing/2014/main" id="{C60E5014-C13E-1BD0-B25F-080633434718}"/>
              </a:ext>
            </a:extLst>
          </p:cNvPr>
          <p:cNvSpPr txBox="1">
            <a:spLocks/>
          </p:cNvSpPr>
          <p:nvPr/>
        </p:nvSpPr>
        <p:spPr>
          <a:xfrm>
            <a:off x="457200" y="1556791"/>
            <a:ext cx="8229600" cy="187220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dirty="0">
                <a:solidFill>
                  <a:schemeClr val="accent2"/>
                </a:solidFill>
                <a:latin typeface="Amasis MT Pro Black" panose="02040A04050005020304" pitchFamily="18" charset="0"/>
              </a:rPr>
              <a:t>Record the Session</a:t>
            </a: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1143000"/>
          </a:xfrm>
        </p:spPr>
        <p:txBody>
          <a:bodyPr>
            <a:normAutofit/>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417638"/>
            <a:ext cx="8229600" cy="4099595"/>
          </a:xfrm>
          <a:noFill/>
        </p:spPr>
      </p:pic>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14463"/>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43508" y="1124743"/>
            <a:ext cx="8856984" cy="4708377"/>
          </a:xfrm>
        </p:spPr>
        <p:txBody>
          <a:bodyPr>
            <a:normAutofit/>
          </a:bodyPr>
          <a:lstStyle/>
          <a:p>
            <a:r>
              <a:rPr lang="en-GB" dirty="0"/>
              <a:t>Introduce the module contents and setting the context for the teaching sessions.</a:t>
            </a:r>
          </a:p>
          <a:p>
            <a:r>
              <a:rPr lang="en-GB" dirty="0"/>
              <a:t>Provide an outline of the historical context of the health and social care sector.  </a:t>
            </a:r>
          </a:p>
          <a:p>
            <a:r>
              <a:rPr lang="en-GB" dirty="0"/>
              <a:t>Undertake a group work activity including a group presentation. </a:t>
            </a:r>
          </a:p>
          <a:p>
            <a:r>
              <a:rPr lang="en-GB" dirty="0"/>
              <a:t>Complete a weekly ‘</a:t>
            </a:r>
            <a:r>
              <a:rPr lang="en-GB" dirty="0" err="1"/>
              <a:t>Infoskills</a:t>
            </a:r>
            <a:r>
              <a:rPr lang="en-GB" dirty="0"/>
              <a:t> Gym’ activity.</a:t>
            </a:r>
          </a:p>
          <a:p>
            <a:endParaRPr lang="en-GB" dirty="0"/>
          </a:p>
        </p:txBody>
      </p:sp>
    </p:spTree>
    <p:extLst>
      <p:ext uri="{BB962C8B-B14F-4D97-AF65-F5344CB8AC3E}">
        <p14:creationId xmlns:p14="http://schemas.microsoft.com/office/powerpoint/2010/main" val="2780919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nvPr>
        </p:nvGraphicFramePr>
        <p:xfrm>
          <a:off x="179512" y="764705"/>
          <a:ext cx="4248472" cy="4824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nvGraphicFramePr>
        <p:xfrm>
          <a:off x="4716016" y="764705"/>
          <a:ext cx="4248472"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01613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F3F2-C66A-E247-5F3A-EF62AC142CE2}"/>
              </a:ext>
            </a:extLst>
          </p:cNvPr>
          <p:cNvSpPr>
            <a:spLocks noGrp="1"/>
          </p:cNvSpPr>
          <p:nvPr>
            <p:ph type="title"/>
          </p:nvPr>
        </p:nvSpPr>
        <p:spPr>
          <a:xfrm>
            <a:off x="457200" y="274638"/>
            <a:ext cx="8229600" cy="778098"/>
          </a:xfrm>
        </p:spPr>
        <p:txBody>
          <a:bodyPr/>
          <a:lstStyle/>
          <a:p>
            <a:r>
              <a:rPr lang="en-GB" b="1" dirty="0"/>
              <a:t>Moodle Site Familiarity </a:t>
            </a:r>
          </a:p>
        </p:txBody>
      </p:sp>
      <p:sp>
        <p:nvSpPr>
          <p:cNvPr id="3" name="Content Placeholder 2">
            <a:extLst>
              <a:ext uri="{FF2B5EF4-FFF2-40B4-BE49-F238E27FC236}">
                <a16:creationId xmlns:a16="http://schemas.microsoft.com/office/drawing/2014/main" id="{50ED675A-F73C-FF85-0ED3-D35720329635}"/>
              </a:ext>
            </a:extLst>
          </p:cNvPr>
          <p:cNvSpPr>
            <a:spLocks noGrp="1"/>
          </p:cNvSpPr>
          <p:nvPr>
            <p:ph idx="1"/>
          </p:nvPr>
        </p:nvSpPr>
        <p:spPr>
          <a:xfrm>
            <a:off x="457200" y="1268760"/>
            <a:ext cx="8229600" cy="4248473"/>
          </a:xfrm>
        </p:spPr>
        <p:txBody>
          <a:bodyPr>
            <a:normAutofit/>
          </a:bodyPr>
          <a:lstStyle/>
          <a:p>
            <a:pPr marL="0" indent="0">
              <a:buNone/>
            </a:pPr>
            <a:r>
              <a:rPr lang="en-GB" b="1" dirty="0"/>
              <a:t>All students:- </a:t>
            </a:r>
          </a:p>
          <a:p>
            <a:r>
              <a:rPr lang="en-GB" dirty="0"/>
              <a:t>to log onto the Moodle site</a:t>
            </a:r>
          </a:p>
          <a:p>
            <a:r>
              <a:rPr lang="en-GB" dirty="0"/>
              <a:t>to find week 1 teaching session</a:t>
            </a:r>
          </a:p>
          <a:p>
            <a:r>
              <a:rPr lang="en-GB" dirty="0"/>
              <a:t>to open up the PPP slides for week 1</a:t>
            </a:r>
          </a:p>
          <a:p>
            <a:r>
              <a:rPr lang="en-GB" dirty="0"/>
              <a:t>to access the reading list and to go to the library site</a:t>
            </a:r>
          </a:p>
        </p:txBody>
      </p:sp>
    </p:spTree>
    <p:extLst>
      <p:ext uri="{BB962C8B-B14F-4D97-AF65-F5344CB8AC3E}">
        <p14:creationId xmlns:p14="http://schemas.microsoft.com/office/powerpoint/2010/main" val="2448317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endParaRPr lang="en-GB" sz="3600" b="1" dirty="0"/>
            </a:p>
            <a:p>
              <a:pPr marL="0" lvl="0" indent="0" algn="ctr" defTabSz="1377950">
                <a:lnSpc>
                  <a:spcPct val="90000"/>
                </a:lnSpc>
                <a:spcBef>
                  <a:spcPct val="0"/>
                </a:spcBef>
                <a:spcAft>
                  <a:spcPct val="35000"/>
                </a:spcAft>
                <a:buNone/>
              </a:pPr>
              <a:r>
                <a:rPr lang="en-GB" sz="3600" b="1" kern="1200" dirty="0"/>
                <a:t>Session 1 </a:t>
              </a:r>
            </a:p>
            <a:p>
              <a:pPr marL="0" lvl="0" indent="0" algn="ctr" defTabSz="1377950">
                <a:lnSpc>
                  <a:spcPct val="90000"/>
                </a:lnSpc>
                <a:spcBef>
                  <a:spcPct val="0"/>
                </a:spcBef>
                <a:spcAft>
                  <a:spcPct val="35000"/>
                </a:spcAft>
                <a:buNone/>
              </a:pPr>
              <a:r>
                <a:rPr lang="en-GB" sz="3600" b="1" kern="1200" dirty="0"/>
                <a:t>Setting the context for the module  </a:t>
              </a:r>
            </a:p>
          </p:txBody>
        </p:sp>
      </p:grpSp>
    </p:spTree>
    <p:extLst>
      <p:ext uri="{BB962C8B-B14F-4D97-AF65-F5344CB8AC3E}">
        <p14:creationId xmlns:p14="http://schemas.microsoft.com/office/powerpoint/2010/main" val="843826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4A4A2B-A906-4A69-635E-E2B5936AC6FD}"/>
              </a:ext>
            </a:extLst>
          </p:cNvPr>
          <p:cNvSpPr>
            <a:spLocks noGrp="1"/>
          </p:cNvSpPr>
          <p:nvPr>
            <p:ph idx="1"/>
          </p:nvPr>
        </p:nvSpPr>
        <p:spPr>
          <a:xfrm>
            <a:off x="457200" y="980728"/>
            <a:ext cx="8229600" cy="4536505"/>
          </a:xfrm>
        </p:spPr>
        <p:txBody>
          <a:bodyPr>
            <a:normAutofit fontScale="92500"/>
          </a:bodyPr>
          <a:lstStyle/>
          <a:p>
            <a:r>
              <a:rPr lang="en-GB" dirty="0"/>
              <a:t>This module is aimed at providing you with an insight to the health and social care sector with emphasis on its origins, the range of provision it provides.</a:t>
            </a:r>
          </a:p>
          <a:p>
            <a:r>
              <a:rPr lang="en-GB" dirty="0"/>
              <a:t>It looks at key concepts around good quality practice principles by which it operates and some of the contemporary ideas relating to quality assurance and ethical practice delivery which govern the sector. </a:t>
            </a:r>
          </a:p>
          <a:p>
            <a:endParaRPr lang="en-GB" dirty="0"/>
          </a:p>
        </p:txBody>
      </p:sp>
      <p:sp>
        <p:nvSpPr>
          <p:cNvPr id="4" name="Title 1">
            <a:extLst>
              <a:ext uri="{FF2B5EF4-FFF2-40B4-BE49-F238E27FC236}">
                <a16:creationId xmlns:a16="http://schemas.microsoft.com/office/drawing/2014/main" id="{F22279AE-110A-B0B8-9693-B4C207636033}"/>
              </a:ext>
            </a:extLst>
          </p:cNvPr>
          <p:cNvSpPr>
            <a:spLocks noGrp="1"/>
          </p:cNvSpPr>
          <p:nvPr>
            <p:ph type="title"/>
          </p:nvPr>
        </p:nvSpPr>
        <p:spPr>
          <a:xfrm>
            <a:off x="457200" y="188594"/>
            <a:ext cx="8229600" cy="792134"/>
          </a:xfrm>
        </p:spPr>
        <p:txBody>
          <a:bodyPr>
            <a:normAutofit/>
          </a:bodyPr>
          <a:lstStyle/>
          <a:p>
            <a:r>
              <a:rPr lang="en-GB" b="1" dirty="0"/>
              <a:t>The Module  </a:t>
            </a:r>
          </a:p>
        </p:txBody>
      </p:sp>
    </p:spTree>
    <p:extLst>
      <p:ext uri="{BB962C8B-B14F-4D97-AF65-F5344CB8AC3E}">
        <p14:creationId xmlns:p14="http://schemas.microsoft.com/office/powerpoint/2010/main" val="1160540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A0E6-ADD0-4954-A790-DE2229605CFD}"/>
              </a:ext>
            </a:extLst>
          </p:cNvPr>
          <p:cNvSpPr>
            <a:spLocks noGrp="1"/>
          </p:cNvSpPr>
          <p:nvPr>
            <p:ph type="title"/>
          </p:nvPr>
        </p:nvSpPr>
        <p:spPr>
          <a:xfrm>
            <a:off x="457200" y="332656"/>
            <a:ext cx="8229600" cy="1008110"/>
          </a:xfrm>
        </p:spPr>
        <p:txBody>
          <a:bodyPr>
            <a:normAutofit fontScale="90000"/>
          </a:bodyPr>
          <a:lstStyle/>
          <a:p>
            <a:r>
              <a:rPr lang="en-GB" sz="3200" b="1" dirty="0">
                <a:solidFill>
                  <a:srgbClr val="0070C0"/>
                </a:solidFill>
                <a:effectLst/>
                <a:latin typeface="Arial" panose="020B0604020202020204" pitchFamily="34" charset="0"/>
                <a:ea typeface="Times New Roman" panose="02020603050405020304" pitchFamily="18" charset="0"/>
              </a:rPr>
              <a:t>MODULE LEARNING OUTCOMES</a:t>
            </a:r>
            <a:br>
              <a:rPr lang="en-GB" sz="1800" dirty="0">
                <a:effectLst/>
                <a:latin typeface="Times New Roman" panose="02020603050405020304" pitchFamily="18" charset="0"/>
                <a:ea typeface="Times New Roman" panose="02020603050405020304" pitchFamily="18" charset="0"/>
              </a:rPr>
            </a:br>
            <a:endParaRPr lang="en-GB" dirty="0"/>
          </a:p>
        </p:txBody>
      </p:sp>
      <p:graphicFrame>
        <p:nvGraphicFramePr>
          <p:cNvPr id="4" name="Content Placeholder 3">
            <a:extLst>
              <a:ext uri="{FF2B5EF4-FFF2-40B4-BE49-F238E27FC236}">
                <a16:creationId xmlns:a16="http://schemas.microsoft.com/office/drawing/2014/main" id="{5398DC2A-D72A-3962-4CC4-8DA8A84944F4}"/>
              </a:ext>
            </a:extLst>
          </p:cNvPr>
          <p:cNvGraphicFramePr>
            <a:graphicFrameLocks noGrp="1"/>
          </p:cNvGraphicFramePr>
          <p:nvPr>
            <p:ph idx="1"/>
            <p:extLst>
              <p:ext uri="{D42A27DB-BD31-4B8C-83A1-F6EECF244321}">
                <p14:modId xmlns:p14="http://schemas.microsoft.com/office/powerpoint/2010/main" val="240181823"/>
              </p:ext>
            </p:extLst>
          </p:nvPr>
        </p:nvGraphicFramePr>
        <p:xfrm>
          <a:off x="251520" y="980728"/>
          <a:ext cx="8640960" cy="45365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7524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FEABED14-17D8-AE63-4738-18DAFD960AE0}"/>
              </a:ext>
            </a:extLst>
          </p:cNvPr>
          <p:cNvGraphicFramePr>
            <a:graphicFrameLocks noGrp="1"/>
          </p:cNvGraphicFramePr>
          <p:nvPr>
            <p:ph idx="1"/>
          </p:nvPr>
        </p:nvGraphicFramePr>
        <p:xfrm>
          <a:off x="0" y="45724"/>
          <a:ext cx="9144000" cy="7089431"/>
        </p:xfrm>
        <a:graphic>
          <a:graphicData uri="http://schemas.openxmlformats.org/drawingml/2006/table">
            <a:tbl>
              <a:tblPr firstRow="1" bandRow="1">
                <a:tableStyleId>{5C22544A-7EE6-4342-B048-85BDC9FD1C3A}</a:tableStyleId>
              </a:tblPr>
              <a:tblGrid>
                <a:gridCol w="1187624">
                  <a:extLst>
                    <a:ext uri="{9D8B030D-6E8A-4147-A177-3AD203B41FA5}">
                      <a16:colId xmlns:a16="http://schemas.microsoft.com/office/drawing/2014/main" val="3557751669"/>
                    </a:ext>
                  </a:extLst>
                </a:gridCol>
                <a:gridCol w="7956376">
                  <a:extLst>
                    <a:ext uri="{9D8B030D-6E8A-4147-A177-3AD203B41FA5}">
                      <a16:colId xmlns:a16="http://schemas.microsoft.com/office/drawing/2014/main" val="1783767285"/>
                    </a:ext>
                  </a:extLst>
                </a:gridCol>
              </a:tblGrid>
              <a:tr h="588491">
                <a:tc>
                  <a:txBody>
                    <a:bodyPr/>
                    <a:lstStyle/>
                    <a:p>
                      <a:pPr algn="ctr"/>
                      <a:r>
                        <a:rPr lang="en-GB" sz="2400" dirty="0"/>
                        <a:t>WEEKS</a:t>
                      </a:r>
                    </a:p>
                  </a:txBody>
                  <a:tcPr/>
                </a:tc>
                <a:tc>
                  <a:txBody>
                    <a:bodyPr/>
                    <a:lstStyle/>
                    <a:p>
                      <a:pPr algn="ctr"/>
                      <a:r>
                        <a:rPr lang="en-GB" sz="2400" dirty="0"/>
                        <a:t>TOPIC AREAS</a:t>
                      </a:r>
                    </a:p>
                  </a:txBody>
                  <a:tcPr/>
                </a:tc>
                <a:extLst>
                  <a:ext uri="{0D108BD9-81ED-4DB2-BD59-A6C34878D82A}">
                    <a16:rowId xmlns:a16="http://schemas.microsoft.com/office/drawing/2014/main" val="1837847999"/>
                  </a:ext>
                </a:extLst>
              </a:tr>
              <a:tr h="684576">
                <a:tc>
                  <a:txBody>
                    <a:bodyPr/>
                    <a:lstStyle/>
                    <a:p>
                      <a:pPr algn="ctr"/>
                      <a:r>
                        <a:rPr lang="en-GB" sz="1600" b="1" dirty="0"/>
                        <a:t>1</a:t>
                      </a:r>
                    </a:p>
                  </a:txBody>
                  <a:tcPr/>
                </a:tc>
                <a:tc>
                  <a:txBody>
                    <a:bodyPr/>
                    <a:lstStyle/>
                    <a:p>
                      <a:r>
                        <a:rPr lang="en-GB" sz="1600" dirty="0"/>
                        <a:t>Introduction, learning contract, setting the context, assessment tasks &amp; the learning contract. The origins of health and social care an historical context since 1948. </a:t>
                      </a:r>
                    </a:p>
                  </a:txBody>
                  <a:tcPr/>
                </a:tc>
                <a:extLst>
                  <a:ext uri="{0D108BD9-81ED-4DB2-BD59-A6C34878D82A}">
                    <a16:rowId xmlns:a16="http://schemas.microsoft.com/office/drawing/2014/main" val="1118554435"/>
                  </a:ext>
                </a:extLst>
              </a:tr>
              <a:tr h="700793">
                <a:tc>
                  <a:txBody>
                    <a:bodyPr/>
                    <a:lstStyle/>
                    <a:p>
                      <a:pPr algn="ctr"/>
                      <a:r>
                        <a:rPr lang="en-GB" sz="1600" b="1" dirty="0"/>
                        <a:t>2</a:t>
                      </a:r>
                    </a:p>
                  </a:txBody>
                  <a:tcPr/>
                </a:tc>
                <a:tc>
                  <a:txBody>
                    <a:bodyPr/>
                    <a:lstStyle/>
                    <a:p>
                      <a:r>
                        <a:rPr lang="en-GB" sz="1600" b="1" dirty="0"/>
                        <a:t>Workshop 1</a:t>
                      </a:r>
                      <a:r>
                        <a:rPr lang="en-GB" sz="1600" dirty="0"/>
                        <a:t> – C1. The health and social care systems in UK, UK legislation the Care Act 2014, national development for integrated social care.</a:t>
                      </a:r>
                    </a:p>
                  </a:txBody>
                  <a:tcPr/>
                </a:tc>
                <a:extLst>
                  <a:ext uri="{0D108BD9-81ED-4DB2-BD59-A6C34878D82A}">
                    <a16:rowId xmlns:a16="http://schemas.microsoft.com/office/drawing/2014/main" val="1853329947"/>
                  </a:ext>
                </a:extLst>
              </a:tr>
              <a:tr h="700793">
                <a:tc>
                  <a:txBody>
                    <a:bodyPr/>
                    <a:lstStyle/>
                    <a:p>
                      <a:pPr algn="ctr"/>
                      <a:r>
                        <a:rPr lang="en-GB" sz="1600" b="1" dirty="0"/>
                        <a:t>3</a:t>
                      </a:r>
                    </a:p>
                  </a:txBody>
                  <a:tcPr/>
                </a:tc>
                <a:tc>
                  <a:txBody>
                    <a:bodyPr/>
                    <a:lstStyle/>
                    <a:p>
                      <a:r>
                        <a:rPr lang="en-GB" sz="1600" b="1" dirty="0"/>
                        <a:t>Workshop 2 </a:t>
                      </a:r>
                      <a:r>
                        <a:rPr lang="en-GB" sz="1600" b="0" dirty="0"/>
                        <a:t>– C1. </a:t>
                      </a:r>
                      <a:r>
                        <a:rPr lang="en-GB" sz="1600" dirty="0"/>
                        <a:t>The social and medical models of health and social care, regulatory bodies, and governance, collaborative multi-disciplinary working, the importance of partnership working with service users. </a:t>
                      </a:r>
                    </a:p>
                  </a:txBody>
                  <a:tcPr/>
                </a:tc>
                <a:extLst>
                  <a:ext uri="{0D108BD9-81ED-4DB2-BD59-A6C34878D82A}">
                    <a16:rowId xmlns:a16="http://schemas.microsoft.com/office/drawing/2014/main" val="895896736"/>
                  </a:ext>
                </a:extLst>
              </a:tr>
              <a:tr h="656636">
                <a:tc>
                  <a:txBody>
                    <a:bodyPr/>
                    <a:lstStyle/>
                    <a:p>
                      <a:pPr algn="ctr"/>
                      <a:r>
                        <a:rPr lang="en-GB" sz="1600" b="1" dirty="0"/>
                        <a:t>4</a:t>
                      </a:r>
                    </a:p>
                  </a:txBody>
                  <a:tcPr/>
                </a:tc>
                <a:tc>
                  <a:txBody>
                    <a:bodyPr/>
                    <a:lstStyle/>
                    <a:p>
                      <a:r>
                        <a:rPr lang="en-GB" sz="1600" dirty="0"/>
                        <a:t>Exploring different health &amp; social care services, health and social care systems, person centred approaches planning and delivery. </a:t>
                      </a:r>
                    </a:p>
                  </a:txBody>
                  <a:tcPr/>
                </a:tc>
                <a:extLst>
                  <a:ext uri="{0D108BD9-81ED-4DB2-BD59-A6C34878D82A}">
                    <a16:rowId xmlns:a16="http://schemas.microsoft.com/office/drawing/2014/main" val="2740768017"/>
                  </a:ext>
                </a:extLst>
              </a:tr>
              <a:tr h="700793">
                <a:tc>
                  <a:txBody>
                    <a:bodyPr/>
                    <a:lstStyle/>
                    <a:p>
                      <a:pPr algn="ctr"/>
                      <a:r>
                        <a:rPr lang="en-GB" sz="1600" b="1" dirty="0"/>
                        <a:t>5</a:t>
                      </a:r>
                    </a:p>
                  </a:txBody>
                  <a:tcPr/>
                </a:tc>
                <a:tc>
                  <a:txBody>
                    <a:bodyPr/>
                    <a:lstStyle/>
                    <a:p>
                      <a:r>
                        <a:rPr lang="en-GB" sz="1600" b="1" dirty="0"/>
                        <a:t>Workshop 3 -</a:t>
                      </a:r>
                      <a:r>
                        <a:rPr lang="en-GB" sz="1600" dirty="0"/>
                        <a:t> C1. The Equality Act 2010, promoting equality and diversity. Ethics and Values. </a:t>
                      </a:r>
                    </a:p>
                  </a:txBody>
                  <a:tcPr/>
                </a:tc>
                <a:extLst>
                  <a:ext uri="{0D108BD9-81ED-4DB2-BD59-A6C34878D82A}">
                    <a16:rowId xmlns:a16="http://schemas.microsoft.com/office/drawing/2014/main" val="3675778462"/>
                  </a:ext>
                </a:extLst>
              </a:tr>
              <a:tr h="524590">
                <a:tc>
                  <a:txBody>
                    <a:bodyPr/>
                    <a:lstStyle/>
                    <a:p>
                      <a:pPr algn="ctr"/>
                      <a:r>
                        <a:rPr lang="en-GB" sz="1600" b="1" dirty="0"/>
                        <a:t>6</a:t>
                      </a:r>
                    </a:p>
                  </a:txBody>
                  <a:tcPr/>
                </a:tc>
                <a:tc>
                  <a:txBody>
                    <a:bodyPr/>
                    <a:lstStyle/>
                    <a:p>
                      <a:r>
                        <a:rPr lang="en-GB" sz="1600" kern="1200" dirty="0">
                          <a:solidFill>
                            <a:schemeClr val="dk1"/>
                          </a:solidFill>
                          <a:effectLst/>
                          <a:latin typeface="+mn-lt"/>
                          <a:ea typeface="+mn-ea"/>
                          <a:cs typeface="+mn-cs"/>
                        </a:rPr>
                        <a:t>The importance of effective communication in the health &amp; social care sector. Communicating with service users. </a:t>
                      </a:r>
                      <a:endParaRPr lang="en-GB" sz="1600" dirty="0"/>
                    </a:p>
                  </a:txBody>
                  <a:tcPr/>
                </a:tc>
                <a:extLst>
                  <a:ext uri="{0D108BD9-81ED-4DB2-BD59-A6C34878D82A}">
                    <a16:rowId xmlns:a16="http://schemas.microsoft.com/office/drawing/2014/main" val="2248848377"/>
                  </a:ext>
                </a:extLst>
              </a:tr>
              <a:tr h="485135">
                <a:tc>
                  <a:txBody>
                    <a:bodyPr/>
                    <a:lstStyle/>
                    <a:p>
                      <a:pPr algn="ctr"/>
                      <a:r>
                        <a:rPr lang="en-GB" sz="1600" b="1" dirty="0"/>
                        <a:t>7</a:t>
                      </a:r>
                    </a:p>
                  </a:txBody>
                  <a:tcPr/>
                </a:tc>
                <a:tc>
                  <a:txBody>
                    <a:bodyPr/>
                    <a:lstStyle/>
                    <a:p>
                      <a:r>
                        <a:rPr lang="en-GB" sz="1600" dirty="0"/>
                        <a:t>Record-keeping, confidentiality and data protection. </a:t>
                      </a:r>
                    </a:p>
                  </a:txBody>
                  <a:tcPr/>
                </a:tc>
                <a:extLst>
                  <a:ext uri="{0D108BD9-81ED-4DB2-BD59-A6C34878D82A}">
                    <a16:rowId xmlns:a16="http://schemas.microsoft.com/office/drawing/2014/main" val="2214664978"/>
                  </a:ext>
                </a:extLst>
              </a:tr>
              <a:tr h="656636">
                <a:tc>
                  <a:txBody>
                    <a:bodyPr/>
                    <a:lstStyle/>
                    <a:p>
                      <a:pPr algn="ctr"/>
                      <a:r>
                        <a:rPr lang="en-GB" sz="1600" b="1"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t>Workshop 4 -</a:t>
                      </a:r>
                      <a:r>
                        <a:rPr lang="en-GB" sz="1600" dirty="0"/>
                        <a:t> C2 assignment support. Sources of power and promoting empowerment in the health and social care sector</a:t>
                      </a:r>
                      <a:r>
                        <a:rPr lang="en-GB" sz="1600" kern="1200" dirty="0">
                          <a:solidFill>
                            <a:schemeClr val="dk1"/>
                          </a:solidFill>
                          <a:effectLst/>
                          <a:latin typeface="+mn-lt"/>
                          <a:ea typeface="+mn-ea"/>
                          <a:cs typeface="+mn-cs"/>
                        </a:rPr>
                        <a:t>.</a:t>
                      </a:r>
                      <a:endParaRPr lang="en-GB" sz="1600" dirty="0"/>
                    </a:p>
                  </a:txBody>
                  <a:tcPr/>
                </a:tc>
                <a:extLst>
                  <a:ext uri="{0D108BD9-81ED-4DB2-BD59-A6C34878D82A}">
                    <a16:rowId xmlns:a16="http://schemas.microsoft.com/office/drawing/2014/main" val="2562232831"/>
                  </a:ext>
                </a:extLst>
              </a:tr>
              <a:tr h="557655">
                <a:tc>
                  <a:txBody>
                    <a:bodyPr/>
                    <a:lstStyle/>
                    <a:p>
                      <a:pPr algn="ctr"/>
                      <a:r>
                        <a:rPr lang="en-GB" sz="1600" b="1" dirty="0"/>
                        <a:t>9</a:t>
                      </a:r>
                    </a:p>
                  </a:txBody>
                  <a:tcPr/>
                </a:tc>
                <a:tc>
                  <a:txBody>
                    <a:bodyPr/>
                    <a:lstStyle/>
                    <a:p>
                      <a:r>
                        <a:rPr lang="en-GB" sz="1600" b="1" dirty="0"/>
                        <a:t>Workshop 5</a:t>
                      </a:r>
                      <a:r>
                        <a:rPr lang="en-GB" sz="1600" dirty="0"/>
                        <a:t>. C2 assignment support. Models of assessment. </a:t>
                      </a:r>
                      <a:r>
                        <a:rPr lang="en-GB" sz="1600" dirty="0">
                          <a:highlight>
                            <a:srgbClr val="FFFF00"/>
                          </a:highlight>
                        </a:rPr>
                        <a:t> </a:t>
                      </a:r>
                    </a:p>
                  </a:txBody>
                  <a:tcPr/>
                </a:tc>
                <a:extLst>
                  <a:ext uri="{0D108BD9-81ED-4DB2-BD59-A6C34878D82A}">
                    <a16:rowId xmlns:a16="http://schemas.microsoft.com/office/drawing/2014/main" val="3655623984"/>
                  </a:ext>
                </a:extLst>
              </a:tr>
              <a:tr h="656636">
                <a:tc>
                  <a:txBody>
                    <a:bodyPr/>
                    <a:lstStyle/>
                    <a:p>
                      <a:pPr algn="ctr"/>
                      <a:r>
                        <a:rPr lang="en-GB" sz="1600" b="1" dirty="0"/>
                        <a:t>10</a:t>
                      </a:r>
                    </a:p>
                  </a:txBody>
                  <a:tcPr/>
                </a:tc>
                <a:tc>
                  <a:txBody>
                    <a:bodyPr/>
                    <a:lstStyle/>
                    <a:p>
                      <a:r>
                        <a:rPr lang="en-GB" sz="1600" b="1" dirty="0"/>
                        <a:t>Workshop 6</a:t>
                      </a:r>
                      <a:r>
                        <a:rPr lang="en-GB" sz="1600" dirty="0"/>
                        <a:t>. C2 final questions on the second assignment.  Exploring role of technology, the future of health &amp; social care. </a:t>
                      </a:r>
                    </a:p>
                  </a:txBody>
                  <a:tcPr/>
                </a:tc>
                <a:extLst>
                  <a:ext uri="{0D108BD9-81ED-4DB2-BD59-A6C34878D82A}">
                    <a16:rowId xmlns:a16="http://schemas.microsoft.com/office/drawing/2014/main" val="3044952961"/>
                  </a:ext>
                </a:extLst>
              </a:tr>
            </a:tbl>
          </a:graphicData>
        </a:graphic>
      </p:graphicFrame>
    </p:spTree>
    <p:extLst>
      <p:ext uri="{BB962C8B-B14F-4D97-AF65-F5344CB8AC3E}">
        <p14:creationId xmlns:p14="http://schemas.microsoft.com/office/powerpoint/2010/main" val="3159495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67717-B620-C097-1224-7EAC9944A79E}"/>
              </a:ext>
            </a:extLst>
          </p:cNvPr>
          <p:cNvSpPr>
            <a:spLocks noGrp="1"/>
          </p:cNvSpPr>
          <p:nvPr>
            <p:ph type="title"/>
          </p:nvPr>
        </p:nvSpPr>
        <p:spPr/>
        <p:txBody>
          <a:bodyPr/>
          <a:lstStyle/>
          <a:p>
            <a:r>
              <a:rPr lang="en-GB" b="1" dirty="0"/>
              <a:t>University’s Code of conduct</a:t>
            </a:r>
          </a:p>
        </p:txBody>
      </p:sp>
      <p:pic>
        <p:nvPicPr>
          <p:cNvPr id="1026" name="Picture 2" descr="Image preview">
            <a:extLst>
              <a:ext uri="{FF2B5EF4-FFF2-40B4-BE49-F238E27FC236}">
                <a16:creationId xmlns:a16="http://schemas.microsoft.com/office/drawing/2014/main" id="{B55B8543-6369-C8D5-102A-5CAE98EC3A6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9592" y="1525511"/>
            <a:ext cx="7200800" cy="3836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7090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58F9C-2DF3-6305-3C22-A9CCA2C2B13D}"/>
              </a:ext>
            </a:extLst>
          </p:cNvPr>
          <p:cNvSpPr>
            <a:spLocks noGrp="1"/>
          </p:cNvSpPr>
          <p:nvPr>
            <p:ph type="title"/>
          </p:nvPr>
        </p:nvSpPr>
        <p:spPr/>
        <p:txBody>
          <a:bodyPr>
            <a:normAutofit fontScale="90000"/>
          </a:bodyPr>
          <a:lstStyle/>
          <a:p>
            <a:r>
              <a:rPr lang="en-GB" b="1" dirty="0">
                <a:solidFill>
                  <a:srgbClr val="FFFF00"/>
                </a:solidFill>
                <a:latin typeface="Amasis MT Pro Black" panose="02040A04050005020304" pitchFamily="18" charset="0"/>
              </a:rPr>
              <a:t>Learning Contract for the Cohort Learning Community </a:t>
            </a:r>
          </a:p>
        </p:txBody>
      </p:sp>
    </p:spTree>
    <p:extLst>
      <p:ext uri="{BB962C8B-B14F-4D97-AF65-F5344CB8AC3E}">
        <p14:creationId xmlns:p14="http://schemas.microsoft.com/office/powerpoint/2010/main" val="2885961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01DE-B7BF-0AAA-096D-A000DC908AA3}"/>
              </a:ext>
            </a:extLst>
          </p:cNvPr>
          <p:cNvSpPr>
            <a:spLocks noGrp="1"/>
          </p:cNvSpPr>
          <p:nvPr>
            <p:ph type="title"/>
          </p:nvPr>
        </p:nvSpPr>
        <p:spPr>
          <a:xfrm>
            <a:off x="457200" y="274638"/>
            <a:ext cx="8229600" cy="634082"/>
          </a:xfrm>
        </p:spPr>
        <p:txBody>
          <a:bodyPr>
            <a:normAutofit fontScale="90000"/>
          </a:bodyPr>
          <a:lstStyle/>
          <a:p>
            <a:r>
              <a:rPr lang="en-GB" b="1" dirty="0"/>
              <a:t>UNIVERSITY CONTACTS </a:t>
            </a:r>
          </a:p>
        </p:txBody>
      </p:sp>
      <p:pic>
        <p:nvPicPr>
          <p:cNvPr id="4" name="Content Placeholder 3" descr="A screenshot of a computer&#10;&#10;Description automatically generated with medium confidence">
            <a:extLst>
              <a:ext uri="{FF2B5EF4-FFF2-40B4-BE49-F238E27FC236}">
                <a16:creationId xmlns:a16="http://schemas.microsoft.com/office/drawing/2014/main" id="{65277BF8-A1C9-EEF5-EA81-EEA6A2493E69}"/>
              </a:ext>
            </a:extLst>
          </p:cNvPr>
          <p:cNvPicPr>
            <a:picLocks noGrp="1" noChangeAspect="1"/>
          </p:cNvPicPr>
          <p:nvPr>
            <p:ph idx="1"/>
          </p:nvPr>
        </p:nvPicPr>
        <p:blipFill rotWithShape="1">
          <a:blip r:embed="rId3"/>
          <a:srcRect l="29357" t="44767" r="53032" b="24926"/>
          <a:stretch/>
        </p:blipFill>
        <p:spPr bwMode="auto">
          <a:xfrm>
            <a:off x="323528" y="908720"/>
            <a:ext cx="8363272" cy="468052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69128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274638"/>
            <a:ext cx="8229600" cy="706090"/>
          </a:xfrm>
        </p:spPr>
        <p:txBody>
          <a:bodyPr>
            <a:normAutofit fontScale="90000"/>
          </a:bodyPr>
          <a:lstStyle/>
          <a:p>
            <a:r>
              <a:rPr lang="en-GB" b="1" dirty="0"/>
              <a:t>Indicative Reading List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1196752"/>
            <a:ext cx="8784976" cy="4320481"/>
          </a:xfrm>
        </p:spPr>
        <p:txBody>
          <a:bodyPr>
            <a:normAutofit lnSpcReduction="10000"/>
          </a:bodyPr>
          <a:lstStyle/>
          <a:p>
            <a:r>
              <a:rPr lang="en-US" sz="2400" dirty="0">
                <a:effectLst/>
                <a:latin typeface="Arial" panose="020B0604020202020204" pitchFamily="34" charset="0"/>
                <a:ea typeface="Calibri" panose="020F0502020204030204" pitchFamily="34" charset="0"/>
              </a:rPr>
              <a:t>Glasby, J. (2017) Understanding health and social care (3</a:t>
            </a:r>
            <a:r>
              <a:rPr lang="en-US" sz="2400" baseline="30000" dirty="0">
                <a:effectLst/>
                <a:latin typeface="Arial" panose="020B0604020202020204" pitchFamily="34" charset="0"/>
                <a:ea typeface="Calibri" panose="020F0502020204030204" pitchFamily="34" charset="0"/>
              </a:rPr>
              <a:t>rd</a:t>
            </a:r>
            <a:r>
              <a:rPr lang="en-US" sz="2400" dirty="0">
                <a:effectLst/>
                <a:latin typeface="Arial" panose="020B0604020202020204" pitchFamily="34" charset="0"/>
                <a:ea typeface="Calibri" panose="020F0502020204030204" pitchFamily="34" charset="0"/>
              </a:rPr>
              <a:t> edition) Bristol: The Policy Press.</a:t>
            </a:r>
            <a:endParaRPr lang="en-GB" sz="2400" dirty="0">
              <a:effectLst/>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Chambers, D. , Cantrell, A. and Booth, A. (2021) Rapid evidence review : challenges to implementing digital and data-driven technologies in health and social care. Report. The University of Sheffield , Sheffield.</a:t>
            </a: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Glasby, J. &amp; Dickinson, H. (2014) Partnership working in health and social care: what is integrated care and how can we deliver it? Bristol:  The Policy Press.</a:t>
            </a:r>
          </a:p>
          <a:p>
            <a:endParaRPr lang="en-GB" dirty="0"/>
          </a:p>
        </p:txBody>
      </p:sp>
    </p:spTree>
    <p:extLst>
      <p:ext uri="{BB962C8B-B14F-4D97-AF65-F5344CB8AC3E}">
        <p14:creationId xmlns:p14="http://schemas.microsoft.com/office/powerpoint/2010/main" val="4023045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215F0-2BB7-247C-91B7-5A32340A3084}"/>
              </a:ext>
            </a:extLst>
          </p:cNvPr>
          <p:cNvSpPr>
            <a:spLocks noGrp="1"/>
          </p:cNvSpPr>
          <p:nvPr>
            <p:ph type="title"/>
          </p:nvPr>
        </p:nvSpPr>
        <p:spPr>
          <a:xfrm>
            <a:off x="457200" y="274638"/>
            <a:ext cx="8229600" cy="418058"/>
          </a:xfrm>
        </p:spPr>
        <p:txBody>
          <a:bodyPr>
            <a:normAutofit fontScale="90000"/>
          </a:bodyPr>
          <a:lstStyle/>
          <a:p>
            <a:r>
              <a:rPr lang="en-GB" b="1" dirty="0"/>
              <a:t>Essential Reading List </a:t>
            </a:r>
            <a:endParaRPr lang="en-GB" dirty="0"/>
          </a:p>
        </p:txBody>
      </p:sp>
      <p:sp>
        <p:nvSpPr>
          <p:cNvPr id="6" name="TextBox 5">
            <a:extLst>
              <a:ext uri="{FF2B5EF4-FFF2-40B4-BE49-F238E27FC236}">
                <a16:creationId xmlns:a16="http://schemas.microsoft.com/office/drawing/2014/main" id="{3DD34770-DD45-A0E1-0087-1B758F2F8840}"/>
              </a:ext>
            </a:extLst>
          </p:cNvPr>
          <p:cNvSpPr txBox="1"/>
          <p:nvPr/>
        </p:nvSpPr>
        <p:spPr>
          <a:xfrm>
            <a:off x="441158" y="5301208"/>
            <a:ext cx="8280920" cy="774507"/>
          </a:xfrm>
          <a:prstGeom prst="rect">
            <a:avLst/>
          </a:prstGeom>
          <a:noFill/>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hlinkClick r:id="rId3"/>
              </a:rPr>
              <a:t>https://eu.alma.exlibrisgroup.com/leganto/nui/lists/7942988300002421?auth=SAML</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2" name="Picture 11" descr="A screenshot of a computer&#10;&#10;AI-generated content may be incorrect.">
            <a:extLst>
              <a:ext uri="{FF2B5EF4-FFF2-40B4-BE49-F238E27FC236}">
                <a16:creationId xmlns:a16="http://schemas.microsoft.com/office/drawing/2014/main" id="{4BECF929-09A4-8116-0399-47092D6DF1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5656" y="782285"/>
            <a:ext cx="5675875" cy="4645570"/>
          </a:xfrm>
          <a:prstGeom prst="rect">
            <a:avLst/>
          </a:prstGeom>
        </p:spPr>
      </p:pic>
    </p:spTree>
    <p:extLst>
      <p:ext uri="{BB962C8B-B14F-4D97-AF65-F5344CB8AC3E}">
        <p14:creationId xmlns:p14="http://schemas.microsoft.com/office/powerpoint/2010/main" val="856854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F4016-6B22-5A07-63E8-85A9D468279C}"/>
              </a:ext>
            </a:extLst>
          </p:cNvPr>
          <p:cNvSpPr>
            <a:spLocks noGrp="1"/>
          </p:cNvSpPr>
          <p:nvPr>
            <p:ph type="title"/>
          </p:nvPr>
        </p:nvSpPr>
        <p:spPr>
          <a:xfrm>
            <a:off x="457200" y="274637"/>
            <a:ext cx="8229600" cy="1282155"/>
          </a:xfrm>
        </p:spPr>
        <p:txBody>
          <a:bodyPr>
            <a:normAutofit fontScale="90000"/>
          </a:bodyPr>
          <a:lstStyle/>
          <a:p>
            <a:r>
              <a:rPr lang="en-GB" dirty="0"/>
              <a:t>Glasby (2012) &amp; </a:t>
            </a:r>
            <a:br>
              <a:rPr lang="en-GB" dirty="0"/>
            </a:br>
            <a:r>
              <a:rPr lang="en-GB" dirty="0" err="1"/>
              <a:t>Haugan</a:t>
            </a:r>
            <a:r>
              <a:rPr lang="en-GB" dirty="0"/>
              <a:t> &amp; Eriksson (2021)</a:t>
            </a:r>
          </a:p>
        </p:txBody>
      </p:sp>
      <p:pic>
        <p:nvPicPr>
          <p:cNvPr id="4" name="Content Placeholder 3" descr="Graphical user interface, application, PowerPoint&#10;&#10;Description automatically generated">
            <a:extLst>
              <a:ext uri="{FF2B5EF4-FFF2-40B4-BE49-F238E27FC236}">
                <a16:creationId xmlns:a16="http://schemas.microsoft.com/office/drawing/2014/main" id="{B93C2549-CB8E-CA52-0A71-4A4ACA0D074C}"/>
              </a:ext>
            </a:extLst>
          </p:cNvPr>
          <p:cNvPicPr>
            <a:picLocks noGrp="1" noChangeAspect="1"/>
          </p:cNvPicPr>
          <p:nvPr>
            <p:ph idx="1"/>
          </p:nvPr>
        </p:nvPicPr>
        <p:blipFill rotWithShape="1">
          <a:blip r:embed="rId3"/>
          <a:srcRect l="35564" t="21076" r="33747" b="10380"/>
          <a:stretch/>
        </p:blipFill>
        <p:spPr bwMode="auto">
          <a:xfrm>
            <a:off x="251520" y="1772816"/>
            <a:ext cx="3096344" cy="3744416"/>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2608B43E-0227-517C-388E-7441F1279CC7}"/>
              </a:ext>
            </a:extLst>
          </p:cNvPr>
          <p:cNvSpPr txBox="1"/>
          <p:nvPr/>
        </p:nvSpPr>
        <p:spPr>
          <a:xfrm>
            <a:off x="7020272" y="1729050"/>
            <a:ext cx="1666528" cy="2838021"/>
          </a:xfrm>
          <a:prstGeom prst="rect">
            <a:avLst/>
          </a:prstGeom>
          <a:noFill/>
        </p:spPr>
        <p:txBody>
          <a:bodyPr wrap="square">
            <a:spAutoFit/>
          </a:bodyPr>
          <a:lstStyle/>
          <a:p>
            <a:pPr>
              <a:lnSpc>
                <a:spcPct val="107000"/>
              </a:lnSpc>
              <a:spcAft>
                <a:spcPts val="800"/>
              </a:spcAft>
            </a:pPr>
            <a:r>
              <a:rPr lang="en-GB" sz="2800" u="sng" dirty="0">
                <a:solidFill>
                  <a:srgbClr val="0000FF"/>
                </a:solidFill>
                <a:latin typeface="Calibri" panose="020F0502020204030204" pitchFamily="34" charset="0"/>
                <a:ea typeface="Calibri" panose="020F0502020204030204" pitchFamily="34" charset="0"/>
                <a:cs typeface="Times New Roman" panose="02020603050405020304" pitchFamily="18" charset="0"/>
              </a:rPr>
              <a:t>https://</a:t>
            </a:r>
            <a:r>
              <a:rPr lang="en-GB" sz="2800" u="sng" dirty="0" err="1">
                <a:solidFill>
                  <a:srgbClr val="0000FF"/>
                </a:solidFill>
                <a:latin typeface="Calibri" panose="020F0502020204030204" pitchFamily="34" charset="0"/>
                <a:ea typeface="Calibri" panose="020F0502020204030204" pitchFamily="34" charset="0"/>
                <a:cs typeface="Times New Roman" panose="02020603050405020304" pitchFamily="18" charset="0"/>
              </a:rPr>
              <a:t>ebookcentral.proquest.com</a:t>
            </a:r>
            <a:r>
              <a:rPr lang="en-GB" sz="2800" u="sng" dirty="0">
                <a:solidFill>
                  <a:srgbClr val="0000FF"/>
                </a:solidFill>
                <a:latin typeface="Calibri" panose="020F0502020204030204" pitchFamily="34" charset="0"/>
                <a:ea typeface="Calibri" panose="020F0502020204030204" pitchFamily="34" charset="0"/>
                <a:cs typeface="Times New Roman" panose="02020603050405020304" pitchFamily="18" charset="0"/>
              </a:rPr>
              <a:t>/lib/trinity/</a:t>
            </a:r>
            <a:r>
              <a:rPr lang="en-GB" sz="2800" u="sng" dirty="0" err="1">
                <a:solidFill>
                  <a:srgbClr val="0000FF"/>
                </a:solidFill>
                <a:latin typeface="Calibri" panose="020F0502020204030204" pitchFamily="34" charset="0"/>
                <a:ea typeface="Calibri" panose="020F0502020204030204" pitchFamily="34" charset="0"/>
                <a:cs typeface="Times New Roman" panose="02020603050405020304" pitchFamily="18" charset="0"/>
              </a:rPr>
              <a:t>home.action</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descr="Graphical user interface, application&#10;&#10;Description automatically generated">
            <a:extLst>
              <a:ext uri="{FF2B5EF4-FFF2-40B4-BE49-F238E27FC236}">
                <a16:creationId xmlns:a16="http://schemas.microsoft.com/office/drawing/2014/main" id="{DD2830C4-921C-90F1-F624-C38638A29FFE}"/>
              </a:ext>
            </a:extLst>
          </p:cNvPr>
          <p:cNvPicPr>
            <a:picLocks noChangeAspect="1"/>
          </p:cNvPicPr>
          <p:nvPr/>
        </p:nvPicPr>
        <p:blipFill rotWithShape="1">
          <a:blip r:embed="rId4"/>
          <a:srcRect l="38422" t="21981" r="43763" b="33110"/>
          <a:stretch/>
        </p:blipFill>
        <p:spPr bwMode="auto">
          <a:xfrm>
            <a:off x="3707904" y="1772816"/>
            <a:ext cx="2952328" cy="352839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08453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60495-EDCF-D37A-B3DC-C4079933E8D2}"/>
              </a:ext>
            </a:extLst>
          </p:cNvPr>
          <p:cNvSpPr>
            <a:spLocks noGrp="1"/>
          </p:cNvSpPr>
          <p:nvPr>
            <p:ph type="title"/>
          </p:nvPr>
        </p:nvSpPr>
        <p:spPr/>
        <p:txBody>
          <a:bodyPr>
            <a:normAutofit fontScale="90000"/>
          </a:bodyPr>
          <a:lstStyle/>
          <a:p>
            <a:r>
              <a:rPr lang="en-US" dirty="0"/>
              <a:t>SCROLL DOWN PAGE TO LOG IN for FULL ACCESS</a:t>
            </a:r>
          </a:p>
        </p:txBody>
      </p:sp>
      <p:pic>
        <p:nvPicPr>
          <p:cNvPr id="9" name="Content Placeholder 8" descr="A screenshot of a computer&#10;&#10;AI-generated content may be incorrect.">
            <a:extLst>
              <a:ext uri="{FF2B5EF4-FFF2-40B4-BE49-F238E27FC236}">
                <a16:creationId xmlns:a16="http://schemas.microsoft.com/office/drawing/2014/main" id="{D594F9D2-98D8-9B11-6957-F978E7EA6C5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650068"/>
            <a:ext cx="8229600" cy="3816626"/>
          </a:xfrm>
        </p:spPr>
      </p:pic>
      <p:sp>
        <p:nvSpPr>
          <p:cNvPr id="10" name="Left Arrow 9">
            <a:extLst>
              <a:ext uri="{FF2B5EF4-FFF2-40B4-BE49-F238E27FC236}">
                <a16:creationId xmlns:a16="http://schemas.microsoft.com/office/drawing/2014/main" id="{FC9A4D81-D60E-C3AA-FBEB-7517F0994133}"/>
              </a:ext>
            </a:extLst>
          </p:cNvPr>
          <p:cNvSpPr/>
          <p:nvPr/>
        </p:nvSpPr>
        <p:spPr>
          <a:xfrm rot="20423334">
            <a:off x="3202258" y="3471425"/>
            <a:ext cx="4655007" cy="1224136"/>
          </a:xfrm>
          <a:custGeom>
            <a:avLst/>
            <a:gdLst>
              <a:gd name="connsiteX0" fmla="*/ 0 w 4608512"/>
              <a:gd name="connsiteY0" fmla="*/ 612068 h 1224136"/>
              <a:gd name="connsiteX1" fmla="*/ 612068 w 4608512"/>
              <a:gd name="connsiteY1" fmla="*/ 0 h 1224136"/>
              <a:gd name="connsiteX2" fmla="*/ 612068 w 4608512"/>
              <a:gd name="connsiteY2" fmla="*/ 306034 h 1224136"/>
              <a:gd name="connsiteX3" fmla="*/ 4608512 w 4608512"/>
              <a:gd name="connsiteY3" fmla="*/ 306034 h 1224136"/>
              <a:gd name="connsiteX4" fmla="*/ 4608512 w 4608512"/>
              <a:gd name="connsiteY4" fmla="*/ 918102 h 1224136"/>
              <a:gd name="connsiteX5" fmla="*/ 612068 w 4608512"/>
              <a:gd name="connsiteY5" fmla="*/ 918102 h 1224136"/>
              <a:gd name="connsiteX6" fmla="*/ 612068 w 4608512"/>
              <a:gd name="connsiteY6" fmla="*/ 1224136 h 1224136"/>
              <a:gd name="connsiteX7" fmla="*/ 0 w 4608512"/>
              <a:gd name="connsiteY7" fmla="*/ 612068 h 1224136"/>
              <a:gd name="connsiteX0" fmla="*/ 0 w 4655007"/>
              <a:gd name="connsiteY0" fmla="*/ 612068 h 1224136"/>
              <a:gd name="connsiteX1" fmla="*/ 612068 w 4655007"/>
              <a:gd name="connsiteY1" fmla="*/ 0 h 1224136"/>
              <a:gd name="connsiteX2" fmla="*/ 612068 w 4655007"/>
              <a:gd name="connsiteY2" fmla="*/ 306034 h 1224136"/>
              <a:gd name="connsiteX3" fmla="*/ 4655007 w 4655007"/>
              <a:gd name="connsiteY3" fmla="*/ 321532 h 1224136"/>
              <a:gd name="connsiteX4" fmla="*/ 4608512 w 4655007"/>
              <a:gd name="connsiteY4" fmla="*/ 918102 h 1224136"/>
              <a:gd name="connsiteX5" fmla="*/ 612068 w 4655007"/>
              <a:gd name="connsiteY5" fmla="*/ 918102 h 1224136"/>
              <a:gd name="connsiteX6" fmla="*/ 612068 w 4655007"/>
              <a:gd name="connsiteY6" fmla="*/ 1224136 h 1224136"/>
              <a:gd name="connsiteX7" fmla="*/ 0 w 4655007"/>
              <a:gd name="connsiteY7" fmla="*/ 612068 h 1224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55007" h="1224136">
                <a:moveTo>
                  <a:pt x="0" y="612068"/>
                </a:moveTo>
                <a:lnTo>
                  <a:pt x="612068" y="0"/>
                </a:lnTo>
                <a:lnTo>
                  <a:pt x="612068" y="306034"/>
                </a:lnTo>
                <a:lnTo>
                  <a:pt x="4655007" y="321532"/>
                </a:lnTo>
                <a:lnTo>
                  <a:pt x="4608512" y="918102"/>
                </a:lnTo>
                <a:lnTo>
                  <a:pt x="612068" y="918102"/>
                </a:lnTo>
                <a:lnTo>
                  <a:pt x="612068" y="1224136"/>
                </a:lnTo>
                <a:lnTo>
                  <a:pt x="0" y="612068"/>
                </a:lnTo>
                <a:close/>
              </a:path>
            </a:pathLst>
          </a:custGeom>
          <a:gradFill>
            <a:lin ang="11400000" scaled="0"/>
          </a:gra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4022805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7F9B3-B590-8C4D-5C1B-4285D3F7B787}"/>
              </a:ext>
            </a:extLst>
          </p:cNvPr>
          <p:cNvSpPr>
            <a:spLocks noGrp="1"/>
          </p:cNvSpPr>
          <p:nvPr>
            <p:ph type="title"/>
          </p:nvPr>
        </p:nvSpPr>
        <p:spPr>
          <a:xfrm>
            <a:off x="457200" y="274638"/>
            <a:ext cx="8229600" cy="634082"/>
          </a:xfrm>
        </p:spPr>
        <p:txBody>
          <a:bodyPr>
            <a:normAutofit fontScale="90000"/>
          </a:bodyPr>
          <a:lstStyle/>
          <a:p>
            <a:r>
              <a:rPr lang="en-GB" b="1" dirty="0"/>
              <a:t>Student Essentials and Support</a:t>
            </a:r>
          </a:p>
        </p:txBody>
      </p:sp>
      <p:pic>
        <p:nvPicPr>
          <p:cNvPr id="4" name="Content Placeholder 3" descr="A screenshot of a computer&#10;&#10;Description automatically generated">
            <a:extLst>
              <a:ext uri="{FF2B5EF4-FFF2-40B4-BE49-F238E27FC236}">
                <a16:creationId xmlns:a16="http://schemas.microsoft.com/office/drawing/2014/main" id="{421C90C4-4EB8-D30A-D146-AA7AF09EB2A2}"/>
              </a:ext>
            </a:extLst>
          </p:cNvPr>
          <p:cNvPicPr>
            <a:picLocks noGrp="1" noChangeAspect="1"/>
          </p:cNvPicPr>
          <p:nvPr>
            <p:ph idx="1"/>
          </p:nvPr>
        </p:nvPicPr>
        <p:blipFill rotWithShape="1">
          <a:blip r:embed="rId3"/>
          <a:srcRect l="13827" t="18200" r="21959" b="16328"/>
          <a:stretch/>
        </p:blipFill>
        <p:spPr bwMode="auto">
          <a:xfrm>
            <a:off x="323528" y="1124745"/>
            <a:ext cx="4104456" cy="3024336"/>
          </a:xfrm>
          <a:prstGeom prst="rect">
            <a:avLst/>
          </a:prstGeom>
          <a:ln>
            <a:noFill/>
          </a:ln>
          <a:extLst>
            <a:ext uri="{53640926-AAD7-44D8-BBD7-CCE9431645EC}">
              <a14:shadowObscured xmlns:a14="http://schemas.microsoft.com/office/drawing/2010/main"/>
            </a:ext>
          </a:extLst>
        </p:spPr>
      </p:pic>
      <p:pic>
        <p:nvPicPr>
          <p:cNvPr id="5" name="Picture 4" descr="A computer screen shot of a computer screen&#10;&#10;Description automatically generated">
            <a:extLst>
              <a:ext uri="{FF2B5EF4-FFF2-40B4-BE49-F238E27FC236}">
                <a16:creationId xmlns:a16="http://schemas.microsoft.com/office/drawing/2014/main" id="{ACFADF08-0405-5CA2-E936-570831606D82}"/>
              </a:ext>
            </a:extLst>
          </p:cNvPr>
          <p:cNvPicPr>
            <a:picLocks noChangeAspect="1"/>
          </p:cNvPicPr>
          <p:nvPr/>
        </p:nvPicPr>
        <p:blipFill rotWithShape="1">
          <a:blip r:embed="rId4"/>
          <a:srcRect l="12896" t="16309" r="25947" b="22946"/>
          <a:stretch/>
        </p:blipFill>
        <p:spPr bwMode="auto">
          <a:xfrm>
            <a:off x="4572000" y="1124744"/>
            <a:ext cx="4248472" cy="4464496"/>
          </a:xfrm>
          <a:prstGeom prst="rect">
            <a:avLst/>
          </a:prstGeom>
          <a:ln>
            <a:noFill/>
          </a:ln>
          <a:extLst>
            <a:ext uri="{53640926-AAD7-44D8-BBD7-CCE9431645EC}">
              <a14:shadowObscured xmlns:a14="http://schemas.microsoft.com/office/drawing/2010/main"/>
            </a:ext>
          </a:extLst>
        </p:spPr>
      </p:pic>
      <p:pic>
        <p:nvPicPr>
          <p:cNvPr id="8" name="Picture 7" descr="A computer screen shot of a computer&#10;&#10;Description automatically generated">
            <a:extLst>
              <a:ext uri="{FF2B5EF4-FFF2-40B4-BE49-F238E27FC236}">
                <a16:creationId xmlns:a16="http://schemas.microsoft.com/office/drawing/2014/main" id="{8585AC5D-6024-8B02-A7C2-7EB3462B9854}"/>
              </a:ext>
            </a:extLst>
          </p:cNvPr>
          <p:cNvPicPr>
            <a:picLocks noChangeAspect="1"/>
          </p:cNvPicPr>
          <p:nvPr/>
        </p:nvPicPr>
        <p:blipFill rotWithShape="1">
          <a:blip r:embed="rId5"/>
          <a:srcRect l="14225" t="26709" r="42167" b="39255"/>
          <a:stretch/>
        </p:blipFill>
        <p:spPr bwMode="auto">
          <a:xfrm>
            <a:off x="327348" y="4368564"/>
            <a:ext cx="4028628" cy="109728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31852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D0BA3-94D7-EEC1-526D-358A777EC216}"/>
              </a:ext>
            </a:extLst>
          </p:cNvPr>
          <p:cNvSpPr>
            <a:spLocks noGrp="1"/>
          </p:cNvSpPr>
          <p:nvPr>
            <p:ph type="title"/>
          </p:nvPr>
        </p:nvSpPr>
        <p:spPr>
          <a:xfrm>
            <a:off x="457200" y="274638"/>
            <a:ext cx="8229600" cy="562074"/>
          </a:xfrm>
        </p:spPr>
        <p:txBody>
          <a:bodyPr>
            <a:normAutofit fontScale="90000"/>
          </a:bodyPr>
          <a:lstStyle/>
          <a:p>
            <a:r>
              <a:rPr lang="en-GB" b="1" dirty="0"/>
              <a:t>Learning &amp; Working Together</a:t>
            </a:r>
          </a:p>
        </p:txBody>
      </p:sp>
      <p:pic>
        <p:nvPicPr>
          <p:cNvPr id="4" name="Content Placeholder 3" descr="A computer screen shot of a computer screen&#10;&#10;Description automatically generated">
            <a:extLst>
              <a:ext uri="{FF2B5EF4-FFF2-40B4-BE49-F238E27FC236}">
                <a16:creationId xmlns:a16="http://schemas.microsoft.com/office/drawing/2014/main" id="{D2AA8790-FEFB-F483-77D2-DD6DC216EA8B}"/>
              </a:ext>
            </a:extLst>
          </p:cNvPr>
          <p:cNvPicPr>
            <a:picLocks noGrp="1" noChangeAspect="1"/>
          </p:cNvPicPr>
          <p:nvPr>
            <p:ph idx="1"/>
          </p:nvPr>
        </p:nvPicPr>
        <p:blipFill rotWithShape="1">
          <a:blip r:embed="rId3"/>
          <a:srcRect l="30313" t="31909" r="13716" b="10656"/>
          <a:stretch/>
        </p:blipFill>
        <p:spPr bwMode="auto">
          <a:xfrm>
            <a:off x="457200" y="1052736"/>
            <a:ext cx="8229599" cy="446382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53963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6FC96-2062-4337-9A02-6AD5104A4880}"/>
              </a:ext>
            </a:extLst>
          </p:cNvPr>
          <p:cNvSpPr>
            <a:spLocks noGrp="1"/>
          </p:cNvSpPr>
          <p:nvPr>
            <p:ph type="title"/>
          </p:nvPr>
        </p:nvSpPr>
        <p:spPr>
          <a:xfrm>
            <a:off x="457200" y="274638"/>
            <a:ext cx="8229600" cy="562074"/>
          </a:xfrm>
        </p:spPr>
        <p:txBody>
          <a:bodyPr>
            <a:normAutofit fontScale="90000"/>
          </a:bodyPr>
          <a:lstStyle/>
          <a:p>
            <a:r>
              <a:rPr lang="en-GB" b="1" dirty="0">
                <a:latin typeface="Arial" panose="020B0604020202020204" pitchFamily="34" charset="0"/>
                <a:cs typeface="Arial" panose="020B0604020202020204" pitchFamily="34" charset="0"/>
              </a:rPr>
              <a:t>Assessment Tasks </a:t>
            </a:r>
          </a:p>
        </p:txBody>
      </p:sp>
      <p:graphicFrame>
        <p:nvGraphicFramePr>
          <p:cNvPr id="10" name="Content Placeholder 9">
            <a:extLst>
              <a:ext uri="{FF2B5EF4-FFF2-40B4-BE49-F238E27FC236}">
                <a16:creationId xmlns:a16="http://schemas.microsoft.com/office/drawing/2014/main" id="{DF4BF67A-79A2-1FC3-2498-0416103D49AD}"/>
              </a:ext>
            </a:extLst>
          </p:cNvPr>
          <p:cNvGraphicFramePr>
            <a:graphicFrameLocks noGrp="1"/>
          </p:cNvGraphicFramePr>
          <p:nvPr>
            <p:ph idx="1"/>
            <p:extLst>
              <p:ext uri="{D42A27DB-BD31-4B8C-83A1-F6EECF244321}">
                <p14:modId xmlns:p14="http://schemas.microsoft.com/office/powerpoint/2010/main" val="784056174"/>
              </p:ext>
            </p:extLst>
          </p:nvPr>
        </p:nvGraphicFramePr>
        <p:xfrm>
          <a:off x="169168" y="1052737"/>
          <a:ext cx="4402832"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a:extLst>
              <a:ext uri="{FF2B5EF4-FFF2-40B4-BE49-F238E27FC236}">
                <a16:creationId xmlns:a16="http://schemas.microsoft.com/office/drawing/2014/main" id="{AC6648E4-87BC-F031-5E8E-0445EA2308EC}"/>
              </a:ext>
            </a:extLst>
          </p:cNvPr>
          <p:cNvGraphicFramePr/>
          <p:nvPr>
            <p:extLst>
              <p:ext uri="{D42A27DB-BD31-4B8C-83A1-F6EECF244321}">
                <p14:modId xmlns:p14="http://schemas.microsoft.com/office/powerpoint/2010/main" val="1292918888"/>
              </p:ext>
            </p:extLst>
          </p:nvPr>
        </p:nvGraphicFramePr>
        <p:xfrm>
          <a:off x="4716016" y="836712"/>
          <a:ext cx="4258816" cy="489654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94934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1113383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r>
                <a:rPr lang="en-GB" sz="4400" b="1" kern="1200" dirty="0"/>
                <a:t>Session 2 </a:t>
              </a:r>
            </a:p>
            <a:p>
              <a:pPr algn="ctr" defTabSz="1377950">
                <a:lnSpc>
                  <a:spcPct val="90000"/>
                </a:lnSpc>
                <a:spcBef>
                  <a:spcPct val="0"/>
                </a:spcBef>
                <a:spcAft>
                  <a:spcPct val="35000"/>
                </a:spcAft>
              </a:pPr>
              <a:r>
                <a:rPr lang="en-GB" sz="4400" b="1" dirty="0"/>
                <a:t>Presentation of Ideas</a:t>
              </a:r>
            </a:p>
            <a:p>
              <a:pPr algn="ctr" defTabSz="1377950">
                <a:lnSpc>
                  <a:spcPct val="90000"/>
                </a:lnSpc>
                <a:spcBef>
                  <a:spcPct val="0"/>
                </a:spcBef>
                <a:spcAft>
                  <a:spcPct val="35000"/>
                </a:spcAft>
              </a:pPr>
              <a:r>
                <a:rPr lang="en-GB" sz="4400" b="1" kern="1200" dirty="0"/>
                <a:t>Setting the NHS and Social Care into an historical context</a:t>
              </a:r>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415529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B809925-FD1A-E774-9FF0-5CCA1697B79B}"/>
              </a:ext>
            </a:extLst>
          </p:cNvPr>
          <p:cNvGraphicFramePr/>
          <p:nvPr>
            <p:extLst>
              <p:ext uri="{D42A27DB-BD31-4B8C-83A1-F6EECF244321}">
                <p14:modId xmlns:p14="http://schemas.microsoft.com/office/powerpoint/2010/main" val="874225494"/>
              </p:ext>
            </p:extLst>
          </p:nvPr>
        </p:nvGraphicFramePr>
        <p:xfrm>
          <a:off x="287524" y="116632"/>
          <a:ext cx="8568952" cy="5544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3986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CAEE2-7F42-303C-BA6F-B49560A3DB00}"/>
              </a:ext>
            </a:extLst>
          </p:cNvPr>
          <p:cNvSpPr>
            <a:spLocks noGrp="1"/>
          </p:cNvSpPr>
          <p:nvPr>
            <p:ph type="title"/>
          </p:nvPr>
        </p:nvSpPr>
        <p:spPr>
          <a:xfrm>
            <a:off x="457200" y="188594"/>
            <a:ext cx="8229600" cy="792134"/>
          </a:xfrm>
        </p:spPr>
        <p:txBody>
          <a:bodyPr>
            <a:normAutofit/>
          </a:bodyPr>
          <a:lstStyle/>
          <a:p>
            <a:r>
              <a:rPr lang="en-GB" b="1" dirty="0"/>
              <a:t>The Context </a:t>
            </a:r>
          </a:p>
        </p:txBody>
      </p:sp>
      <p:sp>
        <p:nvSpPr>
          <p:cNvPr id="3" name="Content Placeholder 2">
            <a:extLst>
              <a:ext uri="{FF2B5EF4-FFF2-40B4-BE49-F238E27FC236}">
                <a16:creationId xmlns:a16="http://schemas.microsoft.com/office/drawing/2014/main" id="{349D9474-E625-6D28-9E75-93FF9BE079DD}"/>
              </a:ext>
            </a:extLst>
          </p:cNvPr>
          <p:cNvSpPr>
            <a:spLocks noGrp="1"/>
          </p:cNvSpPr>
          <p:nvPr>
            <p:ph idx="1"/>
          </p:nvPr>
        </p:nvSpPr>
        <p:spPr>
          <a:xfrm>
            <a:off x="107504" y="980728"/>
            <a:ext cx="8928992" cy="4824536"/>
          </a:xfrm>
        </p:spPr>
        <p:txBody>
          <a:bodyPr>
            <a:normAutofit/>
          </a:bodyPr>
          <a:lstStyle/>
          <a:p>
            <a:r>
              <a:rPr lang="en-GB" dirty="0"/>
              <a:t>“More than any other area of the welfare state, UK health and social care are big business and are everybody’s business” (Glasby, 2012, p.2).</a:t>
            </a:r>
          </a:p>
          <a:p>
            <a:r>
              <a:rPr lang="en-GB" dirty="0"/>
              <a:t>As a result, the health and social care sector is a key aspect of our lives (Glasby, 2012). </a:t>
            </a:r>
          </a:p>
          <a:p>
            <a:r>
              <a:rPr lang="en-GB" dirty="0"/>
              <a:t>A national institution - NHS – aims “to deliver a world-class health service for all” (Glasby, 2012, p.2). </a:t>
            </a:r>
          </a:p>
          <a:p>
            <a:endParaRPr lang="en-GB" dirty="0"/>
          </a:p>
          <a:p>
            <a:endParaRPr lang="en-GB" dirty="0"/>
          </a:p>
        </p:txBody>
      </p:sp>
    </p:spTree>
    <p:extLst>
      <p:ext uri="{BB962C8B-B14F-4D97-AF65-F5344CB8AC3E}">
        <p14:creationId xmlns:p14="http://schemas.microsoft.com/office/powerpoint/2010/main" val="227033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6EA62-8754-D9FA-D155-5FFF91AB0CC5}"/>
              </a:ext>
            </a:extLst>
          </p:cNvPr>
          <p:cNvSpPr>
            <a:spLocks noGrp="1"/>
          </p:cNvSpPr>
          <p:nvPr>
            <p:ph type="title"/>
          </p:nvPr>
        </p:nvSpPr>
        <p:spPr>
          <a:xfrm>
            <a:off x="125760" y="116632"/>
            <a:ext cx="8784976" cy="706090"/>
          </a:xfrm>
        </p:spPr>
        <p:txBody>
          <a:bodyPr>
            <a:normAutofit/>
          </a:bodyPr>
          <a:lstStyle/>
          <a:p>
            <a:r>
              <a:rPr lang="en-GB" sz="3200" b="1" dirty="0"/>
              <a:t>The social impact of World War II in Britain </a:t>
            </a:r>
          </a:p>
        </p:txBody>
      </p:sp>
      <p:pic>
        <p:nvPicPr>
          <p:cNvPr id="4" name="Content Placeholder 3" descr="Timeline&#10;&#10;Description automatically generated">
            <a:extLst>
              <a:ext uri="{FF2B5EF4-FFF2-40B4-BE49-F238E27FC236}">
                <a16:creationId xmlns:a16="http://schemas.microsoft.com/office/drawing/2014/main" id="{F50C9E0F-A4C9-00EF-580C-CB32646664A0}"/>
              </a:ext>
            </a:extLst>
          </p:cNvPr>
          <p:cNvPicPr>
            <a:picLocks noGrp="1" noChangeAspect="1"/>
          </p:cNvPicPr>
          <p:nvPr>
            <p:ph idx="1"/>
          </p:nvPr>
        </p:nvPicPr>
        <p:blipFill rotWithShape="1">
          <a:blip r:embed="rId3"/>
          <a:srcRect l="15959" t="8928" r="41194" b="6494"/>
          <a:stretch/>
        </p:blipFill>
        <p:spPr bwMode="auto">
          <a:xfrm>
            <a:off x="0" y="980728"/>
            <a:ext cx="9144000" cy="587727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388795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244E909-C8AF-EA6B-E144-A8E89EB3FB8E}"/>
              </a:ext>
            </a:extLst>
          </p:cNvPr>
          <p:cNvSpPr>
            <a:spLocks noGrp="1"/>
          </p:cNvSpPr>
          <p:nvPr>
            <p:ph type="title"/>
          </p:nvPr>
        </p:nvSpPr>
        <p:spPr>
          <a:xfrm>
            <a:off x="457200" y="274638"/>
            <a:ext cx="8229600" cy="1143000"/>
          </a:xfrm>
        </p:spPr>
        <p:txBody>
          <a:bodyPr>
            <a:normAutofit fontScale="90000"/>
          </a:bodyPr>
          <a:lstStyle/>
          <a:p>
            <a:r>
              <a:rPr lang="en-US" b="1" dirty="0">
                <a:latin typeface="Arial" panose="020B0604020202020204" pitchFamily="34" charset="0"/>
                <a:cs typeface="Arial" panose="020B0604020202020204" pitchFamily="34" charset="0"/>
              </a:rPr>
              <a:t>During the 2</a:t>
            </a:r>
            <a:r>
              <a:rPr lang="en-US" b="1" baseline="30000" dirty="0">
                <a:latin typeface="Arial" panose="020B0604020202020204" pitchFamily="34" charset="0"/>
                <a:cs typeface="Arial" panose="020B0604020202020204" pitchFamily="34" charset="0"/>
              </a:rPr>
              <a:t>nd</a:t>
            </a:r>
            <a:r>
              <a:rPr lang="en-US" b="1" dirty="0">
                <a:latin typeface="Arial" panose="020B0604020202020204" pitchFamily="34" charset="0"/>
                <a:cs typeface="Arial" panose="020B0604020202020204" pitchFamily="34" charset="0"/>
              </a:rPr>
              <a:t> World War Period</a:t>
            </a:r>
          </a:p>
        </p:txBody>
      </p:sp>
      <p:pic>
        <p:nvPicPr>
          <p:cNvPr id="4" name="Picture 3" descr="Londoners sheltering in Bounds Green tube station platform during an air raid in the Blitz">
            <a:extLst>
              <a:ext uri="{FF2B5EF4-FFF2-40B4-BE49-F238E27FC236}">
                <a16:creationId xmlns:a16="http://schemas.microsoft.com/office/drawing/2014/main" id="{649EF609-3922-EC96-E621-8EDA1CDAF813}"/>
              </a:ext>
            </a:extLst>
          </p:cNvPr>
          <p:cNvPicPr>
            <a:picLocks noChangeAspect="1"/>
          </p:cNvPicPr>
          <p:nvPr/>
        </p:nvPicPr>
        <p:blipFill rotWithShape="1">
          <a:blip r:embed="rId3">
            <a:extLst>
              <a:ext uri="{28A0092B-C50C-407E-A947-70E740481C1C}">
                <a14:useLocalDpi xmlns:a14="http://schemas.microsoft.com/office/drawing/2010/main" val="0"/>
              </a:ext>
            </a:extLst>
          </a:blip>
          <a:srcRect t="11100" r="2" b="3812"/>
          <a:stretch/>
        </p:blipFill>
        <p:spPr bwMode="auto">
          <a:xfrm>
            <a:off x="457200" y="1600201"/>
            <a:ext cx="8229600" cy="3917032"/>
          </a:xfrm>
          <a:prstGeom prst="rect">
            <a:avLst/>
          </a:prstGeom>
          <a:noFill/>
          <a:ln>
            <a:noFill/>
          </a:ln>
        </p:spPr>
      </p:pic>
    </p:spTree>
    <p:extLst>
      <p:ext uri="{BB962C8B-B14F-4D97-AF65-F5344CB8AC3E}">
        <p14:creationId xmlns:p14="http://schemas.microsoft.com/office/powerpoint/2010/main" val="34149457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80184-02E2-DB22-BF9E-01BF9BA6490D}"/>
              </a:ext>
            </a:extLst>
          </p:cNvPr>
          <p:cNvSpPr>
            <a:spLocks noGrp="1"/>
          </p:cNvSpPr>
          <p:nvPr>
            <p:ph type="title"/>
          </p:nvPr>
        </p:nvSpPr>
        <p:spPr>
          <a:xfrm>
            <a:off x="457200" y="8857"/>
            <a:ext cx="8229600" cy="706090"/>
          </a:xfrm>
        </p:spPr>
        <p:txBody>
          <a:bodyPr>
            <a:normAutofit fontScale="90000"/>
          </a:bodyPr>
          <a:lstStyle/>
          <a:p>
            <a:r>
              <a:rPr lang="en-GB" b="1" dirty="0"/>
              <a:t>Rationing</a:t>
            </a:r>
          </a:p>
        </p:txBody>
      </p:sp>
      <p:pic>
        <p:nvPicPr>
          <p:cNvPr id="4" name="Content Placeholder 3" descr="A computer screen shot of a computer screen&#10;&#10;AI-generated content may be incorrect.">
            <a:extLst>
              <a:ext uri="{FF2B5EF4-FFF2-40B4-BE49-F238E27FC236}">
                <a16:creationId xmlns:a16="http://schemas.microsoft.com/office/drawing/2014/main" id="{8A5F946A-6A0A-1EFF-9619-5668BF2DC297}"/>
              </a:ext>
            </a:extLst>
          </p:cNvPr>
          <p:cNvPicPr>
            <a:picLocks noGrp="1" noChangeAspect="1"/>
          </p:cNvPicPr>
          <p:nvPr>
            <p:ph idx="1"/>
          </p:nvPr>
        </p:nvPicPr>
        <p:blipFill rotWithShape="1">
          <a:blip r:embed="rId3"/>
          <a:srcRect l="30430" t="19697" r="11368" b="23577"/>
          <a:stretch/>
        </p:blipFill>
        <p:spPr bwMode="auto">
          <a:xfrm>
            <a:off x="323528" y="836712"/>
            <a:ext cx="8640960" cy="4176463"/>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CD6C5C62-EBFB-9E91-7162-8BFAEB727AFA}"/>
              </a:ext>
            </a:extLst>
          </p:cNvPr>
          <p:cNvSpPr txBox="1"/>
          <p:nvPr/>
        </p:nvSpPr>
        <p:spPr>
          <a:xfrm>
            <a:off x="179512" y="5013176"/>
            <a:ext cx="8784976" cy="646331"/>
          </a:xfrm>
          <a:prstGeom prst="rect">
            <a:avLst/>
          </a:prstGeom>
          <a:noFill/>
        </p:spPr>
        <p:txBody>
          <a:bodyPr wrap="square">
            <a:spAutoFit/>
          </a:bodyPr>
          <a:lstStyle/>
          <a:p>
            <a:r>
              <a:rPr lang="en-GB" dirty="0">
                <a:hlinkClick r:id="rId4"/>
              </a:rPr>
              <a:t>Rationing - Social Impact of WWII in Britain - National 5 History Revision - BBC Bitesize</a:t>
            </a:r>
            <a:endParaRPr lang="en-GB" dirty="0"/>
          </a:p>
        </p:txBody>
      </p:sp>
    </p:spTree>
    <p:extLst>
      <p:ext uri="{BB962C8B-B14F-4D97-AF65-F5344CB8AC3E}">
        <p14:creationId xmlns:p14="http://schemas.microsoft.com/office/powerpoint/2010/main" val="2905115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AB9D54C-98D3-29D6-28A1-5187514F2F9C}"/>
              </a:ext>
            </a:extLst>
          </p:cNvPr>
          <p:cNvSpPr>
            <a:spLocks noGrp="1"/>
          </p:cNvSpPr>
          <p:nvPr>
            <p:ph type="title"/>
          </p:nvPr>
        </p:nvSpPr>
        <p:spPr>
          <a:xfrm>
            <a:off x="457200" y="274638"/>
            <a:ext cx="8229600" cy="671915"/>
          </a:xfrm>
        </p:spPr>
        <p:txBody>
          <a:bodyPr>
            <a:normAutofit fontScale="90000"/>
          </a:bodyPr>
          <a:lstStyle/>
          <a:p>
            <a:r>
              <a:rPr lang="en-US" b="1" dirty="0"/>
              <a:t>Key Individuals and Developments following the War</a:t>
            </a:r>
          </a:p>
        </p:txBody>
      </p:sp>
      <p:pic>
        <p:nvPicPr>
          <p:cNvPr id="6" name="Content Placeholder 5" descr="Labour leader Clement Attlee campaigns to a large crowd in the 1945 General Election">
            <a:extLst>
              <a:ext uri="{FF2B5EF4-FFF2-40B4-BE49-F238E27FC236}">
                <a16:creationId xmlns:a16="http://schemas.microsoft.com/office/drawing/2014/main" id="{7DDE3524-EDD1-A8C0-FFDD-FA4B373764E8}"/>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21009" r="22041" b="-2"/>
          <a:stretch/>
        </p:blipFill>
        <p:spPr bwMode="auto">
          <a:xfrm>
            <a:off x="457200" y="1268761"/>
            <a:ext cx="4038600" cy="3288594"/>
          </a:xfrm>
          <a:prstGeom prst="rect">
            <a:avLst/>
          </a:prstGeom>
          <a:noFill/>
          <a:ln>
            <a:noFill/>
          </a:ln>
        </p:spPr>
      </p:pic>
      <p:pic>
        <p:nvPicPr>
          <p:cNvPr id="9" name="Content Placeholder 8" descr="Aneurin Bevan Labour Governments Minister for Health">
            <a:extLst>
              <a:ext uri="{FF2B5EF4-FFF2-40B4-BE49-F238E27FC236}">
                <a16:creationId xmlns:a16="http://schemas.microsoft.com/office/drawing/2014/main" id="{BF917E7B-5DF7-5971-19F8-7DC8A48DE78C}"/>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648200" y="1268761"/>
            <a:ext cx="4038600" cy="3288594"/>
          </a:xfrm>
          <a:prstGeom prst="rect">
            <a:avLst/>
          </a:prstGeom>
          <a:noFill/>
          <a:ln>
            <a:noFill/>
          </a:ln>
        </p:spPr>
      </p:pic>
      <p:sp>
        <p:nvSpPr>
          <p:cNvPr id="12" name="TextBox 11">
            <a:extLst>
              <a:ext uri="{FF2B5EF4-FFF2-40B4-BE49-F238E27FC236}">
                <a16:creationId xmlns:a16="http://schemas.microsoft.com/office/drawing/2014/main" id="{EC2D3248-0E92-82AB-1F88-A49141E70319}"/>
              </a:ext>
            </a:extLst>
          </p:cNvPr>
          <p:cNvSpPr txBox="1"/>
          <p:nvPr/>
        </p:nvSpPr>
        <p:spPr>
          <a:xfrm>
            <a:off x="76200" y="4725144"/>
            <a:ext cx="4572000" cy="671915"/>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Clement Attlee Leader of the Labour Party in 1945</a:t>
            </a:r>
          </a:p>
        </p:txBody>
      </p:sp>
      <p:sp>
        <p:nvSpPr>
          <p:cNvPr id="14" name="TextBox 13">
            <a:extLst>
              <a:ext uri="{FF2B5EF4-FFF2-40B4-BE49-F238E27FC236}">
                <a16:creationId xmlns:a16="http://schemas.microsoft.com/office/drawing/2014/main" id="{4900E8F4-8DEE-E2E8-1785-2FB6E88092C4}"/>
              </a:ext>
            </a:extLst>
          </p:cNvPr>
          <p:cNvSpPr txBox="1"/>
          <p:nvPr/>
        </p:nvSpPr>
        <p:spPr>
          <a:xfrm>
            <a:off x="4572000" y="4720633"/>
            <a:ext cx="4572000" cy="671915"/>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Aneurin Bevan Minister for Health in 1945 to 1951</a:t>
            </a:r>
          </a:p>
        </p:txBody>
      </p:sp>
    </p:spTree>
    <p:extLst>
      <p:ext uri="{BB962C8B-B14F-4D97-AF65-F5344CB8AC3E}">
        <p14:creationId xmlns:p14="http://schemas.microsoft.com/office/powerpoint/2010/main" val="29495534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5DFF8-5202-79FC-4EF4-A49F8A203357}"/>
              </a:ext>
            </a:extLst>
          </p:cNvPr>
          <p:cNvSpPr>
            <a:spLocks noGrp="1"/>
          </p:cNvSpPr>
          <p:nvPr>
            <p:ph type="title"/>
          </p:nvPr>
        </p:nvSpPr>
        <p:spPr/>
        <p:txBody>
          <a:bodyPr/>
          <a:lstStyle/>
          <a:p>
            <a:endParaRPr lang="en-GB"/>
          </a:p>
        </p:txBody>
      </p:sp>
      <p:pic>
        <p:nvPicPr>
          <p:cNvPr id="4" name="Content Placeholder 3" descr="A picture containing timeline&#10;&#10;Description automatically generated">
            <a:extLst>
              <a:ext uri="{FF2B5EF4-FFF2-40B4-BE49-F238E27FC236}">
                <a16:creationId xmlns:a16="http://schemas.microsoft.com/office/drawing/2014/main" id="{CC8BF35C-E11A-FD4A-386B-113F80D4C508}"/>
              </a:ext>
            </a:extLst>
          </p:cNvPr>
          <p:cNvPicPr>
            <a:picLocks noGrp="1" noChangeAspect="1"/>
          </p:cNvPicPr>
          <p:nvPr>
            <p:ph idx="1"/>
          </p:nvPr>
        </p:nvPicPr>
        <p:blipFill rotWithShape="1">
          <a:blip r:embed="rId3"/>
          <a:srcRect l="16980" t="14546" r="40063" b="12898"/>
          <a:stretch/>
        </p:blipFill>
        <p:spPr bwMode="auto">
          <a:xfrm>
            <a:off x="0" y="0"/>
            <a:ext cx="9144000" cy="580526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565126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text&#10;&#10;Description automatically generated">
            <a:extLst>
              <a:ext uri="{FF2B5EF4-FFF2-40B4-BE49-F238E27FC236}">
                <a16:creationId xmlns:a16="http://schemas.microsoft.com/office/drawing/2014/main" id="{C90B51EE-173E-7D20-A8E0-3D7C67AA911F}"/>
              </a:ext>
            </a:extLst>
          </p:cNvPr>
          <p:cNvPicPr>
            <a:picLocks noGrp="1" noChangeAspect="1"/>
          </p:cNvPicPr>
          <p:nvPr>
            <p:ph idx="1"/>
          </p:nvPr>
        </p:nvPicPr>
        <p:blipFill rotWithShape="1">
          <a:blip r:embed="rId3"/>
          <a:srcRect l="16176" t="18121" r="48482" b="26531"/>
          <a:stretch/>
        </p:blipFill>
        <p:spPr bwMode="auto">
          <a:xfrm>
            <a:off x="251520" y="116632"/>
            <a:ext cx="8640960" cy="539993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99518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B589C-560F-44D5-8577-B0BEAFD30214}"/>
              </a:ext>
            </a:extLst>
          </p:cNvPr>
          <p:cNvSpPr>
            <a:spLocks noGrp="1"/>
          </p:cNvSpPr>
          <p:nvPr>
            <p:ph type="title"/>
          </p:nvPr>
        </p:nvSpPr>
        <p:spPr>
          <a:xfrm>
            <a:off x="457200" y="697259"/>
            <a:ext cx="8229600" cy="427485"/>
          </a:xfrm>
        </p:spPr>
        <p:txBody>
          <a:bodyPr>
            <a:normAutofit fontScale="90000"/>
          </a:bodyPr>
          <a:lstStyle/>
          <a:p>
            <a:r>
              <a:rPr lang="en-GB" sz="4000" b="1" i="0" dirty="0">
                <a:solidFill>
                  <a:srgbClr val="231F20"/>
                </a:solidFill>
                <a:effectLst/>
                <a:latin typeface="ReithSans"/>
              </a:rPr>
              <a:t>Labour Reforms - The Welfare State </a:t>
            </a:r>
            <a:br>
              <a:rPr lang="en-GB" sz="4000" b="1" i="0" dirty="0">
                <a:solidFill>
                  <a:srgbClr val="231F20"/>
                </a:solidFill>
                <a:effectLst/>
                <a:latin typeface="ReithSans"/>
              </a:rPr>
            </a:br>
            <a:r>
              <a:rPr lang="en-GB" sz="4000" b="1" i="0" dirty="0">
                <a:solidFill>
                  <a:srgbClr val="231F20"/>
                </a:solidFill>
                <a:effectLst/>
                <a:latin typeface="ReithSans"/>
              </a:rPr>
              <a:t>1945-1951</a:t>
            </a:r>
            <a:br>
              <a:rPr lang="en-GB" b="1" i="0" dirty="0">
                <a:solidFill>
                  <a:srgbClr val="231F20"/>
                </a:solidFill>
                <a:effectLst/>
                <a:latin typeface="ReithSans"/>
              </a:rPr>
            </a:br>
            <a:endParaRPr lang="en-GB" dirty="0"/>
          </a:p>
        </p:txBody>
      </p:sp>
      <p:sp>
        <p:nvSpPr>
          <p:cNvPr id="3" name="Content Placeholder 2">
            <a:extLst>
              <a:ext uri="{FF2B5EF4-FFF2-40B4-BE49-F238E27FC236}">
                <a16:creationId xmlns:a16="http://schemas.microsoft.com/office/drawing/2014/main" id="{3D9D74F1-6C62-4445-A886-7A8355277C58}"/>
              </a:ext>
            </a:extLst>
          </p:cNvPr>
          <p:cNvSpPr>
            <a:spLocks noGrp="1"/>
          </p:cNvSpPr>
          <p:nvPr>
            <p:ph idx="1"/>
          </p:nvPr>
        </p:nvSpPr>
        <p:spPr>
          <a:xfrm>
            <a:off x="179512" y="1052736"/>
            <a:ext cx="8712968" cy="4680520"/>
          </a:xfrm>
        </p:spPr>
        <p:txBody>
          <a:bodyPr>
            <a:normAutofit lnSpcReduction="10000"/>
          </a:bodyPr>
          <a:lstStyle/>
          <a:p>
            <a:r>
              <a:rPr lang="en-GB" sz="2900" b="0" i="0" dirty="0">
                <a:solidFill>
                  <a:srgbClr val="231F20"/>
                </a:solidFill>
                <a:effectLst/>
                <a:latin typeface="Arial" panose="020B0604020202020204" pitchFamily="34" charset="0"/>
                <a:cs typeface="Arial" panose="020B0604020202020204" pitchFamily="34" charset="0"/>
              </a:rPr>
              <a:t>After World War </a:t>
            </a:r>
            <a:r>
              <a:rPr lang="en-GB" sz="2900" dirty="0">
                <a:solidFill>
                  <a:srgbClr val="231F20"/>
                </a:solidFill>
                <a:latin typeface="Arial" panose="020B0604020202020204" pitchFamily="34" charset="0"/>
                <a:cs typeface="Arial" panose="020B0604020202020204" pitchFamily="34" charset="0"/>
              </a:rPr>
              <a:t>II</a:t>
            </a:r>
            <a:r>
              <a:rPr lang="en-GB" sz="2900" b="0" i="0" dirty="0">
                <a:solidFill>
                  <a:srgbClr val="231F20"/>
                </a:solidFill>
                <a:effectLst/>
                <a:latin typeface="Arial" panose="020B0604020202020204" pitchFamily="34" charset="0"/>
                <a:cs typeface="Arial" panose="020B0604020202020204" pitchFamily="34" charset="0"/>
              </a:rPr>
              <a:t> the Labour Government introduced reforms to establish the Welfare State.</a:t>
            </a:r>
            <a:endParaRPr lang="en-GB" sz="2900" dirty="0">
              <a:solidFill>
                <a:srgbClr val="231F20"/>
              </a:solidFill>
              <a:latin typeface="Arial" panose="020B0604020202020204" pitchFamily="34" charset="0"/>
              <a:cs typeface="Arial" panose="020B0604020202020204" pitchFamily="34" charset="0"/>
            </a:endParaRPr>
          </a:p>
          <a:p>
            <a:r>
              <a:rPr lang="en-GB" sz="2900" b="0" i="0" dirty="0">
                <a:solidFill>
                  <a:srgbClr val="231F20"/>
                </a:solidFill>
                <a:effectLst/>
                <a:latin typeface="Arial" panose="020B0604020202020204" pitchFamily="34" charset="0"/>
                <a:cs typeface="Arial" panose="020B0604020202020204" pitchFamily="34" charset="0"/>
              </a:rPr>
              <a:t>The term “from cradle to grave” or “from birth to death” became the core driving force for which the new government took responsibility for in the lives of British citizens. </a:t>
            </a:r>
          </a:p>
          <a:p>
            <a:r>
              <a:rPr lang="en-GB" sz="2900" b="0" i="0" dirty="0">
                <a:solidFill>
                  <a:srgbClr val="231F20"/>
                </a:solidFill>
                <a:effectLst/>
                <a:latin typeface="Arial" panose="020B0604020202020204" pitchFamily="34" charset="0"/>
                <a:cs typeface="Arial" panose="020B0604020202020204" pitchFamily="34" charset="0"/>
              </a:rPr>
              <a:t>These tackled ‘Five Giants’ described in the Beveridge Report. These included disease, want, squalor, ignorance and idleness. </a:t>
            </a:r>
            <a:r>
              <a:rPr lang="en-GB" sz="2900" dirty="0">
                <a:solidFill>
                  <a:srgbClr val="231F20"/>
                </a:solidFill>
                <a:latin typeface="Arial" panose="020B0604020202020204" pitchFamily="34" charset="0"/>
                <a:cs typeface="Arial" panose="020B0604020202020204" pitchFamily="34" charset="0"/>
              </a:rPr>
              <a:t>Good weblinks:</a:t>
            </a:r>
            <a:endParaRPr lang="en-GB" sz="2900" u="sng" dirty="0">
              <a:solidFill>
                <a:srgbClr val="000000"/>
              </a:solidFill>
              <a:latin typeface="Arial" panose="020B0604020202020204" pitchFamily="34" charset="0"/>
              <a:ea typeface="Calibri" panose="020F0502020204030204" pitchFamily="34" charset="0"/>
              <a:cs typeface="Arial" panose="020B0604020202020204" pitchFamily="34" charset="0"/>
              <a:hlinkClick r:id="rId3"/>
            </a:endParaRPr>
          </a:p>
          <a:p>
            <a:r>
              <a:rPr lang="en-GB" sz="1600" dirty="0">
                <a:hlinkClick r:id="rId4"/>
              </a:rPr>
              <a:t>History of Clement Attlee - GOV.UK (www.gov.uk)</a:t>
            </a:r>
            <a:endParaRPr lang="en-GB" sz="1800" u="sng" dirty="0">
              <a:solidFill>
                <a:srgbClr val="000000"/>
              </a:solidFill>
              <a:latin typeface="Calibri" panose="020F0502020204030204" pitchFamily="34" charset="0"/>
              <a:ea typeface="Calibri" panose="020F0502020204030204" pitchFamily="34" charset="0"/>
              <a:cs typeface="Times New Roman" panose="02020603050405020304" pitchFamily="18" charset="0"/>
              <a:hlinkClick r:id="rId3"/>
            </a:endParaRPr>
          </a:p>
          <a:p>
            <a:r>
              <a:rPr lang="en-GB" sz="18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3"/>
              </a:rPr>
              <a:t>The election - Labour Reforms - The Welfare State 1945-1951 - National 5 History Revision - BBC Bitesize</a:t>
            </a:r>
            <a:endParaRPr lang="en-GB" dirty="0"/>
          </a:p>
        </p:txBody>
      </p:sp>
    </p:spTree>
    <p:extLst>
      <p:ext uri="{BB962C8B-B14F-4D97-AF65-F5344CB8AC3E}">
        <p14:creationId xmlns:p14="http://schemas.microsoft.com/office/powerpoint/2010/main" val="224995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799B7-881D-4F98-055E-BFA081CE0388}"/>
              </a:ext>
            </a:extLst>
          </p:cNvPr>
          <p:cNvSpPr>
            <a:spLocks noGrp="1"/>
          </p:cNvSpPr>
          <p:nvPr>
            <p:ph type="title"/>
          </p:nvPr>
        </p:nvSpPr>
        <p:spPr>
          <a:xfrm>
            <a:off x="442958" y="476672"/>
            <a:ext cx="8229600" cy="562074"/>
          </a:xfrm>
        </p:spPr>
        <p:txBody>
          <a:bodyPr>
            <a:normAutofit fontScale="90000"/>
          </a:bodyPr>
          <a:lstStyle/>
          <a:p>
            <a:r>
              <a:rPr lang="en-GB" sz="4400" b="1" dirty="0"/>
              <a:t>Beveridge and the Five Giants</a:t>
            </a:r>
            <a:br>
              <a:rPr lang="en-GB" sz="4400" dirty="0"/>
            </a:br>
            <a:endParaRPr lang="en-GB" dirty="0"/>
          </a:p>
        </p:txBody>
      </p:sp>
      <p:sp>
        <p:nvSpPr>
          <p:cNvPr id="3" name="Content Placeholder 2">
            <a:extLst>
              <a:ext uri="{FF2B5EF4-FFF2-40B4-BE49-F238E27FC236}">
                <a16:creationId xmlns:a16="http://schemas.microsoft.com/office/drawing/2014/main" id="{BC4D09E2-25B6-CECB-9B08-3B2B1E90CD87}"/>
              </a:ext>
            </a:extLst>
          </p:cNvPr>
          <p:cNvSpPr>
            <a:spLocks noGrp="1"/>
          </p:cNvSpPr>
          <p:nvPr>
            <p:ph idx="1"/>
          </p:nvPr>
        </p:nvSpPr>
        <p:spPr>
          <a:xfrm>
            <a:off x="251520" y="836712"/>
            <a:ext cx="8712968" cy="5040560"/>
          </a:xfrm>
        </p:spPr>
        <p:txBody>
          <a:bodyPr>
            <a:normAutofit fontScale="62500" lnSpcReduction="20000"/>
          </a:bodyPr>
          <a:lstStyle/>
          <a:p>
            <a:pPr marL="0" indent="0" algn="l">
              <a:buNone/>
            </a:pPr>
            <a:r>
              <a:rPr lang="en-GB" b="1" i="0" dirty="0">
                <a:solidFill>
                  <a:srgbClr val="231F20"/>
                </a:solidFill>
                <a:effectLst/>
                <a:latin typeface="Arial" panose="020B0604020202020204" pitchFamily="34" charset="0"/>
                <a:cs typeface="Arial" panose="020B0604020202020204" pitchFamily="34" charset="0"/>
              </a:rPr>
              <a:t>The Beveridge Report – in </a:t>
            </a:r>
            <a:r>
              <a:rPr lang="en-GB" dirty="0">
                <a:solidFill>
                  <a:srgbClr val="231F20"/>
                </a:solidFill>
                <a:effectLst/>
                <a:latin typeface="Arial" panose="020B0604020202020204" pitchFamily="34" charset="0"/>
                <a:cs typeface="Arial" panose="020B0604020202020204" pitchFamily="34" charset="0"/>
              </a:rPr>
              <a:t>1941, the Liberal politician William Beveridge set out to discover what kind of Britain people wanted to see after the war. His report, officially entitled </a:t>
            </a:r>
            <a:r>
              <a:rPr lang="en-GB" i="1" dirty="0">
                <a:solidFill>
                  <a:srgbClr val="231F20"/>
                </a:solidFill>
                <a:effectLst/>
                <a:latin typeface="Arial" panose="020B0604020202020204" pitchFamily="34" charset="0"/>
                <a:cs typeface="Arial" panose="020B0604020202020204" pitchFamily="34" charset="0"/>
              </a:rPr>
              <a:t>Social Insurance and Allied Services</a:t>
            </a:r>
            <a:r>
              <a:rPr lang="en-GB" dirty="0">
                <a:solidFill>
                  <a:srgbClr val="231F20"/>
                </a:solidFill>
                <a:effectLst/>
                <a:latin typeface="Arial" panose="020B0604020202020204" pitchFamily="34" charset="0"/>
                <a:cs typeface="Arial" panose="020B0604020202020204" pitchFamily="34" charset="0"/>
              </a:rPr>
              <a:t>, was a key part of the plans to rebuild and improve Britain after the war had ended.</a:t>
            </a:r>
          </a:p>
          <a:p>
            <a:pPr marL="0" indent="0">
              <a:lnSpc>
                <a:spcPct val="107000"/>
              </a:lnSpc>
              <a:spcBef>
                <a:spcPts val="200"/>
              </a:spcBef>
              <a:spcAft>
                <a:spcPts val="1200"/>
              </a:spcAft>
              <a:buNone/>
            </a:pPr>
            <a:endParaRPr lang="en-GB" b="1" dirty="0">
              <a:solidFill>
                <a:srgbClr val="231F20"/>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Bef>
                <a:spcPts val="200"/>
              </a:spcBef>
              <a:spcAft>
                <a:spcPts val="1200"/>
              </a:spcAft>
              <a:buNone/>
            </a:pPr>
            <a:r>
              <a:rPr lang="en-GB" b="1" dirty="0">
                <a:solidFill>
                  <a:srgbClr val="231F20"/>
                </a:solidFill>
                <a:effectLst/>
                <a:latin typeface="Arial" panose="020B0604020202020204" pitchFamily="34" charset="0"/>
                <a:ea typeface="Times New Roman" panose="02020603050405020304" pitchFamily="18" charset="0"/>
                <a:cs typeface="Arial" panose="020B0604020202020204" pitchFamily="34" charset="0"/>
              </a:rPr>
              <a:t>The Five Giants – </a:t>
            </a:r>
            <a:r>
              <a:rPr lang="en-GB" dirty="0">
                <a:solidFill>
                  <a:srgbClr val="231F20"/>
                </a:solidFill>
                <a:effectLst/>
                <a:latin typeface="Arial" panose="020B0604020202020204" pitchFamily="34" charset="0"/>
                <a:ea typeface="Times New Roman" panose="02020603050405020304" pitchFamily="18" charset="0"/>
                <a:cs typeface="Arial" panose="020B0604020202020204" pitchFamily="34" charset="0"/>
              </a:rPr>
              <a:t>the governments committee, led by Beveridge, identified five major problems which prevented people from bettering themselves. These were known as the Five Giants.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marL="0" lvl="0" indent="0">
              <a:lnSpc>
                <a:spcPct val="107000"/>
              </a:lnSpc>
              <a:spcAft>
                <a:spcPts val="600"/>
              </a:spcAft>
              <a:buSzPts val="1000"/>
              <a:buNone/>
              <a:tabLst>
                <a:tab pos="457200" algn="l"/>
              </a:tabLst>
            </a:pPr>
            <a:r>
              <a:rPr lang="en-GB" dirty="0">
                <a:solidFill>
                  <a:srgbClr val="231F20"/>
                </a:solidFill>
                <a:effectLst/>
                <a:latin typeface="Arial" panose="020B0604020202020204" pitchFamily="34" charset="0"/>
                <a:ea typeface="Calibri" panose="020F0502020204030204" pitchFamily="34" charset="0"/>
                <a:cs typeface="Arial" panose="020B0604020202020204" pitchFamily="34" charset="0"/>
              </a:rPr>
              <a:t>1. want (caused by poverty).</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600"/>
              </a:spcAft>
              <a:buSzPts val="1000"/>
              <a:buNone/>
              <a:tabLst>
                <a:tab pos="457200" algn="l"/>
              </a:tabLst>
            </a:pPr>
            <a:r>
              <a:rPr lang="en-GB" dirty="0">
                <a:solidFill>
                  <a:srgbClr val="231F20"/>
                </a:solidFill>
                <a:effectLst/>
                <a:latin typeface="Arial" panose="020B0604020202020204" pitchFamily="34" charset="0"/>
                <a:ea typeface="Calibri" panose="020F0502020204030204" pitchFamily="34" charset="0"/>
                <a:cs typeface="Arial" panose="020B0604020202020204" pitchFamily="34" charset="0"/>
              </a:rPr>
              <a:t>2. ignorance (caused by a lack of education).</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600"/>
              </a:spcAft>
              <a:buSzPts val="1000"/>
              <a:buNone/>
              <a:tabLst>
                <a:tab pos="457200" algn="l"/>
              </a:tabLst>
            </a:pPr>
            <a:r>
              <a:rPr lang="en-GB" dirty="0">
                <a:solidFill>
                  <a:srgbClr val="231F20"/>
                </a:solidFill>
                <a:effectLst/>
                <a:latin typeface="Arial" panose="020B0604020202020204" pitchFamily="34" charset="0"/>
                <a:ea typeface="Calibri" panose="020F0502020204030204" pitchFamily="34" charset="0"/>
                <a:cs typeface="Arial" panose="020B0604020202020204" pitchFamily="34" charset="0"/>
              </a:rPr>
              <a:t>3. squalor (caused by poor housing).</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600"/>
              </a:spcAft>
              <a:buSzPts val="1000"/>
              <a:buNone/>
              <a:tabLst>
                <a:tab pos="457200" algn="l"/>
              </a:tabLst>
            </a:pPr>
            <a:r>
              <a:rPr lang="en-GB" dirty="0">
                <a:solidFill>
                  <a:srgbClr val="231F20"/>
                </a:solidFill>
                <a:effectLst/>
                <a:latin typeface="Arial" panose="020B0604020202020204" pitchFamily="34" charset="0"/>
                <a:ea typeface="Calibri" panose="020F0502020204030204" pitchFamily="34" charset="0"/>
                <a:cs typeface="Arial" panose="020B0604020202020204" pitchFamily="34" charset="0"/>
              </a:rPr>
              <a:t>4. idleness (caused by a lack of jobs, or the ability to gain employment).</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600"/>
              </a:spcAft>
              <a:buSzPts val="1000"/>
              <a:buNone/>
              <a:tabLst>
                <a:tab pos="457200" algn="l"/>
              </a:tabLst>
            </a:pPr>
            <a:r>
              <a:rPr lang="en-GB" dirty="0">
                <a:solidFill>
                  <a:srgbClr val="231F20"/>
                </a:solidFill>
                <a:effectLst/>
                <a:latin typeface="Arial" panose="020B0604020202020204" pitchFamily="34" charset="0"/>
                <a:ea typeface="Calibri" panose="020F0502020204030204" pitchFamily="34" charset="0"/>
                <a:cs typeface="Arial" panose="020B0604020202020204" pitchFamily="34" charset="0"/>
              </a:rPr>
              <a:t>5. disease (caused by inadequate health care provision).</a:t>
            </a:r>
            <a:endParaRPr lang="en-GB"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26202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D176-B86E-73E9-BC62-AFAF0CF24A5E}"/>
              </a:ext>
            </a:extLst>
          </p:cNvPr>
          <p:cNvSpPr>
            <a:spLocks noGrp="1"/>
          </p:cNvSpPr>
          <p:nvPr>
            <p:ph type="title"/>
          </p:nvPr>
        </p:nvSpPr>
        <p:spPr>
          <a:xfrm>
            <a:off x="457200" y="3473"/>
            <a:ext cx="8229600" cy="850106"/>
          </a:xfrm>
        </p:spPr>
        <p:txBody>
          <a:bodyPr/>
          <a:lstStyle/>
          <a:p>
            <a:r>
              <a:rPr lang="en-GB" b="1" dirty="0"/>
              <a:t>The NHS Summary</a:t>
            </a:r>
          </a:p>
        </p:txBody>
      </p:sp>
      <p:sp>
        <p:nvSpPr>
          <p:cNvPr id="3" name="Content Placeholder 2">
            <a:extLst>
              <a:ext uri="{FF2B5EF4-FFF2-40B4-BE49-F238E27FC236}">
                <a16:creationId xmlns:a16="http://schemas.microsoft.com/office/drawing/2014/main" id="{9B7012C5-6DEB-D5BC-E382-259B86A611AA}"/>
              </a:ext>
            </a:extLst>
          </p:cNvPr>
          <p:cNvSpPr>
            <a:spLocks noGrp="1"/>
          </p:cNvSpPr>
          <p:nvPr>
            <p:ph idx="1"/>
          </p:nvPr>
        </p:nvSpPr>
        <p:spPr>
          <a:xfrm>
            <a:off x="251520" y="764704"/>
            <a:ext cx="8640960" cy="4968552"/>
          </a:xfrm>
        </p:spPr>
        <p:txBody>
          <a:bodyPr>
            <a:normAutofit fontScale="70000" lnSpcReduction="20000"/>
          </a:bodyPr>
          <a:lstStyle/>
          <a:p>
            <a:r>
              <a:rPr lang="en-GB" sz="3400" dirty="0">
                <a:latin typeface="Arial" panose="020B0604020202020204" pitchFamily="34" charset="0"/>
                <a:cs typeface="Arial" panose="020B0604020202020204" pitchFamily="34" charset="0"/>
              </a:rPr>
              <a:t>The NHS came into existence in 1948 following the aftermath of World War II.</a:t>
            </a:r>
          </a:p>
          <a:p>
            <a:r>
              <a:rPr lang="en-GB" sz="3400" dirty="0">
                <a:latin typeface="Arial" panose="020B0604020202020204" pitchFamily="34" charset="0"/>
                <a:cs typeface="Arial" panose="020B0604020202020204" pitchFamily="34" charset="0"/>
              </a:rPr>
              <a:t>It promised free health care at the point of need for everyone. </a:t>
            </a:r>
          </a:p>
          <a:p>
            <a:r>
              <a:rPr lang="en-GB" sz="3400" dirty="0">
                <a:latin typeface="Arial" panose="020B0604020202020204" pitchFamily="34" charset="0"/>
                <a:cs typeface="Arial" panose="020B0604020202020204" pitchFamily="34" charset="0"/>
              </a:rPr>
              <a:t>The NHS has changed a lot over the years since its inception.  </a:t>
            </a:r>
          </a:p>
          <a:p>
            <a:r>
              <a:rPr lang="en-GB" sz="3400" dirty="0">
                <a:latin typeface="Arial" panose="020B0604020202020204" pitchFamily="34" charset="0"/>
                <a:cs typeface="Arial" panose="020B0604020202020204" pitchFamily="34" charset="0"/>
              </a:rPr>
              <a:t>Citizens expect a lot from it today since it came into operation.. </a:t>
            </a:r>
          </a:p>
          <a:p>
            <a:r>
              <a:rPr lang="en-GB" sz="3400" dirty="0">
                <a:latin typeface="Arial" panose="020B0604020202020204" pitchFamily="34" charset="0"/>
                <a:cs typeface="Arial" panose="020B0604020202020204" pitchFamily="34" charset="0"/>
              </a:rPr>
              <a:t>Changes in medical advances has made a huge difference in how individuals are treated and supported in the health care section and afterwards in the social care sector. </a:t>
            </a:r>
          </a:p>
          <a:p>
            <a:r>
              <a:rPr lang="en-GB" sz="3400" dirty="0">
                <a:latin typeface="Arial" panose="020B0604020202020204" pitchFamily="34" charset="0"/>
                <a:cs typeface="Arial" panose="020B0604020202020204" pitchFamily="34" charset="0"/>
              </a:rPr>
              <a:t>Changes in expectations has made the NHS become more accountable. </a:t>
            </a:r>
          </a:p>
          <a:p>
            <a:r>
              <a:rPr lang="en-GB" sz="3400" dirty="0">
                <a:latin typeface="Arial" panose="020B0604020202020204" pitchFamily="34" charset="0"/>
                <a:cs typeface="Arial" panose="020B0604020202020204" pitchFamily="34" charset="0"/>
              </a:rPr>
              <a:t>The overall value base of ‘care, free for all’ is the most distinctive component of the NHS. </a:t>
            </a:r>
          </a:p>
          <a:p>
            <a:endParaRPr lang="en-GB" dirty="0"/>
          </a:p>
        </p:txBody>
      </p:sp>
    </p:spTree>
    <p:extLst>
      <p:ext uri="{BB962C8B-B14F-4D97-AF65-F5344CB8AC3E}">
        <p14:creationId xmlns:p14="http://schemas.microsoft.com/office/powerpoint/2010/main" val="29353256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4CE91-27EF-50B8-E46E-840B576BA3D5}"/>
              </a:ext>
            </a:extLst>
          </p:cNvPr>
          <p:cNvSpPr>
            <a:spLocks noGrp="1"/>
          </p:cNvSpPr>
          <p:nvPr>
            <p:ph type="title"/>
          </p:nvPr>
        </p:nvSpPr>
        <p:spPr>
          <a:xfrm>
            <a:off x="457200" y="274638"/>
            <a:ext cx="8229600" cy="778098"/>
          </a:xfrm>
        </p:spPr>
        <p:txBody>
          <a:bodyPr/>
          <a:lstStyle/>
          <a:p>
            <a:r>
              <a:rPr lang="en-GB" b="1" dirty="0">
                <a:latin typeface="Arial" panose="020B0604020202020204" pitchFamily="34" charset="0"/>
                <a:cs typeface="Arial" panose="020B0604020202020204" pitchFamily="34" charset="0"/>
              </a:rPr>
              <a:t>The Welfare State</a:t>
            </a:r>
          </a:p>
        </p:txBody>
      </p:sp>
      <p:pic>
        <p:nvPicPr>
          <p:cNvPr id="4" name="Content Placeholder 3" descr="Graphical user interface&#10;&#10;Description automatically generated">
            <a:extLst>
              <a:ext uri="{FF2B5EF4-FFF2-40B4-BE49-F238E27FC236}">
                <a16:creationId xmlns:a16="http://schemas.microsoft.com/office/drawing/2014/main" id="{9E5FF6E6-C00A-E107-FE1C-0D913401B5B2}"/>
              </a:ext>
            </a:extLst>
          </p:cNvPr>
          <p:cNvPicPr>
            <a:picLocks noGrp="1" noChangeAspect="1"/>
          </p:cNvPicPr>
          <p:nvPr>
            <p:ph idx="1"/>
          </p:nvPr>
        </p:nvPicPr>
        <p:blipFill rotWithShape="1">
          <a:blip r:embed="rId3"/>
          <a:srcRect l="16397" t="22060" r="41281" b="23183"/>
          <a:stretch/>
        </p:blipFill>
        <p:spPr bwMode="auto">
          <a:xfrm>
            <a:off x="457200" y="1052736"/>
            <a:ext cx="8147248" cy="446382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567608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19BFB-C282-6BD4-053D-8ADB7B2F06FB}"/>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DCEFAB3E-832B-9FB6-690F-FED201EFA597}"/>
              </a:ext>
            </a:extLst>
          </p:cNvPr>
          <p:cNvSpPr txBox="1">
            <a:spLocks/>
          </p:cNvSpPr>
          <p:nvPr/>
        </p:nvSpPr>
        <p:spPr>
          <a:xfrm>
            <a:off x="457200" y="1840259"/>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a:lnSpc>
                <a:spcPct val="90000"/>
              </a:lnSpc>
            </a:pPr>
            <a:endParaRPr lang="en-US" sz="2200" dirty="0"/>
          </a:p>
          <a:p>
            <a:pPr>
              <a:lnSpc>
                <a:spcPct val="90000"/>
              </a:lnSpc>
            </a:pPr>
            <a:r>
              <a:rPr lang="en-US" sz="2200" dirty="0" err="1"/>
              <a:t>Enrol</a:t>
            </a:r>
            <a:r>
              <a:rPr lang="en-US" sz="2200" dirty="0"/>
              <a:t> if you have not already</a:t>
            </a:r>
          </a:p>
          <a:p>
            <a:pPr>
              <a:lnSpc>
                <a:spcPct val="90000"/>
              </a:lnSpc>
            </a:pPr>
            <a:endParaRPr lang="en-US" sz="2200" dirty="0"/>
          </a:p>
          <a:p>
            <a:pPr>
              <a:lnSpc>
                <a:spcPct val="90000"/>
              </a:lnSpc>
            </a:pPr>
            <a:r>
              <a:rPr lang="en-US" sz="2200" dirty="0"/>
              <a:t>Week 1: </a:t>
            </a:r>
          </a:p>
          <a:p>
            <a:pPr marL="0" indent="0">
              <a:lnSpc>
                <a:spcPct val="90000"/>
              </a:lnSpc>
              <a:buNone/>
            </a:pPr>
            <a:r>
              <a:rPr lang="en-US" sz="2200" dirty="0"/>
              <a:t>Referencing Unit 1: Academic Integrity &amp; Avoiding Plagiarism</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1CCEEB40-87B1-536B-6CCD-EA0CFCC8DA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32662640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33812640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FFC00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ctr" defTabSz="1377950">
                <a:lnSpc>
                  <a:spcPct val="90000"/>
                </a:lnSpc>
                <a:spcBef>
                  <a:spcPct val="0"/>
                </a:spcBef>
                <a:spcAft>
                  <a:spcPct val="35000"/>
                </a:spcAft>
                <a:buNone/>
              </a:pPr>
              <a:r>
                <a:rPr lang="en-GB" sz="3600" b="1" kern="1200" dirty="0"/>
                <a:t>Session 3 </a:t>
              </a:r>
            </a:p>
            <a:p>
              <a:pPr marL="0" lvl="0" indent="0" algn="ctr" defTabSz="1377950">
                <a:lnSpc>
                  <a:spcPct val="90000"/>
                </a:lnSpc>
                <a:spcBef>
                  <a:spcPct val="0"/>
                </a:spcBef>
                <a:spcAft>
                  <a:spcPct val="35000"/>
                </a:spcAft>
                <a:buNone/>
              </a:pPr>
              <a:r>
                <a:rPr lang="en-GB" sz="3600" b="1" kern="1200" dirty="0"/>
                <a:t>Group Work </a:t>
              </a:r>
              <a:r>
                <a:rPr lang="en-GB" sz="3600" b="1" dirty="0"/>
                <a:t>A</a:t>
              </a:r>
              <a:r>
                <a:rPr lang="en-GB" sz="3600" b="1" kern="1200" dirty="0"/>
                <a:t>ctivities </a:t>
              </a:r>
            </a:p>
          </p:txBody>
        </p:sp>
      </p:grpSp>
      <p:pic>
        <p:nvPicPr>
          <p:cNvPr id="2" name="Picture 1" descr="A group of people sitting at a table&#10;&#10;Description automatically generated with medium confidence">
            <a:extLst>
              <a:ext uri="{FF2B5EF4-FFF2-40B4-BE49-F238E27FC236}">
                <a16:creationId xmlns:a16="http://schemas.microsoft.com/office/drawing/2014/main" id="{279E480C-5AAE-DFEC-4A48-B6CB72D3806E}"/>
              </a:ext>
            </a:extLst>
          </p:cNvPr>
          <p:cNvPicPr>
            <a:picLocks noChangeAspect="1"/>
          </p:cNvPicPr>
          <p:nvPr/>
        </p:nvPicPr>
        <p:blipFill rotWithShape="1">
          <a:blip r:embed="rId3"/>
          <a:srcRect l="36624" t="13273" r="28788" b="40543"/>
          <a:stretch/>
        </p:blipFill>
        <p:spPr bwMode="auto">
          <a:xfrm>
            <a:off x="2987825" y="3068960"/>
            <a:ext cx="3024336" cy="191985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917517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CB592-0FC8-E554-F1B7-3C46FD229F02}"/>
              </a:ext>
            </a:extLst>
          </p:cNvPr>
          <p:cNvSpPr>
            <a:spLocks noGrp="1"/>
          </p:cNvSpPr>
          <p:nvPr>
            <p:ph type="title"/>
          </p:nvPr>
        </p:nvSpPr>
        <p:spPr>
          <a:xfrm>
            <a:off x="457200" y="274638"/>
            <a:ext cx="8229600" cy="634082"/>
          </a:xfrm>
        </p:spPr>
        <p:txBody>
          <a:bodyPr>
            <a:normAutofit fontScale="90000"/>
          </a:bodyPr>
          <a:lstStyle/>
          <a:p>
            <a:r>
              <a:rPr lang="en-GB" b="1" dirty="0">
                <a:highlight>
                  <a:srgbClr val="FFFF00"/>
                </a:highlight>
              </a:rPr>
              <a:t>Watch Video – “I </a:t>
            </a:r>
            <a:r>
              <a:rPr lang="en-GB" b="1" i="0" dirty="0">
                <a:solidFill>
                  <a:srgbClr val="030303"/>
                </a:solidFill>
                <a:effectLst/>
                <a:highlight>
                  <a:srgbClr val="FFFF00"/>
                </a:highlight>
                <a:latin typeface="Roboto" panose="02000000000000000000" pitchFamily="2" charset="0"/>
              </a:rPr>
              <a:t>Was There”</a:t>
            </a:r>
            <a:endParaRPr lang="en-GB" b="1" dirty="0">
              <a:highlight>
                <a:srgbClr val="FFFF00"/>
              </a:highlight>
            </a:endParaRPr>
          </a:p>
        </p:txBody>
      </p:sp>
      <p:sp>
        <p:nvSpPr>
          <p:cNvPr id="3" name="Content Placeholder 2">
            <a:extLst>
              <a:ext uri="{FF2B5EF4-FFF2-40B4-BE49-F238E27FC236}">
                <a16:creationId xmlns:a16="http://schemas.microsoft.com/office/drawing/2014/main" id="{2633B96F-7094-0929-2CE3-728E9518CCEB}"/>
              </a:ext>
            </a:extLst>
          </p:cNvPr>
          <p:cNvSpPr>
            <a:spLocks noGrp="1"/>
          </p:cNvSpPr>
          <p:nvPr>
            <p:ph idx="1"/>
          </p:nvPr>
        </p:nvSpPr>
        <p:spPr>
          <a:xfrm>
            <a:off x="107504" y="1016732"/>
            <a:ext cx="5616624" cy="4824536"/>
          </a:xfrm>
        </p:spPr>
        <p:txBody>
          <a:bodyPr>
            <a:normAutofit fontScale="70000" lnSpcReduction="20000"/>
          </a:bodyPr>
          <a:lstStyle/>
          <a:p>
            <a:r>
              <a:rPr lang="en-GB" dirty="0">
                <a:hlinkClick r:id="rId3"/>
              </a:rPr>
              <a:t>(557) Living On Rations In The Second World War | WW2: I Was There - YouTube</a:t>
            </a:r>
            <a:endParaRPr lang="en-GB" dirty="0">
              <a:hlinkClick r:id="rId4"/>
            </a:endParaRPr>
          </a:p>
          <a:p>
            <a:r>
              <a:rPr lang="en-GB" b="0" i="0" dirty="0">
                <a:solidFill>
                  <a:srgbClr val="030303"/>
                </a:solidFill>
                <a:effectLst/>
                <a:latin typeface="Roboto" panose="02000000000000000000" pitchFamily="2" charset="0"/>
              </a:rPr>
              <a:t>‘I Was There’: An 11 minute video from the an original series from BBC Studios.</a:t>
            </a:r>
          </a:p>
          <a:p>
            <a:r>
              <a:rPr lang="en-GB" b="0" i="0" dirty="0">
                <a:solidFill>
                  <a:srgbClr val="030303"/>
                </a:solidFill>
                <a:effectLst/>
                <a:latin typeface="Roboto" panose="02000000000000000000" pitchFamily="2" charset="0"/>
              </a:rPr>
              <a:t>The series portrays first-hand testimonies from pivotal moments in WWII, as well as detailed accounts of the everyday life of the soldiers, civilians and children of the time. </a:t>
            </a:r>
          </a:p>
          <a:p>
            <a:r>
              <a:rPr lang="en-GB" b="0" i="0" dirty="0">
                <a:solidFill>
                  <a:srgbClr val="030303"/>
                </a:solidFill>
                <a:effectLst/>
                <a:latin typeface="Roboto" panose="02000000000000000000" pitchFamily="2" charset="0"/>
              </a:rPr>
              <a:t>Memories worth sharing. </a:t>
            </a:r>
          </a:p>
          <a:p>
            <a:r>
              <a:rPr lang="en-GB" b="0" i="0" dirty="0">
                <a:solidFill>
                  <a:srgbClr val="030303"/>
                </a:solidFill>
                <a:effectLst/>
                <a:latin typeface="Roboto" panose="02000000000000000000" pitchFamily="2" charset="0"/>
              </a:rPr>
              <a:t>Note down the key points in your groups to present back in session 4. </a:t>
            </a:r>
          </a:p>
          <a:p>
            <a:r>
              <a:rPr lang="en-GB" dirty="0">
                <a:solidFill>
                  <a:srgbClr val="030303"/>
                </a:solidFill>
                <a:latin typeface="Roboto" panose="02000000000000000000" pitchFamily="2" charset="0"/>
              </a:rPr>
              <a:t>Compare your ideas to how things are today in the health and social care sector and within and wider society. </a:t>
            </a:r>
            <a:endParaRPr lang="en-GB" dirty="0">
              <a:hlinkClick r:id="rId4"/>
            </a:endParaRPr>
          </a:p>
        </p:txBody>
      </p:sp>
      <p:pic>
        <p:nvPicPr>
          <p:cNvPr id="4" name="Picture 3" descr="A screenshot of a computer&#10;&#10;Description automatically generated with low confidence">
            <a:extLst>
              <a:ext uri="{FF2B5EF4-FFF2-40B4-BE49-F238E27FC236}">
                <a16:creationId xmlns:a16="http://schemas.microsoft.com/office/drawing/2014/main" id="{617D5F86-1B62-4D83-ACD0-BC824C9D48C3}"/>
              </a:ext>
            </a:extLst>
          </p:cNvPr>
          <p:cNvPicPr>
            <a:picLocks noChangeAspect="1"/>
          </p:cNvPicPr>
          <p:nvPr/>
        </p:nvPicPr>
        <p:blipFill rotWithShape="1">
          <a:blip r:embed="rId5"/>
          <a:srcRect l="5052" t="19145" r="44427" b="12783"/>
          <a:stretch/>
        </p:blipFill>
        <p:spPr bwMode="auto">
          <a:xfrm>
            <a:off x="5868144" y="1556792"/>
            <a:ext cx="3154932" cy="338437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537232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DF6D4-C1CC-E8C5-A920-FBBE2231AA0F}"/>
              </a:ext>
            </a:extLst>
          </p:cNvPr>
          <p:cNvSpPr>
            <a:spLocks noGrp="1"/>
          </p:cNvSpPr>
          <p:nvPr>
            <p:ph type="title"/>
          </p:nvPr>
        </p:nvSpPr>
        <p:spPr>
          <a:xfrm>
            <a:off x="457200" y="459726"/>
            <a:ext cx="8229600" cy="634082"/>
          </a:xfrm>
        </p:spPr>
        <p:txBody>
          <a:bodyPr>
            <a:noAutofit/>
          </a:bodyPr>
          <a:lstStyle/>
          <a:p>
            <a:r>
              <a:rPr lang="en-GB" sz="3200" b="1" dirty="0">
                <a:highlight>
                  <a:srgbClr val="FFFF00"/>
                </a:highlight>
              </a:rPr>
              <a:t>Watch Video – “</a:t>
            </a:r>
            <a:r>
              <a:rPr lang="en-GB" sz="3200" b="1" i="0" dirty="0">
                <a:solidFill>
                  <a:srgbClr val="0F0F0F"/>
                </a:solidFill>
                <a:effectLst/>
                <a:highlight>
                  <a:srgbClr val="FFFF00"/>
                </a:highlight>
                <a:latin typeface="YouTube Sans"/>
              </a:rPr>
              <a:t>Explore careers: domiciliary care worker</a:t>
            </a:r>
            <a:r>
              <a:rPr lang="en-GB" sz="3200" b="1" i="0" dirty="0">
                <a:solidFill>
                  <a:srgbClr val="030303"/>
                </a:solidFill>
                <a:effectLst/>
                <a:highlight>
                  <a:srgbClr val="FFFF00"/>
                </a:highlight>
                <a:latin typeface="Roboto" panose="02000000000000000000" pitchFamily="2" charset="0"/>
              </a:rPr>
              <a:t>”</a:t>
            </a:r>
            <a:endParaRPr lang="en-GB" sz="3200" dirty="0"/>
          </a:p>
        </p:txBody>
      </p:sp>
      <p:sp>
        <p:nvSpPr>
          <p:cNvPr id="6" name="Content Placeholder 2">
            <a:extLst>
              <a:ext uri="{FF2B5EF4-FFF2-40B4-BE49-F238E27FC236}">
                <a16:creationId xmlns:a16="http://schemas.microsoft.com/office/drawing/2014/main" id="{FCCBED87-B546-85CE-5827-07E3B247C944}"/>
              </a:ext>
            </a:extLst>
          </p:cNvPr>
          <p:cNvSpPr>
            <a:spLocks noGrp="1"/>
          </p:cNvSpPr>
          <p:nvPr>
            <p:ph idx="1"/>
          </p:nvPr>
        </p:nvSpPr>
        <p:spPr>
          <a:xfrm>
            <a:off x="285871" y="1412776"/>
            <a:ext cx="6248079" cy="4032448"/>
          </a:xfrm>
        </p:spPr>
        <p:txBody>
          <a:bodyPr>
            <a:normAutofit fontScale="70000" lnSpcReduction="20000"/>
          </a:bodyPr>
          <a:lstStyle/>
          <a:p>
            <a:r>
              <a:rPr lang="en-GB" dirty="0">
                <a:hlinkClick r:id="rId3"/>
              </a:rPr>
              <a:t>Explore careers: domiciliary care worker - YouTube</a:t>
            </a:r>
            <a:endParaRPr lang="en-GB" dirty="0">
              <a:hlinkClick r:id="rId4"/>
            </a:endParaRPr>
          </a:p>
          <a:p>
            <a:r>
              <a:rPr lang="en-GB" b="0" i="0" dirty="0">
                <a:solidFill>
                  <a:srgbClr val="0F0F0F"/>
                </a:solidFill>
                <a:effectLst/>
                <a:latin typeface="Roboto" panose="02000000000000000000" pitchFamily="2" charset="0"/>
              </a:rPr>
              <a:t>This isn’t just a job, it’s a career”. Find out what Lucy thinks about her role as a care worker in the community and the benefits this rewarding career can bring.</a:t>
            </a:r>
            <a:r>
              <a:rPr lang="en-GB" b="0" i="0" dirty="0">
                <a:solidFill>
                  <a:srgbClr val="030303"/>
                </a:solidFill>
                <a:effectLst/>
                <a:latin typeface="Roboto" panose="02000000000000000000" pitchFamily="2" charset="0"/>
              </a:rPr>
              <a:t> </a:t>
            </a:r>
          </a:p>
          <a:p>
            <a:r>
              <a:rPr lang="en-GB" b="0" i="0" dirty="0">
                <a:solidFill>
                  <a:srgbClr val="030303"/>
                </a:solidFill>
                <a:effectLst/>
                <a:latin typeface="Roboto" panose="02000000000000000000" pitchFamily="2" charset="0"/>
              </a:rPr>
              <a:t>Lucy is sharing some of her experiences of her role.  </a:t>
            </a:r>
          </a:p>
          <a:p>
            <a:r>
              <a:rPr lang="en-GB" b="0" i="0" dirty="0">
                <a:solidFill>
                  <a:srgbClr val="030303"/>
                </a:solidFill>
                <a:effectLst/>
                <a:latin typeface="Roboto" panose="02000000000000000000" pitchFamily="2" charset="0"/>
              </a:rPr>
              <a:t>Note down the key points in your groups to present back in session 4. </a:t>
            </a:r>
          </a:p>
          <a:p>
            <a:r>
              <a:rPr lang="en-GB" dirty="0">
                <a:solidFill>
                  <a:srgbClr val="030303"/>
                </a:solidFill>
                <a:latin typeface="Roboto" panose="02000000000000000000" pitchFamily="2" charset="0"/>
              </a:rPr>
              <a:t>Compare your ideas to how things are today in this role within the health and social care sector and within and wider society. </a:t>
            </a:r>
            <a:endParaRPr lang="en-GB" dirty="0">
              <a:hlinkClick r:id="rId4"/>
            </a:endParaRPr>
          </a:p>
        </p:txBody>
      </p:sp>
      <p:pic>
        <p:nvPicPr>
          <p:cNvPr id="7" name="Picture 6" descr="A person wearing glasses&#10;&#10;Description automatically generated with low confidence">
            <a:extLst>
              <a:ext uri="{FF2B5EF4-FFF2-40B4-BE49-F238E27FC236}">
                <a16:creationId xmlns:a16="http://schemas.microsoft.com/office/drawing/2014/main" id="{1C3AA2AC-E98F-532D-0B77-78905F63BC67}"/>
              </a:ext>
            </a:extLst>
          </p:cNvPr>
          <p:cNvPicPr>
            <a:picLocks noChangeAspect="1"/>
          </p:cNvPicPr>
          <p:nvPr/>
        </p:nvPicPr>
        <p:blipFill rotWithShape="1">
          <a:blip r:embed="rId5"/>
          <a:srcRect l="7774" t="21272" r="51817" b="34364"/>
          <a:stretch/>
        </p:blipFill>
        <p:spPr bwMode="auto">
          <a:xfrm>
            <a:off x="6533951" y="1340768"/>
            <a:ext cx="2315210" cy="1872208"/>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654E1990-2AD1-8365-F861-B97037B70CE0}"/>
              </a:ext>
            </a:extLst>
          </p:cNvPr>
          <p:cNvPicPr>
            <a:picLocks noChangeAspect="1"/>
          </p:cNvPicPr>
          <p:nvPr/>
        </p:nvPicPr>
        <p:blipFill rotWithShape="1">
          <a:blip r:embed="rId6"/>
          <a:srcRect l="10025" t="22363" r="38936" b="27081"/>
          <a:stretch/>
        </p:blipFill>
        <p:spPr bwMode="auto">
          <a:xfrm>
            <a:off x="6556690" y="3356992"/>
            <a:ext cx="2340809" cy="20882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890758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28CD7-7150-5403-8BBD-81FB25C07A71}"/>
              </a:ext>
            </a:extLst>
          </p:cNvPr>
          <p:cNvSpPr>
            <a:spLocks noGrp="1"/>
          </p:cNvSpPr>
          <p:nvPr>
            <p:ph type="title"/>
          </p:nvPr>
        </p:nvSpPr>
        <p:spPr>
          <a:xfrm>
            <a:off x="251520" y="274638"/>
            <a:ext cx="8640960" cy="922114"/>
          </a:xfrm>
        </p:spPr>
        <p:txBody>
          <a:bodyPr>
            <a:normAutofit fontScale="90000"/>
          </a:bodyPr>
          <a:lstStyle/>
          <a:p>
            <a:r>
              <a:rPr lang="en-GB" sz="3200" b="1" dirty="0">
                <a:highlight>
                  <a:srgbClr val="FFFF00"/>
                </a:highlight>
              </a:rPr>
              <a:t>Watch Video – “</a:t>
            </a:r>
            <a:r>
              <a:rPr lang="en-GB" sz="3200" b="1" i="0" dirty="0">
                <a:solidFill>
                  <a:srgbClr val="0F0F0F"/>
                </a:solidFill>
                <a:effectLst/>
                <a:highlight>
                  <a:srgbClr val="FFFF00"/>
                </a:highlight>
                <a:latin typeface="YouTube Sans"/>
              </a:rPr>
              <a:t>NHS at 70: A timeline of the National Health Service and its crisis </a:t>
            </a:r>
            <a:r>
              <a:rPr lang="en-GB" sz="3200" b="1" i="0" dirty="0">
                <a:solidFill>
                  <a:srgbClr val="030303"/>
                </a:solidFill>
                <a:effectLst/>
                <a:highlight>
                  <a:srgbClr val="FFFF00"/>
                </a:highlight>
                <a:latin typeface="Roboto" panose="02000000000000000000" pitchFamily="2" charset="0"/>
              </a:rPr>
              <a:t>”</a:t>
            </a:r>
            <a:endParaRPr lang="en-GB" sz="3200" dirty="0"/>
          </a:p>
        </p:txBody>
      </p:sp>
      <p:pic>
        <p:nvPicPr>
          <p:cNvPr id="4" name="Content Placeholder 3" descr="A screenshot of a computer&#10;&#10;Description automatically generated with low confidence">
            <a:extLst>
              <a:ext uri="{FF2B5EF4-FFF2-40B4-BE49-F238E27FC236}">
                <a16:creationId xmlns:a16="http://schemas.microsoft.com/office/drawing/2014/main" id="{8783BC5A-47E6-AD94-E71E-A1D9A64CD96E}"/>
              </a:ext>
            </a:extLst>
          </p:cNvPr>
          <p:cNvPicPr>
            <a:picLocks noGrp="1" noChangeAspect="1"/>
          </p:cNvPicPr>
          <p:nvPr>
            <p:ph idx="1"/>
          </p:nvPr>
        </p:nvPicPr>
        <p:blipFill rotWithShape="1">
          <a:blip r:embed="rId3"/>
          <a:srcRect l="4919" t="17018" r="38843" b="28619"/>
          <a:stretch/>
        </p:blipFill>
        <p:spPr bwMode="auto">
          <a:xfrm>
            <a:off x="5796135" y="1340768"/>
            <a:ext cx="3122335" cy="2519611"/>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F22E7142-75E5-5299-86AA-5170635A2AB5}"/>
              </a:ext>
            </a:extLst>
          </p:cNvPr>
          <p:cNvSpPr txBox="1"/>
          <p:nvPr/>
        </p:nvSpPr>
        <p:spPr>
          <a:xfrm>
            <a:off x="251520" y="1196752"/>
            <a:ext cx="5400600" cy="5447645"/>
          </a:xfrm>
          <a:prstGeom prst="rect">
            <a:avLst/>
          </a:prstGeom>
          <a:noFill/>
        </p:spPr>
        <p:txBody>
          <a:bodyPr wrap="square">
            <a:spAutoFit/>
          </a:bodyPr>
          <a:lstStyle/>
          <a:p>
            <a:r>
              <a:rPr lang="en-GB" sz="2000" b="1" dirty="0">
                <a:hlinkClick r:id="rId4"/>
              </a:rPr>
              <a:t>NHS at 70: A timeline of the National Health Service and its crisis – YouTube</a:t>
            </a:r>
            <a:endParaRPr lang="en-GB" sz="2000" b="1" dirty="0"/>
          </a:p>
          <a:p>
            <a:endParaRPr lang="en-GB" sz="2400" b="1" dirty="0"/>
          </a:p>
          <a:p>
            <a:pPr marL="342900" indent="-342900">
              <a:buFont typeface="Arial" panose="020B0604020202020204" pitchFamily="34" charset="0"/>
              <a:buChar char="•"/>
            </a:pPr>
            <a:r>
              <a:rPr lang="en-GB" sz="2000" b="0" i="0" dirty="0">
                <a:solidFill>
                  <a:srgbClr val="0F0F0F"/>
                </a:solidFill>
                <a:effectLst/>
                <a:latin typeface="Roboto" panose="02000000000000000000" pitchFamily="2" charset="0"/>
              </a:rPr>
              <a:t>Independent's health correspondent Alex Matthew-King takes a look at the 70-year history of the UK's National Health Service, ranging from its inception to its current crisis.</a:t>
            </a:r>
          </a:p>
          <a:p>
            <a:pPr marL="342900" indent="-342900">
              <a:buFont typeface="Arial" panose="020B0604020202020204" pitchFamily="34" charset="0"/>
              <a:buChar char="•"/>
            </a:pPr>
            <a:r>
              <a:rPr lang="en-GB" sz="2000" b="0" i="0" dirty="0">
                <a:solidFill>
                  <a:srgbClr val="030303"/>
                </a:solidFill>
                <a:effectLst/>
                <a:latin typeface="Roboto" panose="02000000000000000000" pitchFamily="2" charset="0"/>
              </a:rPr>
              <a:t>Note down the key points in your groups to present back in session 4. </a:t>
            </a:r>
          </a:p>
          <a:p>
            <a:pPr marL="342900" indent="-342900">
              <a:buFont typeface="Arial" panose="020B0604020202020204" pitchFamily="34" charset="0"/>
              <a:buChar char="•"/>
            </a:pPr>
            <a:r>
              <a:rPr lang="en-GB" sz="2000" dirty="0">
                <a:solidFill>
                  <a:srgbClr val="030303"/>
                </a:solidFill>
                <a:latin typeface="Roboto" panose="02000000000000000000" pitchFamily="2" charset="0"/>
              </a:rPr>
              <a:t>Compare your ideas to how things are today in this role within the health and social care sector and within and wider society. </a:t>
            </a:r>
            <a:endParaRPr lang="en-GB" sz="2000" dirty="0">
              <a:hlinkClick r:id="rId5"/>
            </a:endParaRPr>
          </a:p>
          <a:p>
            <a:pPr marL="342900" indent="-342900">
              <a:buFont typeface="Arial" panose="020B0604020202020204" pitchFamily="34" charset="0"/>
              <a:buChar char="•"/>
            </a:pPr>
            <a:endParaRPr lang="en-GB" sz="2000" b="0" i="0" dirty="0">
              <a:solidFill>
                <a:srgbClr val="0F0F0F"/>
              </a:solidFill>
              <a:effectLst/>
              <a:latin typeface="Roboto" panose="02000000000000000000" pitchFamily="2" charset="0"/>
            </a:endParaRPr>
          </a:p>
          <a:p>
            <a:pPr marL="342900" indent="-342900">
              <a:buFont typeface="Arial" panose="020B0604020202020204" pitchFamily="34" charset="0"/>
              <a:buChar char="•"/>
            </a:pPr>
            <a:endParaRPr lang="en-GB" sz="2000" b="0" i="0" dirty="0">
              <a:solidFill>
                <a:srgbClr val="0F0F0F"/>
              </a:solidFill>
              <a:effectLst/>
              <a:latin typeface="Roboto" panose="02000000000000000000" pitchFamily="2" charset="0"/>
            </a:endParaRPr>
          </a:p>
          <a:p>
            <a:pPr marL="342900" indent="-342900">
              <a:buFont typeface="Arial" panose="020B0604020202020204" pitchFamily="34" charset="0"/>
              <a:buChar char="•"/>
            </a:pPr>
            <a:endParaRPr lang="en-GB" sz="2400" b="1" dirty="0"/>
          </a:p>
        </p:txBody>
      </p:sp>
      <p:pic>
        <p:nvPicPr>
          <p:cNvPr id="3" name="Picture 2" descr="Graphical user interface, application&#10;&#10;Description automatically generated">
            <a:extLst>
              <a:ext uri="{FF2B5EF4-FFF2-40B4-BE49-F238E27FC236}">
                <a16:creationId xmlns:a16="http://schemas.microsoft.com/office/drawing/2014/main" id="{B247F172-7390-8D11-8D70-C9AB8C6F30F9}"/>
              </a:ext>
            </a:extLst>
          </p:cNvPr>
          <p:cNvPicPr>
            <a:picLocks noChangeAspect="1"/>
          </p:cNvPicPr>
          <p:nvPr/>
        </p:nvPicPr>
        <p:blipFill rotWithShape="1">
          <a:blip r:embed="rId6"/>
          <a:srcRect l="7471" t="25636" r="43703" b="31080"/>
          <a:stretch/>
        </p:blipFill>
        <p:spPr bwMode="auto">
          <a:xfrm>
            <a:off x="5796135" y="4043934"/>
            <a:ext cx="3096345" cy="139382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316092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endParaRPr lang="en-GB" sz="4000" b="1" kern="1200" dirty="0"/>
            </a:p>
            <a:p>
              <a:pPr marL="0" lvl="0" indent="0" algn="ctr" defTabSz="1377950">
                <a:lnSpc>
                  <a:spcPct val="90000"/>
                </a:lnSpc>
                <a:spcBef>
                  <a:spcPct val="0"/>
                </a:spcBef>
                <a:spcAft>
                  <a:spcPct val="35000"/>
                </a:spcAft>
                <a:buNone/>
              </a:pPr>
              <a:r>
                <a:rPr lang="en-GB" sz="4000" b="1" kern="1200" dirty="0"/>
                <a:t>Session 4 </a:t>
              </a:r>
            </a:p>
            <a:p>
              <a:pPr marL="0" lvl="0" indent="0" algn="ctr" defTabSz="1377950">
                <a:lnSpc>
                  <a:spcPct val="90000"/>
                </a:lnSpc>
                <a:spcBef>
                  <a:spcPct val="0"/>
                </a:spcBef>
                <a:spcAft>
                  <a:spcPct val="35000"/>
                </a:spcAft>
                <a:buNone/>
              </a:pPr>
              <a:r>
                <a:rPr lang="en-GB" sz="4000" b="1" kern="1200" dirty="0"/>
                <a:t>Group </a:t>
              </a:r>
              <a:r>
                <a:rPr lang="en-GB" sz="4000" b="1" dirty="0"/>
                <a:t>P</a:t>
              </a:r>
              <a:r>
                <a:rPr lang="en-GB" sz="4000" b="1" kern="1200" dirty="0"/>
                <a:t>resentations</a:t>
              </a:r>
            </a:p>
            <a:p>
              <a:pPr marL="0" lvl="0" indent="0" algn="l" defTabSz="1377950">
                <a:lnSpc>
                  <a:spcPct val="90000"/>
                </a:lnSpc>
                <a:spcBef>
                  <a:spcPct val="0"/>
                </a:spcBef>
                <a:spcAft>
                  <a:spcPct val="35000"/>
                </a:spcAft>
                <a:buNone/>
              </a:pPr>
              <a:endParaRPr lang="en-GB" sz="3100" b="1" dirty="0"/>
            </a:p>
          </p:txBody>
        </p:sp>
      </p:grpSp>
    </p:spTree>
    <p:extLst>
      <p:ext uri="{BB962C8B-B14F-4D97-AF65-F5344CB8AC3E}">
        <p14:creationId xmlns:p14="http://schemas.microsoft.com/office/powerpoint/2010/main" val="33172881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 5</a:t>
              </a:r>
            </a:p>
            <a:p>
              <a:pPr marL="0" lvl="0" indent="0" algn="ctr" defTabSz="1377950">
                <a:lnSpc>
                  <a:spcPct val="90000"/>
                </a:lnSpc>
                <a:spcBef>
                  <a:spcPct val="0"/>
                </a:spcBef>
                <a:spcAft>
                  <a:spcPct val="35000"/>
                </a:spcAft>
                <a:buNone/>
              </a:pPr>
              <a:r>
                <a:rPr lang="en-GB" sz="3200" b="1" kern="1200" dirty="0"/>
                <a:t>Recap and Reflection Point </a:t>
              </a:r>
            </a:p>
            <a:p>
              <a:pPr marL="0" lvl="0" indent="0" algn="l" defTabSz="1377950">
                <a:lnSpc>
                  <a:spcPct val="90000"/>
                </a:lnSpc>
                <a:spcBef>
                  <a:spcPct val="0"/>
                </a:spcBef>
                <a:spcAft>
                  <a:spcPct val="35000"/>
                </a:spcAft>
                <a:buNone/>
              </a:pPr>
              <a:endParaRPr lang="en-GB" sz="3100" b="1" dirty="0"/>
            </a:p>
          </p:txBody>
        </p:sp>
      </p:grpSp>
      <p:pic>
        <p:nvPicPr>
          <p:cNvPr id="2" name="Content Placeholder 3">
            <a:extLst>
              <a:ext uri="{FF2B5EF4-FFF2-40B4-BE49-F238E27FC236}">
                <a16:creationId xmlns:a16="http://schemas.microsoft.com/office/drawing/2014/main" id="{BF264B0E-D177-BDD2-D232-CF627D96A09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91880" y="3040794"/>
            <a:ext cx="2232248" cy="2075335"/>
          </a:xfrm>
          <a:prstGeom prst="rect">
            <a:avLst/>
          </a:prstGeom>
          <a:noFill/>
        </p:spPr>
      </p:pic>
    </p:spTree>
    <p:extLst>
      <p:ext uri="{BB962C8B-B14F-4D97-AF65-F5344CB8AC3E}">
        <p14:creationId xmlns:p14="http://schemas.microsoft.com/office/powerpoint/2010/main" val="28853619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preview">
            <a:extLst>
              <a:ext uri="{FF2B5EF4-FFF2-40B4-BE49-F238E27FC236}">
                <a16:creationId xmlns:a16="http://schemas.microsoft.com/office/drawing/2014/main" id="{3512B062-B2A2-83C2-9E39-D03145F1F88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p:blipFill>
        <p:spPr bwMode="auto">
          <a:xfrm>
            <a:off x="899592" y="476672"/>
            <a:ext cx="7128792" cy="4944913"/>
          </a:xfrm>
          <a:prstGeom prst="rect">
            <a:avLst/>
          </a:prstGeom>
          <a:noFill/>
          <a:ln>
            <a:noFill/>
          </a:ln>
        </p:spPr>
      </p:pic>
    </p:spTree>
    <p:extLst>
      <p:ext uri="{BB962C8B-B14F-4D97-AF65-F5344CB8AC3E}">
        <p14:creationId xmlns:p14="http://schemas.microsoft.com/office/powerpoint/2010/main" val="12240396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3">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Tree>
    <p:extLst>
      <p:ext uri="{BB962C8B-B14F-4D97-AF65-F5344CB8AC3E}">
        <p14:creationId xmlns:p14="http://schemas.microsoft.com/office/powerpoint/2010/main" val="22944475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323528" y="116632"/>
            <a:ext cx="8712968" cy="528965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620965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706090"/>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1052736"/>
            <a:ext cx="8784976" cy="4752528"/>
          </a:xfrm>
        </p:spPr>
        <p:txBody>
          <a:bodyPr>
            <a:normAutofit fontScale="47500" lnSpcReduction="20000"/>
          </a:bodyPr>
          <a:lstStyle/>
          <a:p>
            <a:r>
              <a:rPr lang="en-GB" sz="2900" dirty="0">
                <a:effectLst/>
                <a:latin typeface="Arial" panose="020B0604020202020204" pitchFamily="34" charset="0"/>
                <a:ea typeface="Times New Roman" panose="02020603050405020304" pitchFamily="18" charset="0"/>
                <a:cs typeface="Arial" panose="020B0604020202020204" pitchFamily="34" charset="0"/>
              </a:rPr>
              <a:t>Chambers, D. , Cantrell, A. and Booth, A. (2021) </a:t>
            </a:r>
            <a:r>
              <a:rPr lang="en-GB" sz="2900" b="1" dirty="0">
                <a:effectLst/>
                <a:latin typeface="Arial" panose="020B0604020202020204" pitchFamily="34" charset="0"/>
                <a:ea typeface="Times New Roman" panose="02020603050405020304" pitchFamily="18" charset="0"/>
                <a:cs typeface="Arial" panose="020B0604020202020204" pitchFamily="34" charset="0"/>
              </a:rPr>
              <a:t>Rapid evidence review : challenges to implementing digital and data-driven technologies in health and social care. Report</a:t>
            </a:r>
            <a:r>
              <a:rPr lang="en-GB" sz="2900" dirty="0">
                <a:effectLst/>
                <a:latin typeface="Arial" panose="020B0604020202020204" pitchFamily="34" charset="0"/>
                <a:ea typeface="Times New Roman" panose="02020603050405020304" pitchFamily="18" charset="0"/>
                <a:cs typeface="Arial" panose="020B0604020202020204" pitchFamily="34" charset="0"/>
              </a:rPr>
              <a:t>. The University of Sheffield , Sheffield.</a:t>
            </a:r>
          </a:p>
          <a:p>
            <a:r>
              <a:rPr lang="en-GB" sz="2900" b="0" i="0" dirty="0">
                <a:solidFill>
                  <a:srgbClr val="444444"/>
                </a:solidFill>
                <a:effectLst/>
                <a:latin typeface="Arial" panose="020B0604020202020204" pitchFamily="34" charset="0"/>
                <a:cs typeface="Arial" panose="020B0604020202020204" pitchFamily="34" charset="0"/>
              </a:rPr>
              <a:t>Getty Images, </a:t>
            </a:r>
            <a:r>
              <a:rPr lang="en-GB" sz="2900" b="0" i="0" u="none" strike="noStrike" dirty="0" err="1">
                <a:effectLst/>
                <a:latin typeface="Arial" panose="020B0604020202020204" pitchFamily="34" charset="0"/>
                <a:cs typeface="Arial" panose="020B0604020202020204" pitchFamily="34" charset="0"/>
                <a:hlinkClick r:id="rId3"/>
              </a:rPr>
              <a:t>photostorm</a:t>
            </a:r>
            <a:r>
              <a:rPr lang="en-GB" sz="2900" b="0" i="0" dirty="0">
                <a:solidFill>
                  <a:srgbClr val="444444"/>
                </a:solidFill>
                <a:effectLst/>
                <a:latin typeface="Arial" panose="020B0604020202020204" pitchFamily="34" charset="0"/>
                <a:cs typeface="Arial" panose="020B0604020202020204" pitchFamily="34" charset="0"/>
              </a:rPr>
              <a:t> (accessed 2 May 2023).</a:t>
            </a:r>
          </a:p>
          <a:p>
            <a:r>
              <a:rPr lang="en-US" sz="2900" dirty="0">
                <a:effectLst/>
                <a:latin typeface="Arial" panose="020B0604020202020204" pitchFamily="34" charset="0"/>
                <a:ea typeface="Calibri" panose="020F0502020204030204" pitchFamily="34" charset="0"/>
                <a:cs typeface="Arial" panose="020B0604020202020204" pitchFamily="34" charset="0"/>
              </a:rPr>
              <a:t>Glasby, J. (2012) </a:t>
            </a:r>
            <a:r>
              <a:rPr lang="en-US" sz="2900" b="1" dirty="0">
                <a:effectLst/>
                <a:latin typeface="Arial" panose="020B0604020202020204" pitchFamily="34" charset="0"/>
                <a:ea typeface="Calibri" panose="020F0502020204030204" pitchFamily="34" charset="0"/>
                <a:cs typeface="Arial" panose="020B0604020202020204" pitchFamily="34" charset="0"/>
              </a:rPr>
              <a:t>Understanding health and social care </a:t>
            </a:r>
            <a:r>
              <a:rPr lang="en-US" sz="2900" dirty="0">
                <a:effectLst/>
                <a:latin typeface="Arial" panose="020B0604020202020204" pitchFamily="34" charset="0"/>
                <a:ea typeface="Calibri" panose="020F0502020204030204" pitchFamily="34" charset="0"/>
                <a:cs typeface="Arial" panose="020B0604020202020204" pitchFamily="34" charset="0"/>
              </a:rPr>
              <a:t>(2</a:t>
            </a:r>
            <a:r>
              <a:rPr lang="en-US" sz="2900" baseline="30000" dirty="0">
                <a:effectLst/>
                <a:latin typeface="Arial" panose="020B0604020202020204" pitchFamily="34" charset="0"/>
                <a:ea typeface="Calibri" panose="020F0502020204030204" pitchFamily="34" charset="0"/>
                <a:cs typeface="Arial" panose="020B0604020202020204" pitchFamily="34" charset="0"/>
              </a:rPr>
              <a:t>rd</a:t>
            </a:r>
            <a:r>
              <a:rPr lang="en-US" sz="2900" dirty="0">
                <a:effectLst/>
                <a:latin typeface="Arial" panose="020B0604020202020204" pitchFamily="34" charset="0"/>
                <a:ea typeface="Calibri" panose="020F0502020204030204" pitchFamily="34" charset="0"/>
                <a:cs typeface="Arial" panose="020B0604020202020204" pitchFamily="34" charset="0"/>
              </a:rPr>
              <a:t> edition) Bristol: The Policy Press.</a:t>
            </a:r>
            <a:endParaRPr lang="en-GB" sz="2900" dirty="0">
              <a:effectLst/>
              <a:latin typeface="Arial" panose="020B0604020202020204" pitchFamily="34" charset="0"/>
              <a:ea typeface="Times New Roman" panose="02020603050405020304" pitchFamily="18" charset="0"/>
              <a:cs typeface="Arial" panose="020B0604020202020204" pitchFamily="34" charset="0"/>
            </a:endParaRPr>
          </a:p>
          <a:p>
            <a:r>
              <a:rPr lang="en-US" sz="2900" dirty="0">
                <a:effectLst/>
                <a:latin typeface="Arial" panose="020B0604020202020204" pitchFamily="34" charset="0"/>
                <a:ea typeface="Calibri" panose="020F0502020204030204" pitchFamily="34" charset="0"/>
                <a:cs typeface="Arial" panose="020B0604020202020204" pitchFamily="34" charset="0"/>
              </a:rPr>
              <a:t>Glasby, J. (2017) </a:t>
            </a:r>
            <a:r>
              <a:rPr lang="en-US" sz="2900" b="1" dirty="0">
                <a:effectLst/>
                <a:latin typeface="Arial" panose="020B0604020202020204" pitchFamily="34" charset="0"/>
                <a:ea typeface="Calibri" panose="020F0502020204030204" pitchFamily="34" charset="0"/>
                <a:cs typeface="Arial" panose="020B0604020202020204" pitchFamily="34" charset="0"/>
              </a:rPr>
              <a:t>Understanding health and social care </a:t>
            </a:r>
            <a:r>
              <a:rPr lang="en-US" sz="2900" dirty="0">
                <a:effectLst/>
                <a:latin typeface="Arial" panose="020B0604020202020204" pitchFamily="34" charset="0"/>
                <a:ea typeface="Calibri" panose="020F0502020204030204" pitchFamily="34" charset="0"/>
                <a:cs typeface="Arial" panose="020B0604020202020204" pitchFamily="34" charset="0"/>
              </a:rPr>
              <a:t>(3</a:t>
            </a:r>
            <a:r>
              <a:rPr lang="en-US" sz="2900" baseline="30000" dirty="0">
                <a:effectLst/>
                <a:latin typeface="Arial" panose="020B0604020202020204" pitchFamily="34" charset="0"/>
                <a:ea typeface="Calibri" panose="020F0502020204030204" pitchFamily="34" charset="0"/>
                <a:cs typeface="Arial" panose="020B0604020202020204" pitchFamily="34" charset="0"/>
              </a:rPr>
              <a:t>rd</a:t>
            </a:r>
            <a:r>
              <a:rPr lang="en-US" sz="2900" dirty="0">
                <a:effectLst/>
                <a:latin typeface="Arial" panose="020B0604020202020204" pitchFamily="34" charset="0"/>
                <a:ea typeface="Calibri" panose="020F0502020204030204" pitchFamily="34" charset="0"/>
                <a:cs typeface="Arial" panose="020B0604020202020204" pitchFamily="34" charset="0"/>
              </a:rPr>
              <a:t> edition) Bristol: The Policy Press.</a:t>
            </a:r>
            <a:endParaRPr lang="en-GB" sz="2900" dirty="0">
              <a:latin typeface="Arial" panose="020B0604020202020204" pitchFamily="34" charset="0"/>
              <a:ea typeface="Times New Roman" panose="02020603050405020304" pitchFamily="18" charset="0"/>
              <a:cs typeface="Arial" panose="020B0604020202020204" pitchFamily="34" charset="0"/>
            </a:endParaRPr>
          </a:p>
          <a:p>
            <a:r>
              <a:rPr lang="en-GB" sz="2900" dirty="0">
                <a:effectLst/>
                <a:latin typeface="Arial" panose="020B0604020202020204" pitchFamily="34" charset="0"/>
                <a:ea typeface="Times New Roman" panose="02020603050405020304" pitchFamily="18" charset="0"/>
                <a:cs typeface="Arial" panose="020B0604020202020204" pitchFamily="34" charset="0"/>
              </a:rPr>
              <a:t>Glasby, J. &amp; Dickinson, H. (2014</a:t>
            </a:r>
            <a:r>
              <a:rPr lang="en-GB" sz="2900" b="1" dirty="0">
                <a:effectLst/>
                <a:latin typeface="Arial" panose="020B0604020202020204" pitchFamily="34" charset="0"/>
                <a:ea typeface="Times New Roman" panose="02020603050405020304" pitchFamily="18" charset="0"/>
                <a:cs typeface="Arial" panose="020B0604020202020204" pitchFamily="34" charset="0"/>
              </a:rPr>
              <a:t>) Partnership working in health and social care: what is integrated care and how can we deliver it? </a:t>
            </a:r>
            <a:r>
              <a:rPr lang="en-GB" sz="2900" dirty="0">
                <a:effectLst/>
                <a:latin typeface="Arial" panose="020B0604020202020204" pitchFamily="34" charset="0"/>
                <a:ea typeface="Times New Roman" panose="02020603050405020304" pitchFamily="18" charset="0"/>
                <a:cs typeface="Arial" panose="020B0604020202020204" pitchFamily="34" charset="0"/>
              </a:rPr>
              <a:t>Bristol:  The Policy Press.</a:t>
            </a:r>
          </a:p>
          <a:p>
            <a:r>
              <a:rPr lang="en-GB" sz="2900" dirty="0" err="1">
                <a:effectLst/>
                <a:latin typeface="Arial" panose="020B0604020202020204" pitchFamily="34" charset="0"/>
                <a:ea typeface="Times New Roman" panose="02020603050405020304" pitchFamily="18" charset="0"/>
                <a:cs typeface="Arial" panose="020B0604020202020204" pitchFamily="34" charset="0"/>
              </a:rPr>
              <a:t>Haugan</a:t>
            </a:r>
            <a:r>
              <a:rPr lang="en-GB" sz="2900" dirty="0">
                <a:effectLst/>
                <a:latin typeface="Arial" panose="020B0604020202020204" pitchFamily="34" charset="0"/>
                <a:ea typeface="Times New Roman" panose="02020603050405020304" pitchFamily="18" charset="0"/>
                <a:cs typeface="Arial" panose="020B0604020202020204" pitchFamily="34" charset="0"/>
              </a:rPr>
              <a:t>, G. &amp; Eriksson, M. (2021) </a:t>
            </a:r>
            <a:r>
              <a:rPr lang="en-GB" sz="2900" b="1" dirty="0">
                <a:effectLst/>
                <a:latin typeface="Arial" panose="020B0604020202020204" pitchFamily="34" charset="0"/>
                <a:ea typeface="Times New Roman" panose="02020603050405020304" pitchFamily="18" charset="0"/>
                <a:cs typeface="Arial" panose="020B0604020202020204" pitchFamily="34" charset="0"/>
              </a:rPr>
              <a:t>Health Promotion in Health Care – Vital Theories and Research</a:t>
            </a:r>
            <a:r>
              <a:rPr lang="en-GB" sz="2900" dirty="0">
                <a:effectLst/>
                <a:latin typeface="Arial" panose="020B0604020202020204" pitchFamily="34" charset="0"/>
                <a:ea typeface="Times New Roman" panose="02020603050405020304" pitchFamily="18" charset="0"/>
                <a:cs typeface="Arial" panose="020B0604020202020204" pitchFamily="34" charset="0"/>
              </a:rPr>
              <a:t>.  Switzerland: Springer. </a:t>
            </a:r>
          </a:p>
          <a:p>
            <a:r>
              <a:rPr lang="en-GB" sz="2900" dirty="0">
                <a:latin typeface="Arial" panose="020B0604020202020204" pitchFamily="34" charset="0"/>
                <a:cs typeface="Arial" panose="020B0604020202020204" pitchFamily="34" charset="0"/>
                <a:hlinkClick r:id="rId4"/>
              </a:rPr>
              <a:t>Healthcare UK - GOV.UK (www.gov.uk)</a:t>
            </a:r>
            <a:r>
              <a:rPr lang="en-GB" sz="2900" dirty="0">
                <a:latin typeface="Arial" panose="020B0604020202020204" pitchFamily="34" charset="0"/>
                <a:cs typeface="Arial" panose="020B0604020202020204" pitchFamily="34" charset="0"/>
              </a:rPr>
              <a:t> (Access 7</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August 2022)</a:t>
            </a:r>
            <a:endParaRPr lang="en-GB" sz="2900" dirty="0">
              <a:effectLst/>
              <a:latin typeface="Arial" panose="020B0604020202020204" pitchFamily="34" charset="0"/>
              <a:ea typeface="Times New Roman" panose="02020603050405020304" pitchFamily="18" charset="0"/>
              <a:cs typeface="Arial" panose="020B0604020202020204" pitchFamily="34" charset="0"/>
            </a:endParaRPr>
          </a:p>
          <a:p>
            <a:r>
              <a:rPr lang="en-GB" sz="2900" dirty="0">
                <a:latin typeface="Arial" panose="020B0604020202020204" pitchFamily="34" charset="0"/>
                <a:cs typeface="Arial" panose="020B0604020202020204" pitchFamily="34" charset="0"/>
                <a:hlinkClick r:id="rId5"/>
              </a:rPr>
              <a:t>History of Clement Attlee - GOV.UK (www.gov.uk)</a:t>
            </a:r>
            <a:r>
              <a:rPr lang="en-GB" sz="2900" dirty="0">
                <a:latin typeface="Arial" panose="020B0604020202020204" pitchFamily="34" charset="0"/>
                <a:cs typeface="Arial" panose="020B0604020202020204" pitchFamily="34" charset="0"/>
              </a:rPr>
              <a:t> (Access 7</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August 2022)</a:t>
            </a:r>
            <a:endParaRPr lang="en-GB" sz="2900" dirty="0">
              <a:effectLst/>
              <a:latin typeface="Arial" panose="020B0604020202020204" pitchFamily="34" charset="0"/>
              <a:ea typeface="Times New Roman" panose="02020603050405020304" pitchFamily="18" charset="0"/>
              <a:cs typeface="Arial" panose="020B0604020202020204" pitchFamily="34" charset="0"/>
            </a:endParaRPr>
          </a:p>
          <a:p>
            <a:r>
              <a:rPr lang="en-GB" sz="2900" dirty="0">
                <a:latin typeface="Arial" panose="020B0604020202020204" pitchFamily="34" charset="0"/>
                <a:cs typeface="Arial" panose="020B0604020202020204" pitchFamily="34" charset="0"/>
                <a:hlinkClick r:id="rId6"/>
              </a:rPr>
              <a:t>(557) Living On Rations In The Second World War | WW2: I Was There </a:t>
            </a:r>
            <a:r>
              <a:rPr lang="en-GB" sz="2900" dirty="0">
                <a:latin typeface="Arial" panose="020B0604020202020204" pitchFamily="34" charset="0"/>
                <a:cs typeface="Arial" panose="020B0604020202020204" pitchFamily="34" charset="0"/>
                <a:hlinkClick r:id="rId7"/>
              </a:rPr>
              <a:t>–</a:t>
            </a:r>
            <a:r>
              <a:rPr lang="en-GB" sz="2900" dirty="0">
                <a:latin typeface="Arial" panose="020B0604020202020204" pitchFamily="34" charset="0"/>
                <a:cs typeface="Arial" panose="020B0604020202020204" pitchFamily="34" charset="0"/>
                <a:hlinkClick r:id="rId6"/>
              </a:rPr>
              <a:t> YouTube</a:t>
            </a:r>
            <a:r>
              <a:rPr lang="en-GB" sz="2900" dirty="0">
                <a:latin typeface="Arial" panose="020B0604020202020204" pitchFamily="34" charset="0"/>
                <a:cs typeface="Arial" panose="020B0604020202020204" pitchFamily="34" charset="0"/>
              </a:rPr>
              <a:t> (Access August 2022)</a:t>
            </a:r>
          </a:p>
          <a:p>
            <a:r>
              <a:rPr lang="en-GB" sz="2900" spc="-25" dirty="0" err="1">
                <a:latin typeface="Arial" panose="020B0604020202020204" pitchFamily="34" charset="0"/>
                <a:ea typeface="Times New Roman" panose="02020603050405020304" pitchFamily="18" charset="0"/>
                <a:cs typeface="Arial" panose="020B0604020202020204" pitchFamily="34" charset="0"/>
              </a:rPr>
              <a:t>Leathard</a:t>
            </a:r>
            <a:r>
              <a:rPr lang="en-GB" sz="2900" spc="-25" dirty="0">
                <a:latin typeface="Arial" panose="020B0604020202020204" pitchFamily="34" charset="0"/>
                <a:ea typeface="Times New Roman" panose="02020603050405020304" pitchFamily="18" charset="0"/>
                <a:cs typeface="Arial" panose="020B0604020202020204" pitchFamily="34" charset="0"/>
              </a:rPr>
              <a:t>, A. and McLaren, S. (2007).  </a:t>
            </a:r>
            <a:r>
              <a:rPr lang="en-GB" sz="2900" b="1" spc="-25" dirty="0">
                <a:latin typeface="Arial" panose="020B0604020202020204" pitchFamily="34" charset="0"/>
                <a:ea typeface="Times New Roman" panose="02020603050405020304" pitchFamily="18" charset="0"/>
                <a:cs typeface="Arial" panose="020B0604020202020204" pitchFamily="34" charset="0"/>
              </a:rPr>
              <a:t>Ethics: Contemporary challenges in health and social care (Ed). </a:t>
            </a:r>
            <a:r>
              <a:rPr lang="en-GB" sz="2900" spc="-25" dirty="0">
                <a:latin typeface="Arial" panose="020B0604020202020204" pitchFamily="34" charset="0"/>
                <a:ea typeface="Times New Roman" panose="02020603050405020304" pitchFamily="18" charset="0"/>
                <a:cs typeface="Arial" panose="020B0604020202020204" pitchFamily="34" charset="0"/>
              </a:rPr>
              <a:t>Bristol: Bristol University Press</a:t>
            </a:r>
            <a:r>
              <a:rPr lang="en-GB" sz="2900" b="1" spc="-25" dirty="0">
                <a:latin typeface="Arial" panose="020B0604020202020204" pitchFamily="34" charset="0"/>
                <a:ea typeface="Times New Roman" panose="02020603050405020304" pitchFamily="18" charset="0"/>
                <a:cs typeface="Arial" panose="020B0604020202020204" pitchFamily="34" charset="0"/>
              </a:rPr>
              <a:t>.</a:t>
            </a:r>
            <a:endParaRPr lang="en-GB" sz="2900" dirty="0">
              <a:latin typeface="Arial" panose="020B0604020202020204" pitchFamily="34" charset="0"/>
              <a:cs typeface="Arial" panose="020B0604020202020204" pitchFamily="34" charset="0"/>
            </a:endParaRPr>
          </a:p>
          <a:p>
            <a:r>
              <a:rPr lang="en-GB" sz="2900" dirty="0">
                <a:latin typeface="Arial" panose="020B0604020202020204" pitchFamily="34" charset="0"/>
                <a:ea typeface="Times New Roman" panose="02020603050405020304" pitchFamily="18" charset="0"/>
                <a:cs typeface="Arial" panose="020B0604020202020204" pitchFamily="34" charset="0"/>
              </a:rPr>
              <a:t>Lee, E. (2021) </a:t>
            </a:r>
            <a:r>
              <a:rPr lang="en-GB" sz="2900" b="1" dirty="0">
                <a:latin typeface="Arial" panose="020B0604020202020204" pitchFamily="34" charset="0"/>
                <a:ea typeface="Times New Roman" panose="02020603050405020304" pitchFamily="18" charset="0"/>
                <a:cs typeface="Arial" panose="020B0604020202020204" pitchFamily="34" charset="0"/>
              </a:rPr>
              <a:t>Effective Communication in Health and Social Care</a:t>
            </a:r>
            <a:r>
              <a:rPr lang="en-GB" sz="2900" dirty="0">
                <a:latin typeface="Arial" panose="020B0604020202020204" pitchFamily="34" charset="0"/>
                <a:ea typeface="Times New Roman" panose="02020603050405020304" pitchFamily="18" charset="0"/>
                <a:cs typeface="Arial" panose="020B0604020202020204" pitchFamily="34" charset="0"/>
              </a:rPr>
              <a:t>. </a:t>
            </a:r>
            <a:r>
              <a:rPr lang="en-GB" sz="29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rPr>
              <a:t>Effective Communication In Health &amp; Social Care | Techniques, Tips (cpdonline.co.uk)</a:t>
            </a:r>
            <a:r>
              <a:rPr lang="en-GB" sz="2900" dirty="0">
                <a:latin typeface="Arial" panose="020B0604020202020204" pitchFamily="34" charset="0"/>
                <a:ea typeface="Calibri" panose="020F0502020204030204" pitchFamily="34" charset="0"/>
                <a:cs typeface="Times New Roman" panose="02020603050405020304" pitchFamily="18" charset="0"/>
              </a:rPr>
              <a:t>  (7</a:t>
            </a:r>
            <a:r>
              <a:rPr lang="en-GB" sz="2900" baseline="30000" dirty="0">
                <a:latin typeface="Arial" panose="020B0604020202020204" pitchFamily="34" charset="0"/>
                <a:ea typeface="Calibri" panose="020F0502020204030204" pitchFamily="34" charset="0"/>
                <a:cs typeface="Times New Roman" panose="02020603050405020304" pitchFamily="18" charset="0"/>
              </a:rPr>
              <a:t>th</a:t>
            </a:r>
            <a:r>
              <a:rPr lang="en-GB" sz="2900" dirty="0">
                <a:latin typeface="Arial" panose="020B0604020202020204" pitchFamily="34" charset="0"/>
                <a:ea typeface="Calibri" panose="020F0502020204030204" pitchFamily="34" charset="0"/>
                <a:cs typeface="Times New Roman" panose="02020603050405020304" pitchFamily="18" charset="0"/>
              </a:rPr>
              <a:t> September 2022)</a:t>
            </a:r>
          </a:p>
          <a:p>
            <a:r>
              <a:rPr lang="en-GB" sz="29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The election - Labour Reforms - The Welfare State 1945-1951 - National 5 History Revision - BBC Bitesize</a:t>
            </a:r>
            <a:r>
              <a:rPr lang="en-GB" sz="2900"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9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(Access 14</a:t>
            </a:r>
            <a:r>
              <a:rPr lang="en-GB" sz="29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29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August 2022)</a:t>
            </a:r>
            <a:r>
              <a:rPr lang="en-GB" sz="2900" dirty="0">
                <a:latin typeface="Arial" panose="020B0604020202020204" pitchFamily="34" charset="0"/>
                <a:cs typeface="Arial" panose="020B0604020202020204" pitchFamily="34" charset="0"/>
              </a:rPr>
              <a:t> </a:t>
            </a:r>
          </a:p>
          <a:p>
            <a:endParaRPr lang="en-GB" sz="2900" u="sng" dirty="0">
              <a:solidFill>
                <a:srgbClr val="000000"/>
              </a:solidFill>
              <a:latin typeface="Arial" panose="020B0604020202020204" pitchFamily="34" charset="0"/>
              <a:ea typeface="Calibri" panose="020F0502020204030204" pitchFamily="34" charset="0"/>
              <a:cs typeface="Arial" panose="020B0604020202020204" pitchFamily="34" charset="0"/>
              <a:hlinkClick r:id="rId9"/>
            </a:endParaRPr>
          </a:p>
          <a:p>
            <a:endParaRPr lang="en-GB" sz="2900" dirty="0">
              <a:hlinkClick r:id="rId7"/>
            </a:endParaRPr>
          </a:p>
          <a:p>
            <a:endParaRPr lang="en-GB" sz="2400" dirty="0">
              <a:effectLst/>
              <a:latin typeface="Arial" panose="020B0604020202020204" pitchFamily="34" charset="0"/>
              <a:ea typeface="Times New Roman" panose="02020603050405020304" pitchFamily="18" charset="0"/>
            </a:endParaRPr>
          </a:p>
          <a:p>
            <a:endParaRPr lang="en-GB" sz="24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p3d prstMaterial="dkEdge">
          <a:bevelT w="8200" h="38100"/>
        </a:sp3d>
      </a:spPr>
      <a:bodyPr/>
      <a:lstStyle/>
      <a: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a:style>
    </a:sp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8A0C572-12CD-4983-B493-0C046FD3354B}">
  <ds:schemaRefs>
    <ds:schemaRef ds:uri="303dbf9b-b85b-46a0-94f1-894078c07ecd"/>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75451</TotalTime>
  <Words>2762</Words>
  <Application>Microsoft Macintosh PowerPoint</Application>
  <PresentationFormat>On-screen Show (4:3)</PresentationFormat>
  <Paragraphs>293</Paragraphs>
  <Slides>46</Slides>
  <Notes>43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Amasis MT Pro Black</vt:lpstr>
      <vt:lpstr>Arial</vt:lpstr>
      <vt:lpstr>Calibri</vt:lpstr>
      <vt:lpstr>Myriad Pro</vt:lpstr>
      <vt:lpstr>ReithSans</vt:lpstr>
      <vt:lpstr>Roboto</vt:lpstr>
      <vt:lpstr>Times New Roman</vt:lpstr>
      <vt:lpstr>YouTube Sans</vt:lpstr>
      <vt:lpstr>20140311PresentationUWTSDTemplate</vt:lpstr>
      <vt:lpstr> Module LCHS4003  Introduction to  Health and Social Care  WEEK 1  Module Leader Dr Helen Parsons: h.parsons@uwtsd.ac.uk Lecturer: [please insert name here] </vt:lpstr>
      <vt:lpstr>WELCOME</vt:lpstr>
      <vt:lpstr>Ice Breaker</vt:lpstr>
      <vt:lpstr>Today we will…</vt:lpstr>
      <vt:lpstr>Aims and Objectives of the session</vt:lpstr>
      <vt:lpstr>Moodle Site Familiarity </vt:lpstr>
      <vt:lpstr>PowerPoint Presentation</vt:lpstr>
      <vt:lpstr>The Module  </vt:lpstr>
      <vt:lpstr>MODULE LEARNING OUTCOMES </vt:lpstr>
      <vt:lpstr>PowerPoint Presentation</vt:lpstr>
      <vt:lpstr>University’s Code of conduct</vt:lpstr>
      <vt:lpstr>Learning Contract for the Cohort Learning Community </vt:lpstr>
      <vt:lpstr>UNIVERSITY CONTACTS </vt:lpstr>
      <vt:lpstr>Indicative Reading List </vt:lpstr>
      <vt:lpstr>Essential Reading List </vt:lpstr>
      <vt:lpstr>Glasby (2012) &amp;  Haugan &amp; Eriksson (2021)</vt:lpstr>
      <vt:lpstr>SCROLL DOWN PAGE TO LOG IN for FULL ACCESS</vt:lpstr>
      <vt:lpstr>Student Essentials and Support</vt:lpstr>
      <vt:lpstr>Learning &amp; Working Together</vt:lpstr>
      <vt:lpstr>Assessment Tasks </vt:lpstr>
      <vt:lpstr>PowerPoint Presentation</vt:lpstr>
      <vt:lpstr>PowerPoint Presentation</vt:lpstr>
      <vt:lpstr>PowerPoint Presentation</vt:lpstr>
      <vt:lpstr>The Context </vt:lpstr>
      <vt:lpstr>The social impact of World War II in Britain </vt:lpstr>
      <vt:lpstr>During the 2nd World War Period</vt:lpstr>
      <vt:lpstr>Rationing</vt:lpstr>
      <vt:lpstr>Key Individuals and Developments following the War</vt:lpstr>
      <vt:lpstr>PowerPoint Presentation</vt:lpstr>
      <vt:lpstr>PowerPoint Presentation</vt:lpstr>
      <vt:lpstr>Labour Reforms - The Welfare State  1945-1951 </vt:lpstr>
      <vt:lpstr>Beveridge and the Five Giants </vt:lpstr>
      <vt:lpstr>The NHS Summary</vt:lpstr>
      <vt:lpstr>The Welfare State</vt:lpstr>
      <vt:lpstr>InfoSkills Gym Build up your academic skill base  </vt:lpstr>
      <vt:lpstr>PowerPoint Presentation</vt:lpstr>
      <vt:lpstr>PowerPoint Presentation</vt:lpstr>
      <vt:lpstr>Watch Video – “I Was There”</vt:lpstr>
      <vt:lpstr>Watch Video – “Explore careers: domiciliary care worker”</vt:lpstr>
      <vt:lpstr>Watch Video – “NHS at 70: A timeline of the National Health Service and its crisis ”</vt:lpstr>
      <vt:lpstr>PowerPoint Presentation</vt:lpstr>
      <vt:lpstr>PowerPoint Presentation</vt:lpstr>
      <vt:lpstr>PowerPoint Presentation</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89</cp:revision>
  <dcterms:created xsi:type="dcterms:W3CDTF">2021-02-07T21:31:18Z</dcterms:created>
  <dcterms:modified xsi:type="dcterms:W3CDTF">2026-09-04T10:56:28Z</dcterms:modified>
</cp:coreProperties>
</file>