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3"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2" d="100"/>
          <a:sy n="12" d="100"/>
        </p:scale>
        <p:origin x="1804" y="8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7/31/2026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4.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hyperlink" Target="https://www.rawpixel.com/search/pain?sort=curated&amp;page=1" TargetMode="External"/><Relationship Id="rId4" Type="http://schemas.openxmlformats.org/officeDocument/2006/relationships/image" Target="../media/image12.1"/></Relationships>
</file>

<file path=ppt/slides/_rels/slide3.xml.rels><?xml version="1.0" encoding="UTF-8" standalone="yes"?>
<Relationships xmlns="http://schemas.openxmlformats.org/package/2006/relationships"><Relationship Id="rId8" Type="http://schemas.openxmlformats.org/officeDocument/2006/relationships/hyperlink" Target="https://denpru-qmul.nihr.ac.uk/?utm_source=chatgpt.com" TargetMode="External"/><Relationship Id="rId3" Type="http://schemas.openxmlformats.org/officeDocument/2006/relationships/hyperlink" Target="https://www.mayoclinic.org/diseases-conditions/delirium/symptoms-causes/syc-20371386" TargetMode="External"/><Relationship Id="rId7" Type="http://schemas.openxmlformats.org/officeDocument/2006/relationships/hyperlink" Target="https://cks.nice.org.uk/topics/delirium/diagnosis/diagnosis/" TargetMode="External"/><Relationship Id="rId12" Type="http://schemas.openxmlformats.org/officeDocument/2006/relationships/hyperlink" Target="https://www.rcplondon.ac.uk/improving-care/resources/prevention-diagnosis-referral-and-management-of-delirium-in-older-people/?utm_source=chatgpt.com" TargetMode="External"/><Relationship Id="rId2" Type="http://schemas.openxmlformats.org/officeDocument/2006/relationships/hyperlink" Target="https://www.dementiauk.org/information-and-support/health-advice/delirium/?utm_source=chatgpt.com" TargetMode="External"/><Relationship Id="rId1" Type="http://schemas.openxmlformats.org/officeDocument/2006/relationships/slideLayout" Target="../slideLayouts/slideLayout11.xml"/><Relationship Id="rId6" Type="http://schemas.openxmlformats.org/officeDocument/2006/relationships/hyperlink" Target="https://www.nice.org.uk/guidance/cg103" TargetMode="External"/><Relationship Id="rId11" Type="http://schemas.openxmlformats.org/officeDocument/2006/relationships/hyperlink" Target="https://www.nhs.uk/symptoms/confusion/" TargetMode="External"/><Relationship Id="rId5" Type="http://schemas.openxmlformats.org/officeDocument/2006/relationships/hyperlink" Target="https://www.nice.org.uk/guidance/cg103/chapter/1-recommendations?utm_source=chatgpt.com" TargetMode="External"/><Relationship Id="rId10" Type="http://schemas.openxmlformats.org/officeDocument/2006/relationships/hyperlink" Target="https://www.nhsinform.scot/illnesses-and-conditions/brain-nerves-and-spinal-cord/delirium/?utm_source=chatgpt.com" TargetMode="External"/><Relationship Id="rId4" Type="http://schemas.openxmlformats.org/officeDocument/2006/relationships/hyperlink" Target="https://doi.org/10.3390/brainsci13101443" TargetMode="External"/><Relationship Id="rId9" Type="http://schemas.openxmlformats.org/officeDocument/2006/relationships/hyperlink" Target="https://denpru-qmul.nihr.ac.uk/event/delirium-matters-a-new-report-from-denpru-q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Carla Silva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2333077</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6718401"/>
          </a:xfrm>
        </p:spPr>
        <p:txBody>
          <a:bodyPr/>
          <a:lstStyle/>
          <a:p>
            <a:pPr algn="ctr"/>
            <a:r>
              <a:rPr lang="en-GB" sz="4000" b="1" kern="100" dirty="0">
                <a:effectLst/>
                <a:latin typeface="Arial" panose="020B0604020202020204" pitchFamily="34" charset="0"/>
                <a:ea typeface="Aptos" panose="020B0004020202020204" pitchFamily="34" charset="0"/>
                <a:cs typeface="Arial" panose="020B0604020202020204" pitchFamily="34" charset="0"/>
              </a:rPr>
              <a:t>Classification: </a:t>
            </a:r>
          </a:p>
          <a:p>
            <a:pPr algn="ctr"/>
            <a:r>
              <a:rPr lang="en-GB" sz="3600" kern="100" dirty="0">
                <a:latin typeface="Arial" panose="020B0604020202020204" pitchFamily="34" charset="0"/>
                <a:ea typeface="Aptos" panose="020B0004020202020204" pitchFamily="34" charset="0"/>
                <a:cs typeface="Arial" panose="020B0604020202020204" pitchFamily="34" charset="0"/>
              </a:rPr>
              <a:t>Neurocognitive disorders within chapter 6 of ICD-11.</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Affect memory, thinking and daily functioning</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May cause changes in mood and behaviour</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Can reduce independence over time</a:t>
            </a:r>
          </a:p>
          <a:p>
            <a:pPr algn="ctr"/>
            <a:r>
              <a:rPr lang="pt-PT" sz="3600" dirty="0">
                <a:latin typeface="Arial" panose="020B0604020202020204" pitchFamily="34" charset="0"/>
                <a:cs typeface="Arial" panose="020B0604020202020204" pitchFamily="34" charset="0"/>
              </a:rPr>
              <a:t>(Abbatantuono, C. Et al. 2023).</a:t>
            </a:r>
          </a:p>
          <a:p>
            <a:pPr algn="ctr"/>
            <a:r>
              <a:rPr lang="pt-PT" sz="3600" b="1" dirty="0">
                <a:latin typeface="Arial" panose="020B0604020202020204" pitchFamily="34" charset="0"/>
                <a:cs typeface="Arial" panose="020B0604020202020204" pitchFamily="34" charset="0"/>
              </a:rPr>
              <a:t>Definition:</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Sudden change in mental state</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Develops within hours or days</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Usually caused by illness, medication or surgery</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Medical emergency, but often reversible (NHS Inform, 2024).</a:t>
            </a:r>
          </a:p>
          <a:p>
            <a:pPr algn="ctr"/>
            <a:r>
              <a:rPr lang="pt-PT" sz="3600" b="1" dirty="0">
                <a:latin typeface="Arial" panose="020B0604020202020204" pitchFamily="34" charset="0"/>
                <a:cs typeface="Arial" panose="020B0604020202020204" pitchFamily="34" charset="0"/>
              </a:rPr>
              <a:t>Data:</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Affects up to </a:t>
            </a:r>
            <a:r>
              <a:rPr lang="pt-PT" sz="3600" b="1" dirty="0">
                <a:latin typeface="Arial" panose="020B0604020202020204" pitchFamily="34" charset="0"/>
                <a:cs typeface="Arial" panose="020B0604020202020204" pitchFamily="34" charset="0"/>
              </a:rPr>
              <a:t>25%</a:t>
            </a:r>
            <a:r>
              <a:rPr lang="pt-PT" sz="3600" dirty="0">
                <a:latin typeface="Arial" panose="020B0604020202020204" pitchFamily="34" charset="0"/>
                <a:cs typeface="Arial" panose="020B0604020202020204" pitchFamily="34" charset="0"/>
              </a:rPr>
              <a:t> of adults over 65 admitted as emergency patients in UK hospitals</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Prevention could save the NHS billions of pounds every year</a:t>
            </a:r>
          </a:p>
          <a:p>
            <a:pPr marL="571500" indent="-571500">
              <a:buFont typeface="Arial" panose="020B0604020202020204" pitchFamily="34" charset="0"/>
              <a:buChar char="•"/>
            </a:pPr>
            <a:r>
              <a:rPr lang="pt-PT" sz="3600" dirty="0">
                <a:latin typeface="Arial" panose="020B0604020202020204" pitchFamily="34" charset="0"/>
                <a:cs typeface="Arial" panose="020B0604020202020204" pitchFamily="34" charset="0"/>
              </a:rPr>
              <a:t>Delirium significantly increases the risk of falls, cognitive decline, mortality, and long-term care admission. (</a:t>
            </a:r>
            <a:r>
              <a:rPr lang="pt-PT" sz="3600" dirty="0"/>
              <a:t>NIHR, 2024).</a:t>
            </a:r>
            <a:endParaRPr lang="en-GB" sz="36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pt-PT" sz="3600" dirty="0">
              <a:latin typeface="Arial" panose="020B0604020202020204" pitchFamily="34" charset="0"/>
              <a:cs typeface="Arial" panose="020B0604020202020204" pitchFamily="34" charset="0"/>
            </a:endParaRPr>
          </a:p>
          <a:p>
            <a:endParaRPr lang="pt-PT" sz="3600" b="1" dirty="0"/>
          </a:p>
          <a:p>
            <a:endParaRPr lang="en-GB" sz="36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20938769"/>
            <a:ext cx="10028444" cy="2492982"/>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428200" y="4842078"/>
            <a:ext cx="9826882" cy="8309959"/>
          </a:xfrm>
        </p:spPr>
        <p:txBody>
          <a:bodyPr/>
          <a:lstStyle/>
          <a:p>
            <a:r>
              <a:rPr lang="en-GB" sz="4800" dirty="0">
                <a:latin typeface="Aptos" panose="020B0004020202020204" pitchFamily="34" charset="0"/>
              </a:rPr>
              <a:t>Historical perspectives and treatments </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Delirium were often seen as mentally ill or confused.</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The condition was often mistaken for dementia. </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Delirium is recognised as a serious medical condition caused by illness, infection, medication, or surgery.</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 Treatment now focuses on early diagnosis and managing the underlying cause (PMC,2026).</a:t>
            </a:r>
          </a:p>
          <a:p>
            <a:endParaRPr lang="en-GB" sz="3600" b="0" u="none"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660182" y="18146188"/>
            <a:ext cx="9594900" cy="6020101"/>
          </a:xfrm>
        </p:spPr>
        <p:txBody>
          <a:bodyPr/>
          <a:lstStyle/>
          <a:p>
            <a:r>
              <a:rPr lang="en-GB" sz="4800" dirty="0">
                <a:latin typeface="Aptos" panose="020B0004020202020204" pitchFamily="34" charset="0"/>
              </a:rPr>
              <a:t>Current services and treatments </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Treat the underlying cause (e.g., infection or constipation). </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Medication only if necessary</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Pain control</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Orientation</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Hydration</a:t>
            </a:r>
          </a:p>
          <a:p>
            <a:pPr marL="571500" indent="-571500">
              <a:buFont typeface="Arial" panose="020B0604020202020204" pitchFamily="34" charset="0"/>
              <a:buChar char="•"/>
            </a:pPr>
            <a:r>
              <a:rPr lang="pt-PT" sz="3600" b="0" u="none" dirty="0">
                <a:latin typeface="Arial" panose="020B0604020202020204" pitchFamily="34" charset="0"/>
                <a:cs typeface="Arial" panose="020B0604020202020204" pitchFamily="34" charset="0"/>
              </a:rPr>
              <a:t>Early mobililisation (Royal College of Psychiatrists, 2020).</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0"/>
            <a:ext cx="10047018" cy="10835252"/>
          </a:xfrm>
        </p:spPr>
        <p:txBody>
          <a:bodyPr/>
          <a:lstStyle/>
          <a:p>
            <a:pPr marL="571500" indent="-571500">
              <a:spcAft>
                <a:spcPts val="1100"/>
              </a:spcAft>
              <a:buFont typeface="Arial" panose="020B0604020202020204" pitchFamily="34" charset="0"/>
              <a:buChar char="•"/>
            </a:pPr>
            <a:r>
              <a:rPr lang="pt-PT" sz="3600" dirty="0">
                <a:latin typeface="Arial" panose="020B0604020202020204" pitchFamily="34" charset="0"/>
                <a:cs typeface="Arial" panose="020B0604020202020204" pitchFamily="34" charset="0"/>
              </a:rPr>
              <a:t>Identify and treat the underlying cause as early as possible. </a:t>
            </a:r>
          </a:p>
          <a:p>
            <a:pPr marL="571500" indent="-571500">
              <a:spcAft>
                <a:spcPts val="1100"/>
              </a:spcAft>
              <a:buFont typeface="Arial" panose="020B0604020202020204" pitchFamily="34" charset="0"/>
              <a:buChar char="•"/>
            </a:pPr>
            <a:r>
              <a:rPr lang="pt-PT" sz="3600" dirty="0">
                <a:latin typeface="Arial" panose="020B0604020202020204" pitchFamily="34" charset="0"/>
                <a:cs typeface="Arial" panose="020B0604020202020204" pitchFamily="34" charset="0"/>
              </a:rPr>
              <a:t>Monitor people at high risk, especially older adults and those with dementia. </a:t>
            </a:r>
          </a:p>
          <a:p>
            <a:pPr marL="571500" indent="-571500">
              <a:spcAft>
                <a:spcPts val="1100"/>
              </a:spcAft>
              <a:buFont typeface="Arial" panose="020B0604020202020204" pitchFamily="34" charset="0"/>
              <a:buChar char="•"/>
            </a:pPr>
            <a:r>
              <a:rPr lang="pt-PT" sz="3600" dirty="0">
                <a:latin typeface="Arial" panose="020B0604020202020204" pitchFamily="34" charset="0"/>
                <a:cs typeface="Arial" panose="020B0604020202020204" pitchFamily="34" charset="0"/>
              </a:rPr>
              <a:t>Maintain hydration, nutrition, and good sleep.</a:t>
            </a:r>
          </a:p>
          <a:p>
            <a:pPr marL="571500" indent="-571500">
              <a:spcAft>
                <a:spcPts val="1100"/>
              </a:spcAft>
              <a:buFont typeface="Arial" panose="020B0604020202020204" pitchFamily="34" charset="0"/>
              <a:buChar char="•"/>
            </a:pPr>
            <a:r>
              <a:rPr lang="pt-PT" sz="3600" dirty="0">
                <a:latin typeface="Arial" panose="020B0604020202020204" pitchFamily="34" charset="0"/>
                <a:cs typeface="Arial" panose="020B0604020202020204" pitchFamily="34" charset="0"/>
              </a:rPr>
              <a:t> Provide a calm, familiar environment with clocks, calendars, and family support.</a:t>
            </a:r>
          </a:p>
          <a:p>
            <a:pPr marL="571500" indent="-571500">
              <a:spcAft>
                <a:spcPts val="1100"/>
              </a:spcAft>
              <a:buFont typeface="Arial" panose="020B0604020202020204" pitchFamily="34" charset="0"/>
              <a:buChar char="•"/>
            </a:pPr>
            <a:r>
              <a:rPr lang="pt-PT" sz="3600" dirty="0">
                <a:latin typeface="Arial" panose="020B0604020202020204" pitchFamily="34" charset="0"/>
                <a:cs typeface="Arial" panose="020B0604020202020204" pitchFamily="34" charset="0"/>
              </a:rPr>
              <a:t> Use medication only when the person is severely distressed or at risk of harm.</a:t>
            </a:r>
          </a:p>
          <a:p>
            <a:pPr>
              <a:spcAft>
                <a:spcPts val="1100"/>
              </a:spcAft>
            </a:pPr>
            <a:r>
              <a:rPr lang="pt-PT" sz="3600" dirty="0">
                <a:latin typeface="Arial" panose="020B0604020202020204" pitchFamily="34" charset="0"/>
                <a:cs typeface="Arial" panose="020B0604020202020204" pitchFamily="34" charset="0"/>
              </a:rPr>
              <a:t>(NICE,2023)</a:t>
            </a:r>
          </a:p>
          <a:p>
            <a:pPr>
              <a:spcAft>
                <a:spcPts val="1100"/>
              </a:spcAft>
            </a:pPr>
            <a:endParaRPr lang="pt-PT" sz="3600"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pt-PT" sz="3600"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23452959"/>
            <a:ext cx="10047018" cy="923322"/>
          </a:xfrm>
        </p:spPr>
        <p:txBody>
          <a:bodyPr/>
          <a:lstStyle/>
          <a:p>
            <a:r>
              <a:rPr lang="en-GB" sz="4800" dirty="0">
                <a:latin typeface="Aptos" panose="020B0004020202020204" pitchFamily="34" charset="0"/>
              </a:rPr>
              <a:t>Conclusion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593123" y="24683661"/>
            <a:ext cx="10052050" cy="4339627"/>
          </a:xfrm>
        </p:spPr>
        <p:txBody>
          <a:bodyPr/>
          <a:lstStyle/>
          <a:p>
            <a:pPr>
              <a:spcAft>
                <a:spcPts val="1100"/>
              </a:spcAft>
            </a:pPr>
            <a:r>
              <a:rPr lang="pt-PT" sz="3600" dirty="0">
                <a:latin typeface="Arial" panose="020B0604020202020204" pitchFamily="34" charset="0"/>
                <a:cs typeface="Arial" panose="020B0604020202020204" pitchFamily="34" charset="0"/>
              </a:rPr>
              <a:t>Delirium is a serious but often preventable condition that can affect memory, thinking, and behaviour. Early diagnosis, prompt treatment, and supportive care are essential to improve recovery and reduce complications. Increased awareness and effective management can help improve quality of life and patient outcomes.</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11595889" y="4842079"/>
            <a:ext cx="9443357" cy="923323"/>
          </a:xfrm>
        </p:spPr>
        <p:txBody>
          <a:bodyPr/>
          <a:lstStyle/>
          <a:p>
            <a:pPr algn="ctr"/>
            <a:r>
              <a:rPr lang="en-GB" sz="4800" b="1" u="sng" dirty="0">
                <a:latin typeface="Arial" panose="020B0604020202020204" pitchFamily="34" charset="0"/>
                <a:cs typeface="Arial" panose="020B0604020202020204" pitchFamily="34" charset="0"/>
              </a:rPr>
              <a:t>Causes, Symptoms, Diagnosis</a:t>
            </a: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pt-PT" b="0" dirty="0"/>
              <a:t>Neurocognitive disorders</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Delirium (6D70, ICD-11)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7" name="Picture 6" descr="Dementia and delirium">
            <a:extLst>
              <a:ext uri="{FF2B5EF4-FFF2-40B4-BE49-F238E27FC236}">
                <a16:creationId xmlns:a16="http://schemas.microsoft.com/office/drawing/2014/main" id="{127D4F0C-BA8F-FBAD-8362-D725DC1E2E4F}"/>
              </a:ext>
            </a:extLst>
          </p:cNvPr>
          <p:cNvPicPr>
            <a:picLocks noChangeAspect="1"/>
          </p:cNvPicPr>
          <p:nvPr/>
        </p:nvPicPr>
        <p:blipFill>
          <a:blip r:embed="rId2"/>
          <a:stretch>
            <a:fillRect/>
          </a:stretch>
        </p:blipFill>
        <p:spPr>
          <a:xfrm>
            <a:off x="22944775" y="24034076"/>
            <a:ext cx="9253645" cy="7019818"/>
          </a:xfrm>
          <a:prstGeom prst="rect">
            <a:avLst/>
          </a:prstGeom>
          <a:ln>
            <a:noFill/>
          </a:ln>
          <a:effectLst>
            <a:outerShdw blurRad="292100" dist="139700" dir="2700000" algn="tl" rotWithShape="0">
              <a:srgbClr val="333333">
                <a:alpha val="65000"/>
              </a:srgbClr>
            </a:outerShdw>
          </a:effectLst>
        </p:spPr>
      </p:pic>
      <p:sp>
        <p:nvSpPr>
          <p:cNvPr id="20" name="TextBox 19">
            <a:extLst>
              <a:ext uri="{FF2B5EF4-FFF2-40B4-BE49-F238E27FC236}">
                <a16:creationId xmlns:a16="http://schemas.microsoft.com/office/drawing/2014/main" id="{AD5F92F8-0B77-B31B-D0B3-686162F793ED}"/>
              </a:ext>
            </a:extLst>
          </p:cNvPr>
          <p:cNvSpPr txBox="1"/>
          <p:nvPr/>
        </p:nvSpPr>
        <p:spPr>
          <a:xfrm>
            <a:off x="11595889" y="6117838"/>
            <a:ext cx="9443357" cy="13080504"/>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Causes:</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An infection such as UTI</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Head injury</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A stroke</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Medications</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Low blood sugar level</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Severe psychological stress</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Dehydration (NHS, 2024)</a:t>
            </a:r>
          </a:p>
          <a:p>
            <a:pPr algn="ctr"/>
            <a:r>
              <a:rPr lang="en-GB" sz="4000" b="1" dirty="0">
                <a:latin typeface="Arial" panose="020B0604020202020204" pitchFamily="34" charset="0"/>
                <a:cs typeface="Arial" panose="020B0604020202020204" pitchFamily="34" charset="0"/>
              </a:rPr>
              <a:t>Symptoms:</a:t>
            </a:r>
          </a:p>
          <a:p>
            <a:pPr algn="ctr"/>
            <a:r>
              <a:rPr lang="pt-PT" sz="3600" dirty="0">
                <a:latin typeface="Arial" panose="020B0604020202020204" pitchFamily="34" charset="0"/>
                <a:cs typeface="Arial" panose="020B0604020202020204" pitchFamily="34" charset="0"/>
              </a:rPr>
              <a:t>Delirium starts quickly, usually within hours or a few days. It often happens when someone is ill. The symptoms can change during the day and are often worse at night or in a new place (NHSInform, 2024)</a:t>
            </a:r>
          </a:p>
          <a:p>
            <a:pPr algn="ctr"/>
            <a:r>
              <a:rPr lang="en-GB" sz="4000" b="1" dirty="0">
                <a:latin typeface="Arial" panose="020B0604020202020204" pitchFamily="34" charset="0"/>
                <a:cs typeface="Arial" panose="020B0604020202020204" pitchFamily="34" charset="0"/>
              </a:rPr>
              <a:t>Diagnosis:</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Clinical assessment</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 Medical history</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Physical examination</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Blood tests</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 Cognitive assessment</a:t>
            </a:r>
          </a:p>
          <a:p>
            <a:pPr marL="571500" indent="-571500" algn="ctr">
              <a:buFont typeface="Arial" panose="020B0604020202020204" pitchFamily="34" charset="0"/>
              <a:buChar char="•"/>
            </a:pPr>
            <a:r>
              <a:rPr lang="pt-PT" sz="3600" dirty="0">
                <a:latin typeface="Arial" panose="020B0604020202020204" pitchFamily="34" charset="0"/>
                <a:cs typeface="Arial" panose="020B0604020202020204" pitchFamily="34" charset="0"/>
              </a:rPr>
              <a:t>4AT screening tool (NICE,2023).</a:t>
            </a:r>
          </a:p>
          <a:p>
            <a:pPr algn="ctr"/>
            <a:endParaRPr lang="en-GB" sz="36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pt-PT" sz="4000" b="1" dirty="0">
              <a:latin typeface="Arial" panose="020B0604020202020204" pitchFamily="34" charset="0"/>
              <a:cs typeface="Arial" panose="020B0604020202020204" pitchFamily="34" charset="0"/>
            </a:endParaRPr>
          </a:p>
        </p:txBody>
      </p:sp>
      <p:pic>
        <p:nvPicPr>
          <p:cNvPr id="21" name="Picture 20" descr="Hallucinations, Fear, Hope: My Story Through Delirium Tremens">
            <a:extLst>
              <a:ext uri="{FF2B5EF4-FFF2-40B4-BE49-F238E27FC236}">
                <a16:creationId xmlns:a16="http://schemas.microsoft.com/office/drawing/2014/main" id="{A03E11BB-F7A2-AFE3-9E07-8A70D7371D56}"/>
              </a:ext>
            </a:extLst>
          </p:cNvPr>
          <p:cNvPicPr>
            <a:picLocks noChangeAspect="1"/>
          </p:cNvPicPr>
          <p:nvPr/>
        </p:nvPicPr>
        <p:blipFill>
          <a:blip r:embed="rId3"/>
          <a:stretch>
            <a:fillRect/>
          </a:stretch>
        </p:blipFill>
        <p:spPr>
          <a:xfrm>
            <a:off x="11785600" y="18279813"/>
            <a:ext cx="9253645" cy="7019818"/>
          </a:xfrm>
          <a:prstGeom prst="rect">
            <a:avLst/>
          </a:prstGeom>
          <a:ln>
            <a:noFill/>
          </a:ln>
          <a:effectLst>
            <a:outerShdw blurRad="292100" dist="139700" dir="2700000" algn="tl" rotWithShape="0">
              <a:srgbClr val="333333">
                <a:alpha val="65000"/>
              </a:srgbClr>
            </a:outerShdw>
          </a:effectLst>
        </p:spPr>
      </p:pic>
      <p:sp>
        <p:nvSpPr>
          <p:cNvPr id="22" name="TextBox 21">
            <a:extLst>
              <a:ext uri="{FF2B5EF4-FFF2-40B4-BE49-F238E27FC236}">
                <a16:creationId xmlns:a16="http://schemas.microsoft.com/office/drawing/2014/main" id="{60A6A610-E027-9805-4288-58D0FE10C08E}"/>
              </a:ext>
            </a:extLst>
          </p:cNvPr>
          <p:cNvSpPr txBox="1"/>
          <p:nvPr/>
        </p:nvSpPr>
        <p:spPr>
          <a:xfrm>
            <a:off x="12090400" y="26771600"/>
            <a:ext cx="8948846" cy="2369880"/>
          </a:xfrm>
          <a:prstGeom prst="rect">
            <a:avLst/>
          </a:prstGeom>
          <a:noFill/>
        </p:spPr>
        <p:txBody>
          <a:bodyPr wrap="square" rtlCol="0">
            <a:spAutoFit/>
          </a:bodyPr>
          <a:lstStyle/>
          <a:p>
            <a:pPr algn="ctr"/>
            <a:r>
              <a:rPr lang="en-GB" sz="4000" b="1" u="sng" dirty="0">
                <a:latin typeface="Arial" panose="020B0604020202020204" pitchFamily="34" charset="0"/>
                <a:cs typeface="Arial" panose="020B0604020202020204" pitchFamily="34" charset="0"/>
              </a:rPr>
              <a:t>Types of Delirium</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Hyperactive</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Hypoactive</a:t>
            </a:r>
          </a:p>
          <a:p>
            <a:pPr marL="571500" indent="-571500" algn="ctr">
              <a:buFont typeface="Arial" panose="020B0604020202020204" pitchFamily="34" charset="0"/>
              <a:buChar char="•"/>
            </a:pPr>
            <a:r>
              <a:rPr lang="en-GB" sz="3600" dirty="0">
                <a:latin typeface="Arial" panose="020B0604020202020204" pitchFamily="34" charset="0"/>
                <a:cs typeface="Arial" panose="020B0604020202020204" pitchFamily="34" charset="0"/>
              </a:rPr>
              <a:t>Mixed (MayoClinic,2026)</a:t>
            </a:r>
            <a:endParaRPr lang="pt-PT" sz="3600"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411415E0-4DBF-FC7B-7DCE-9216DF57D90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121756" y="12462985"/>
            <a:ext cx="8217777" cy="5478518"/>
          </a:xfrm>
          <a:prstGeom prst="rect">
            <a:avLst/>
          </a:prstGeom>
          <a:ln>
            <a:noFill/>
          </a:ln>
          <a:effectLst>
            <a:outerShdw blurRad="292100" dist="139700" dir="2700000" algn="tl" rotWithShape="0">
              <a:srgbClr val="333333">
                <a:alpha val="65000"/>
              </a:srgbClr>
            </a:outerShdw>
          </a:effectLst>
        </p:spPr>
      </p:pic>
      <p:pic>
        <p:nvPicPr>
          <p:cNvPr id="27" name="Picture 26" descr="Delirium in an adult acute hospital population: predictors, prevalence and  detection | BMJ Open">
            <a:extLst>
              <a:ext uri="{FF2B5EF4-FFF2-40B4-BE49-F238E27FC236}">
                <a16:creationId xmlns:a16="http://schemas.microsoft.com/office/drawing/2014/main" id="{88B4DCC3-5E45-3706-B6EC-314AEE5C1CF7}"/>
              </a:ext>
            </a:extLst>
          </p:cNvPr>
          <p:cNvPicPr>
            <a:picLocks noChangeAspect="1"/>
          </p:cNvPicPr>
          <p:nvPr/>
        </p:nvPicPr>
        <p:blipFill>
          <a:blip r:embed="rId6"/>
          <a:stretch>
            <a:fillRect/>
          </a:stretch>
        </p:blipFill>
        <p:spPr>
          <a:xfrm>
            <a:off x="1183341" y="19686495"/>
            <a:ext cx="8875059" cy="10919012"/>
          </a:xfrm>
          <a:prstGeom prst="rect">
            <a:avLst/>
          </a:prstGeom>
        </p:spPr>
      </p:pic>
      <p:pic>
        <p:nvPicPr>
          <p:cNvPr id="28" name="Picture 27" descr="DELIRIUM - Creative Capital">
            <a:extLst>
              <a:ext uri="{FF2B5EF4-FFF2-40B4-BE49-F238E27FC236}">
                <a16:creationId xmlns:a16="http://schemas.microsoft.com/office/drawing/2014/main" id="{9E9D8EDE-9B19-507F-B953-3B3E5DDDB444}"/>
              </a:ext>
            </a:extLst>
          </p:cNvPr>
          <p:cNvPicPr>
            <a:picLocks noChangeAspect="1"/>
          </p:cNvPicPr>
          <p:nvPr/>
        </p:nvPicPr>
        <p:blipFill>
          <a:blip r:embed="rId7"/>
          <a:stretch>
            <a:fillRect/>
          </a:stretch>
        </p:blipFill>
        <p:spPr>
          <a:xfrm>
            <a:off x="33839150" y="12993107"/>
            <a:ext cx="8868709" cy="1030616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3108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000"/>
                                        <p:tgtEl>
                                          <p:spTgt spid="21"/>
                                        </p:tgtEl>
                                      </p:cBhvr>
                                    </p:animEffect>
                                    <p:anim calcmode="lin" valueType="num">
                                      <p:cBhvr>
                                        <p:cTn id="14" dur="1000" fill="hold"/>
                                        <p:tgtEl>
                                          <p:spTgt spid="21"/>
                                        </p:tgtEl>
                                        <p:attrNameLst>
                                          <p:attrName>ppt_x</p:attrName>
                                        </p:attrNameLst>
                                      </p:cBhvr>
                                      <p:tavLst>
                                        <p:tav tm="0">
                                          <p:val>
                                            <p:strVal val="#ppt_x"/>
                                          </p:val>
                                        </p:tav>
                                        <p:tav tm="100000">
                                          <p:val>
                                            <p:strVal val="#ppt_x"/>
                                          </p:val>
                                        </p:tav>
                                      </p:tavLst>
                                    </p:anim>
                                    <p:anim calcmode="lin" valueType="num">
                                      <p:cBhvr>
                                        <p:cTn id="15"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26"/>
                                        </p:tgtEl>
                                        <p:attrNameLst>
                                          <p:attrName>style.visibility</p:attrName>
                                        </p:attrNameLst>
                                      </p:cBhvr>
                                      <p:to>
                                        <p:strVal val="visible"/>
                                      </p:to>
                                    </p:set>
                                    <p:anim calcmode="lin" valueType="num">
                                      <p:cBhvr additive="base">
                                        <p:cTn id="20" dur="500" fill="hold"/>
                                        <p:tgtEl>
                                          <p:spTgt spid="26"/>
                                        </p:tgtEl>
                                        <p:attrNameLst>
                                          <p:attrName>ppt_x</p:attrName>
                                        </p:attrNameLst>
                                      </p:cBhvr>
                                      <p:tavLst>
                                        <p:tav tm="0">
                                          <p:val>
                                            <p:strVal val="#ppt_x"/>
                                          </p:val>
                                        </p:tav>
                                        <p:tav tm="100000">
                                          <p:val>
                                            <p:strVal val="#ppt_x"/>
                                          </p:val>
                                        </p:tav>
                                      </p:tavLst>
                                    </p:anim>
                                    <p:anim calcmode="lin" valueType="num">
                                      <p:cBhvr additive="base">
                                        <p:cTn id="2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8"/>
                                        </p:tgtEl>
                                        <p:attrNameLst>
                                          <p:attrName>style.visibility</p:attrName>
                                        </p:attrNameLst>
                                      </p:cBhvr>
                                      <p:to>
                                        <p:strVal val="visible"/>
                                      </p:to>
                                    </p:set>
                                    <p:animEffect transition="in" filter="fade">
                                      <p:cBhvr>
                                        <p:cTn id="33" dur="1000"/>
                                        <p:tgtEl>
                                          <p:spTgt spid="28"/>
                                        </p:tgtEl>
                                      </p:cBhvr>
                                    </p:animEffect>
                                    <p:anim calcmode="lin" valueType="num">
                                      <p:cBhvr>
                                        <p:cTn id="34" dur="1000" fill="hold"/>
                                        <p:tgtEl>
                                          <p:spTgt spid="28"/>
                                        </p:tgtEl>
                                        <p:attrNameLst>
                                          <p:attrName>ppt_x</p:attrName>
                                        </p:attrNameLst>
                                      </p:cBhvr>
                                      <p:tavLst>
                                        <p:tav tm="0">
                                          <p:val>
                                            <p:strVal val="#ppt_x"/>
                                          </p:val>
                                        </p:tav>
                                        <p:tav tm="100000">
                                          <p:val>
                                            <p:strVal val="#ppt_x"/>
                                          </p:val>
                                        </p:tav>
                                      </p:tavLst>
                                    </p:anim>
                                    <p:anim calcmode="lin" valueType="num">
                                      <p:cBhvr>
                                        <p:cTn id="35"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8E1925-C0A9-ABB5-D0D8-F4F6A12A1DBD}"/>
              </a:ext>
            </a:extLst>
          </p:cNvPr>
          <p:cNvSpPr txBox="1"/>
          <p:nvPr/>
        </p:nvSpPr>
        <p:spPr>
          <a:xfrm>
            <a:off x="4679576" y="3818965"/>
            <a:ext cx="34800989" cy="25176123"/>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References</a:t>
            </a:r>
          </a:p>
          <a:p>
            <a:endParaRPr lang="en-GB" dirty="0"/>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Abbatantuono, C., Alfeo, F., Clemente, L., Lancioni, G., De Caro, M. F., Livrea, P., &amp; Taurisano, P. (2023). Current Challenges in the Diagnosis of Progressive Neurocognitive Disorders: A Critical Review of the Literature and Recommendations for Primary and Secondary Care. </a:t>
            </a:r>
            <a:r>
              <a:rPr lang="pt-PT" sz="5400" i="1" dirty="0">
                <a:latin typeface="Arial" panose="020B0604020202020204" pitchFamily="34" charset="0"/>
                <a:cs typeface="Arial" panose="020B0604020202020204" pitchFamily="34" charset="0"/>
              </a:rPr>
              <a:t>Brain Sciences</a:t>
            </a:r>
            <a:r>
              <a:rPr lang="pt-PT" sz="5400" dirty="0">
                <a:latin typeface="Arial" panose="020B0604020202020204" pitchFamily="34" charset="0"/>
                <a:cs typeface="Arial" panose="020B0604020202020204" pitchFamily="34" charset="0"/>
              </a:rPr>
              <a:t>, </a:t>
            </a:r>
            <a:r>
              <a:rPr lang="pt-PT" sz="5400" i="1" dirty="0">
                <a:latin typeface="Arial" panose="020B0604020202020204" pitchFamily="34" charset="0"/>
                <a:cs typeface="Arial" panose="020B0604020202020204" pitchFamily="34" charset="0"/>
              </a:rPr>
              <a:t>13</a:t>
            </a:r>
            <a:r>
              <a:rPr lang="pt-PT" sz="5400" dirty="0">
                <a:latin typeface="Arial" panose="020B0604020202020204" pitchFamily="34" charset="0"/>
                <a:cs typeface="Arial" panose="020B0604020202020204" pitchFamily="34" charset="0"/>
              </a:rPr>
              <a:t>(10), 1443.</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Dementia UK (2025) </a:t>
            </a:r>
            <a:r>
              <a:rPr lang="pt-PT" sz="5400" i="1" dirty="0">
                <a:latin typeface="Arial" panose="020B0604020202020204" pitchFamily="34" charset="0"/>
                <a:cs typeface="Arial" panose="020B0604020202020204" pitchFamily="34" charset="0"/>
              </a:rPr>
              <a:t>Delirium</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2"/>
              </a:rPr>
              <a:t>https://www.dementiauk.org/information-and-support/health-advice/delirium/</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Mayo Clinic (2026) </a:t>
            </a:r>
            <a:r>
              <a:rPr lang="pt-PT" sz="5400" i="1" dirty="0">
                <a:latin typeface="Arial" panose="020B0604020202020204" pitchFamily="34" charset="0"/>
                <a:cs typeface="Arial" panose="020B0604020202020204" pitchFamily="34" charset="0"/>
              </a:rPr>
              <a:t>Delirium: Symptoms and causes</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3"/>
              </a:rPr>
              <a:t>https://www.mayoclinic.org/diseases-conditions/delirium/symptoms-causes/syc-20371386</a:t>
            </a:r>
            <a:r>
              <a:rPr lang="pt-PT" sz="5400" dirty="0">
                <a:latin typeface="Arial" panose="020B0604020202020204" pitchFamily="34" charset="0"/>
                <a:cs typeface="Arial" panose="020B0604020202020204" pitchFamily="34" charset="0"/>
              </a:rPr>
              <a:t> (Accessed: 23 June 2026). </a:t>
            </a:r>
            <a:r>
              <a:rPr lang="pt-PT" sz="5400" dirty="0">
                <a:latin typeface="Arial" panose="020B0604020202020204" pitchFamily="34" charset="0"/>
                <a:cs typeface="Arial" panose="020B0604020202020204" pitchFamily="34" charset="0"/>
                <a:hlinkClick r:id="rId4"/>
              </a:rPr>
              <a:t>https://doi.org/10.3390/brainsci13101443</a:t>
            </a:r>
            <a:r>
              <a:rPr lang="pt-PT" sz="5400" dirty="0">
                <a:latin typeface="Arial" panose="020B0604020202020204" pitchFamily="34" charset="0"/>
                <a:cs typeface="Arial" panose="020B0604020202020204" pitchFamily="34" charset="0"/>
              </a:rPr>
              <a:t>. (Accessed 18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National Institute for Health and Care Excellence (NICE) (2023) </a:t>
            </a:r>
            <a:r>
              <a:rPr lang="pt-PT" sz="5400" i="1" dirty="0">
                <a:latin typeface="Arial" panose="020B0604020202020204" pitchFamily="34" charset="0"/>
                <a:cs typeface="Arial" panose="020B0604020202020204" pitchFamily="34" charset="0"/>
              </a:rPr>
              <a:t>Delirium: prevention, diagnosis and management in hospital and long-term care (CG103)</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5"/>
              </a:rPr>
              <a:t>NICE Delirium Guideline CG103</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National Institute for Health and Care Excellence (NICE) (2023) </a:t>
            </a:r>
            <a:r>
              <a:rPr lang="pt-PT" sz="5400" i="1" dirty="0">
                <a:latin typeface="Arial" panose="020B0604020202020204" pitchFamily="34" charset="0"/>
                <a:cs typeface="Arial" panose="020B0604020202020204" pitchFamily="34" charset="0"/>
              </a:rPr>
              <a:t>Delirium: prevention, diagnosis and management in hospital and long-term care (NG103).</a:t>
            </a:r>
            <a:r>
              <a:rPr lang="pt-PT" sz="5400" dirty="0">
                <a:latin typeface="Arial" panose="020B0604020202020204" pitchFamily="34" charset="0"/>
                <a:cs typeface="Arial" panose="020B0604020202020204" pitchFamily="34" charset="0"/>
              </a:rPr>
              <a:t> London: NICE. Available at: </a:t>
            </a:r>
            <a:r>
              <a:rPr lang="pt-PT" sz="5400" dirty="0">
                <a:latin typeface="Arial" panose="020B0604020202020204" pitchFamily="34" charset="0"/>
                <a:cs typeface="Arial" panose="020B0604020202020204" pitchFamily="34" charset="0"/>
                <a:hlinkClick r:id="rId6"/>
              </a:rPr>
              <a:t>https://www.nice.org.uk/guidance/cg103</a:t>
            </a:r>
            <a:r>
              <a:rPr lang="pt-PT" sz="5400" dirty="0">
                <a:latin typeface="Arial" panose="020B0604020202020204" pitchFamily="34" charset="0"/>
                <a:cs typeface="Arial" panose="020B0604020202020204" pitchFamily="34" charset="0"/>
              </a:rPr>
              <a:t> (Accessed: 28 June 2026). </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National Institute for Health and Care Excellence (NICE) (2024) </a:t>
            </a:r>
            <a:r>
              <a:rPr lang="pt-PT" sz="5400" i="1" dirty="0">
                <a:latin typeface="Arial" panose="020B0604020202020204" pitchFamily="34" charset="0"/>
                <a:cs typeface="Arial" panose="020B0604020202020204" pitchFamily="34" charset="0"/>
              </a:rPr>
              <a:t>Delirium: diagnosis – diagnosis</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7"/>
              </a:rPr>
              <a:t>https://cks.nice.org.uk/topics/delirium/diagnosis/diagnosis/</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National Institute for Health and Care Excellence (NICE) (2023) </a:t>
            </a:r>
            <a:r>
              <a:rPr lang="pt-PT" sz="5400" i="1" dirty="0">
                <a:latin typeface="Arial" panose="020B0604020202020204" pitchFamily="34" charset="0"/>
                <a:cs typeface="Arial" panose="020B0604020202020204" pitchFamily="34" charset="0"/>
              </a:rPr>
              <a:t>Delirium: prevention, diagnosis and management (CG103) – Recommendations</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5"/>
              </a:rPr>
              <a:t>https://www.nice.org.uk/guidance/cg103/chapter/1-recommendations</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hlinkClick r:id="rId8"/>
              </a:rPr>
              <a:t>NIHR Policy Research Unit in Dementia and Neurodegeneration (DeNPRU)</a:t>
            </a:r>
            <a:r>
              <a:rPr lang="pt-PT" sz="5400" dirty="0">
                <a:latin typeface="Arial" panose="020B0604020202020204" pitchFamily="34" charset="0"/>
                <a:cs typeface="Arial" panose="020B0604020202020204" pitchFamily="34" charset="0"/>
              </a:rPr>
              <a:t> (2024) </a:t>
            </a:r>
            <a:r>
              <a:rPr lang="pt-PT" sz="5400" i="1" dirty="0">
                <a:latin typeface="Arial" panose="020B0604020202020204" pitchFamily="34" charset="0"/>
                <a:cs typeface="Arial" panose="020B0604020202020204" pitchFamily="34" charset="0"/>
              </a:rPr>
              <a:t>Delirium Matters: A new report from DeNPRU-QM</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9"/>
              </a:rPr>
              <a:t>https://denpru-qmul.nihr.ac.uk/event/delirium-matters-a-new-report-from-denpru-qm/</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NHS Inform (2025) </a:t>
            </a:r>
            <a:r>
              <a:rPr lang="pt-PT" sz="5400" i="1" dirty="0">
                <a:latin typeface="Arial" panose="020B0604020202020204" pitchFamily="34" charset="0"/>
                <a:cs typeface="Arial" panose="020B0604020202020204" pitchFamily="34" charset="0"/>
              </a:rPr>
              <a:t>Delirium</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10"/>
              </a:rPr>
              <a:t>NHS Inform – Delirium</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NHS (2024) </a:t>
            </a:r>
            <a:r>
              <a:rPr lang="pt-PT" sz="5400" i="1" dirty="0">
                <a:latin typeface="Arial" panose="020B0604020202020204" pitchFamily="34" charset="0"/>
                <a:cs typeface="Arial" panose="020B0604020202020204" pitchFamily="34" charset="0"/>
              </a:rPr>
              <a:t>Sudden confusion (delirium)</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11"/>
              </a:rPr>
              <a:t>https://www.nhs.uk/symptoms/confusion/</a:t>
            </a:r>
            <a:r>
              <a:rPr lang="pt-PT" sz="5400" dirty="0">
                <a:latin typeface="Arial" panose="020B0604020202020204" pitchFamily="34" charset="0"/>
                <a:cs typeface="Arial" panose="020B0604020202020204" pitchFamily="34" charset="0"/>
              </a:rPr>
              <a:t> (Accessed: 23 June 2026).</a:t>
            </a:r>
          </a:p>
          <a:p>
            <a:pPr marL="1143000" indent="-1143000">
              <a:buFont typeface="Arial" panose="020B0604020202020204" pitchFamily="34" charset="0"/>
              <a:buChar char="•"/>
            </a:pPr>
            <a:r>
              <a:rPr lang="pt-PT" sz="5400" dirty="0">
                <a:latin typeface="Arial" panose="020B0604020202020204" pitchFamily="34" charset="0"/>
                <a:cs typeface="Arial" panose="020B0604020202020204" pitchFamily="34" charset="0"/>
              </a:rPr>
              <a:t>Royal College of Physicians (2019</a:t>
            </a:r>
            <a:r>
              <a:rPr lang="pt-PT" sz="5400" b="1" dirty="0">
                <a:latin typeface="Arial" panose="020B0604020202020204" pitchFamily="34" charset="0"/>
                <a:cs typeface="Arial" panose="020B0604020202020204" pitchFamily="34" charset="0"/>
              </a:rPr>
              <a:t>)</a:t>
            </a:r>
            <a:r>
              <a:rPr lang="pt-PT" sz="5400" dirty="0">
                <a:latin typeface="Arial" panose="020B0604020202020204" pitchFamily="34" charset="0"/>
                <a:cs typeface="Arial" panose="020B0604020202020204" pitchFamily="34" charset="0"/>
              </a:rPr>
              <a:t> </a:t>
            </a:r>
            <a:r>
              <a:rPr lang="pt-PT" sz="5400" i="1" dirty="0">
                <a:latin typeface="Arial" panose="020B0604020202020204" pitchFamily="34" charset="0"/>
                <a:cs typeface="Arial" panose="020B0604020202020204" pitchFamily="34" charset="0"/>
              </a:rPr>
              <a:t>Prevention, diagnosis, referral and management of delirium in older people.</a:t>
            </a:r>
            <a:r>
              <a:rPr lang="pt-PT" sz="5400" dirty="0">
                <a:latin typeface="Arial" panose="020B0604020202020204" pitchFamily="34" charset="0"/>
                <a:cs typeface="Arial" panose="020B0604020202020204" pitchFamily="34" charset="0"/>
              </a:rPr>
              <a:t> Available at: </a:t>
            </a:r>
            <a:r>
              <a:rPr lang="pt-PT" sz="5400" dirty="0">
                <a:latin typeface="Arial" panose="020B0604020202020204" pitchFamily="34" charset="0"/>
                <a:cs typeface="Arial" panose="020B0604020202020204" pitchFamily="34" charset="0"/>
                <a:hlinkClick r:id="rId12"/>
              </a:rPr>
              <a:t>Royal College of Physicians – Delirium Guideline</a:t>
            </a:r>
            <a:r>
              <a:rPr lang="pt-PT" sz="5400" dirty="0">
                <a:latin typeface="Arial" panose="020B0604020202020204" pitchFamily="34" charset="0"/>
                <a:cs typeface="Arial" panose="020B0604020202020204" pitchFamily="34" charset="0"/>
              </a:rPr>
              <a:t> (Accessed: 28 June 2026)</a:t>
            </a:r>
          </a:p>
        </p:txBody>
      </p:sp>
    </p:spTree>
    <p:extLst>
      <p:ext uri="{BB962C8B-B14F-4D97-AF65-F5344CB8AC3E}">
        <p14:creationId xmlns:p14="http://schemas.microsoft.com/office/powerpoint/2010/main" val="72194177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7583</TotalTime>
  <Words>984</Words>
  <Application>Microsoft Office PowerPoint</Application>
  <PresentationFormat>Custom</PresentationFormat>
  <Paragraphs>85</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Carla Silva Student number: 2333077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Carla De Jesus Azevedo Da Silva (2333077)</cp:lastModifiedBy>
  <cp:revision>91</cp:revision>
  <cp:lastPrinted>2015-06-29T17:31:11Z</cp:lastPrinted>
  <dcterms:created xsi:type="dcterms:W3CDTF">2012-02-03T19:11:35Z</dcterms:created>
  <dcterms:modified xsi:type="dcterms:W3CDTF">2026-07-31T12:51:35Z</dcterms:modified>
</cp:coreProperties>
</file>