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3"/>
  </p:notesMasterIdLst>
  <p:sldIdLst>
    <p:sldId id="256" r:id="rId2"/>
    <p:sldId id="506" r:id="rId3"/>
    <p:sldId id="510" r:id="rId4"/>
    <p:sldId id="511" r:id="rId5"/>
    <p:sldId id="438" r:id="rId6"/>
    <p:sldId id="479" r:id="rId7"/>
    <p:sldId id="529" r:id="rId8"/>
    <p:sldId id="531" r:id="rId9"/>
    <p:sldId id="527" r:id="rId10"/>
    <p:sldId id="520" r:id="rId11"/>
    <p:sldId id="521" r:id="rId12"/>
    <p:sldId id="533" r:id="rId13"/>
    <p:sldId id="534" r:id="rId14"/>
    <p:sldId id="535" r:id="rId15"/>
    <p:sldId id="536" r:id="rId16"/>
    <p:sldId id="537" r:id="rId17"/>
    <p:sldId id="524" r:id="rId18"/>
    <p:sldId id="517" r:id="rId19"/>
    <p:sldId id="538" r:id="rId20"/>
    <p:sldId id="539" r:id="rId21"/>
    <p:sldId id="541" r:id="rId22"/>
    <p:sldId id="544" r:id="rId23"/>
    <p:sldId id="546" r:id="rId24"/>
    <p:sldId id="543" r:id="rId25"/>
    <p:sldId id="548" r:id="rId26"/>
    <p:sldId id="547" r:id="rId27"/>
    <p:sldId id="550" r:id="rId28"/>
    <p:sldId id="551" r:id="rId29"/>
    <p:sldId id="554" r:id="rId30"/>
    <p:sldId id="552" r:id="rId31"/>
    <p:sldId id="553" r:id="rId32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Comic Sans MS" pitchFamily="66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  <a:srgbClr val="3399FF"/>
    <a:srgbClr val="FFFF99"/>
    <a:srgbClr val="FFFF00"/>
    <a:srgbClr val="B2B2B2"/>
    <a:srgbClr val="969696"/>
    <a:srgbClr val="0066FF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647" autoAdjust="0"/>
    <p:restoredTop sz="93241"/>
  </p:normalViewPr>
  <p:slideViewPr>
    <p:cSldViewPr>
      <p:cViewPr varScale="1">
        <p:scale>
          <a:sx n="72" d="100"/>
          <a:sy n="72" d="100"/>
        </p:scale>
        <p:origin x="1332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634A0D-5542-2B42-9541-AE69D9015D80}" type="datetimeFigureOut">
              <a:rPr lang="en-US" smtClean="0"/>
              <a:pPr/>
              <a:t>10/12/2018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F8B8E3-D500-EE42-8D08-158D3FD56AF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5937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188C42-A55E-4E72-9B79-9EB0D5BCEE5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F45EFA-0031-41EE-BAF3-EC2E4C21BFF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BA29BD-3A19-40CB-AF97-DFC222E52EE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7BB4990-0E06-4242-BB41-EF02F7B7E1F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180DD0E-87AA-499C-94F5-2E45014240A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10394B-AF25-45D3-9DB0-02486615D8D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995A83-FDAF-4A7B-997F-E914772EEDA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AD4215-3DB1-4B63-A763-221CA101AB6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2FB081D-BF9E-47DF-8213-78AFB732587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DC484A-21FA-4033-BBE1-A1785E82BF1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99E7FA-D833-4FAF-B670-4D8CC4D9EBA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+mn-lt"/>
              </a:defRPr>
            </a:lvl1pPr>
          </a:lstStyle>
          <a:p>
            <a:fld id="{F6A2E8F3-F77B-4381-B75B-03A7F3B2489A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gif"/><Relationship Id="rId4" Type="http://schemas.openxmlformats.org/officeDocument/2006/relationships/image" Target="../media/image1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gif"/><Relationship Id="rId4" Type="http://schemas.openxmlformats.org/officeDocument/2006/relationships/image" Target="../media/image1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6.gif"/><Relationship Id="rId4" Type="http://schemas.openxmlformats.org/officeDocument/2006/relationships/image" Target="../media/image1.gi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6.gif"/><Relationship Id="rId4" Type="http://schemas.openxmlformats.org/officeDocument/2006/relationships/image" Target="../media/image1.gi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6.gif"/><Relationship Id="rId4" Type="http://schemas.openxmlformats.org/officeDocument/2006/relationships/image" Target="../media/image1.gi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6.gif"/><Relationship Id="rId4" Type="http://schemas.openxmlformats.org/officeDocument/2006/relationships/image" Target="../media/image1.gi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gif"/><Relationship Id="rId4" Type="http://schemas.openxmlformats.org/officeDocument/2006/relationships/image" Target="../media/image1.gi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gi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8.gif"/><Relationship Id="rId4" Type="http://schemas.openxmlformats.org/officeDocument/2006/relationships/image" Target="../media/image17.gi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9.gif"/><Relationship Id="rId4" Type="http://schemas.openxmlformats.org/officeDocument/2006/relationships/image" Target="../media/image17.gi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0.gif"/><Relationship Id="rId4" Type="http://schemas.openxmlformats.org/officeDocument/2006/relationships/image" Target="../media/image17.gi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1.gif"/><Relationship Id="rId4" Type="http://schemas.openxmlformats.org/officeDocument/2006/relationships/image" Target="../media/image17.gi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2.gif"/><Relationship Id="rId4" Type="http://schemas.openxmlformats.org/officeDocument/2006/relationships/image" Target="../media/image17.gi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3.gif"/><Relationship Id="rId4" Type="http://schemas.openxmlformats.org/officeDocument/2006/relationships/image" Target="../media/image17.gif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gif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gif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gi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4.gif"/><Relationship Id="rId4" Type="http://schemas.openxmlformats.org/officeDocument/2006/relationships/image" Target="../media/image17.g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1" name="AutoShape 23"/>
          <p:cNvSpPr>
            <a:spLocks noChangeArrowheads="1"/>
          </p:cNvSpPr>
          <p:nvPr/>
        </p:nvSpPr>
        <p:spPr bwMode="auto">
          <a:xfrm rot="920627">
            <a:off x="4716463" y="5013325"/>
            <a:ext cx="1944687" cy="1582738"/>
          </a:xfrm>
          <a:prstGeom prst="star5">
            <a:avLst/>
          </a:prstGeom>
          <a:gradFill rotWithShape="1">
            <a:gsLst>
              <a:gs pos="0">
                <a:srgbClr val="FFCCFF"/>
              </a:gs>
              <a:gs pos="100000">
                <a:srgbClr val="FF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61" name="AutoShape 13"/>
          <p:cNvSpPr>
            <a:spLocks noChangeArrowheads="1"/>
          </p:cNvSpPr>
          <p:nvPr/>
        </p:nvSpPr>
        <p:spPr bwMode="auto">
          <a:xfrm rot="1194916">
            <a:off x="2700338" y="3357563"/>
            <a:ext cx="3246437" cy="2881312"/>
          </a:xfrm>
          <a:prstGeom prst="star5">
            <a:avLst/>
          </a:prstGeom>
          <a:gradFill rotWithShape="1">
            <a:gsLst>
              <a:gs pos="0">
                <a:srgbClr val="CCFFCC"/>
              </a:gs>
              <a:gs pos="100000">
                <a:srgbClr val="CC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7" name="AutoShape 9"/>
          <p:cNvSpPr>
            <a:spLocks noChangeArrowheads="1"/>
          </p:cNvSpPr>
          <p:nvPr/>
        </p:nvSpPr>
        <p:spPr bwMode="auto">
          <a:xfrm rot="-399915">
            <a:off x="1692275" y="-892175"/>
            <a:ext cx="3960813" cy="3311525"/>
          </a:xfrm>
          <a:prstGeom prst="star5">
            <a:avLst/>
          </a:prstGeom>
          <a:gradFill rotWithShape="1">
            <a:gsLst>
              <a:gs pos="0">
                <a:srgbClr val="CCFFFF"/>
              </a:gs>
              <a:gs pos="100000">
                <a:srgbClr val="CCFF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60" name="AutoShape 12"/>
          <p:cNvSpPr>
            <a:spLocks noChangeArrowheads="1"/>
          </p:cNvSpPr>
          <p:nvPr/>
        </p:nvSpPr>
        <p:spPr bwMode="auto">
          <a:xfrm rot="-866279">
            <a:off x="3132138" y="1341438"/>
            <a:ext cx="2520950" cy="2376487"/>
          </a:xfrm>
          <a:prstGeom prst="star5">
            <a:avLst/>
          </a:prstGeom>
          <a:gradFill rotWithShape="1">
            <a:gsLst>
              <a:gs pos="0">
                <a:srgbClr val="FFFFCC"/>
              </a:gs>
              <a:gs pos="100000">
                <a:srgbClr val="FF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9" name="AutoShape 11"/>
          <p:cNvSpPr>
            <a:spLocks noChangeArrowheads="1"/>
          </p:cNvSpPr>
          <p:nvPr/>
        </p:nvSpPr>
        <p:spPr bwMode="auto">
          <a:xfrm rot="1558088">
            <a:off x="5903913" y="3429000"/>
            <a:ext cx="3240087" cy="2951163"/>
          </a:xfrm>
          <a:prstGeom prst="star5">
            <a:avLst/>
          </a:prstGeom>
          <a:gradFill rotWithShape="1">
            <a:gsLst>
              <a:gs pos="0">
                <a:srgbClr val="FFFFCC"/>
              </a:gs>
              <a:gs pos="100000">
                <a:srgbClr val="FF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8" name="AutoShape 10"/>
          <p:cNvSpPr>
            <a:spLocks noChangeArrowheads="1"/>
          </p:cNvSpPr>
          <p:nvPr/>
        </p:nvSpPr>
        <p:spPr bwMode="auto">
          <a:xfrm rot="983546">
            <a:off x="-541338" y="1412875"/>
            <a:ext cx="2952751" cy="2735263"/>
          </a:xfrm>
          <a:prstGeom prst="star5">
            <a:avLst/>
          </a:prstGeom>
          <a:gradFill rotWithShape="1">
            <a:gsLst>
              <a:gs pos="0">
                <a:srgbClr val="CCFFCC"/>
              </a:gs>
              <a:gs pos="100000">
                <a:srgbClr val="CC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5" name="AutoShape 7"/>
          <p:cNvSpPr>
            <a:spLocks noChangeArrowheads="1"/>
          </p:cNvSpPr>
          <p:nvPr/>
        </p:nvSpPr>
        <p:spPr bwMode="auto">
          <a:xfrm rot="-410465">
            <a:off x="0" y="3933825"/>
            <a:ext cx="2952750" cy="2735263"/>
          </a:xfrm>
          <a:prstGeom prst="star5">
            <a:avLst/>
          </a:prstGeom>
          <a:gradFill rotWithShape="1">
            <a:gsLst>
              <a:gs pos="0">
                <a:srgbClr val="FFCCFF"/>
              </a:gs>
              <a:gs pos="100000">
                <a:srgbClr val="FF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4" name="AutoShape 6"/>
          <p:cNvSpPr>
            <a:spLocks noChangeArrowheads="1"/>
          </p:cNvSpPr>
          <p:nvPr/>
        </p:nvSpPr>
        <p:spPr bwMode="auto">
          <a:xfrm rot="920627">
            <a:off x="5724525" y="-531813"/>
            <a:ext cx="3960813" cy="3311526"/>
          </a:xfrm>
          <a:prstGeom prst="star5">
            <a:avLst/>
          </a:prstGeom>
          <a:gradFill rotWithShape="1">
            <a:gsLst>
              <a:gs pos="0">
                <a:srgbClr val="FFCCFF"/>
              </a:gs>
              <a:gs pos="100000">
                <a:srgbClr val="FF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6" name="AutoShape 8"/>
          <p:cNvSpPr>
            <a:spLocks noChangeArrowheads="1"/>
          </p:cNvSpPr>
          <p:nvPr/>
        </p:nvSpPr>
        <p:spPr bwMode="auto">
          <a:xfrm rot="-1275751">
            <a:off x="4284663" y="1484313"/>
            <a:ext cx="3960812" cy="3311525"/>
          </a:xfrm>
          <a:prstGeom prst="star5">
            <a:avLst/>
          </a:prstGeom>
          <a:gradFill rotWithShape="1">
            <a:gsLst>
              <a:gs pos="0">
                <a:srgbClr val="CCFFFF"/>
              </a:gs>
              <a:gs pos="100000">
                <a:srgbClr val="CCFF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72" name="AutoShape 24"/>
          <p:cNvSpPr>
            <a:spLocks noChangeArrowheads="1"/>
          </p:cNvSpPr>
          <p:nvPr/>
        </p:nvSpPr>
        <p:spPr bwMode="auto">
          <a:xfrm rot="-1275751">
            <a:off x="1547813" y="2781300"/>
            <a:ext cx="2001837" cy="1858963"/>
          </a:xfrm>
          <a:prstGeom prst="star5">
            <a:avLst/>
          </a:prstGeom>
          <a:gradFill rotWithShape="1">
            <a:gsLst>
              <a:gs pos="0">
                <a:srgbClr val="CCFFFF"/>
              </a:gs>
              <a:gs pos="100000">
                <a:srgbClr val="CCFF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73" name="AutoShape 25"/>
          <p:cNvSpPr>
            <a:spLocks noChangeArrowheads="1"/>
          </p:cNvSpPr>
          <p:nvPr/>
        </p:nvSpPr>
        <p:spPr bwMode="auto">
          <a:xfrm rot="-866279">
            <a:off x="4932363" y="476250"/>
            <a:ext cx="1308100" cy="1223963"/>
          </a:xfrm>
          <a:prstGeom prst="star5">
            <a:avLst/>
          </a:prstGeom>
          <a:gradFill rotWithShape="1">
            <a:gsLst>
              <a:gs pos="0">
                <a:srgbClr val="FFFFCC"/>
              </a:gs>
              <a:gs pos="100000">
                <a:srgbClr val="FF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74" name="AutoShape 26"/>
          <p:cNvSpPr>
            <a:spLocks noChangeArrowheads="1"/>
          </p:cNvSpPr>
          <p:nvPr/>
        </p:nvSpPr>
        <p:spPr bwMode="auto">
          <a:xfrm rot="983546">
            <a:off x="7885113" y="2708275"/>
            <a:ext cx="1458912" cy="1331913"/>
          </a:xfrm>
          <a:prstGeom prst="star5">
            <a:avLst/>
          </a:prstGeom>
          <a:gradFill rotWithShape="1">
            <a:gsLst>
              <a:gs pos="0">
                <a:srgbClr val="CCFFCC"/>
              </a:gs>
              <a:gs pos="100000">
                <a:srgbClr val="CC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75" name="Rectangle 27"/>
          <p:cNvSpPr>
            <a:spLocks noChangeArrowheads="1"/>
          </p:cNvSpPr>
          <p:nvPr/>
        </p:nvSpPr>
        <p:spPr bwMode="auto">
          <a:xfrm>
            <a:off x="7308850" y="188913"/>
            <a:ext cx="1835150" cy="576262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76" name="Text Box 28"/>
          <p:cNvSpPr txBox="1">
            <a:spLocks noChangeArrowheads="1"/>
          </p:cNvSpPr>
          <p:nvPr/>
        </p:nvSpPr>
        <p:spPr bwMode="auto">
          <a:xfrm>
            <a:off x="7451725" y="260350"/>
            <a:ext cx="1223963" cy="431800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sp>
        <p:nvSpPr>
          <p:cNvPr id="2077" name="Rectangle 29"/>
          <p:cNvSpPr>
            <a:spLocks noChangeArrowheads="1"/>
          </p:cNvSpPr>
          <p:nvPr/>
        </p:nvSpPr>
        <p:spPr bwMode="auto">
          <a:xfrm>
            <a:off x="0" y="2349500"/>
            <a:ext cx="6732588" cy="1439863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78" name="Text Box 30"/>
          <p:cNvSpPr txBox="1">
            <a:spLocks noChangeArrowheads="1"/>
          </p:cNvSpPr>
          <p:nvPr/>
        </p:nvSpPr>
        <p:spPr bwMode="auto">
          <a:xfrm>
            <a:off x="395288" y="2565400"/>
            <a:ext cx="6048375" cy="93503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66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66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107" name="Picture 59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260350"/>
            <a:ext cx="1944688" cy="162083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110" name="Picture 62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825" y="3284538"/>
            <a:ext cx="3467100" cy="21717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50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5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5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5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5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5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5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9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5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1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5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5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50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50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2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71" grpId="0" animBg="1"/>
      <p:bldP spid="2061" grpId="0" animBg="1"/>
      <p:bldP spid="2057" grpId="0" animBg="1"/>
      <p:bldP spid="2060" grpId="0" animBg="1"/>
      <p:bldP spid="2059" grpId="0" animBg="1"/>
      <p:bldP spid="2058" grpId="0" animBg="1"/>
      <p:bldP spid="2055" grpId="0" animBg="1"/>
      <p:bldP spid="2052" grpId="0" animBg="1"/>
      <p:bldP spid="2054" grpId="0" animBg="1"/>
      <p:bldP spid="2056" grpId="0" animBg="1"/>
      <p:bldP spid="2072" grpId="0" animBg="1"/>
      <p:bldP spid="2073" grpId="0" animBg="1"/>
      <p:bldP spid="2074" grpId="0" animBg="1"/>
      <p:bldP spid="2075" grpId="0" animBg="1"/>
      <p:bldP spid="2077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594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8595" name="Rectangle 3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38596" name="Text Box 4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38597" name="Rectangle 5"/>
          <p:cNvSpPr>
            <a:spLocks noChangeArrowheads="1"/>
          </p:cNvSpPr>
          <p:nvPr/>
        </p:nvSpPr>
        <p:spPr bwMode="auto">
          <a:xfrm>
            <a:off x="395288" y="5013325"/>
            <a:ext cx="82804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brawd 		chwaer</a:t>
            </a:r>
            <a:endParaRPr lang="en-GB" sz="3200">
              <a:solidFill>
                <a:schemeClr val="accent2"/>
              </a:solidFill>
            </a:endParaRPr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38599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38600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38601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38602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38603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38604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38605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38606" name="Picture 14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24075" y="1916113"/>
            <a:ext cx="4176713" cy="2616200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38608" name="Line 16"/>
          <p:cNvSpPr>
            <a:spLocks noChangeShapeType="1"/>
          </p:cNvSpPr>
          <p:nvPr/>
        </p:nvSpPr>
        <p:spPr bwMode="auto">
          <a:xfrm flipV="1">
            <a:off x="3419475" y="4437063"/>
            <a:ext cx="431800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8609" name="Line 17"/>
          <p:cNvSpPr>
            <a:spLocks noChangeShapeType="1"/>
          </p:cNvSpPr>
          <p:nvPr/>
        </p:nvSpPr>
        <p:spPr bwMode="auto">
          <a:xfrm flipV="1">
            <a:off x="5940425" y="4437063"/>
            <a:ext cx="0" cy="5762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85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85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385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23859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23859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23859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8595" grpId="0" animBg="1"/>
      <p:bldP spid="238596" grpId="0"/>
      <p:bldP spid="23859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6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5763" name="Rectangle 3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5764" name="Text Box 4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45765" name="Rectangle 5"/>
          <p:cNvSpPr>
            <a:spLocks noChangeArrowheads="1"/>
          </p:cNvSpPr>
          <p:nvPr/>
        </p:nvSpPr>
        <p:spPr bwMode="auto">
          <a:xfrm>
            <a:off x="395288" y="5013325"/>
            <a:ext cx="82804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tad-cu</a:t>
            </a:r>
            <a:endParaRPr lang="en-GB" sz="3200" dirty="0">
              <a:solidFill>
                <a:schemeClr val="accent2"/>
              </a:solidFill>
            </a:endParaRPr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45767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45768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45769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5770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45771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45772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5773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45777" name="Picture 17" descr="Three Generations Father Son Animated Clipart&#10;&#10;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35375" y="2492375"/>
            <a:ext cx="1905000" cy="1905000"/>
          </a:xfrm>
          <a:prstGeom prst="rect">
            <a:avLst/>
          </a:prstGeom>
          <a:noFill/>
        </p:spPr>
      </p:pic>
      <p:sp>
        <p:nvSpPr>
          <p:cNvPr id="245778" name="Line 18"/>
          <p:cNvSpPr>
            <a:spLocks noChangeShapeType="1"/>
          </p:cNvSpPr>
          <p:nvPr/>
        </p:nvSpPr>
        <p:spPr bwMode="auto">
          <a:xfrm>
            <a:off x="3779838" y="2205038"/>
            <a:ext cx="360362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57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57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457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24576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24576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24576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63" grpId="0" animBg="1"/>
      <p:bldP spid="245764" grpId="0"/>
      <p:bldP spid="24576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786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6787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46788" name="Text Box 4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only child</a:t>
            </a:r>
          </a:p>
        </p:txBody>
      </p:sp>
      <p:sp>
        <p:nvSpPr>
          <p:cNvPr id="246789" name="Text Box 5"/>
          <p:cNvSpPr txBox="1">
            <a:spLocks noChangeArrowheads="1"/>
          </p:cNvSpPr>
          <p:nvPr/>
        </p:nvSpPr>
        <p:spPr bwMode="auto">
          <a:xfrm>
            <a:off x="2195513" y="4149725"/>
            <a:ext cx="46799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unig blentyn</a:t>
            </a:r>
          </a:p>
        </p:txBody>
      </p:sp>
      <p:sp>
        <p:nvSpPr>
          <p:cNvPr id="246790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46792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46793" name="Picture 9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46794" name="Rectangle 10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6795" name="Text Box 11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46796" name="Picture 12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46797" name="Rectangle 13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46798" name="Text Box 14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46799" name="Picture 15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67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67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467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467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467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467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467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467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467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6786" grpId="0" animBg="1"/>
      <p:bldP spid="246787" grpId="0"/>
      <p:bldP spid="246788" grpId="0"/>
      <p:bldP spid="24678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306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6307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26308" name="Text Box 4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cousin</a:t>
            </a:r>
            <a:endParaRPr lang="en-GB" sz="3200" dirty="0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26309" name="Text Box 5"/>
          <p:cNvSpPr txBox="1">
            <a:spLocks noChangeArrowheads="1"/>
          </p:cNvSpPr>
          <p:nvPr/>
        </p:nvSpPr>
        <p:spPr bwMode="auto">
          <a:xfrm>
            <a:off x="468313" y="5029199"/>
            <a:ext cx="8424862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cefnder</a:t>
            </a:r>
            <a:r>
              <a:rPr lang="en-GB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                    </a:t>
            </a: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cyfnither</a:t>
            </a:r>
            <a:endParaRPr lang="en-GB" sz="4000" dirty="0" smtClean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algn="ctr">
              <a:spcBef>
                <a:spcPct val="50000"/>
              </a:spcBef>
            </a:pPr>
            <a:endParaRPr lang="en-GB" sz="4000" dirty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26310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26311" name="Oval 7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6312" name="Oval 8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26313" name="Group 9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26314" name="Oval 10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26315" name="AutoShape 11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26328" name="Rectangle 24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6329" name="Text Box 25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sp>
        <p:nvSpPr>
          <p:cNvPr id="226331" name="Rectangle 27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26332" name="Text Box 28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26333" name="Picture 29" descr="83189556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  <p:pic>
        <p:nvPicPr>
          <p:cNvPr id="18" name="Picture 17" descr="mal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" y="2233613"/>
            <a:ext cx="2590800" cy="2590799"/>
          </a:xfrm>
          <a:prstGeom prst="rect">
            <a:avLst/>
          </a:prstGeom>
        </p:spPr>
      </p:pic>
      <p:pic>
        <p:nvPicPr>
          <p:cNvPr id="19" name="Picture 18" descr="female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03913" y="2178050"/>
            <a:ext cx="2857500" cy="2857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63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63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263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263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263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263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263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263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26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6306" grpId="0" animBg="1"/>
      <p:bldP spid="226307" grpId="0"/>
      <p:bldP spid="226308" grpId="0"/>
      <p:bldP spid="22630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290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8291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68292" name="Text Box 4"/>
          <p:cNvSpPr txBox="1">
            <a:spLocks noChangeArrowheads="1"/>
          </p:cNvSpPr>
          <p:nvPr/>
        </p:nvSpPr>
        <p:spPr bwMode="auto">
          <a:xfrm>
            <a:off x="2195513" y="2492375"/>
            <a:ext cx="46799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320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parents</a:t>
            </a:r>
          </a:p>
        </p:txBody>
      </p:sp>
      <p:sp>
        <p:nvSpPr>
          <p:cNvPr id="268293" name="Text Box 5"/>
          <p:cNvSpPr txBox="1">
            <a:spLocks noChangeArrowheads="1"/>
          </p:cNvSpPr>
          <p:nvPr/>
        </p:nvSpPr>
        <p:spPr bwMode="auto">
          <a:xfrm>
            <a:off x="468313" y="4149725"/>
            <a:ext cx="84248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rhieni</a:t>
            </a:r>
          </a:p>
        </p:txBody>
      </p:sp>
      <p:sp>
        <p:nvSpPr>
          <p:cNvPr id="268294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8295" name="Oval 7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8296" name="Oval 8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68297" name="Group 9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68298" name="Oval 10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68299" name="AutoShape 11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68300" name="Rectangle 12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8301" name="Text Box 13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68302" name="Picture 14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68303" name="Rectangle 15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8304" name="Text Box 16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68305" name="Picture 17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8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8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68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682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682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68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682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682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68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8290" grpId="0" animBg="1"/>
      <p:bldP spid="268291" grpId="0"/>
      <p:bldP spid="268292" grpId="0"/>
      <p:bldP spid="26829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>
                <a:solidFill>
                  <a:srgbClr val="FF0000"/>
                </a:solidFill>
                <a:latin typeface="Comic Sans MS"/>
                <a:cs typeface="Comic Sans MS"/>
              </a:rPr>
              <a:t>Posession</a:t>
            </a:r>
            <a:r>
              <a:rPr lang="en-US" dirty="0" smtClean="0">
                <a:solidFill>
                  <a:srgbClr val="FF0000"/>
                </a:solidFill>
                <a:latin typeface="Comic Sans MS"/>
                <a:cs typeface="Comic Sans MS"/>
              </a:rPr>
              <a:t>???</a:t>
            </a:r>
            <a:endParaRPr lang="en-US" dirty="0">
              <a:solidFill>
                <a:srgbClr val="FF0000"/>
              </a:solidFill>
              <a:latin typeface="Comic Sans MS"/>
              <a:cs typeface="Comic Sans M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00FF"/>
                </a:solidFill>
                <a:latin typeface="Comic Sans MS"/>
                <a:cs typeface="Comic Sans MS"/>
              </a:rPr>
              <a:t>Mae………………..gyda fi.</a:t>
            </a:r>
          </a:p>
          <a:p>
            <a:endParaRPr lang="en-US" dirty="0" smtClean="0">
              <a:solidFill>
                <a:srgbClr val="0000FF"/>
              </a:solidFill>
              <a:latin typeface="Comic Sans MS"/>
              <a:cs typeface="Comic Sans MS"/>
            </a:endParaRPr>
          </a:p>
          <a:p>
            <a:endParaRPr lang="en-US" dirty="0" smtClean="0">
              <a:solidFill>
                <a:srgbClr val="0000FF"/>
              </a:solidFill>
              <a:latin typeface="Comic Sans MS"/>
              <a:cs typeface="Comic Sans MS"/>
            </a:endParaRPr>
          </a:p>
          <a:p>
            <a:r>
              <a:rPr lang="en-US" dirty="0" smtClean="0">
                <a:solidFill>
                  <a:srgbClr val="0000FF"/>
                </a:solidFill>
                <a:latin typeface="Comic Sans MS"/>
                <a:cs typeface="Comic Sans MS"/>
              </a:rPr>
              <a:t>Does dim………………….gyda fi.</a:t>
            </a:r>
            <a:endParaRPr lang="en-US" dirty="0">
              <a:solidFill>
                <a:srgbClr val="0000FF"/>
              </a:solidFill>
              <a:latin typeface="Comic Sans MS"/>
              <a:cs typeface="Comic Sans M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>
                <a:solidFill>
                  <a:srgbClr val="FF0000"/>
                </a:solidFill>
                <a:latin typeface="Comic Sans MS"/>
                <a:cs typeface="Comic Sans MS"/>
              </a:rPr>
              <a:t>Brawd</a:t>
            </a:r>
            <a:r>
              <a:rPr lang="en-US" dirty="0" smtClean="0">
                <a:solidFill>
                  <a:srgbClr val="FF0000"/>
                </a:solidFill>
                <a:latin typeface="Comic Sans MS"/>
                <a:cs typeface="Comic Sans MS"/>
              </a:rPr>
              <a:t>???</a:t>
            </a:r>
            <a:endParaRPr lang="en-US" dirty="0">
              <a:solidFill>
                <a:srgbClr val="FF0000"/>
              </a:solidFill>
              <a:latin typeface="Comic Sans MS"/>
              <a:cs typeface="Comic Sans M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 smtClean="0">
                <a:solidFill>
                  <a:srgbClr val="0070C0"/>
                </a:solidFill>
                <a:latin typeface="Comic Sans MS"/>
                <a:cs typeface="Comic Sans MS"/>
              </a:rPr>
              <a:t>Mae brawd gyda fi.</a:t>
            </a:r>
          </a:p>
          <a:p>
            <a:endParaRPr lang="cy-GB" dirty="0" smtClean="0">
              <a:solidFill>
                <a:srgbClr val="0070C0"/>
              </a:solidFill>
              <a:latin typeface="Comic Sans MS"/>
              <a:cs typeface="Comic Sans MS"/>
            </a:endParaRPr>
          </a:p>
          <a:p>
            <a:r>
              <a:rPr lang="cy-GB" dirty="0" smtClean="0">
                <a:solidFill>
                  <a:srgbClr val="0070C0"/>
                </a:solidFill>
                <a:latin typeface="Comic Sans MS"/>
                <a:cs typeface="Comic Sans MS"/>
              </a:rPr>
              <a:t>Does dim brawd gyda fi.</a:t>
            </a:r>
            <a:endParaRPr lang="en-GB" dirty="0" smtClean="0">
              <a:solidFill>
                <a:srgbClr val="0070C0"/>
              </a:solidFill>
              <a:latin typeface="Comic Sans MS"/>
              <a:cs typeface="Comic Sans MS"/>
            </a:endParaRP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458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5459" name="Oval 3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60" name="Oval 4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" name="Group 5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75462" name="Oval 6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75463" name="AutoShape 7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75465" name="Text Box 9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275466" name="Rectangle 10"/>
          <p:cNvSpPr>
            <a:spLocks noChangeArrowheads="1"/>
          </p:cNvSpPr>
          <p:nvPr/>
        </p:nvSpPr>
        <p:spPr bwMode="auto">
          <a:xfrm>
            <a:off x="755650" y="1521144"/>
            <a:ext cx="8137525" cy="39395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endParaRPr lang="cy-GB" sz="3200" dirty="0" smtClean="0">
              <a:solidFill>
                <a:srgbClr val="FF0000"/>
              </a:solidFill>
            </a:endParaRPr>
          </a:p>
          <a:p>
            <a:endParaRPr lang="cy-GB" sz="3200" dirty="0" smtClean="0">
              <a:solidFill>
                <a:srgbClr val="FF0000"/>
              </a:solidFill>
            </a:endParaRPr>
          </a:p>
          <a:p>
            <a:r>
              <a:rPr lang="cy-GB" sz="3200" dirty="0" smtClean="0">
                <a:solidFill>
                  <a:srgbClr val="FF0000"/>
                </a:solidFill>
              </a:rPr>
              <a:t>Do you have a brother?</a:t>
            </a:r>
          </a:p>
          <a:p>
            <a:endParaRPr lang="cy-GB" sz="3200" dirty="0">
              <a:solidFill>
                <a:srgbClr val="FF0000"/>
              </a:solidFill>
            </a:endParaRPr>
          </a:p>
          <a:p>
            <a:endParaRPr lang="cy-GB" sz="3200" dirty="0" smtClean="0">
              <a:solidFill>
                <a:srgbClr val="FF0000"/>
              </a:solidFill>
            </a:endParaRPr>
          </a:p>
          <a:p>
            <a:r>
              <a:rPr lang="cy-GB" sz="3200" dirty="0" smtClean="0">
                <a:solidFill>
                  <a:srgbClr val="0070C0"/>
                </a:solidFill>
              </a:rPr>
              <a:t>Yes, I have a brother.</a:t>
            </a:r>
          </a:p>
          <a:p>
            <a:endParaRPr lang="cy-GB" sz="3200" dirty="0" smtClean="0">
              <a:solidFill>
                <a:srgbClr val="0070C0"/>
              </a:solidFill>
            </a:endParaRPr>
          </a:p>
          <a:p>
            <a:r>
              <a:rPr lang="cy-GB" sz="3200" dirty="0" smtClean="0">
                <a:solidFill>
                  <a:srgbClr val="0070C0"/>
                </a:solidFill>
              </a:rPr>
              <a:t>No, I don’t have a brother.</a:t>
            </a:r>
            <a:endParaRPr lang="en-GB" sz="3200" dirty="0">
              <a:solidFill>
                <a:srgbClr val="0070C0"/>
              </a:solidFill>
            </a:endParaRPr>
          </a:p>
        </p:txBody>
      </p:sp>
      <p:sp>
        <p:nvSpPr>
          <p:cNvPr id="275468" name="Text Box 12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sp>
        <p:nvSpPr>
          <p:cNvPr id="275470" name="Rectangle 14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71" name="Text Box 15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75472" name="Picture 16" descr="83189556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49227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754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546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458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5459" name="Oval 3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60" name="Oval 4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75461" name="Group 5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75462" name="Oval 6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75463" name="AutoShape 7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75464" name="Rectangle 8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65" name="Text Box 9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</a:rPr>
              <a:t>Patrymau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75466" name="Rectangle 10"/>
          <p:cNvSpPr>
            <a:spLocks noChangeArrowheads="1"/>
          </p:cNvSpPr>
          <p:nvPr/>
        </p:nvSpPr>
        <p:spPr bwMode="auto">
          <a:xfrm>
            <a:off x="755650" y="1521144"/>
            <a:ext cx="8137525" cy="39395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endParaRPr lang="cy-GB" sz="3200" dirty="0" smtClean="0">
              <a:solidFill>
                <a:srgbClr val="FF0000"/>
              </a:solidFill>
            </a:endParaRPr>
          </a:p>
          <a:p>
            <a:endParaRPr lang="cy-GB" sz="3200" dirty="0" smtClean="0">
              <a:solidFill>
                <a:srgbClr val="FF0000"/>
              </a:solidFill>
            </a:endParaRPr>
          </a:p>
          <a:p>
            <a:r>
              <a:rPr lang="cy-GB" sz="3200" dirty="0" smtClean="0">
                <a:solidFill>
                  <a:srgbClr val="FF0000"/>
                </a:solidFill>
              </a:rPr>
              <a:t>Oes brawd gyda ti?</a:t>
            </a:r>
          </a:p>
          <a:p>
            <a:endParaRPr lang="cy-GB" sz="3200" dirty="0">
              <a:solidFill>
                <a:srgbClr val="FF0000"/>
              </a:solidFill>
            </a:endParaRPr>
          </a:p>
          <a:p>
            <a:endParaRPr lang="cy-GB" sz="3200" dirty="0">
              <a:solidFill>
                <a:srgbClr val="FF0000"/>
              </a:solidFill>
            </a:endParaRPr>
          </a:p>
          <a:p>
            <a:r>
              <a:rPr lang="cy-GB" sz="3200" dirty="0" smtClean="0">
                <a:solidFill>
                  <a:srgbClr val="0070C0"/>
                </a:solidFill>
              </a:rPr>
              <a:t>Oes, mae brawd gyda fi.</a:t>
            </a:r>
          </a:p>
          <a:p>
            <a:endParaRPr lang="cy-GB" sz="3200" dirty="0" smtClean="0">
              <a:solidFill>
                <a:srgbClr val="0070C0"/>
              </a:solidFill>
            </a:endParaRPr>
          </a:p>
          <a:p>
            <a:r>
              <a:rPr lang="cy-GB" sz="3200" dirty="0" smtClean="0">
                <a:solidFill>
                  <a:srgbClr val="0070C0"/>
                </a:solidFill>
              </a:rPr>
              <a:t>Nac oes, does dim brawd gyda fi.</a:t>
            </a:r>
            <a:endParaRPr lang="en-GB" sz="3200" dirty="0">
              <a:solidFill>
                <a:srgbClr val="0070C0"/>
              </a:solidFill>
            </a:endParaRPr>
          </a:p>
        </p:txBody>
      </p:sp>
      <p:sp>
        <p:nvSpPr>
          <p:cNvPr id="275467" name="Rectangle 11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68" name="Text Box 12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75469" name="Picture 13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5470" name="Rectangle 14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71" name="Text Box 15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75472" name="Picture 16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49227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54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54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754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5464" grpId="0" animBg="1"/>
      <p:bldP spid="27546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458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5459" name="Oval 3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60" name="Oval 4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75461" name="Group 5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75462" name="Oval 6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75463" name="AutoShape 7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75464" name="Rectangle 8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65" name="Text Box 9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</a:rPr>
              <a:t>Patrymau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75466" name="Rectangle 10"/>
          <p:cNvSpPr>
            <a:spLocks noChangeArrowheads="1"/>
          </p:cNvSpPr>
          <p:nvPr/>
        </p:nvSpPr>
        <p:spPr bwMode="auto">
          <a:xfrm>
            <a:off x="755650" y="2998470"/>
            <a:ext cx="8137525" cy="9848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sz="3200" dirty="0" smtClean="0">
                <a:solidFill>
                  <a:srgbClr val="FF0000"/>
                </a:solidFill>
              </a:rPr>
              <a:t>Sawl brawd sy </a:t>
            </a:r>
            <a:r>
              <a:rPr lang="cy-GB" sz="3200" dirty="0" smtClean="0">
                <a:solidFill>
                  <a:srgbClr val="FF0000"/>
                </a:solidFill>
              </a:rPr>
              <a:t>gyda </a:t>
            </a:r>
            <a:r>
              <a:rPr lang="cy-GB" sz="3200" dirty="0" smtClean="0">
                <a:solidFill>
                  <a:srgbClr val="FF0000"/>
                </a:solidFill>
              </a:rPr>
              <a:t>ti?</a:t>
            </a:r>
          </a:p>
          <a:p>
            <a:endParaRPr lang="cy-GB" sz="3200" dirty="0">
              <a:solidFill>
                <a:srgbClr val="FF0000"/>
              </a:solidFill>
            </a:endParaRPr>
          </a:p>
        </p:txBody>
      </p:sp>
      <p:sp>
        <p:nvSpPr>
          <p:cNvPr id="275467" name="Rectangle 11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68" name="Text Box 12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75469" name="Picture 13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5470" name="Rectangle 14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5471" name="Text Box 15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75472" name="Picture 16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51077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54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54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754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5464" grpId="0" animBg="1"/>
      <p:bldP spid="27546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954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3955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53957" name="Text Box 5"/>
          <p:cNvSpPr txBox="1">
            <a:spLocks noChangeArrowheads="1"/>
          </p:cNvSpPr>
          <p:nvPr/>
        </p:nvSpPr>
        <p:spPr bwMode="auto">
          <a:xfrm>
            <a:off x="323850" y="4868863"/>
            <a:ext cx="85693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un </a:t>
            </a: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brawd</a:t>
            </a:r>
            <a:r>
              <a:rPr lang="en-GB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	</a:t>
            </a:r>
            <a:r>
              <a:rPr lang="en-GB" sz="40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	un</a:t>
            </a:r>
            <a:r>
              <a:rPr lang="en-GB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chwaer</a:t>
            </a:r>
            <a:endParaRPr lang="en-GB" sz="4000" dirty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53958" name="Rectangle 6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53960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53961" name="Picture 9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53962" name="Rectangle 10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3963" name="Text Box 11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53964" name="Picture 12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53965" name="Rectangle 13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3966" name="Text Box 14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53967" name="Picture 15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53968" name="Picture 16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268538" y="2781300"/>
            <a:ext cx="1700212" cy="1728788"/>
          </a:xfrm>
          <a:prstGeom prst="rect">
            <a:avLst/>
          </a:prstGeom>
          <a:noFill/>
        </p:spPr>
      </p:pic>
      <p:pic>
        <p:nvPicPr>
          <p:cNvPr id="253969" name="Picture 17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219700" y="2565400"/>
            <a:ext cx="2520950" cy="19780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9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39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39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9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539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9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539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539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539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3954" grpId="0" animBg="1"/>
      <p:bldP spid="253955" grpId="0"/>
      <p:bldP spid="25395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026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7027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57028" name="Text Box 4"/>
          <p:cNvSpPr txBox="1">
            <a:spLocks noChangeArrowheads="1"/>
          </p:cNvSpPr>
          <p:nvPr/>
        </p:nvSpPr>
        <p:spPr bwMode="auto">
          <a:xfrm>
            <a:off x="323850" y="4868863"/>
            <a:ext cx="85693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dau</a:t>
            </a:r>
            <a:r>
              <a:rPr lang="en-GB" sz="40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frawd</a:t>
            </a:r>
            <a:r>
              <a:rPr lang="en-GB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	</a:t>
            </a:r>
            <a:r>
              <a:rPr lang="en-GB" sz="40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	</a:t>
            </a:r>
            <a:r>
              <a:rPr lang="en-GB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dwy</a:t>
            </a:r>
            <a:r>
              <a:rPr lang="en-GB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chwaer</a:t>
            </a:r>
            <a:endParaRPr lang="en-GB" sz="4000" dirty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57029" name="Rectangle 5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57031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57032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57033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7034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57035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57036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7037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57038" name="Picture 14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57039" name="Picture 15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24075" y="2565400"/>
            <a:ext cx="1700213" cy="1728788"/>
          </a:xfrm>
          <a:prstGeom prst="rect">
            <a:avLst/>
          </a:prstGeom>
          <a:noFill/>
        </p:spPr>
      </p:pic>
      <p:pic>
        <p:nvPicPr>
          <p:cNvPr id="257040" name="Picture 16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03800" y="2133600"/>
            <a:ext cx="2520950" cy="1978025"/>
          </a:xfrm>
          <a:prstGeom prst="rect">
            <a:avLst/>
          </a:prstGeom>
          <a:noFill/>
        </p:spPr>
      </p:pic>
      <p:pic>
        <p:nvPicPr>
          <p:cNvPr id="257041" name="Picture 17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7088" y="2852738"/>
            <a:ext cx="1700212" cy="1728787"/>
          </a:xfrm>
          <a:prstGeom prst="rect">
            <a:avLst/>
          </a:prstGeom>
          <a:noFill/>
        </p:spPr>
      </p:pic>
      <p:pic>
        <p:nvPicPr>
          <p:cNvPr id="257042" name="Picture 18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72225" y="2997200"/>
            <a:ext cx="2233613" cy="1752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7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7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57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57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57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57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7026" grpId="0" animBg="1"/>
      <p:bldP spid="257027" grpId="0"/>
      <p:bldP spid="25702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02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6003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56004" name="Text Box 4"/>
          <p:cNvSpPr txBox="1">
            <a:spLocks noChangeArrowheads="1"/>
          </p:cNvSpPr>
          <p:nvPr/>
        </p:nvSpPr>
        <p:spPr bwMode="auto">
          <a:xfrm>
            <a:off x="323850" y="4868863"/>
            <a:ext cx="85693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tri </a:t>
            </a: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brawd</a:t>
            </a:r>
            <a:r>
              <a:rPr lang="en-GB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	</a:t>
            </a:r>
            <a:r>
              <a:rPr lang="en-GB" sz="40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	</a:t>
            </a:r>
            <a:r>
              <a:rPr lang="en-GB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tair</a:t>
            </a:r>
            <a:r>
              <a:rPr lang="en-GB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chwaer</a:t>
            </a:r>
            <a:endParaRPr lang="en-GB" sz="4000" dirty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56005" name="Rectangle 5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56007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56008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56009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6010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56011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56012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6013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56014" name="Picture 14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56015" name="Picture 15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24075" y="3500438"/>
            <a:ext cx="1133475" cy="1152525"/>
          </a:xfrm>
          <a:prstGeom prst="rect">
            <a:avLst/>
          </a:prstGeom>
          <a:noFill/>
        </p:spPr>
      </p:pic>
      <p:pic>
        <p:nvPicPr>
          <p:cNvPr id="256017" name="Picture 17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42988" y="3500438"/>
            <a:ext cx="1133475" cy="1152525"/>
          </a:xfrm>
          <a:prstGeom prst="rect">
            <a:avLst/>
          </a:prstGeom>
          <a:noFill/>
        </p:spPr>
      </p:pic>
      <p:pic>
        <p:nvPicPr>
          <p:cNvPr id="256018" name="Picture 18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859338" y="3573463"/>
            <a:ext cx="1223962" cy="960437"/>
          </a:xfrm>
          <a:prstGeom prst="rect">
            <a:avLst/>
          </a:prstGeom>
          <a:noFill/>
        </p:spPr>
      </p:pic>
      <p:pic>
        <p:nvPicPr>
          <p:cNvPr id="256019" name="Picture 19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03575" y="3500438"/>
            <a:ext cx="1133475" cy="1152525"/>
          </a:xfrm>
          <a:prstGeom prst="rect">
            <a:avLst/>
          </a:prstGeom>
          <a:noFill/>
        </p:spPr>
      </p:pic>
      <p:pic>
        <p:nvPicPr>
          <p:cNvPr id="256020" name="Picture 20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27763" y="3573463"/>
            <a:ext cx="1223962" cy="960437"/>
          </a:xfrm>
          <a:prstGeom prst="rect">
            <a:avLst/>
          </a:prstGeom>
          <a:noFill/>
        </p:spPr>
      </p:pic>
      <p:pic>
        <p:nvPicPr>
          <p:cNvPr id="256021" name="Picture 21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24750" y="3573463"/>
            <a:ext cx="1223963" cy="9604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60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60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560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560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560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560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02" grpId="0" animBg="1"/>
      <p:bldP spid="256003" grpId="0"/>
      <p:bldP spid="25600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050" name="Rectangle 2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8051" name="Text Box 3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GEIRFA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58052" name="Text Box 4"/>
          <p:cNvSpPr txBox="1">
            <a:spLocks noChangeArrowheads="1"/>
          </p:cNvSpPr>
          <p:nvPr/>
        </p:nvSpPr>
        <p:spPr bwMode="auto">
          <a:xfrm>
            <a:off x="323850" y="4868863"/>
            <a:ext cx="85693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pedwar</a:t>
            </a:r>
            <a:r>
              <a:rPr lang="en-GB" sz="40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brawd</a:t>
            </a:r>
            <a:r>
              <a:rPr lang="en-GB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	</a:t>
            </a:r>
            <a:r>
              <a:rPr lang="en-GB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pedair</a:t>
            </a:r>
            <a:r>
              <a:rPr lang="en-GB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sz="4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chwaer</a:t>
            </a:r>
            <a:endParaRPr lang="en-GB" sz="4000" dirty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58053" name="Rectangle 5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58055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58056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58057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8058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258059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58060" name="Rectangle 12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58061" name="Text Box 13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258062" name="Picture 14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58063" name="Picture 15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2275" y="4005263"/>
            <a:ext cx="850900" cy="865187"/>
          </a:xfrm>
          <a:prstGeom prst="rect">
            <a:avLst/>
          </a:prstGeom>
          <a:noFill/>
        </p:spPr>
      </p:pic>
      <p:pic>
        <p:nvPicPr>
          <p:cNvPr id="258064" name="Picture 16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7088" y="4005263"/>
            <a:ext cx="850900" cy="865187"/>
          </a:xfrm>
          <a:prstGeom prst="rect">
            <a:avLst/>
          </a:prstGeom>
          <a:noFill/>
        </p:spPr>
      </p:pic>
      <p:pic>
        <p:nvPicPr>
          <p:cNvPr id="258065" name="Picture 17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84888" y="4076700"/>
            <a:ext cx="863600" cy="677863"/>
          </a:xfrm>
          <a:prstGeom prst="rect">
            <a:avLst/>
          </a:prstGeom>
          <a:noFill/>
        </p:spPr>
      </p:pic>
      <p:pic>
        <p:nvPicPr>
          <p:cNvPr id="258066" name="Picture 18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627313" y="4005263"/>
            <a:ext cx="850900" cy="865187"/>
          </a:xfrm>
          <a:prstGeom prst="rect">
            <a:avLst/>
          </a:prstGeom>
          <a:noFill/>
        </p:spPr>
      </p:pic>
      <p:pic>
        <p:nvPicPr>
          <p:cNvPr id="258067" name="Picture 19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19925" y="4076700"/>
            <a:ext cx="863600" cy="677863"/>
          </a:xfrm>
          <a:prstGeom prst="rect">
            <a:avLst/>
          </a:prstGeom>
          <a:noFill/>
        </p:spPr>
      </p:pic>
      <p:pic>
        <p:nvPicPr>
          <p:cNvPr id="258068" name="Picture 20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027988" y="4076700"/>
            <a:ext cx="863600" cy="677863"/>
          </a:xfrm>
          <a:prstGeom prst="rect">
            <a:avLst/>
          </a:prstGeom>
          <a:noFill/>
        </p:spPr>
      </p:pic>
      <p:pic>
        <p:nvPicPr>
          <p:cNvPr id="258069" name="Picture 21" descr="Boy Face Cartoon Clip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63938" y="4005263"/>
            <a:ext cx="850900" cy="865187"/>
          </a:xfrm>
          <a:prstGeom prst="rect">
            <a:avLst/>
          </a:prstGeom>
          <a:noFill/>
        </p:spPr>
      </p:pic>
      <p:pic>
        <p:nvPicPr>
          <p:cNvPr id="258070" name="Picture 22" descr="Girl Face Cartoon Clip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76825" y="4076700"/>
            <a:ext cx="863600" cy="6778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8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8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58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58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58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58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8050" grpId="0" animBg="1"/>
      <p:bldP spid="258051" grpId="0"/>
      <p:bldP spid="25805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two sisters.jpg"/>
          <p:cNvPicPr>
            <a:picLocks noGrp="1" noChangeAspect="1"/>
          </p:cNvPicPr>
          <p:nvPr>
            <p:ph idx="4294967295"/>
          </p:nvPr>
        </p:nvPicPr>
        <p:blipFill>
          <a:blip r:embed="rId2"/>
          <a:srcRect l="-22155" r="-22155"/>
          <a:stretch>
            <a:fillRect/>
          </a:stretch>
        </p:blipFill>
        <p:spPr>
          <a:xfrm>
            <a:off x="-990600" y="228600"/>
            <a:ext cx="8229600" cy="4525963"/>
          </a:xfrm>
        </p:spPr>
      </p:pic>
      <p:pic>
        <p:nvPicPr>
          <p:cNvPr id="5" name="Picture 4" descr="two brothers and two sisters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09800" y="2215002"/>
            <a:ext cx="5410200" cy="4388998"/>
          </a:xfrm>
          <a:prstGeom prst="rect">
            <a:avLst/>
          </a:prstGeom>
        </p:spPr>
      </p:pic>
      <p:pic>
        <p:nvPicPr>
          <p:cNvPr id="6" name="Picture 5" descr="2 brothers 4 sisters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71800" y="685800"/>
            <a:ext cx="5608638" cy="48206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0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4805" name="Oval 5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4806" name="Oval 6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04807" name="Group 7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04808" name="Oval 8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04809" name="AutoShape 9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04810" name="Rectangle 10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4811" name="Text Box 11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</a:rPr>
              <a:t>Patrymau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04813" name="Rectangle 13"/>
          <p:cNvSpPr>
            <a:spLocks noChangeArrowheads="1"/>
          </p:cNvSpPr>
          <p:nvPr/>
        </p:nvSpPr>
        <p:spPr bwMode="auto">
          <a:xfrm>
            <a:off x="1" y="2515772"/>
            <a:ext cx="9102692" cy="19082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0" tIns="0" rIns="0" bIns="0" anchor="ctr">
            <a:spAutoFit/>
          </a:bodyPr>
          <a:lstStyle/>
          <a:p>
            <a:r>
              <a:rPr lang="cy-GB" sz="3200" dirty="0" smtClean="0">
                <a:solidFill>
                  <a:srgbClr val="FF0000"/>
                </a:solidFill>
              </a:rPr>
              <a:t> Pwy </a:t>
            </a:r>
            <a:r>
              <a:rPr lang="cy-GB" sz="3200" dirty="0">
                <a:solidFill>
                  <a:srgbClr val="FF0000"/>
                </a:solidFill>
              </a:rPr>
              <a:t>sy yn dy </a:t>
            </a:r>
            <a:r>
              <a:rPr lang="cy-GB" sz="3200" b="1" dirty="0">
                <a:solidFill>
                  <a:srgbClr val="FF0000"/>
                </a:solidFill>
              </a:rPr>
              <a:t>d</a:t>
            </a:r>
            <a:r>
              <a:rPr lang="cy-GB" sz="3200" dirty="0">
                <a:solidFill>
                  <a:srgbClr val="FF0000"/>
                </a:solidFill>
              </a:rPr>
              <a:t>eulu di</a:t>
            </a:r>
            <a:r>
              <a:rPr lang="cy-GB" sz="3200" dirty="0" smtClean="0">
                <a:solidFill>
                  <a:srgbClr val="FF0000"/>
                </a:solidFill>
              </a:rPr>
              <a:t>?</a:t>
            </a:r>
          </a:p>
          <a:p>
            <a:endParaRPr lang="cy-GB" sz="3200" dirty="0" smtClean="0">
              <a:solidFill>
                <a:srgbClr val="FF0000"/>
              </a:solidFill>
            </a:endParaRPr>
          </a:p>
          <a:p>
            <a:endParaRPr lang="cy-GB" sz="2800" dirty="0" smtClean="0">
              <a:solidFill>
                <a:srgbClr val="FF0000"/>
              </a:solidFill>
            </a:endParaRPr>
          </a:p>
          <a:p>
            <a:r>
              <a:rPr lang="cy-GB" sz="3200" dirty="0" smtClean="0">
                <a:solidFill>
                  <a:srgbClr val="0066FF"/>
                </a:solidFill>
              </a:rPr>
              <a:t> Mam</a:t>
            </a:r>
            <a:r>
              <a:rPr lang="cy-GB" sz="3200" dirty="0">
                <a:solidFill>
                  <a:srgbClr val="0066FF"/>
                </a:solidFill>
              </a:rPr>
              <a:t>, </a:t>
            </a:r>
            <a:r>
              <a:rPr lang="cy-GB" sz="3200" dirty="0">
                <a:solidFill>
                  <a:srgbClr val="FF0000"/>
                </a:solidFill>
              </a:rPr>
              <a:t>fy</a:t>
            </a:r>
            <a:r>
              <a:rPr lang="cy-GB" sz="3200" dirty="0">
                <a:solidFill>
                  <a:srgbClr val="0066FF"/>
                </a:solidFill>
              </a:rPr>
              <a:t> llysdad, </a:t>
            </a:r>
            <a:r>
              <a:rPr lang="cy-GB" sz="3200" dirty="0">
                <a:solidFill>
                  <a:srgbClr val="FF0000"/>
                </a:solidFill>
              </a:rPr>
              <a:t>fy</a:t>
            </a:r>
            <a:r>
              <a:rPr lang="cy-GB" sz="3200" dirty="0">
                <a:solidFill>
                  <a:srgbClr val="0066FF"/>
                </a:solidFill>
              </a:rPr>
              <a:t> chwaer</a:t>
            </a:r>
            <a:r>
              <a:rPr lang="cy-GB" sz="3200" dirty="0" smtClean="0">
                <a:solidFill>
                  <a:srgbClr val="0066FF"/>
                </a:solidFill>
              </a:rPr>
              <a:t> a </a:t>
            </a:r>
            <a:r>
              <a:rPr lang="cy-GB" sz="3200" dirty="0">
                <a:solidFill>
                  <a:srgbClr val="FF0000"/>
                </a:solidFill>
              </a:rPr>
              <a:t>fy </a:t>
            </a:r>
            <a:r>
              <a:rPr lang="cy-GB" sz="3200" dirty="0" smtClean="0">
                <a:solidFill>
                  <a:srgbClr val="0066FF"/>
                </a:solidFill>
              </a:rPr>
              <a:t>hanner chwaer</a:t>
            </a:r>
            <a:r>
              <a:rPr lang="cy-GB" sz="3200" dirty="0">
                <a:solidFill>
                  <a:srgbClr val="0066FF"/>
                </a:solidFill>
              </a:rPr>
              <a:t>.</a:t>
            </a:r>
            <a:endParaRPr lang="en-GB" sz="3200" dirty="0">
              <a:solidFill>
                <a:srgbClr val="0066FF"/>
              </a:solidFill>
            </a:endParaRPr>
          </a:p>
        </p:txBody>
      </p:sp>
      <p:sp>
        <p:nvSpPr>
          <p:cNvPr id="204824" name="Rectangle 24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4825" name="Text Box 25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04826" name="Picture 26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04827" name="Rectangle 27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4828" name="Text Box 28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04829" name="Picture 29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86466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48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48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048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10" grpId="0" animBg="1"/>
      <p:bldP spid="20481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5182" name="Rectangle 14"/>
          <p:cNvSpPr>
            <a:spLocks noChangeArrowheads="1"/>
          </p:cNvSpPr>
          <p:nvPr/>
        </p:nvSpPr>
        <p:spPr bwMode="auto">
          <a:xfrm>
            <a:off x="0" y="1844675"/>
            <a:ext cx="2627313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35183" name="Text Box 15"/>
          <p:cNvSpPr txBox="1">
            <a:spLocks noChangeArrowheads="1"/>
          </p:cNvSpPr>
          <p:nvPr/>
        </p:nvSpPr>
        <p:spPr bwMode="auto">
          <a:xfrm>
            <a:off x="250825" y="1916113"/>
            <a:ext cx="2305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CCCC00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55"/>
                    </a:outerShdw>
                  </a:cont>
                  <a:cont type="tree" name="">
                    <a:effect ref="fillLine"/>
                    <a:outerShdw dist="38100" dir="2700000" algn="tl">
                      <a:srgbClr val="7A7A00"/>
                    </a:outerShdw>
                  </a:cont>
                  <a:effect ref="fillLine"/>
                </a:effectDag>
              </a:rPr>
              <a:t>Gramadeg</a:t>
            </a:r>
            <a:endParaRPr lang="en-GB" sz="3600">
              <a:solidFill>
                <a:schemeClr val="bg1"/>
              </a:solidFill>
            </a:endParaRPr>
          </a:p>
        </p:txBody>
      </p:sp>
      <p:grpSp>
        <p:nvGrpSpPr>
          <p:cNvPr id="2" name="Group 5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35225" name="Picture 5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135226" name="Picture 5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135236" name="Rectangle 68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35237" name="Text Box 69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</a:rPr>
              <a:t>Cam 1</a:t>
            </a:r>
            <a:endParaRPr lang="en-GB" sz="1800">
              <a:solidFill>
                <a:srgbClr val="990099"/>
              </a:solidFill>
            </a:endParaRPr>
          </a:p>
        </p:txBody>
      </p:sp>
      <p:pic>
        <p:nvPicPr>
          <p:cNvPr id="135238" name="Picture 70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135239" name="Rectangle 71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35240" name="Text Box 72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135241" name="Picture 73" descr="8318955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9338" y="188913"/>
            <a:ext cx="1223962" cy="76676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aphicFrame>
        <p:nvGraphicFramePr>
          <p:cNvPr id="135277" name="Group 109"/>
          <p:cNvGraphicFramePr>
            <a:graphicFrameLocks noGrp="1"/>
          </p:cNvGraphicFramePr>
          <p:nvPr/>
        </p:nvGraphicFramePr>
        <p:xfrm>
          <a:off x="2627313" y="2708275"/>
          <a:ext cx="3889375" cy="3241676"/>
        </p:xfrm>
        <a:graphic>
          <a:graphicData uri="http://schemas.openxmlformats.org/drawingml/2006/table">
            <a:tbl>
              <a:tblPr/>
              <a:tblGrid>
                <a:gridCol w="19446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4468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9215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Fy + nasal mutation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 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23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lant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fy mh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lant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25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fy nh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25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c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ath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fy ngh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ath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25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rawd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fy m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rawd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23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esg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fy n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esg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25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ardd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800" b="1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fy ng</a:t>
                      </a:r>
                      <a:r>
                        <a:rPr kumimoji="0" lang="cy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ardd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51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5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35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5182" grpId="0" animBg="1"/>
      <p:bldP spid="13518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0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99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4805" name="Oval 5"/>
          <p:cNvSpPr>
            <a:spLocks noChangeArrowheads="1"/>
          </p:cNvSpPr>
          <p:nvPr/>
        </p:nvSpPr>
        <p:spPr bwMode="auto">
          <a:xfrm>
            <a:off x="8459788" y="5876925"/>
            <a:ext cx="504825" cy="504825"/>
          </a:xfrm>
          <a:prstGeom prst="ellipse">
            <a:avLst/>
          </a:prstGeom>
          <a:gradFill rotWithShape="1">
            <a:gsLst>
              <a:gs pos="0">
                <a:srgbClr val="99FF99"/>
              </a:gs>
              <a:gs pos="100000">
                <a:srgbClr val="99FF99">
                  <a:gamma/>
                  <a:shade val="71373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4806" name="Oval 6"/>
          <p:cNvSpPr>
            <a:spLocks noChangeArrowheads="1"/>
          </p:cNvSpPr>
          <p:nvPr/>
        </p:nvSpPr>
        <p:spPr bwMode="auto">
          <a:xfrm>
            <a:off x="7920038" y="6129338"/>
            <a:ext cx="415925" cy="415925"/>
          </a:xfrm>
          <a:prstGeom prst="ellipse">
            <a:avLst/>
          </a:prstGeom>
          <a:gradFill rotWithShape="1">
            <a:gsLst>
              <a:gs pos="0">
                <a:srgbClr val="CCCCFF"/>
              </a:gs>
              <a:gs pos="100000">
                <a:srgbClr val="CC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 algn="in">
            <a:noFill/>
            <a:round/>
            <a:headEnd/>
            <a:tailEnd/>
          </a:ln>
          <a:effectLst>
            <a:outerShdw dist="107763" dir="2700000" algn="ctr" rotWithShape="0">
              <a:srgbClr val="CCCCCC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8207375" y="6200775"/>
            <a:ext cx="504825" cy="504825"/>
            <a:chOff x="113871960" y="110322060"/>
            <a:chExt cx="504000" cy="504000"/>
          </a:xfrm>
        </p:grpSpPr>
        <p:sp>
          <p:nvSpPr>
            <p:cNvPr id="204808" name="Oval 8"/>
            <p:cNvSpPr>
              <a:spLocks noChangeArrowheads="1"/>
            </p:cNvSpPr>
            <p:nvPr/>
          </p:nvSpPr>
          <p:spPr bwMode="auto">
            <a:xfrm>
              <a:off x="113871960" y="110322060"/>
              <a:ext cx="504000" cy="504000"/>
            </a:xfrm>
            <a:prstGeom prst="ellipse">
              <a:avLst/>
            </a:prstGeom>
            <a:gradFill rotWithShape="1">
              <a:gsLst>
                <a:gs pos="0">
                  <a:srgbClr val="FFCCFF"/>
                </a:gs>
                <a:gs pos="100000">
                  <a:srgbClr val="FFCCFF">
                    <a:gamma/>
                    <a:shade val="71373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algn="in">
              <a:noFill/>
              <a:round/>
              <a:headEnd/>
              <a:tailEnd/>
            </a:ln>
            <a:effectLst>
              <a:outerShdw dist="107763" dir="2700000" algn="ctr" rotWithShape="0">
                <a:srgbClr val="CCCCCC">
                  <a:alpha val="50000"/>
                </a:srgbClr>
              </a:outer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  <p:sp>
          <p:nvSpPr>
            <p:cNvPr id="204809" name="AutoShape 9"/>
            <p:cNvSpPr>
              <a:spLocks noChangeArrowheads="1"/>
            </p:cNvSpPr>
            <p:nvPr/>
          </p:nvSpPr>
          <p:spPr bwMode="auto">
            <a:xfrm>
              <a:off x="114011768" y="110456012"/>
              <a:ext cx="252000" cy="216000"/>
            </a:xfrm>
            <a:prstGeom prst="star5">
              <a:avLst/>
            </a:prstGeom>
            <a:solidFill>
              <a:srgbClr val="FFFFFF"/>
            </a:solidFill>
            <a:ln w="9525" algn="in">
              <a:noFill/>
              <a:miter lim="800000"/>
              <a:headEnd/>
              <a:tailEnd/>
            </a:ln>
            <a:effectLst>
              <a:prstShdw prst="shdw17" dist="17961" dir="2700000">
                <a:srgbClr val="FFFFFF">
                  <a:gamma/>
                  <a:shade val="60000"/>
                  <a:invGamma/>
                </a:srgbClr>
              </a:prstShdw>
            </a:effectLst>
          </p:spPr>
          <p:txBody>
            <a:bodyPr lIns="36576" tIns="36576" rIns="36576" bIns="36576"/>
            <a:lstStyle/>
            <a:p>
              <a:endParaRPr lang="en-GB"/>
            </a:p>
          </p:txBody>
        </p:sp>
      </p:grpSp>
      <p:sp>
        <p:nvSpPr>
          <p:cNvPr id="204810" name="Rectangle 10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4811" name="Text Box 11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</a:rPr>
              <a:t>Patrymau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204813" name="Rectangle 13"/>
          <p:cNvSpPr>
            <a:spLocks noChangeArrowheads="1"/>
          </p:cNvSpPr>
          <p:nvPr/>
        </p:nvSpPr>
        <p:spPr bwMode="auto">
          <a:xfrm>
            <a:off x="250825" y="2761993"/>
            <a:ext cx="8851867" cy="14157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0" tIns="0" rIns="0" bIns="0" anchor="ctr">
            <a:spAutoFit/>
          </a:bodyPr>
          <a:lstStyle/>
          <a:p>
            <a:r>
              <a:rPr lang="cy-GB" sz="3200" dirty="0">
                <a:solidFill>
                  <a:srgbClr val="FF0000"/>
                </a:solidFill>
              </a:rPr>
              <a:t>Pwy sy yn dy </a:t>
            </a:r>
            <a:r>
              <a:rPr lang="cy-GB" sz="3200" b="1" dirty="0">
                <a:solidFill>
                  <a:srgbClr val="FF0000"/>
                </a:solidFill>
              </a:rPr>
              <a:t>d</a:t>
            </a:r>
            <a:r>
              <a:rPr lang="cy-GB" sz="3200" dirty="0">
                <a:solidFill>
                  <a:srgbClr val="FF0000"/>
                </a:solidFill>
              </a:rPr>
              <a:t>eulu di</a:t>
            </a:r>
            <a:r>
              <a:rPr lang="cy-GB" sz="3200" dirty="0" smtClean="0">
                <a:solidFill>
                  <a:srgbClr val="FF0000"/>
                </a:solidFill>
              </a:rPr>
              <a:t>?</a:t>
            </a:r>
          </a:p>
          <a:p>
            <a:endParaRPr lang="cy-GB" sz="2800" dirty="0" smtClean="0">
              <a:solidFill>
                <a:srgbClr val="FF0000"/>
              </a:solidFill>
            </a:endParaRPr>
          </a:p>
          <a:p>
            <a:r>
              <a:rPr lang="cy-GB" sz="3200" dirty="0" smtClean="0">
                <a:solidFill>
                  <a:srgbClr val="0066FF"/>
                </a:solidFill>
              </a:rPr>
              <a:t>Father, brother, children, cat???</a:t>
            </a:r>
            <a:endParaRPr lang="en-GB" sz="3200" dirty="0">
              <a:solidFill>
                <a:srgbClr val="0066FF"/>
              </a:solidFill>
            </a:endParaRPr>
          </a:p>
        </p:txBody>
      </p:sp>
      <p:sp>
        <p:nvSpPr>
          <p:cNvPr id="204824" name="Rectangle 24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4825" name="Text Box 25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chemeClr val="bg1"/>
                </a:solidFill>
              </a:rPr>
              <a:t>Cam 2</a:t>
            </a:r>
            <a:endParaRPr lang="en-GB" sz="1800">
              <a:solidFill>
                <a:schemeClr val="bg1"/>
              </a:solidFill>
            </a:endParaRPr>
          </a:p>
        </p:txBody>
      </p:sp>
      <p:pic>
        <p:nvPicPr>
          <p:cNvPr id="204826" name="Picture 26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04827" name="Rectangle 27"/>
          <p:cNvSpPr>
            <a:spLocks noChangeArrowheads="1"/>
          </p:cNvSpPr>
          <p:nvPr/>
        </p:nvSpPr>
        <p:spPr bwMode="auto">
          <a:xfrm>
            <a:off x="5435600" y="115888"/>
            <a:ext cx="3708400" cy="720725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4828" name="Text Box 28"/>
          <p:cNvSpPr txBox="1">
            <a:spLocks noChangeArrowheads="1"/>
          </p:cNvSpPr>
          <p:nvPr/>
        </p:nvSpPr>
        <p:spPr bwMode="auto">
          <a:xfrm>
            <a:off x="5724525" y="188913"/>
            <a:ext cx="33464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 TEULU</a:t>
            </a:r>
            <a:endParaRPr lang="en-GB" sz="360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04829" name="Picture 29" descr="83189556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0"/>
            <a:ext cx="1871662" cy="11715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86466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48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48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048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10" grpId="0" animBg="1"/>
      <p:bldP spid="204811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8000"/>
                </a:solidFill>
                <a:latin typeface="Comic Sans MS"/>
                <a:cs typeface="Comic Sans MS"/>
              </a:rPr>
              <a:t>Gwaith partner</a:t>
            </a:r>
            <a:endParaRPr lang="en-US" dirty="0">
              <a:solidFill>
                <a:srgbClr val="008000"/>
              </a:solidFill>
              <a:latin typeface="Comic Sans MS"/>
              <a:cs typeface="Comic Sans M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 smtClean="0">
                <a:solidFill>
                  <a:srgbClr val="FF0000"/>
                </a:solidFill>
                <a:latin typeface="Comic Sans MS"/>
                <a:cs typeface="Comic Sans MS"/>
              </a:rPr>
              <a:t> Pwy sy yn dy </a:t>
            </a:r>
            <a:r>
              <a:rPr lang="cy-GB" b="1" dirty="0" smtClean="0">
                <a:solidFill>
                  <a:srgbClr val="FF0000"/>
                </a:solidFill>
                <a:latin typeface="Comic Sans MS"/>
                <a:cs typeface="Comic Sans MS"/>
              </a:rPr>
              <a:t>d</a:t>
            </a:r>
            <a:r>
              <a:rPr lang="cy-GB" dirty="0" smtClean="0">
                <a:solidFill>
                  <a:srgbClr val="FF0000"/>
                </a:solidFill>
                <a:latin typeface="Comic Sans MS"/>
                <a:cs typeface="Comic Sans MS"/>
              </a:rPr>
              <a:t>eulu di?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9092" name="Rectangle 4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9093" name="Text Box 5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-105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-105" charset="0"/>
            </a:endParaRPr>
          </a:p>
        </p:txBody>
      </p:sp>
      <p:sp>
        <p:nvSpPr>
          <p:cNvPr id="89105" name="Rectangle 17"/>
          <p:cNvSpPr>
            <a:spLocks noChangeArrowheads="1"/>
          </p:cNvSpPr>
          <p:nvPr/>
        </p:nvSpPr>
        <p:spPr bwMode="auto">
          <a:xfrm>
            <a:off x="0" y="1125538"/>
            <a:ext cx="2555875" cy="792162"/>
          </a:xfrm>
          <a:prstGeom prst="rect">
            <a:avLst/>
          </a:prstGeom>
          <a:solidFill>
            <a:srgbClr val="CC0000"/>
          </a:solidFill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9106" name="Text Box 18"/>
          <p:cNvSpPr txBox="1">
            <a:spLocks noChangeArrowheads="1"/>
          </p:cNvSpPr>
          <p:nvPr/>
        </p:nvSpPr>
        <p:spPr bwMode="auto">
          <a:xfrm>
            <a:off x="250825" y="1196975"/>
            <a:ext cx="2051050" cy="64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-105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-105" charset="0"/>
            </a:endParaRPr>
          </a:p>
        </p:txBody>
      </p:sp>
      <p:sp>
        <p:nvSpPr>
          <p:cNvPr id="89108" name="Text Box 20"/>
          <p:cNvSpPr txBox="1">
            <a:spLocks noChangeArrowheads="1"/>
          </p:cNvSpPr>
          <p:nvPr/>
        </p:nvSpPr>
        <p:spPr bwMode="auto">
          <a:xfrm>
            <a:off x="250825" y="1196975"/>
            <a:ext cx="2051050" cy="64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-105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-105" charset="0"/>
            </a:endParaRPr>
          </a:p>
        </p:txBody>
      </p:sp>
      <p:sp>
        <p:nvSpPr>
          <p:cNvPr id="89109" name="Text Box 21"/>
          <p:cNvSpPr txBox="1">
            <a:spLocks noChangeArrowheads="1"/>
          </p:cNvSpPr>
          <p:nvPr/>
        </p:nvSpPr>
        <p:spPr bwMode="auto">
          <a:xfrm>
            <a:off x="1619250" y="3716338"/>
            <a:ext cx="6048375" cy="528637"/>
          </a:xfrm>
          <a:prstGeom prst="rect">
            <a:avLst/>
          </a:prstGeom>
          <a:noFill/>
          <a:ln w="9525">
            <a:solidFill>
              <a:srgbClr val="66CCFF"/>
            </a:solidFill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b="1">
                <a:latin typeface="Comic Sans MS" pitchFamily="-105" charset="0"/>
              </a:rPr>
              <a:t>Anifeiliaid anwes</a:t>
            </a:r>
            <a:r>
              <a:rPr lang="en-GB" sz="2800">
                <a:latin typeface="Comic Sans MS" pitchFamily="-105" charset="0"/>
              </a:rPr>
              <a:t> – Pets</a:t>
            </a:r>
          </a:p>
        </p:txBody>
      </p:sp>
      <p:pic>
        <p:nvPicPr>
          <p:cNvPr id="89110" name="Picture 22" descr="transparentccc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2" name="Group 23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89112" name="Picture 24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89113" name="Picture 25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  <p:sp>
        <p:nvSpPr>
          <p:cNvPr id="89114" name="Rectangle 26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9115" name="Text Box 27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ANIFEILIAID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Comic Sans MS" pitchFamily="-105" charset="0"/>
            </a:endParaRPr>
          </a:p>
        </p:txBody>
      </p:sp>
      <p:pic>
        <p:nvPicPr>
          <p:cNvPr id="89116" name="Picture 28" descr="animals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333375"/>
            <a:ext cx="1296988" cy="12239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9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9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89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89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9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9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105" grpId="0" animBg="1"/>
      <p:bldP spid="89106" grpId="0"/>
      <p:bldP spid="89108" grpId="0"/>
      <p:bldP spid="89109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458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7459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7460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-105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-105" charset="0"/>
            </a:endParaRPr>
          </a:p>
        </p:txBody>
      </p:sp>
      <p:sp>
        <p:nvSpPr>
          <p:cNvPr id="147461" name="Rectangle 5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7462" name="Text Box 6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ANIFEILIAID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Comic Sans MS" pitchFamily="-105" charset="0"/>
            </a:endParaRPr>
          </a:p>
        </p:txBody>
      </p:sp>
      <p:sp>
        <p:nvSpPr>
          <p:cNvPr id="147463" name="Rectangle 7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7464" name="Text Box 8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-105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-105" charset="0"/>
            </a:endParaRPr>
          </a:p>
        </p:txBody>
      </p:sp>
      <p:sp>
        <p:nvSpPr>
          <p:cNvPr id="147465" name="Rectangle 9"/>
          <p:cNvSpPr>
            <a:spLocks noChangeArrowheads="1"/>
          </p:cNvSpPr>
          <p:nvPr/>
        </p:nvSpPr>
        <p:spPr bwMode="auto">
          <a:xfrm>
            <a:off x="3276600" y="5013325"/>
            <a:ext cx="24479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cath</a:t>
            </a:r>
            <a:r>
              <a:rPr lang="cy-GB" sz="3200">
                <a:solidFill>
                  <a:schemeClr val="accent2"/>
                </a:solidFill>
                <a:latin typeface="Comic Sans MS" pitchFamily="-105" charset="0"/>
              </a:rPr>
              <a:t> </a:t>
            </a:r>
            <a:endParaRPr lang="en-GB" sz="3200">
              <a:solidFill>
                <a:schemeClr val="accent2"/>
              </a:solidFill>
              <a:latin typeface="Comic Sans MS" pitchFamily="-105" charset="0"/>
            </a:endParaRPr>
          </a:p>
        </p:txBody>
      </p:sp>
      <p:pic>
        <p:nvPicPr>
          <p:cNvPr id="147466" name="Picture 10" descr="transparentccc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2" name="Group 11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47468" name="Picture 12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147469" name="Picture 13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  <p:pic>
        <p:nvPicPr>
          <p:cNvPr id="147470" name="Picture 14" descr="animals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333375"/>
            <a:ext cx="1296988" cy="1223963"/>
          </a:xfrm>
          <a:prstGeom prst="rect">
            <a:avLst/>
          </a:prstGeom>
          <a:noFill/>
        </p:spPr>
      </p:pic>
      <p:pic>
        <p:nvPicPr>
          <p:cNvPr id="147472" name="Picture 16" descr="32499733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203575" y="1700213"/>
            <a:ext cx="2667000" cy="3333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74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74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47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14746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14746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14746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7463" grpId="0" animBg="1"/>
      <p:bldP spid="147464" grpId="0"/>
      <p:bldP spid="14746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506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9507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9508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-105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-105" charset="0"/>
            </a:endParaRPr>
          </a:p>
        </p:txBody>
      </p:sp>
      <p:sp>
        <p:nvSpPr>
          <p:cNvPr id="149509" name="Rectangle 5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9510" name="Text Box 6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ANIFEILIAID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Comic Sans MS" pitchFamily="-105" charset="0"/>
            </a:endParaRPr>
          </a:p>
        </p:txBody>
      </p:sp>
      <p:sp>
        <p:nvSpPr>
          <p:cNvPr id="149511" name="Rectangle 7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9512" name="Text Box 8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-105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-105" charset="0"/>
            </a:endParaRPr>
          </a:p>
        </p:txBody>
      </p:sp>
      <p:sp>
        <p:nvSpPr>
          <p:cNvPr id="149513" name="Rectangle 9"/>
          <p:cNvSpPr>
            <a:spLocks noChangeArrowheads="1"/>
          </p:cNvSpPr>
          <p:nvPr/>
        </p:nvSpPr>
        <p:spPr bwMode="auto">
          <a:xfrm>
            <a:off x="3276600" y="5013325"/>
            <a:ext cx="24479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ci</a:t>
            </a:r>
            <a:r>
              <a:rPr lang="cy-GB" sz="3200">
                <a:solidFill>
                  <a:schemeClr val="accent2"/>
                </a:solidFill>
                <a:latin typeface="Comic Sans MS" pitchFamily="-105" charset="0"/>
              </a:rPr>
              <a:t> </a:t>
            </a:r>
            <a:endParaRPr lang="en-GB" sz="3200">
              <a:solidFill>
                <a:schemeClr val="accent2"/>
              </a:solidFill>
              <a:latin typeface="Comic Sans MS" pitchFamily="-105" charset="0"/>
            </a:endParaRPr>
          </a:p>
        </p:txBody>
      </p:sp>
      <p:pic>
        <p:nvPicPr>
          <p:cNvPr id="149514" name="Picture 10" descr="transparentccc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2" name="Group 11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49516" name="Picture 12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149517" name="Picture 13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  <p:pic>
        <p:nvPicPr>
          <p:cNvPr id="149518" name="Picture 14" descr="animals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333375"/>
            <a:ext cx="1296988" cy="1223963"/>
          </a:xfrm>
          <a:prstGeom prst="rect">
            <a:avLst/>
          </a:prstGeom>
          <a:noFill/>
        </p:spPr>
      </p:pic>
      <p:pic>
        <p:nvPicPr>
          <p:cNvPr id="149520" name="Picture 16" descr="32404357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843213" y="1628775"/>
            <a:ext cx="3333750" cy="3333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95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95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495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1495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1495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1495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9511" grpId="0" animBg="1"/>
      <p:bldP spid="149512" grpId="0"/>
      <p:bldP spid="14951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6435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6436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-105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-105" charset="0"/>
            </a:endParaRPr>
          </a:p>
        </p:txBody>
      </p:sp>
      <p:sp>
        <p:nvSpPr>
          <p:cNvPr id="146437" name="Rectangle 5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6438" name="Text Box 6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ANIFEILIAID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Comic Sans MS" pitchFamily="-105" charset="0"/>
            </a:endParaRPr>
          </a:p>
        </p:txBody>
      </p:sp>
      <p:sp>
        <p:nvSpPr>
          <p:cNvPr id="146439" name="Rectangle 7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6440" name="Text Box 8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-105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-105" charset="0"/>
            </a:endParaRPr>
          </a:p>
        </p:txBody>
      </p:sp>
      <p:sp>
        <p:nvSpPr>
          <p:cNvPr id="146441" name="Rectangle 9"/>
          <p:cNvSpPr>
            <a:spLocks noChangeArrowheads="1"/>
          </p:cNvSpPr>
          <p:nvPr/>
        </p:nvSpPr>
        <p:spPr bwMode="auto">
          <a:xfrm>
            <a:off x="3276600" y="5013325"/>
            <a:ext cx="24479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bochdew</a:t>
            </a:r>
            <a:r>
              <a:rPr lang="cy-GB" sz="3200">
                <a:solidFill>
                  <a:schemeClr val="accent2"/>
                </a:solidFill>
                <a:latin typeface="Comic Sans MS" pitchFamily="-105" charset="0"/>
              </a:rPr>
              <a:t> </a:t>
            </a:r>
            <a:endParaRPr lang="en-GB" sz="3200">
              <a:solidFill>
                <a:schemeClr val="accent2"/>
              </a:solidFill>
              <a:latin typeface="Comic Sans MS" pitchFamily="-105" charset="0"/>
            </a:endParaRPr>
          </a:p>
        </p:txBody>
      </p:sp>
      <p:pic>
        <p:nvPicPr>
          <p:cNvPr id="146442" name="Picture 10" descr="transparentccc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2" name="Group 11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46444" name="Picture 12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146445" name="Picture 13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  <p:pic>
        <p:nvPicPr>
          <p:cNvPr id="146446" name="Picture 14" descr="animals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333375"/>
            <a:ext cx="1296988" cy="1223963"/>
          </a:xfrm>
          <a:prstGeom prst="rect">
            <a:avLst/>
          </a:prstGeom>
          <a:noFill/>
        </p:spPr>
      </p:pic>
      <p:pic>
        <p:nvPicPr>
          <p:cNvPr id="146448" name="Picture 16" descr="32480050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132138" y="2133600"/>
            <a:ext cx="2674937" cy="26749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64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64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46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1464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1464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1464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6439" grpId="0" animBg="1"/>
      <p:bldP spid="146440" grpId="0"/>
      <p:bldP spid="146441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554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1555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1556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-105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-105" charset="0"/>
            </a:endParaRPr>
          </a:p>
        </p:txBody>
      </p:sp>
      <p:sp>
        <p:nvSpPr>
          <p:cNvPr id="151557" name="Rectangle 5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1558" name="Text Box 6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ANIFEILIAID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Comic Sans MS" pitchFamily="-105" charset="0"/>
            </a:endParaRPr>
          </a:p>
        </p:txBody>
      </p:sp>
      <p:sp>
        <p:nvSpPr>
          <p:cNvPr id="151559" name="Rectangle 7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1560" name="Text Box 8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-105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-105" charset="0"/>
            </a:endParaRPr>
          </a:p>
        </p:txBody>
      </p:sp>
      <p:sp>
        <p:nvSpPr>
          <p:cNvPr id="151561" name="Rectangle 9"/>
          <p:cNvSpPr>
            <a:spLocks noChangeArrowheads="1"/>
          </p:cNvSpPr>
          <p:nvPr/>
        </p:nvSpPr>
        <p:spPr bwMode="auto">
          <a:xfrm>
            <a:off x="3276600" y="5013325"/>
            <a:ext cx="24479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cwningen</a:t>
            </a:r>
            <a:r>
              <a:rPr lang="cy-GB" sz="3200">
                <a:solidFill>
                  <a:schemeClr val="accent2"/>
                </a:solidFill>
                <a:latin typeface="Comic Sans MS" pitchFamily="-105" charset="0"/>
              </a:rPr>
              <a:t> </a:t>
            </a:r>
            <a:endParaRPr lang="en-GB" sz="3200">
              <a:solidFill>
                <a:schemeClr val="accent2"/>
              </a:solidFill>
              <a:latin typeface="Comic Sans MS" pitchFamily="-105" charset="0"/>
            </a:endParaRPr>
          </a:p>
        </p:txBody>
      </p:sp>
      <p:pic>
        <p:nvPicPr>
          <p:cNvPr id="151562" name="Picture 10" descr="transparentccc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2" name="Group 11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51564" name="Picture 12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151565" name="Picture 13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  <p:pic>
        <p:nvPicPr>
          <p:cNvPr id="151566" name="Picture 14" descr="animals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333375"/>
            <a:ext cx="1296988" cy="1223963"/>
          </a:xfrm>
          <a:prstGeom prst="rect">
            <a:avLst/>
          </a:prstGeom>
          <a:noFill/>
        </p:spPr>
      </p:pic>
      <p:pic>
        <p:nvPicPr>
          <p:cNvPr id="151568" name="Picture 16" descr="32468946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771775" y="1700213"/>
            <a:ext cx="3333750" cy="3333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15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15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51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15156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15156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15156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1559" grpId="0" animBg="1"/>
      <p:bldP spid="151560" grpId="0"/>
      <p:bldP spid="151561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0531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0532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-105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-105" charset="0"/>
            </a:endParaRPr>
          </a:p>
        </p:txBody>
      </p:sp>
      <p:sp>
        <p:nvSpPr>
          <p:cNvPr id="150533" name="Rectangle 5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0534" name="Text Box 6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ANIFEILIAID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Comic Sans MS" pitchFamily="-105" charset="0"/>
            </a:endParaRPr>
          </a:p>
        </p:txBody>
      </p:sp>
      <p:sp>
        <p:nvSpPr>
          <p:cNvPr id="150535" name="Rectangle 7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0536" name="Text Box 8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-105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-105" charset="0"/>
            </a:endParaRPr>
          </a:p>
        </p:txBody>
      </p:sp>
      <p:sp>
        <p:nvSpPr>
          <p:cNvPr id="150537" name="Rectangle 9"/>
          <p:cNvSpPr>
            <a:spLocks noChangeArrowheads="1"/>
          </p:cNvSpPr>
          <p:nvPr/>
        </p:nvSpPr>
        <p:spPr bwMode="auto">
          <a:xfrm>
            <a:off x="3276600" y="5013325"/>
            <a:ext cx="24479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crwban</a:t>
            </a:r>
            <a:r>
              <a:rPr lang="cy-GB" sz="3200">
                <a:solidFill>
                  <a:schemeClr val="accent2"/>
                </a:solidFill>
                <a:latin typeface="Comic Sans MS" pitchFamily="-105" charset="0"/>
              </a:rPr>
              <a:t> </a:t>
            </a:r>
            <a:endParaRPr lang="en-GB" sz="3200">
              <a:solidFill>
                <a:schemeClr val="accent2"/>
              </a:solidFill>
              <a:latin typeface="Comic Sans MS" pitchFamily="-105" charset="0"/>
            </a:endParaRPr>
          </a:p>
        </p:txBody>
      </p:sp>
      <p:pic>
        <p:nvPicPr>
          <p:cNvPr id="150538" name="Picture 10" descr="transparentccc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2" name="Group 11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50540" name="Picture 12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150541" name="Picture 13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  <p:pic>
        <p:nvPicPr>
          <p:cNvPr id="150542" name="Picture 14" descr="animals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333375"/>
            <a:ext cx="1296988" cy="1223963"/>
          </a:xfrm>
          <a:prstGeom prst="rect">
            <a:avLst/>
          </a:prstGeom>
          <a:noFill/>
        </p:spPr>
      </p:pic>
      <p:pic>
        <p:nvPicPr>
          <p:cNvPr id="150544" name="Picture 16" descr="32415732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563938" y="3068638"/>
            <a:ext cx="1800225" cy="16970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05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05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505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1505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1505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1505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0535" grpId="0" animBg="1"/>
      <p:bldP spid="150536" grpId="0"/>
      <p:bldP spid="150537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0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3603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3604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-105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-105" charset="0"/>
            </a:endParaRPr>
          </a:p>
        </p:txBody>
      </p:sp>
      <p:sp>
        <p:nvSpPr>
          <p:cNvPr id="153605" name="Rectangle 5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3606" name="Text Box 6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ANIFEILIAID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DDDDDD"/>
                </a:outerShdw>
              </a:effectLst>
              <a:latin typeface="Comic Sans MS" pitchFamily="-105" charset="0"/>
            </a:endParaRPr>
          </a:p>
        </p:txBody>
      </p:sp>
      <p:sp>
        <p:nvSpPr>
          <p:cNvPr id="153607" name="Rectangle 7"/>
          <p:cNvSpPr>
            <a:spLocks noChangeArrowheads="1"/>
          </p:cNvSpPr>
          <p:nvPr/>
        </p:nvSpPr>
        <p:spPr bwMode="auto">
          <a:xfrm>
            <a:off x="0" y="765175"/>
            <a:ext cx="2555875" cy="792163"/>
          </a:xfrm>
          <a:prstGeom prst="rect">
            <a:avLst/>
          </a:prstGeom>
          <a:solidFill>
            <a:srgbClr val="CC0000"/>
          </a:solidFill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3608" name="Text Box 8"/>
          <p:cNvSpPr txBox="1">
            <a:spLocks noChangeArrowheads="1"/>
          </p:cNvSpPr>
          <p:nvPr/>
        </p:nvSpPr>
        <p:spPr bwMode="auto">
          <a:xfrm>
            <a:off x="250825" y="836613"/>
            <a:ext cx="205105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r"/>
            <a:r>
              <a:rPr lang="en-GB" sz="3600" b="1">
                <a:solidFill>
                  <a:schemeClr val="bg1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  <a:latin typeface="Comic Sans MS" pitchFamily="-105" charset="0"/>
              </a:rPr>
              <a:t>GEIRFA</a:t>
            </a:r>
            <a:endParaRPr lang="en-GB" sz="3600">
              <a:solidFill>
                <a:schemeClr val="bg1"/>
              </a:solidFill>
              <a:latin typeface="Comic Sans MS" pitchFamily="-105" charset="0"/>
            </a:endParaRPr>
          </a:p>
        </p:txBody>
      </p:sp>
      <p:sp>
        <p:nvSpPr>
          <p:cNvPr id="153609" name="Rectangle 9"/>
          <p:cNvSpPr>
            <a:spLocks noChangeArrowheads="1"/>
          </p:cNvSpPr>
          <p:nvPr/>
        </p:nvSpPr>
        <p:spPr bwMode="auto">
          <a:xfrm>
            <a:off x="3059113" y="5157788"/>
            <a:ext cx="3167062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 algn="ctr"/>
            <a:r>
              <a:rPr lang="cy-GB" sz="3200">
                <a:solidFill>
                  <a:schemeClr val="accent2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Comic Sans MS" pitchFamily="-105" charset="0"/>
              </a:rPr>
              <a:t>pysgodyn aur</a:t>
            </a:r>
            <a:endParaRPr lang="en-GB" sz="3200">
              <a:solidFill>
                <a:schemeClr val="accent2"/>
              </a:solidFill>
              <a:latin typeface="Comic Sans MS" pitchFamily="-105" charset="0"/>
            </a:endParaRPr>
          </a:p>
        </p:txBody>
      </p:sp>
      <p:pic>
        <p:nvPicPr>
          <p:cNvPr id="153610" name="Picture 10" descr="transparentccc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2" name="Group 11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53612" name="Picture 12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153613" name="Picture 13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  <p:pic>
        <p:nvPicPr>
          <p:cNvPr id="153614" name="Picture 14" descr="animals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333375"/>
            <a:ext cx="1296988" cy="1223963"/>
          </a:xfrm>
          <a:prstGeom prst="rect">
            <a:avLst/>
          </a:prstGeom>
          <a:noFill/>
        </p:spPr>
      </p:pic>
      <p:pic>
        <p:nvPicPr>
          <p:cNvPr id="153615" name="Picture 15" descr="36657629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905125" y="1762125"/>
            <a:ext cx="3333750" cy="3333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536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80"/>
                                        <p:tgtEl>
                                          <p:spTgt spid="15360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80"/>
                                        <p:tgtEl>
                                          <p:spTgt spid="15360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80"/>
                                        <p:tgtEl>
                                          <p:spTgt spid="15360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07" grpId="0" animBg="1"/>
      <p:bldP spid="153608" grpId="0"/>
      <p:bldP spid="153609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9203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9204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-105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-105" charset="0"/>
            </a:endParaRPr>
          </a:p>
        </p:txBody>
      </p:sp>
      <p:sp>
        <p:nvSpPr>
          <p:cNvPr id="179206" name="Text Box 6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r"/>
            <a:endParaRPr lang="en-GB" sz="3600" dirty="0">
              <a:solidFill>
                <a:schemeClr val="bg1"/>
              </a:solidFill>
              <a:latin typeface="Comic Sans MS" pitchFamily="-105" charset="0"/>
            </a:endParaRPr>
          </a:p>
        </p:txBody>
      </p:sp>
      <p:sp>
        <p:nvSpPr>
          <p:cNvPr id="179208" name="Rectangle 8"/>
          <p:cNvSpPr>
            <a:spLocks noChangeArrowheads="1"/>
          </p:cNvSpPr>
          <p:nvPr/>
        </p:nvSpPr>
        <p:spPr bwMode="auto">
          <a:xfrm>
            <a:off x="755650" y="2486303"/>
            <a:ext cx="5976938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0" tIns="0" rIns="0" bIns="0" anchor="ctr">
            <a:prstTxWarp prst="textNoShape">
              <a:avLst/>
            </a:prstTxWarp>
            <a:spAutoFit/>
          </a:bodyPr>
          <a:lstStyle/>
          <a:p>
            <a:r>
              <a:rPr lang="cy-GB" sz="2400" dirty="0">
                <a:solidFill>
                  <a:srgbClr val="FF0000"/>
                </a:solidFill>
                <a:latin typeface="Comic Sans MS" pitchFamily="-105" charset="0"/>
              </a:rPr>
              <a:t>Oes</a:t>
            </a:r>
            <a:r>
              <a:rPr lang="cy-GB" sz="2400" dirty="0" smtClean="0">
                <a:solidFill>
                  <a:srgbClr val="FF0000"/>
                </a:solidFill>
                <a:latin typeface="Comic Sans MS" pitchFamily="-105" charset="0"/>
              </a:rPr>
              <a:t> ci gyda ti?</a:t>
            </a:r>
            <a:endParaRPr lang="cy-GB" sz="2400" dirty="0">
              <a:solidFill>
                <a:srgbClr val="FF0000"/>
              </a:solidFill>
              <a:latin typeface="Comic Sans MS" pitchFamily="-105" charset="0"/>
            </a:endParaRPr>
          </a:p>
          <a:p>
            <a:r>
              <a:rPr lang="cy-GB" sz="2400" dirty="0">
                <a:latin typeface="Comic Sans MS" pitchFamily="-105" charset="0"/>
              </a:rPr>
              <a:t>	</a:t>
            </a:r>
            <a:r>
              <a:rPr lang="cy-GB" sz="2400" i="1" dirty="0">
                <a:latin typeface="Comic Sans MS" pitchFamily="-105" charset="0"/>
              </a:rPr>
              <a:t>Have you got a</a:t>
            </a:r>
            <a:r>
              <a:rPr lang="cy-GB" sz="2400" i="1" dirty="0" smtClean="0">
                <a:latin typeface="Comic Sans MS" pitchFamily="-105" charset="0"/>
              </a:rPr>
              <a:t> dog?</a:t>
            </a:r>
            <a:endParaRPr lang="en-GB" sz="2400" i="1" dirty="0">
              <a:latin typeface="Comic Sans MS" pitchFamily="-105" charset="0"/>
            </a:endParaRPr>
          </a:p>
        </p:txBody>
      </p:sp>
      <p:sp>
        <p:nvSpPr>
          <p:cNvPr id="179209" name="Rectangle 9"/>
          <p:cNvSpPr>
            <a:spLocks noChangeArrowheads="1"/>
          </p:cNvSpPr>
          <p:nvPr/>
        </p:nvSpPr>
        <p:spPr bwMode="auto">
          <a:xfrm>
            <a:off x="755650" y="3812184"/>
            <a:ext cx="6769100" cy="18466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prstTxWarp prst="textNoShape">
              <a:avLst/>
            </a:prstTxWarp>
            <a:spAutoFit/>
          </a:bodyPr>
          <a:lstStyle/>
          <a:p>
            <a:r>
              <a:rPr lang="cy-GB" sz="2400" dirty="0">
                <a:solidFill>
                  <a:srgbClr val="0066FF"/>
                </a:solidFill>
                <a:latin typeface="Comic Sans MS" pitchFamily="-105" charset="0"/>
              </a:rPr>
              <a:t>Oes, mae </a:t>
            </a:r>
            <a:r>
              <a:rPr lang="cy-GB" sz="2400" dirty="0" smtClean="0">
                <a:solidFill>
                  <a:srgbClr val="0066FF"/>
                </a:solidFill>
                <a:latin typeface="Comic Sans MS" pitchFamily="-105" charset="0"/>
              </a:rPr>
              <a:t>tri ci </a:t>
            </a:r>
            <a:r>
              <a:rPr lang="cy-GB" dirty="0" smtClean="0">
                <a:solidFill>
                  <a:srgbClr val="0066FF"/>
                </a:solidFill>
                <a:latin typeface="Comic Sans MS" pitchFamily="-105" charset="0"/>
              </a:rPr>
              <a:t>gy</a:t>
            </a:r>
            <a:r>
              <a:rPr lang="cy-GB" sz="2400" dirty="0" smtClean="0">
                <a:solidFill>
                  <a:srgbClr val="0066FF"/>
                </a:solidFill>
                <a:latin typeface="Comic Sans MS" pitchFamily="-105" charset="0"/>
              </a:rPr>
              <a:t>da fi.</a:t>
            </a:r>
            <a:endParaRPr lang="cy-GB" sz="2400" dirty="0">
              <a:solidFill>
                <a:srgbClr val="0066FF"/>
              </a:solidFill>
              <a:latin typeface="Comic Sans MS" pitchFamily="-105" charset="0"/>
            </a:endParaRPr>
          </a:p>
          <a:p>
            <a:r>
              <a:rPr lang="cy-GB" sz="2400" i="1" dirty="0">
                <a:latin typeface="Comic Sans MS" pitchFamily="-105" charset="0"/>
              </a:rPr>
              <a:t>	Yes, I have </a:t>
            </a:r>
            <a:r>
              <a:rPr lang="cy-GB" sz="2400" i="1" dirty="0" smtClean="0">
                <a:latin typeface="Comic Sans MS" pitchFamily="-105" charset="0"/>
              </a:rPr>
              <a:t>three dogs.</a:t>
            </a:r>
          </a:p>
          <a:p>
            <a:endParaRPr lang="cy-GB" sz="2400" i="1" dirty="0" smtClean="0">
              <a:latin typeface="Comic Sans MS" pitchFamily="-105" charset="0"/>
            </a:endParaRPr>
          </a:p>
          <a:p>
            <a:r>
              <a:rPr lang="cy-GB" sz="2400" dirty="0">
                <a:solidFill>
                  <a:srgbClr val="0066FF"/>
                </a:solidFill>
                <a:latin typeface="Comic Sans MS" pitchFamily="-105" charset="0"/>
              </a:rPr>
              <a:t>Nac oes, ond mae</a:t>
            </a:r>
            <a:r>
              <a:rPr lang="cy-GB" sz="2400" dirty="0" smtClean="0">
                <a:solidFill>
                  <a:srgbClr val="0066FF"/>
                </a:solidFill>
                <a:latin typeface="Comic Sans MS" pitchFamily="-105" charset="0"/>
              </a:rPr>
              <a:t> cath gyda </a:t>
            </a:r>
            <a:r>
              <a:rPr lang="cy-GB" sz="2400" dirty="0">
                <a:solidFill>
                  <a:srgbClr val="0066FF"/>
                </a:solidFill>
                <a:latin typeface="Comic Sans MS" pitchFamily="-105" charset="0"/>
              </a:rPr>
              <a:t>fi.</a:t>
            </a:r>
          </a:p>
          <a:p>
            <a:r>
              <a:rPr lang="cy-GB" sz="2400" dirty="0">
                <a:latin typeface="Comic Sans MS" pitchFamily="-105" charset="0"/>
              </a:rPr>
              <a:t>	</a:t>
            </a:r>
            <a:r>
              <a:rPr lang="cy-GB" sz="2400" i="1" dirty="0">
                <a:latin typeface="Comic Sans MS" pitchFamily="-105" charset="0"/>
              </a:rPr>
              <a:t>No, but I’ve got a</a:t>
            </a:r>
            <a:r>
              <a:rPr lang="cy-GB" sz="2400" i="1" dirty="0" smtClean="0">
                <a:latin typeface="Comic Sans MS" pitchFamily="-105" charset="0"/>
              </a:rPr>
              <a:t> cat.</a:t>
            </a:r>
            <a:endParaRPr lang="en-GB" sz="2400" i="1" dirty="0">
              <a:latin typeface="Comic Sans MS" pitchFamily="-105" charset="0"/>
            </a:endParaRPr>
          </a:p>
        </p:txBody>
      </p:sp>
      <p:grpSp>
        <p:nvGrpSpPr>
          <p:cNvPr id="2" name="Group 10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79211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179212" name="Picture 12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  <p:sp>
        <p:nvSpPr>
          <p:cNvPr id="179213" name="Rectangle 13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9214" name="Text Box 14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-105" charset="0"/>
              </a:rPr>
              <a:t>ANIFEILIAID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-105" charset="0"/>
            </a:endParaRPr>
          </a:p>
        </p:txBody>
      </p:sp>
      <p:pic>
        <p:nvPicPr>
          <p:cNvPr id="179215" name="Picture 15" descr="animals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333375"/>
            <a:ext cx="1296988" cy="12239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79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9206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9203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9204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-105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-105" charset="0"/>
            </a:endParaRPr>
          </a:p>
        </p:txBody>
      </p:sp>
      <p:sp>
        <p:nvSpPr>
          <p:cNvPr id="179206" name="Text Box 6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r"/>
            <a:endParaRPr lang="en-GB" sz="3600" dirty="0">
              <a:solidFill>
                <a:schemeClr val="bg1"/>
              </a:solidFill>
              <a:latin typeface="Comic Sans MS" pitchFamily="-105" charset="0"/>
            </a:endParaRPr>
          </a:p>
        </p:txBody>
      </p:sp>
      <p:sp>
        <p:nvSpPr>
          <p:cNvPr id="179208" name="Rectangle 8"/>
          <p:cNvSpPr>
            <a:spLocks noChangeArrowheads="1"/>
          </p:cNvSpPr>
          <p:nvPr/>
        </p:nvSpPr>
        <p:spPr bwMode="auto">
          <a:xfrm>
            <a:off x="755650" y="2486303"/>
            <a:ext cx="5976938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0" tIns="0" rIns="0" bIns="0" anchor="ctr">
            <a:prstTxWarp prst="textNoShape">
              <a:avLst/>
            </a:prstTxWarp>
            <a:spAutoFit/>
          </a:bodyPr>
          <a:lstStyle/>
          <a:p>
            <a:r>
              <a:rPr lang="cy-GB" sz="2400" dirty="0">
                <a:solidFill>
                  <a:srgbClr val="7F7F7F"/>
                </a:solidFill>
                <a:latin typeface="Comic Sans MS" pitchFamily="-105" charset="0"/>
              </a:rPr>
              <a:t>Oes</a:t>
            </a:r>
            <a:r>
              <a:rPr lang="cy-GB" sz="2400" dirty="0" smtClean="0">
                <a:solidFill>
                  <a:srgbClr val="7F7F7F"/>
                </a:solidFill>
                <a:latin typeface="Comic Sans MS" pitchFamily="-105" charset="0"/>
              </a:rPr>
              <a:t> ci gyda ti?</a:t>
            </a:r>
            <a:endParaRPr lang="cy-GB" sz="2400" dirty="0">
              <a:solidFill>
                <a:srgbClr val="7F7F7F"/>
              </a:solidFill>
              <a:latin typeface="Comic Sans MS" pitchFamily="-105" charset="0"/>
            </a:endParaRPr>
          </a:p>
          <a:p>
            <a:r>
              <a:rPr lang="cy-GB" sz="2400" dirty="0">
                <a:solidFill>
                  <a:srgbClr val="7F7F7F"/>
                </a:solidFill>
                <a:latin typeface="Comic Sans MS" pitchFamily="-105" charset="0"/>
              </a:rPr>
              <a:t>	</a:t>
            </a:r>
            <a:r>
              <a:rPr lang="cy-GB" sz="2400" i="1" dirty="0">
                <a:solidFill>
                  <a:srgbClr val="7F7F7F"/>
                </a:solidFill>
                <a:latin typeface="Comic Sans MS" pitchFamily="-105" charset="0"/>
              </a:rPr>
              <a:t>Have you got a</a:t>
            </a:r>
            <a:r>
              <a:rPr lang="cy-GB" sz="2400" i="1" dirty="0" smtClean="0">
                <a:solidFill>
                  <a:srgbClr val="7F7F7F"/>
                </a:solidFill>
                <a:latin typeface="Comic Sans MS" pitchFamily="-105" charset="0"/>
              </a:rPr>
              <a:t> dog?</a:t>
            </a:r>
            <a:endParaRPr lang="en-GB" sz="2400" i="1" dirty="0">
              <a:solidFill>
                <a:srgbClr val="7F7F7F"/>
              </a:solidFill>
              <a:latin typeface="Comic Sans MS" pitchFamily="-105" charset="0"/>
            </a:endParaRPr>
          </a:p>
        </p:txBody>
      </p:sp>
      <p:sp>
        <p:nvSpPr>
          <p:cNvPr id="179209" name="Rectangle 9"/>
          <p:cNvSpPr>
            <a:spLocks noChangeArrowheads="1"/>
          </p:cNvSpPr>
          <p:nvPr/>
        </p:nvSpPr>
        <p:spPr bwMode="auto">
          <a:xfrm>
            <a:off x="755650" y="3812184"/>
            <a:ext cx="6769100" cy="18466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prstTxWarp prst="textNoShape">
              <a:avLst/>
            </a:prstTxWarp>
            <a:spAutoFit/>
          </a:bodyPr>
          <a:lstStyle/>
          <a:p>
            <a:r>
              <a:rPr lang="cy-GB" sz="2400" dirty="0">
                <a:solidFill>
                  <a:srgbClr val="0066FF"/>
                </a:solidFill>
                <a:latin typeface="Comic Sans MS" pitchFamily="-105" charset="0"/>
              </a:rPr>
              <a:t>Oes, mae </a:t>
            </a:r>
            <a:r>
              <a:rPr lang="cy-GB" sz="2400" dirty="0" smtClean="0">
                <a:solidFill>
                  <a:srgbClr val="0066FF"/>
                </a:solidFill>
                <a:latin typeface="Comic Sans MS" pitchFamily="-105" charset="0"/>
              </a:rPr>
              <a:t>tri ci </a:t>
            </a:r>
            <a:r>
              <a:rPr lang="cy-GB" dirty="0" smtClean="0">
                <a:solidFill>
                  <a:srgbClr val="0066FF"/>
                </a:solidFill>
                <a:latin typeface="Comic Sans MS" pitchFamily="-105" charset="0"/>
              </a:rPr>
              <a:t>gy</a:t>
            </a:r>
            <a:r>
              <a:rPr lang="cy-GB" sz="2400" dirty="0" smtClean="0">
                <a:solidFill>
                  <a:srgbClr val="0066FF"/>
                </a:solidFill>
                <a:latin typeface="Comic Sans MS" pitchFamily="-105" charset="0"/>
              </a:rPr>
              <a:t>da fi.</a:t>
            </a:r>
            <a:endParaRPr lang="cy-GB" sz="2400" dirty="0">
              <a:solidFill>
                <a:srgbClr val="0066FF"/>
              </a:solidFill>
              <a:latin typeface="Comic Sans MS" pitchFamily="-105" charset="0"/>
            </a:endParaRPr>
          </a:p>
          <a:p>
            <a:r>
              <a:rPr lang="cy-GB" sz="2400" i="1" dirty="0">
                <a:latin typeface="Comic Sans MS" pitchFamily="-105" charset="0"/>
              </a:rPr>
              <a:t>	</a:t>
            </a:r>
            <a:r>
              <a:rPr lang="cy-GB" sz="2400" i="1" dirty="0">
                <a:solidFill>
                  <a:schemeClr val="bg1">
                    <a:lumMod val="50000"/>
                  </a:schemeClr>
                </a:solidFill>
                <a:latin typeface="Comic Sans MS" pitchFamily="-105" charset="0"/>
              </a:rPr>
              <a:t>Yes, I have </a:t>
            </a:r>
            <a:r>
              <a:rPr lang="cy-GB" sz="2400" i="1" dirty="0" smtClean="0">
                <a:solidFill>
                  <a:schemeClr val="bg1">
                    <a:lumMod val="50000"/>
                  </a:schemeClr>
                </a:solidFill>
                <a:latin typeface="Comic Sans MS" pitchFamily="-105" charset="0"/>
              </a:rPr>
              <a:t>three dogs.</a:t>
            </a:r>
          </a:p>
          <a:p>
            <a:endParaRPr lang="cy-GB" sz="2400" i="1" dirty="0" smtClean="0">
              <a:latin typeface="Comic Sans MS" pitchFamily="-105" charset="0"/>
            </a:endParaRPr>
          </a:p>
          <a:p>
            <a:r>
              <a:rPr lang="cy-GB" sz="2400" dirty="0">
                <a:solidFill>
                  <a:srgbClr val="7F7F7F"/>
                </a:solidFill>
                <a:latin typeface="Comic Sans MS" pitchFamily="-105" charset="0"/>
              </a:rPr>
              <a:t>Nac oes, ond mae</a:t>
            </a:r>
            <a:r>
              <a:rPr lang="cy-GB" sz="2400" dirty="0" smtClean="0">
                <a:solidFill>
                  <a:srgbClr val="7F7F7F"/>
                </a:solidFill>
                <a:latin typeface="Comic Sans MS" pitchFamily="-105" charset="0"/>
              </a:rPr>
              <a:t> cath gyda </a:t>
            </a:r>
            <a:r>
              <a:rPr lang="cy-GB" sz="2400" dirty="0">
                <a:solidFill>
                  <a:srgbClr val="7F7F7F"/>
                </a:solidFill>
                <a:latin typeface="Comic Sans MS" pitchFamily="-105" charset="0"/>
              </a:rPr>
              <a:t>fi.</a:t>
            </a:r>
          </a:p>
          <a:p>
            <a:r>
              <a:rPr lang="cy-GB" sz="2400" dirty="0">
                <a:solidFill>
                  <a:srgbClr val="7F7F7F"/>
                </a:solidFill>
                <a:latin typeface="Comic Sans MS" pitchFamily="-105" charset="0"/>
              </a:rPr>
              <a:t>	</a:t>
            </a:r>
            <a:r>
              <a:rPr lang="cy-GB" sz="2400" i="1" dirty="0">
                <a:solidFill>
                  <a:srgbClr val="7F7F7F"/>
                </a:solidFill>
                <a:latin typeface="Comic Sans MS" pitchFamily="-105" charset="0"/>
              </a:rPr>
              <a:t>No, but I’ve got a</a:t>
            </a:r>
            <a:r>
              <a:rPr lang="cy-GB" sz="2400" i="1" dirty="0" smtClean="0">
                <a:solidFill>
                  <a:srgbClr val="7F7F7F"/>
                </a:solidFill>
                <a:latin typeface="Comic Sans MS" pitchFamily="-105" charset="0"/>
              </a:rPr>
              <a:t> cat.</a:t>
            </a:r>
            <a:endParaRPr lang="en-GB" sz="2400" i="1" dirty="0">
              <a:solidFill>
                <a:srgbClr val="7F7F7F"/>
              </a:solidFill>
              <a:latin typeface="Comic Sans MS" pitchFamily="-105" charset="0"/>
            </a:endParaRPr>
          </a:p>
        </p:txBody>
      </p:sp>
      <p:grpSp>
        <p:nvGrpSpPr>
          <p:cNvPr id="2" name="Group 10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79211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179212" name="Picture 12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  <p:sp>
        <p:nvSpPr>
          <p:cNvPr id="179213" name="Rectangle 13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9214" name="Text Box 14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-105" charset="0"/>
              </a:rPr>
              <a:t>ANIFEILIAID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-105" charset="0"/>
            </a:endParaRPr>
          </a:p>
        </p:txBody>
      </p:sp>
      <p:pic>
        <p:nvPicPr>
          <p:cNvPr id="179215" name="Picture 15" descr="animals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333375"/>
            <a:ext cx="1296988" cy="1223963"/>
          </a:xfrm>
          <a:prstGeom prst="rect">
            <a:avLst/>
          </a:prstGeom>
          <a:noFill/>
        </p:spPr>
      </p:pic>
      <p:sp>
        <p:nvSpPr>
          <p:cNvPr id="14" name="Explosion 2 13"/>
          <p:cNvSpPr/>
          <p:nvPr/>
        </p:nvSpPr>
        <p:spPr>
          <a:xfrm>
            <a:off x="1676400" y="3200400"/>
            <a:ext cx="1905000" cy="1600200"/>
          </a:xfrm>
          <a:prstGeom prst="irregularSeal2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4343400" y="3048000"/>
            <a:ext cx="480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singular item after a number</a:t>
            </a:r>
            <a:endParaRPr lang="en-US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79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9206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226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0227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0228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-105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-105" charset="0"/>
            </a:endParaRPr>
          </a:p>
        </p:txBody>
      </p:sp>
      <p:sp>
        <p:nvSpPr>
          <p:cNvPr id="180229" name="Rectangle 5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>
            <a:noFill/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0230" name="Text Box 6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  <a:latin typeface="Comic Sans MS" pitchFamily="-105" charset="0"/>
              </a:rPr>
              <a:t>Patrymau</a:t>
            </a:r>
            <a:endParaRPr lang="en-GB" sz="3600">
              <a:solidFill>
                <a:schemeClr val="bg1"/>
              </a:solidFill>
              <a:latin typeface="Comic Sans MS" pitchFamily="-105" charset="0"/>
            </a:endParaRPr>
          </a:p>
        </p:txBody>
      </p:sp>
      <p:pic>
        <p:nvPicPr>
          <p:cNvPr id="180231" name="Picture 7" descr="transparentccc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80232" name="Rectangle 8"/>
          <p:cNvSpPr>
            <a:spLocks noChangeArrowheads="1"/>
          </p:cNvSpPr>
          <p:nvPr/>
        </p:nvSpPr>
        <p:spPr bwMode="auto">
          <a:xfrm>
            <a:off x="755650" y="2839006"/>
            <a:ext cx="5976938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prstTxWarp prst="textNoShape">
              <a:avLst/>
            </a:prstTxWarp>
            <a:spAutoFit/>
          </a:bodyPr>
          <a:lstStyle/>
          <a:p>
            <a:r>
              <a:rPr lang="cy-GB" sz="2400" dirty="0">
                <a:solidFill>
                  <a:srgbClr val="FF0000"/>
                </a:solidFill>
                <a:latin typeface="Comic Sans MS" pitchFamily="-105" charset="0"/>
              </a:rPr>
              <a:t>Oes cath</a:t>
            </a:r>
            <a:r>
              <a:rPr lang="cy-GB" sz="2400" dirty="0" smtClean="0">
                <a:solidFill>
                  <a:srgbClr val="FF0000"/>
                </a:solidFill>
                <a:latin typeface="Comic Sans MS" pitchFamily="-105" charset="0"/>
              </a:rPr>
              <a:t> gyda </a:t>
            </a:r>
            <a:r>
              <a:rPr lang="cy-GB" sz="2400" dirty="0">
                <a:solidFill>
                  <a:srgbClr val="FF0000"/>
                </a:solidFill>
                <a:latin typeface="Comic Sans MS" pitchFamily="-105" charset="0"/>
              </a:rPr>
              <a:t>Mari?</a:t>
            </a:r>
          </a:p>
          <a:p>
            <a:r>
              <a:rPr lang="cy-GB" sz="2400" dirty="0">
                <a:latin typeface="Comic Sans MS" pitchFamily="-105" charset="0"/>
              </a:rPr>
              <a:t>	</a:t>
            </a:r>
            <a:r>
              <a:rPr lang="cy-GB" sz="2400" i="1" dirty="0">
                <a:latin typeface="Comic Sans MS" pitchFamily="-105" charset="0"/>
              </a:rPr>
              <a:t>Has Mari got a cat?</a:t>
            </a:r>
            <a:endParaRPr lang="en-GB" sz="2400" i="1" dirty="0">
              <a:latin typeface="Comic Sans MS" pitchFamily="-105" charset="0"/>
            </a:endParaRPr>
          </a:p>
        </p:txBody>
      </p:sp>
      <p:sp>
        <p:nvSpPr>
          <p:cNvPr id="180233" name="Rectangle 9"/>
          <p:cNvSpPr>
            <a:spLocks noChangeArrowheads="1"/>
          </p:cNvSpPr>
          <p:nvPr/>
        </p:nvSpPr>
        <p:spPr bwMode="auto">
          <a:xfrm>
            <a:off x="755650" y="4370388"/>
            <a:ext cx="6769100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prstTxWarp prst="textNoShape">
              <a:avLst/>
            </a:prstTxWarp>
            <a:spAutoFit/>
          </a:bodyPr>
          <a:lstStyle/>
          <a:p>
            <a:r>
              <a:rPr lang="cy-GB" sz="2400">
                <a:solidFill>
                  <a:srgbClr val="0066FF"/>
                </a:solidFill>
                <a:latin typeface="Comic Sans MS" pitchFamily="-105" charset="0"/>
              </a:rPr>
              <a:t>Oes / Nac oes</a:t>
            </a:r>
          </a:p>
          <a:p>
            <a:r>
              <a:rPr lang="cy-GB" sz="2400">
                <a:latin typeface="Comic Sans MS" pitchFamily="-105" charset="0"/>
              </a:rPr>
              <a:t>	</a:t>
            </a:r>
            <a:r>
              <a:rPr lang="cy-GB" sz="2400" i="1">
                <a:latin typeface="Comic Sans MS" pitchFamily="-105" charset="0"/>
              </a:rPr>
              <a:t>Yes / No</a:t>
            </a:r>
            <a:endParaRPr lang="en-GB" sz="2400" i="1">
              <a:latin typeface="Comic Sans MS" pitchFamily="-105" charset="0"/>
            </a:endParaRPr>
          </a:p>
        </p:txBody>
      </p:sp>
      <p:grpSp>
        <p:nvGrpSpPr>
          <p:cNvPr id="2" name="Group 10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80235" name="Picture 11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180236" name="Picture 12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  <p:sp>
        <p:nvSpPr>
          <p:cNvPr id="180237" name="Rectangle 13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0238" name="Text Box 14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-105" charset="0"/>
              </a:rPr>
              <a:t>ANIFEILIAID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-105" charset="0"/>
            </a:endParaRPr>
          </a:p>
        </p:txBody>
      </p:sp>
      <p:pic>
        <p:nvPicPr>
          <p:cNvPr id="180239" name="Picture 15" descr="animals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333375"/>
            <a:ext cx="1296988" cy="12239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02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02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80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0229" grpId="0" animBg="1"/>
      <p:bldP spid="180230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25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1251" name="Rectangle 3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1252" name="Text Box 4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-105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-105" charset="0"/>
            </a:endParaRPr>
          </a:p>
        </p:txBody>
      </p:sp>
      <p:pic>
        <p:nvPicPr>
          <p:cNvPr id="181254" name="Picture 6" descr="transparentccc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2" name="Group 8"/>
          <p:cNvGrpSpPr>
            <a:grpSpLocks/>
          </p:cNvGrpSpPr>
          <p:nvPr/>
        </p:nvGrpSpPr>
        <p:grpSpPr bwMode="auto">
          <a:xfrm rot="19034534" flipH="1">
            <a:off x="7740650" y="5589588"/>
            <a:ext cx="1230313" cy="1187450"/>
            <a:chOff x="114771960" y="107298060"/>
            <a:chExt cx="1781761" cy="2177298"/>
          </a:xfrm>
        </p:grpSpPr>
        <p:pic>
          <p:nvPicPr>
            <p:cNvPr id="181257" name="Picture 9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-1961296">
              <a:off x="114771960" y="107298060"/>
              <a:ext cx="1781761" cy="217729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181258" name="Picture 10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-2558256">
              <a:off x="115716393" y="108185470"/>
              <a:ext cx="757116" cy="9251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  <p:sp>
        <p:nvSpPr>
          <p:cNvPr id="181259" name="Rectangle 11"/>
          <p:cNvSpPr>
            <a:spLocks noChangeArrowheads="1"/>
          </p:cNvSpPr>
          <p:nvPr/>
        </p:nvSpPr>
        <p:spPr bwMode="auto">
          <a:xfrm>
            <a:off x="5364163" y="115888"/>
            <a:ext cx="3779837" cy="720725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>
            <a:outerShdw blurRad="63500"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1260" name="Text Box 12"/>
          <p:cNvSpPr txBox="1">
            <a:spLocks noChangeArrowheads="1"/>
          </p:cNvSpPr>
          <p:nvPr/>
        </p:nvSpPr>
        <p:spPr bwMode="auto">
          <a:xfrm>
            <a:off x="5580063" y="188913"/>
            <a:ext cx="3490912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-105" charset="0"/>
              </a:rPr>
              <a:t>ANIFEILIAID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-105" charset="0"/>
            </a:endParaRPr>
          </a:p>
        </p:txBody>
      </p:sp>
      <p:pic>
        <p:nvPicPr>
          <p:cNvPr id="181261" name="Picture 13" descr="animals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333375"/>
            <a:ext cx="1296988" cy="1223963"/>
          </a:xfrm>
          <a:prstGeom prst="rect">
            <a:avLst/>
          </a:prstGeom>
          <a:noFill/>
        </p:spPr>
      </p:pic>
      <p:sp>
        <p:nvSpPr>
          <p:cNvPr id="181288" name="Text Box 40"/>
          <p:cNvSpPr txBox="1">
            <a:spLocks noChangeArrowheads="1"/>
          </p:cNvSpPr>
          <p:nvPr/>
        </p:nvSpPr>
        <p:spPr bwMode="auto">
          <a:xfrm>
            <a:off x="323850" y="2349500"/>
            <a:ext cx="7777163" cy="345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36576" tIns="36576" rIns="36576" bIns="36576">
            <a:prstTxWarp prst="textNoShape">
              <a:avLst/>
            </a:prstTxWarp>
          </a:bodyPr>
          <a:lstStyle/>
          <a:p>
            <a:r>
              <a:rPr lang="cy-GB" sz="2400" b="1" dirty="0">
                <a:latin typeface="Comic Sans MS" pitchFamily="-105" charset="0"/>
              </a:rPr>
              <a:t>Bili Byji</a:t>
            </a:r>
            <a:endParaRPr lang="cy-GB" sz="2400" dirty="0">
              <a:latin typeface="Comic Sans MS" pitchFamily="-105" charset="0"/>
            </a:endParaRPr>
          </a:p>
          <a:p>
            <a:r>
              <a:rPr lang="cy-GB" sz="2400" dirty="0">
                <a:latin typeface="Comic Sans MS" pitchFamily="-105" charset="0"/>
              </a:rPr>
              <a:t>Mae byji o’r enw Bili </a:t>
            </a:r>
            <a:r>
              <a:rPr lang="cy-GB" sz="2400" dirty="0" smtClean="0">
                <a:latin typeface="Comic Sans MS" pitchFamily="-105" charset="0"/>
              </a:rPr>
              <a:t>gyda fi</a:t>
            </a:r>
            <a:r>
              <a:rPr lang="cy-GB" sz="2400" dirty="0">
                <a:latin typeface="Comic Sans MS" pitchFamily="-105" charset="0"/>
              </a:rPr>
              <a:t>.  Mae</a:t>
            </a:r>
            <a:r>
              <a:rPr lang="cy-GB" sz="2400" dirty="0" smtClean="0">
                <a:latin typeface="Comic Sans MS" pitchFamily="-105" charset="0"/>
              </a:rPr>
              <a:t> </a:t>
            </a:r>
            <a:r>
              <a:rPr lang="cy-GB" dirty="0">
                <a:latin typeface="Comic Sans MS" pitchFamily="-105" charset="0"/>
              </a:rPr>
              <a:t>e</a:t>
            </a:r>
            <a:r>
              <a:rPr lang="cy-GB" sz="2400" dirty="0" smtClean="0">
                <a:latin typeface="Comic Sans MS" pitchFamily="-105" charset="0"/>
              </a:rPr>
              <a:t>’n </a:t>
            </a:r>
            <a:r>
              <a:rPr lang="cy-GB" sz="2400" dirty="0">
                <a:latin typeface="Comic Sans MS" pitchFamily="-105" charset="0"/>
              </a:rPr>
              <a:t>byw mewn caets.  Dw i’n rhoi bwyd adar a </a:t>
            </a:r>
            <a:r>
              <a:rPr lang="cy-GB" sz="2400" dirty="0" smtClean="0">
                <a:latin typeface="Comic Sans MS" pitchFamily="-105" charset="0"/>
              </a:rPr>
              <a:t>dŵr </a:t>
            </a:r>
            <a:r>
              <a:rPr lang="cy-GB" sz="2400" dirty="0">
                <a:latin typeface="Comic Sans MS" pitchFamily="-105" charset="0"/>
              </a:rPr>
              <a:t>i Bili bob dydd.  Mae</a:t>
            </a:r>
            <a:r>
              <a:rPr lang="cy-GB" sz="2400" dirty="0" smtClean="0">
                <a:latin typeface="Comic Sans MS" pitchFamily="-105" charset="0"/>
              </a:rPr>
              <a:t> </a:t>
            </a:r>
            <a:r>
              <a:rPr lang="cy-GB" dirty="0">
                <a:latin typeface="Comic Sans MS" pitchFamily="-105" charset="0"/>
              </a:rPr>
              <a:t>e</a:t>
            </a:r>
            <a:r>
              <a:rPr lang="cy-GB" sz="2400" dirty="0" smtClean="0">
                <a:latin typeface="Comic Sans MS" pitchFamily="-105" charset="0"/>
              </a:rPr>
              <a:t>’n </a:t>
            </a:r>
            <a:r>
              <a:rPr lang="cy-GB" sz="2400" dirty="0">
                <a:latin typeface="Comic Sans MS" pitchFamily="-105" charset="0"/>
              </a:rPr>
              <a:t>hoffi bwyta moron hefyd.  </a:t>
            </a:r>
          </a:p>
          <a:p>
            <a:r>
              <a:rPr lang="cy-GB" sz="2400" dirty="0">
                <a:latin typeface="Comic Sans MS" pitchFamily="-105" charset="0"/>
              </a:rPr>
              <a:t> </a:t>
            </a:r>
          </a:p>
          <a:p>
            <a:r>
              <a:rPr lang="cy-GB" sz="2400" dirty="0">
                <a:latin typeface="Comic Sans MS" pitchFamily="-105" charset="0"/>
              </a:rPr>
              <a:t>Mae Bili’n saith oed ac mae</a:t>
            </a:r>
            <a:r>
              <a:rPr lang="cy-GB" sz="2400" dirty="0" smtClean="0">
                <a:latin typeface="Comic Sans MS" pitchFamily="-105" charset="0"/>
              </a:rPr>
              <a:t> </a:t>
            </a:r>
            <a:r>
              <a:rPr lang="cy-GB" dirty="0">
                <a:latin typeface="Comic Sans MS" pitchFamily="-105" charset="0"/>
              </a:rPr>
              <a:t>e</a:t>
            </a:r>
            <a:r>
              <a:rPr lang="cy-GB" sz="2400" dirty="0" smtClean="0">
                <a:latin typeface="Comic Sans MS" pitchFamily="-105" charset="0"/>
              </a:rPr>
              <a:t>’n </a:t>
            </a:r>
            <a:r>
              <a:rPr lang="cy-GB" sz="2400" dirty="0">
                <a:latin typeface="Comic Sans MS" pitchFamily="-105" charset="0"/>
              </a:rPr>
              <a:t>ddel iawn (pretty).  Mae plu (feathers) gwyrdd, glas a du </a:t>
            </a:r>
            <a:r>
              <a:rPr lang="cy-GB" sz="2400" dirty="0" smtClean="0">
                <a:latin typeface="Comic Sans MS" pitchFamily="-105" charset="0"/>
              </a:rPr>
              <a:t>gyda fe.  </a:t>
            </a:r>
            <a:r>
              <a:rPr lang="cy-GB" sz="2400" dirty="0">
                <a:latin typeface="Comic Sans MS" pitchFamily="-105" charset="0"/>
              </a:rPr>
              <a:t>Dw i’n siarad</a:t>
            </a:r>
            <a:r>
              <a:rPr lang="cy-GB" sz="2400" dirty="0" smtClean="0">
                <a:latin typeface="Comic Sans MS" pitchFamily="-105" charset="0"/>
              </a:rPr>
              <a:t> </a:t>
            </a:r>
            <a:r>
              <a:rPr lang="cy-GB" dirty="0" smtClean="0">
                <a:latin typeface="Comic Sans MS" pitchFamily="-105" charset="0"/>
              </a:rPr>
              <a:t>gyda</a:t>
            </a:r>
            <a:r>
              <a:rPr lang="cy-GB" sz="2400" dirty="0" smtClean="0">
                <a:latin typeface="Comic Sans MS" pitchFamily="-105" charset="0"/>
              </a:rPr>
              <a:t> </a:t>
            </a:r>
            <a:r>
              <a:rPr lang="cy-GB" sz="2400" dirty="0">
                <a:latin typeface="Comic Sans MS" pitchFamily="-105" charset="0"/>
              </a:rPr>
              <a:t>Bili ac mae</a:t>
            </a:r>
            <a:r>
              <a:rPr lang="cy-GB" sz="2400" dirty="0" smtClean="0">
                <a:latin typeface="Comic Sans MS" pitchFamily="-105" charset="0"/>
              </a:rPr>
              <a:t> </a:t>
            </a:r>
            <a:r>
              <a:rPr lang="cy-GB" dirty="0">
                <a:latin typeface="Comic Sans MS" pitchFamily="-105" charset="0"/>
              </a:rPr>
              <a:t>e</a:t>
            </a:r>
            <a:r>
              <a:rPr lang="cy-GB" sz="2400" dirty="0" smtClean="0">
                <a:latin typeface="Comic Sans MS" pitchFamily="-105" charset="0"/>
              </a:rPr>
              <a:t>’n </a:t>
            </a:r>
            <a:r>
              <a:rPr lang="cy-GB" sz="2400" dirty="0">
                <a:latin typeface="Comic Sans MS" pitchFamily="-105" charset="0"/>
              </a:rPr>
              <a:t>ateb.  Mae e’n dweud ‘Hylo, sut wyt ti?’  Dw i’n hoffi Bili yn fawr iawn.</a:t>
            </a:r>
            <a:endParaRPr lang="en-GB" sz="2400" dirty="0">
              <a:latin typeface="Comic Sans MS" pitchFamily="-105" charset="0"/>
            </a:endParaRPr>
          </a:p>
          <a:p>
            <a:r>
              <a:rPr lang="en-GB" sz="2400" dirty="0">
                <a:latin typeface="Comic Sans MS" pitchFamily="-105" charset="0"/>
              </a:rPr>
              <a:t> </a:t>
            </a:r>
          </a:p>
        </p:txBody>
      </p:sp>
      <p:pic>
        <p:nvPicPr>
          <p:cNvPr id="181289" name="Picture 41" descr="3283738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rot="-1194790">
            <a:off x="-107950" y="0"/>
            <a:ext cx="1368425" cy="102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864</TotalTime>
  <Words>367</Words>
  <Application>Microsoft Office PowerPoint</Application>
  <PresentationFormat>On-screen Show (4:3)</PresentationFormat>
  <Paragraphs>169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5" baseType="lpstr">
      <vt:lpstr>Arial</vt:lpstr>
      <vt:lpstr>Calibri</vt:lpstr>
      <vt:lpstr>Comic Sans MS</vt:lpstr>
      <vt:lpstr>Default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Posession???</vt:lpstr>
      <vt:lpstr>Brawd???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Gwaith partner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Research Machines plc.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Catrin Phillips</dc:creator>
  <cp:lastModifiedBy>Catherine Morgan</cp:lastModifiedBy>
  <cp:revision>209</cp:revision>
  <dcterms:created xsi:type="dcterms:W3CDTF">2018-10-11T17:25:58Z</dcterms:created>
  <dcterms:modified xsi:type="dcterms:W3CDTF">2018-10-12T14:19:11Z</dcterms:modified>
</cp:coreProperties>
</file>