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1"/>
  </p:notesMasterIdLst>
  <p:sldIdLst>
    <p:sldId id="258" r:id="rId2"/>
    <p:sldId id="259" r:id="rId3"/>
    <p:sldId id="260" r:id="rId4"/>
    <p:sldId id="261" r:id="rId5"/>
    <p:sldId id="262" r:id="rId6"/>
    <p:sldId id="265" r:id="rId7"/>
    <p:sldId id="264" r:id="rId8"/>
    <p:sldId id="263" r:id="rId9"/>
    <p:sldId id="266"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1622" y="4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91CA27-A06C-4D17-9951-97A85C53E886}" type="datetimeFigureOut">
              <a:rPr lang="en-US" smtClean="0"/>
              <a:pPr/>
              <a:t>11/19/2019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79C9639-793F-4AFA-B3C6-6D1E3BA9EE24}"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financial statements of a business are evaluated on different parameters, to identify the position and performance of business. Ratio analysis is one of the tools to analyze the financial statement of the organization. It gives the analytical accuracy in the measurement of efficiency and performance of business. There are many benefits and limitations of ratio analysis for the businesses that will be explained in the report. The importance of ratio fluctuation with reference to given industry will also be described in the report. The important ratios such as quick ratio, gross profit ratio, net profit ratio and current ratio from the information given in case study will also be calculated in the report. </a:t>
            </a:r>
            <a:r>
              <a:rPr lang="en-GB" sz="1200" kern="1200" dirty="0" err="1">
                <a:solidFill>
                  <a:schemeClr val="tx1"/>
                </a:solidFill>
                <a:latin typeface="+mn-lt"/>
                <a:ea typeface="+mn-ea"/>
                <a:cs typeface="+mn-cs"/>
              </a:rPr>
              <a:t>Ffion</a:t>
            </a:r>
            <a:r>
              <a:rPr lang="en-GB" sz="1200" kern="1200" dirty="0">
                <a:solidFill>
                  <a:schemeClr val="tx1"/>
                </a:solidFill>
                <a:latin typeface="+mn-lt"/>
                <a:ea typeface="+mn-ea"/>
                <a:cs typeface="+mn-cs"/>
              </a:rPr>
              <a:t> Ltd is taken for the reference in the report.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79C9639-793F-4AFA-B3C6-6D1E3BA9EE24}"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kern="1200" dirty="0">
                <a:solidFill>
                  <a:schemeClr val="tx1"/>
                </a:solidFill>
                <a:latin typeface="+mn-lt"/>
                <a:ea typeface="+mn-ea"/>
                <a:cs typeface="+mn-cs"/>
              </a:rPr>
              <a:t>The important ratios, to analyse the performance and profitability of </a:t>
            </a:r>
            <a:r>
              <a:rPr lang="en-GB" sz="1200" kern="1200" dirty="0" err="1">
                <a:solidFill>
                  <a:schemeClr val="tx1"/>
                </a:solidFill>
                <a:latin typeface="+mn-lt"/>
                <a:ea typeface="+mn-ea"/>
                <a:cs typeface="+mn-cs"/>
              </a:rPr>
              <a:t>Ffion</a:t>
            </a:r>
            <a:r>
              <a:rPr lang="en-GB" sz="1200" kern="1200" dirty="0">
                <a:solidFill>
                  <a:schemeClr val="tx1"/>
                </a:solidFill>
                <a:latin typeface="+mn-lt"/>
                <a:ea typeface="+mn-ea"/>
                <a:cs typeface="+mn-cs"/>
              </a:rPr>
              <a:t> Limited are given below:</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Current ratio- The ratio indicates that company has enough resources to meet the short term liabilities. According to West and Bhattacharya (2016), it gives the information about the company’s position in 12 months. It also indicates the efficiency of company is operating cycle. </a:t>
            </a:r>
            <a:r>
              <a:rPr lang="en-GB" sz="1200" b="1" kern="1200" dirty="0" err="1">
                <a:solidFill>
                  <a:schemeClr val="tx1"/>
                </a:solidFill>
                <a:latin typeface="+mn-lt"/>
                <a:ea typeface="+mn-ea"/>
                <a:cs typeface="+mn-cs"/>
              </a:rPr>
              <a:t>Ffion</a:t>
            </a:r>
            <a:r>
              <a:rPr lang="en-GB" sz="1200" b="1" kern="1200" dirty="0">
                <a:solidFill>
                  <a:schemeClr val="tx1"/>
                </a:solidFill>
                <a:latin typeface="+mn-lt"/>
                <a:ea typeface="+mn-ea"/>
                <a:cs typeface="+mn-cs"/>
              </a:rPr>
              <a:t> Limited’s current ration in 2017 is 2.15 and 2018 is 2.42. The current ratio is improving this year. </a:t>
            </a:r>
            <a:r>
              <a:rPr lang="en-GB" sz="1200" b="1" kern="1200" dirty="0" err="1">
                <a:solidFill>
                  <a:schemeClr val="tx1"/>
                </a:solidFill>
                <a:latin typeface="+mn-lt"/>
                <a:ea typeface="+mn-ea"/>
                <a:cs typeface="+mn-cs"/>
              </a:rPr>
              <a:t>Ffion</a:t>
            </a:r>
            <a:r>
              <a:rPr lang="en-GB" sz="1200" b="1" kern="1200" dirty="0">
                <a:solidFill>
                  <a:schemeClr val="tx1"/>
                </a:solidFill>
                <a:latin typeface="+mn-lt"/>
                <a:ea typeface="+mn-ea"/>
                <a:cs typeface="+mn-cs"/>
              </a:rPr>
              <a:t> Limited current ratio is more than 2. The ratio greater than 2 means stable financial position for the company in the financial year. The ratio less than 1 shows the difficulties for company in paying liabilities during the year. Increased Current ratio enhances the creditors confidence, as the creditors predict from the current ratio the financial position of the company.                                  2017(in £000)           2018(in £000)           </a:t>
            </a:r>
          </a:p>
          <a:p>
            <a:r>
              <a:rPr lang="en-GB" sz="1200" b="1" kern="1200" dirty="0">
                <a:solidFill>
                  <a:schemeClr val="tx1"/>
                </a:solidFill>
                <a:latin typeface="+mn-lt"/>
                <a:ea typeface="+mn-ea"/>
                <a:cs typeface="+mn-cs"/>
              </a:rPr>
              <a:t>Current Asset              1839                         2152</a:t>
            </a:r>
          </a:p>
          <a:p>
            <a:r>
              <a:rPr lang="en-GB" sz="1200" b="1" kern="1200" dirty="0">
                <a:solidFill>
                  <a:schemeClr val="tx1"/>
                </a:solidFill>
                <a:latin typeface="+mn-lt"/>
                <a:ea typeface="+mn-ea"/>
                <a:cs typeface="+mn-cs"/>
              </a:rPr>
              <a:t>Current Liabilities    855                        888</a:t>
            </a:r>
          </a:p>
          <a:p>
            <a:r>
              <a:rPr lang="en-GB" sz="1200" b="1" kern="1200" dirty="0">
                <a:solidFill>
                  <a:schemeClr val="tx1"/>
                </a:solidFill>
                <a:latin typeface="+mn-lt"/>
                <a:ea typeface="+mn-ea"/>
                <a:cs typeface="+mn-cs"/>
              </a:rPr>
              <a:t>Current Ratio = Current Asset/ Current Ratio</a:t>
            </a:r>
          </a:p>
          <a:p>
            <a:r>
              <a:rPr lang="en-GB" sz="1200" b="1" kern="1200" dirty="0">
                <a:solidFill>
                  <a:schemeClr val="tx1"/>
                </a:solidFill>
                <a:latin typeface="+mn-lt"/>
                <a:ea typeface="+mn-ea"/>
                <a:cs typeface="+mn-cs"/>
              </a:rPr>
              <a:t>                                1839/855                    2152/888</a:t>
            </a:r>
          </a:p>
          <a:p>
            <a:r>
              <a:rPr lang="en-GB" sz="1200" b="1" kern="1200" dirty="0">
                <a:solidFill>
                  <a:schemeClr val="tx1"/>
                </a:solidFill>
                <a:latin typeface="+mn-lt"/>
                <a:ea typeface="+mn-ea"/>
                <a:cs typeface="+mn-cs"/>
              </a:rPr>
              <a:t>                                   2.150877                      2.423423</a:t>
            </a:r>
          </a:p>
          <a:p>
            <a:r>
              <a:rPr lang="en-GB" sz="1200" b="1" kern="1200" dirty="0">
                <a:solidFill>
                  <a:schemeClr val="tx1"/>
                </a:solidFill>
                <a:latin typeface="+mn-lt"/>
                <a:ea typeface="+mn-ea"/>
                <a:cs typeface="+mn-cs"/>
              </a:rPr>
              <a:t> </a:t>
            </a:r>
          </a:p>
          <a:p>
            <a:r>
              <a:rPr lang="en-GB" sz="1200" b="1" kern="1200" dirty="0">
                <a:solidFill>
                  <a:schemeClr val="tx1"/>
                </a:solidFill>
                <a:latin typeface="+mn-lt"/>
                <a:ea typeface="+mn-ea"/>
                <a:cs typeface="+mn-cs"/>
              </a:rPr>
              <a:t>(Source: From case study)</a:t>
            </a:r>
          </a:p>
          <a:p>
            <a:r>
              <a:rPr lang="en-GB" sz="1200" b="1" kern="1200" dirty="0">
                <a:solidFill>
                  <a:schemeClr val="tx1"/>
                </a:solidFill>
                <a:latin typeface="+mn-lt"/>
                <a:ea typeface="+mn-ea"/>
                <a:cs typeface="+mn-cs"/>
              </a:rPr>
              <a:t>Liquidity Ratio - It is also known as acid test ratio. The ratio less than 1 indicates that business does not have enough liquidity to meet liabilities within 12 months. As commented by </a:t>
            </a:r>
            <a:r>
              <a:rPr lang="en-GB" sz="1200" b="1" kern="1200" dirty="0" err="1">
                <a:solidFill>
                  <a:schemeClr val="tx1"/>
                </a:solidFill>
                <a:latin typeface="+mn-lt"/>
                <a:ea typeface="+mn-ea"/>
                <a:cs typeface="+mn-cs"/>
              </a:rPr>
              <a:t>DeFusco</a:t>
            </a:r>
            <a:r>
              <a:rPr lang="en-GB" sz="1200" b="1" kern="1200" dirty="0">
                <a:solidFill>
                  <a:schemeClr val="tx1"/>
                </a:solidFill>
                <a:latin typeface="+mn-lt"/>
                <a:ea typeface="+mn-ea"/>
                <a:cs typeface="+mn-cs"/>
              </a:rPr>
              <a:t> </a:t>
            </a:r>
            <a:r>
              <a:rPr lang="en-GB" sz="1200" b="1" i="1" kern="1200" dirty="0">
                <a:solidFill>
                  <a:schemeClr val="tx1"/>
                </a:solidFill>
                <a:latin typeface="+mn-lt"/>
                <a:ea typeface="+mn-ea"/>
                <a:cs typeface="+mn-cs"/>
              </a:rPr>
              <a:t>et al.</a:t>
            </a:r>
            <a:r>
              <a:rPr lang="en-GB" sz="1200" b="1" kern="1200" dirty="0">
                <a:solidFill>
                  <a:schemeClr val="tx1"/>
                </a:solidFill>
                <a:latin typeface="+mn-lt"/>
                <a:ea typeface="+mn-ea"/>
                <a:cs typeface="+mn-cs"/>
              </a:rPr>
              <a:t> (2015), the greater difference between current ratio and liquidity ratio shows the greater dependency on inventory. The acid test ratio of the </a:t>
            </a:r>
            <a:r>
              <a:rPr lang="en-GB" sz="1200" b="1" kern="1200" dirty="0" err="1">
                <a:solidFill>
                  <a:schemeClr val="tx1"/>
                </a:solidFill>
                <a:latin typeface="+mn-lt"/>
                <a:ea typeface="+mn-ea"/>
                <a:cs typeface="+mn-cs"/>
              </a:rPr>
              <a:t>Ffion</a:t>
            </a:r>
            <a:r>
              <a:rPr lang="en-GB" sz="1200" b="1" kern="1200" dirty="0">
                <a:solidFill>
                  <a:schemeClr val="tx1"/>
                </a:solidFill>
                <a:latin typeface="+mn-lt"/>
                <a:ea typeface="+mn-ea"/>
                <a:cs typeface="+mn-cs"/>
              </a:rPr>
              <a:t> limited for the year 2017 and 2018 are 1.33 and 1.57 respectively. The ratio greater than 1 suggests that business has enough cash and liquidity to run business smoothly, but a higher acid test ratio also indicates the idle cash in business. It is more useful than current ratio as it shows more clear liquidity position of the business.</a:t>
            </a:r>
          </a:p>
          <a:p>
            <a:r>
              <a:rPr lang="en-GB" sz="1200" b="1" kern="1200" dirty="0">
                <a:solidFill>
                  <a:schemeClr val="tx1"/>
                </a:solidFill>
                <a:latin typeface="+mn-lt"/>
                <a:ea typeface="+mn-ea"/>
                <a:cs typeface="+mn-cs"/>
              </a:rPr>
              <a:t>                                           2017(in £000)           2018(in £000)           </a:t>
            </a:r>
          </a:p>
          <a:p>
            <a:r>
              <a:rPr lang="en-GB" sz="1200" b="1" kern="1200" dirty="0">
                <a:solidFill>
                  <a:schemeClr val="tx1"/>
                </a:solidFill>
                <a:latin typeface="+mn-lt"/>
                <a:ea typeface="+mn-ea"/>
                <a:cs typeface="+mn-cs"/>
              </a:rPr>
              <a:t>Current Asset                           1839                         2152</a:t>
            </a:r>
          </a:p>
          <a:p>
            <a:r>
              <a:rPr lang="en-GB" sz="1200" b="1" kern="1200" dirty="0">
                <a:solidFill>
                  <a:schemeClr val="tx1"/>
                </a:solidFill>
                <a:latin typeface="+mn-lt"/>
                <a:ea typeface="+mn-ea"/>
                <a:cs typeface="+mn-cs"/>
              </a:rPr>
              <a:t>Current Liabilities               855                        888</a:t>
            </a:r>
          </a:p>
          <a:p>
            <a:r>
              <a:rPr lang="en-GB" sz="1200" b="1" kern="1200" dirty="0">
                <a:solidFill>
                  <a:schemeClr val="tx1"/>
                </a:solidFill>
                <a:latin typeface="+mn-lt"/>
                <a:ea typeface="+mn-ea"/>
                <a:cs typeface="+mn-cs"/>
              </a:rPr>
              <a:t>Inventory                                700                        750</a:t>
            </a:r>
          </a:p>
          <a:p>
            <a:r>
              <a:rPr lang="en-GB" sz="1200" b="1" kern="1200" dirty="0">
                <a:solidFill>
                  <a:schemeClr val="tx1"/>
                </a:solidFill>
                <a:latin typeface="+mn-lt"/>
                <a:ea typeface="+mn-ea"/>
                <a:cs typeface="+mn-cs"/>
              </a:rPr>
              <a:t>Current Asset – Inventory – Prepaid expenses</a:t>
            </a:r>
          </a:p>
          <a:p>
            <a:r>
              <a:rPr lang="en-GB" sz="1200" b="1" kern="1200" dirty="0">
                <a:solidFill>
                  <a:schemeClr val="tx1"/>
                </a:solidFill>
                <a:latin typeface="+mn-lt"/>
                <a:ea typeface="+mn-ea"/>
                <a:cs typeface="+mn-cs"/>
              </a:rPr>
              <a:t>Current Liabilities</a:t>
            </a:r>
          </a:p>
          <a:p>
            <a:r>
              <a:rPr lang="en-GB" sz="1200" b="1" kern="1200" dirty="0">
                <a:solidFill>
                  <a:schemeClr val="tx1"/>
                </a:solidFill>
                <a:latin typeface="+mn-lt"/>
                <a:ea typeface="+mn-ea"/>
                <a:cs typeface="+mn-cs"/>
              </a:rPr>
              <a:t>Quick Ratio =         </a:t>
            </a:r>
          </a:p>
          <a:p>
            <a:r>
              <a:rPr lang="en-GB" sz="1200" b="1" kern="1200" dirty="0">
                <a:solidFill>
                  <a:schemeClr val="tx1"/>
                </a:solidFill>
                <a:latin typeface="+mn-lt"/>
                <a:ea typeface="+mn-ea"/>
                <a:cs typeface="+mn-cs"/>
              </a:rPr>
              <a:t> </a:t>
            </a:r>
          </a:p>
          <a:p>
            <a:r>
              <a:rPr lang="en-GB" sz="1200" b="1" kern="1200" dirty="0">
                <a:solidFill>
                  <a:schemeClr val="tx1"/>
                </a:solidFill>
                <a:latin typeface="+mn-lt"/>
                <a:ea typeface="+mn-ea"/>
                <a:cs typeface="+mn-cs"/>
              </a:rPr>
              <a:t>                                         1.332164                               1.578829</a:t>
            </a:r>
          </a:p>
          <a:p>
            <a:r>
              <a:rPr lang="en-GB" sz="1200" b="1" kern="1200" dirty="0">
                <a:solidFill>
                  <a:schemeClr val="tx1"/>
                </a:solidFill>
                <a:latin typeface="+mn-lt"/>
                <a:ea typeface="+mn-ea"/>
                <a:cs typeface="+mn-cs"/>
              </a:rPr>
              <a:t>(Source: From case study)</a:t>
            </a:r>
          </a:p>
          <a:p>
            <a:r>
              <a:rPr lang="en-GB" sz="1200" b="1" kern="1200" dirty="0">
                <a:solidFill>
                  <a:schemeClr val="tx1"/>
                </a:solidFill>
                <a:latin typeface="+mn-lt"/>
                <a:ea typeface="+mn-ea"/>
                <a:cs typeface="+mn-cs"/>
              </a:rPr>
              <a:t>Gross profit ratio- The ratio indicates the relationship between the net sales and gross profit earned by the company during the year. As defined by </a:t>
            </a:r>
            <a:r>
              <a:rPr lang="en-GB" sz="1200" b="1" kern="1200" dirty="0" err="1">
                <a:solidFill>
                  <a:schemeClr val="tx1"/>
                </a:solidFill>
                <a:latin typeface="+mn-lt"/>
                <a:ea typeface="+mn-ea"/>
                <a:cs typeface="+mn-cs"/>
              </a:rPr>
              <a:t>Geng</a:t>
            </a:r>
            <a:r>
              <a:rPr lang="en-GB" sz="1200" b="1" kern="1200" dirty="0">
                <a:solidFill>
                  <a:schemeClr val="tx1"/>
                </a:solidFill>
                <a:latin typeface="+mn-lt"/>
                <a:ea typeface="+mn-ea"/>
                <a:cs typeface="+mn-cs"/>
              </a:rPr>
              <a:t> </a:t>
            </a:r>
            <a:r>
              <a:rPr lang="en-GB" sz="1200" b="1" i="1" kern="1200" dirty="0">
                <a:solidFill>
                  <a:schemeClr val="tx1"/>
                </a:solidFill>
                <a:latin typeface="+mn-lt"/>
                <a:ea typeface="+mn-ea"/>
                <a:cs typeface="+mn-cs"/>
              </a:rPr>
              <a:t>et al</a:t>
            </a:r>
            <a:r>
              <a:rPr lang="en-GB" sz="1200" b="1" kern="1200" dirty="0">
                <a:solidFill>
                  <a:schemeClr val="tx1"/>
                </a:solidFill>
                <a:latin typeface="+mn-lt"/>
                <a:ea typeface="+mn-ea"/>
                <a:cs typeface="+mn-cs"/>
              </a:rPr>
              <a:t>. (2015), the ratio shown in percentage is known as gross profit margin. The gross profit ratio for the </a:t>
            </a:r>
            <a:r>
              <a:rPr lang="en-GB" sz="1200" b="1" kern="1200" dirty="0" err="1">
                <a:solidFill>
                  <a:schemeClr val="tx1"/>
                </a:solidFill>
                <a:latin typeface="+mn-lt"/>
                <a:ea typeface="+mn-ea"/>
                <a:cs typeface="+mn-cs"/>
              </a:rPr>
              <a:t>Ffion</a:t>
            </a:r>
            <a:r>
              <a:rPr lang="en-GB" sz="1200" b="1" kern="1200" dirty="0">
                <a:solidFill>
                  <a:schemeClr val="tx1"/>
                </a:solidFill>
                <a:latin typeface="+mn-lt"/>
                <a:ea typeface="+mn-ea"/>
                <a:cs typeface="+mn-cs"/>
              </a:rPr>
              <a:t> Limited for the year 2017 is 23.3 and 2018 is 19.4. This means that company can reduce the price of its products 19.4 % in 2018 and 23.3% in year 2017  without incurring any loss. Gross profit is crucial for business and it should be sufficient for paying all the expenses.</a:t>
            </a:r>
          </a:p>
          <a:p>
            <a:r>
              <a:rPr lang="en-GB" sz="1200" b="1" kern="1200" dirty="0">
                <a:solidFill>
                  <a:schemeClr val="tx1"/>
                </a:solidFill>
                <a:latin typeface="+mn-lt"/>
                <a:ea typeface="+mn-ea"/>
                <a:cs typeface="+mn-cs"/>
              </a:rPr>
              <a:t>                                          </a:t>
            </a:r>
          </a:p>
          <a:p>
            <a:br>
              <a:rPr lang="en-GB" sz="1200" b="1" kern="1200" dirty="0">
                <a:solidFill>
                  <a:schemeClr val="tx1"/>
                </a:solidFill>
                <a:latin typeface="+mn-lt"/>
                <a:ea typeface="+mn-ea"/>
                <a:cs typeface="+mn-cs"/>
              </a:rPr>
            </a:br>
            <a:r>
              <a:rPr lang="en-GB" sz="1200" b="1" kern="1200" dirty="0">
                <a:solidFill>
                  <a:schemeClr val="tx1"/>
                </a:solidFill>
                <a:latin typeface="+mn-lt"/>
                <a:ea typeface="+mn-ea"/>
                <a:cs typeface="+mn-cs"/>
              </a:rPr>
              <a:t> </a:t>
            </a:r>
          </a:p>
          <a:p>
            <a:r>
              <a:rPr lang="en-GB" sz="1200" b="1" kern="1200" dirty="0">
                <a:solidFill>
                  <a:schemeClr val="tx1"/>
                </a:solidFill>
                <a:latin typeface="+mn-lt"/>
                <a:ea typeface="+mn-ea"/>
                <a:cs typeface="+mn-cs"/>
              </a:rPr>
              <a:t>                                         2017(in £000)           2018(in £000)           </a:t>
            </a:r>
          </a:p>
          <a:p>
            <a:r>
              <a:rPr lang="en-GB" sz="1200" b="1" kern="1200" dirty="0">
                <a:solidFill>
                  <a:schemeClr val="tx1"/>
                </a:solidFill>
                <a:latin typeface="+mn-lt"/>
                <a:ea typeface="+mn-ea"/>
                <a:cs typeface="+mn-cs"/>
              </a:rPr>
              <a:t>Gross profit                              2100                       1850</a:t>
            </a:r>
          </a:p>
          <a:p>
            <a:r>
              <a:rPr lang="en-GB" sz="1200" b="1" kern="1200" dirty="0">
                <a:solidFill>
                  <a:schemeClr val="tx1"/>
                </a:solidFill>
                <a:latin typeface="+mn-lt"/>
                <a:ea typeface="+mn-ea"/>
                <a:cs typeface="+mn-cs"/>
              </a:rPr>
              <a:t>Sales                                          9000                      9500</a:t>
            </a:r>
          </a:p>
          <a:p>
            <a:r>
              <a:rPr lang="en-GB" sz="1200" b="1" kern="1200" dirty="0">
                <a:solidFill>
                  <a:schemeClr val="tx1"/>
                </a:solidFill>
                <a:latin typeface="+mn-lt"/>
                <a:ea typeface="+mn-ea"/>
                <a:cs typeface="+mn-cs"/>
              </a:rPr>
              <a:t> Gross Profit Ratio           </a:t>
            </a:r>
          </a:p>
          <a:p>
            <a:r>
              <a:rPr lang="en-GB" sz="1200" b="1" kern="1200" dirty="0">
                <a:solidFill>
                  <a:schemeClr val="tx1"/>
                </a:solidFill>
                <a:latin typeface="+mn-lt"/>
                <a:ea typeface="+mn-ea"/>
                <a:cs typeface="+mn-cs"/>
              </a:rPr>
              <a:t>                                               23.33333                   19.47368</a:t>
            </a:r>
          </a:p>
          <a:p>
            <a:r>
              <a:rPr lang="en-GB" sz="1200" b="1" kern="1200" dirty="0">
                <a:solidFill>
                  <a:schemeClr val="tx1"/>
                </a:solidFill>
                <a:latin typeface="+mn-lt"/>
                <a:ea typeface="+mn-ea"/>
                <a:cs typeface="+mn-cs"/>
              </a:rPr>
              <a:t>(Source: From case study)</a:t>
            </a:r>
          </a:p>
          <a:p>
            <a:br>
              <a:rPr lang="en-GB" sz="1200" b="1" kern="1200" dirty="0">
                <a:solidFill>
                  <a:schemeClr val="tx1"/>
                </a:solidFill>
                <a:latin typeface="+mn-lt"/>
                <a:ea typeface="+mn-ea"/>
                <a:cs typeface="+mn-cs"/>
              </a:rPr>
            </a:br>
            <a:r>
              <a:rPr lang="en-GB" sz="1200" b="1" kern="1200" dirty="0">
                <a:solidFill>
                  <a:schemeClr val="tx1"/>
                </a:solidFill>
                <a:latin typeface="+mn-lt"/>
                <a:ea typeface="+mn-ea"/>
                <a:cs typeface="+mn-cs"/>
              </a:rPr>
              <a:t>Net Profit Ratio - The ratio suggests about the total revenue, cash outflow, additional income and debt including interest. It is one of the significant ratio to identify the financial health of business. As commented by </a:t>
            </a:r>
            <a:r>
              <a:rPr lang="en-GB" sz="1200" b="1" kern="1200" dirty="0" err="1">
                <a:solidFill>
                  <a:schemeClr val="tx1"/>
                </a:solidFill>
                <a:latin typeface="+mn-lt"/>
                <a:ea typeface="+mn-ea"/>
                <a:cs typeface="+mn-cs"/>
              </a:rPr>
              <a:t>Plantin</a:t>
            </a:r>
            <a:r>
              <a:rPr lang="en-GB" sz="1200" b="1" kern="1200" dirty="0">
                <a:solidFill>
                  <a:schemeClr val="tx1"/>
                </a:solidFill>
                <a:latin typeface="+mn-lt"/>
                <a:ea typeface="+mn-ea"/>
                <a:cs typeface="+mn-cs"/>
              </a:rPr>
              <a:t> and </a:t>
            </a:r>
            <a:r>
              <a:rPr lang="en-GB" sz="1200" b="1" kern="1200" dirty="0" err="1">
                <a:solidFill>
                  <a:schemeClr val="tx1"/>
                </a:solidFill>
                <a:latin typeface="+mn-lt"/>
                <a:ea typeface="+mn-ea"/>
                <a:cs typeface="+mn-cs"/>
              </a:rPr>
              <a:t>Rochet</a:t>
            </a:r>
            <a:r>
              <a:rPr lang="en-GB" sz="1200" b="1" kern="1200" dirty="0">
                <a:solidFill>
                  <a:schemeClr val="tx1"/>
                </a:solidFill>
                <a:latin typeface="+mn-lt"/>
                <a:ea typeface="+mn-ea"/>
                <a:cs typeface="+mn-cs"/>
              </a:rPr>
              <a:t> (2016), by evaluating fluctuation in net profit, Ratio Company can identify the strength and flaw of current business functions and predict the future profit. The net profit ratio of the </a:t>
            </a:r>
            <a:r>
              <a:rPr lang="en-GB" sz="1200" b="1" kern="1200" dirty="0" err="1">
                <a:solidFill>
                  <a:schemeClr val="tx1"/>
                </a:solidFill>
                <a:latin typeface="+mn-lt"/>
                <a:ea typeface="+mn-ea"/>
                <a:cs typeface="+mn-cs"/>
              </a:rPr>
              <a:t>Ffion</a:t>
            </a:r>
            <a:r>
              <a:rPr lang="en-GB" sz="1200" b="1" kern="1200" dirty="0">
                <a:solidFill>
                  <a:schemeClr val="tx1"/>
                </a:solidFill>
                <a:latin typeface="+mn-lt"/>
                <a:ea typeface="+mn-ea"/>
                <a:cs typeface="+mn-cs"/>
              </a:rPr>
              <a:t> Limited for the year 2017 is 6.93 and for the year 2018 is 3.23. The profit margin of the company is decreasing. Company should pay attention on increasing the sale volume and profit margin to increase the net profit.                                          2017(in £000)           2018(in £000)  </a:t>
            </a:r>
          </a:p>
          <a:p>
            <a:r>
              <a:rPr lang="en-GB" sz="1200" b="1" kern="1200" dirty="0">
                <a:solidFill>
                  <a:schemeClr val="tx1"/>
                </a:solidFill>
                <a:latin typeface="+mn-lt"/>
                <a:ea typeface="+mn-ea"/>
                <a:cs typeface="+mn-cs"/>
              </a:rPr>
              <a:t>Net Profit                              623                               307</a:t>
            </a:r>
          </a:p>
          <a:p>
            <a:r>
              <a:rPr lang="en-GB" sz="1200" b="1" kern="1200" dirty="0">
                <a:solidFill>
                  <a:schemeClr val="tx1"/>
                </a:solidFill>
                <a:latin typeface="+mn-lt"/>
                <a:ea typeface="+mn-ea"/>
                <a:cs typeface="+mn-cs"/>
              </a:rPr>
              <a:t>Sales                                      9000                             9500</a:t>
            </a:r>
          </a:p>
          <a:p>
            <a:r>
              <a:rPr lang="en-GB" sz="1200" b="1" kern="1200" dirty="0">
                <a:solidFill>
                  <a:schemeClr val="tx1"/>
                </a:solidFill>
                <a:latin typeface="+mn-lt"/>
                <a:ea typeface="+mn-ea"/>
                <a:cs typeface="+mn-cs"/>
              </a:rPr>
              <a:t>Net Profit Ratio                  </a:t>
            </a:r>
          </a:p>
          <a:p>
            <a:r>
              <a:rPr lang="en-GB" sz="1200" b="1" kern="1200" dirty="0">
                <a:solidFill>
                  <a:schemeClr val="tx1"/>
                </a:solidFill>
                <a:latin typeface="+mn-lt"/>
                <a:ea typeface="+mn-ea"/>
                <a:cs typeface="+mn-cs"/>
              </a:rPr>
              <a:t>                                               6.93                            3.23</a:t>
            </a:r>
          </a:p>
          <a:p>
            <a:r>
              <a:rPr lang="en-GB" sz="1200" b="1" kern="1200" dirty="0">
                <a:solidFill>
                  <a:schemeClr val="tx1"/>
                </a:solidFill>
                <a:latin typeface="+mn-lt"/>
                <a:ea typeface="+mn-ea"/>
                <a:cs typeface="+mn-cs"/>
              </a:rPr>
              <a:t>(Source: From case study)</a:t>
            </a:r>
          </a:p>
          <a:p>
            <a:endParaRPr lang="en-US" dirty="0"/>
          </a:p>
        </p:txBody>
      </p:sp>
      <p:sp>
        <p:nvSpPr>
          <p:cNvPr id="4" name="Slide Number Placeholder 3"/>
          <p:cNvSpPr>
            <a:spLocks noGrp="1"/>
          </p:cNvSpPr>
          <p:nvPr>
            <p:ph type="sldNum" sz="quarter" idx="10"/>
          </p:nvPr>
        </p:nvSpPr>
        <p:spPr/>
        <p:txBody>
          <a:bodyPr/>
          <a:lstStyle/>
          <a:p>
            <a:fld id="{D79C9639-793F-4AFA-B3C6-6D1E3BA9EE24}"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kern="1200" dirty="0">
                <a:solidFill>
                  <a:schemeClr val="tx1"/>
                </a:solidFill>
                <a:latin typeface="+mn-lt"/>
                <a:ea typeface="+mn-ea"/>
                <a:cs typeface="+mn-cs"/>
              </a:rPr>
              <a:t>Understanding of ratio and fluctuation for hotel management business is essential. Some of the significances are given below:</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 Financial statement analysis </a:t>
            </a:r>
            <a:r>
              <a:rPr lang="en-GB" sz="1200" kern="1200" dirty="0">
                <a:solidFill>
                  <a:schemeClr val="tx1"/>
                </a:solidFill>
                <a:latin typeface="+mn-lt"/>
                <a:ea typeface="+mn-ea"/>
                <a:cs typeface="+mn-cs"/>
              </a:rPr>
              <a:t>- The evaluation of financial statement is important for internal and external users of business. According to Hermes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(2018), different stakeholders have different interest in business. For instance shareholder have motive to earn dividend and increase earnings per share. At the same time, creditors are more interested in liquidity ratio to know the ability of business to pay the liabilities. The current ratio of </a:t>
            </a:r>
            <a:r>
              <a:rPr lang="en-GB" sz="1200" kern="1200" dirty="0" err="1">
                <a:solidFill>
                  <a:schemeClr val="tx1"/>
                </a:solidFill>
                <a:latin typeface="+mn-lt"/>
                <a:ea typeface="+mn-ea"/>
                <a:cs typeface="+mn-cs"/>
              </a:rPr>
              <a:t>Ffion</a:t>
            </a:r>
            <a:r>
              <a:rPr lang="en-GB" sz="1200" kern="1200" dirty="0">
                <a:solidFill>
                  <a:schemeClr val="tx1"/>
                </a:solidFill>
                <a:latin typeface="+mn-lt"/>
                <a:ea typeface="+mn-ea"/>
                <a:cs typeface="+mn-cs"/>
              </a:rPr>
              <a:t> Limited is showing the comfortable position of business to pay the obligation.</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Understanding of profitability</a:t>
            </a:r>
            <a:r>
              <a:rPr lang="en-GB" sz="1200" kern="1200" dirty="0">
                <a:solidFill>
                  <a:schemeClr val="tx1"/>
                </a:solidFill>
                <a:latin typeface="+mn-lt"/>
                <a:ea typeface="+mn-ea"/>
                <a:cs typeface="+mn-cs"/>
              </a:rPr>
              <a:t> - The ratios are helpful in determining the profitability of the business. The return on assets and return on equity helps in identify the earning generating capacity of business. It indicated that business is earning sufficient profit from proper utilization of assets. The ratios like gross profit ratio and net profit ratio show the ability of company earning profit from sales. The gross profit ratio for </a:t>
            </a:r>
            <a:r>
              <a:rPr lang="en-GB" sz="1200" kern="1200" dirty="0" err="1">
                <a:solidFill>
                  <a:schemeClr val="tx1"/>
                </a:solidFill>
                <a:latin typeface="+mn-lt"/>
                <a:ea typeface="+mn-ea"/>
                <a:cs typeface="+mn-cs"/>
              </a:rPr>
              <a:t>Ffion</a:t>
            </a:r>
            <a:r>
              <a:rPr lang="en-GB" sz="1200" kern="1200" dirty="0">
                <a:solidFill>
                  <a:schemeClr val="tx1"/>
                </a:solidFill>
                <a:latin typeface="+mn-lt"/>
                <a:ea typeface="+mn-ea"/>
                <a:cs typeface="+mn-cs"/>
              </a:rPr>
              <a:t> Limited is showing that company is earning sufficient profit on sales to pay all the annual expenses.</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Identify the operational efficiency</a:t>
            </a:r>
            <a:r>
              <a:rPr lang="en-GB" sz="1200" kern="1200" dirty="0">
                <a:solidFill>
                  <a:schemeClr val="tx1"/>
                </a:solidFill>
                <a:latin typeface="+mn-lt"/>
                <a:ea typeface="+mn-ea"/>
                <a:cs typeface="+mn-cs"/>
              </a:rPr>
              <a:t> - Ratios like asset turnover ratio and inventory turnover ratio shows the efficiency of the business. These ratios can be compared with the competitors to identify the position of company in the market. These ratios show the utilization company’s assets to generate profit. Higher the ratio means higher efficiency in utilizing the assets of business to earn profit. Weaker ratio indicates that company is not utilising the assets properly in the business. The profit earned from the assets and resources is not enough to manage the expenses of business.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Identify the Liquidity position</a:t>
            </a:r>
            <a:r>
              <a:rPr lang="en-GB" sz="1200" kern="1200" dirty="0">
                <a:solidFill>
                  <a:schemeClr val="tx1"/>
                </a:solidFill>
                <a:latin typeface="+mn-lt"/>
                <a:ea typeface="+mn-ea"/>
                <a:cs typeface="+mn-cs"/>
              </a:rPr>
              <a:t> - These ratio helps in determining the capability of company meeting short-term liabilities. Current ratio, quick ratio are the example of liquidity ratio. As commented by Kim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(2016), creditors and financial institutions use these ratios to analyse the position of cash in the business. The current ratio of </a:t>
            </a:r>
            <a:r>
              <a:rPr lang="en-GB" sz="1200" kern="1200" dirty="0" err="1">
                <a:solidFill>
                  <a:schemeClr val="tx1"/>
                </a:solidFill>
                <a:latin typeface="+mn-lt"/>
                <a:ea typeface="+mn-ea"/>
                <a:cs typeface="+mn-cs"/>
              </a:rPr>
              <a:t>Ffion</a:t>
            </a:r>
            <a:r>
              <a:rPr lang="en-GB" sz="1200" kern="1200" dirty="0">
                <a:solidFill>
                  <a:schemeClr val="tx1"/>
                </a:solidFill>
                <a:latin typeface="+mn-lt"/>
                <a:ea typeface="+mn-ea"/>
                <a:cs typeface="+mn-cs"/>
              </a:rPr>
              <a:t> Limited is greater than two that shows company has enough liquidity to pay short-term debt and creditors. It also shows that company has a stable cash inflow in the business and the liquid assets are properly utilised to maintain the inflow and outflow.</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Helps in identifying risk</a:t>
            </a:r>
            <a:r>
              <a:rPr lang="en-GB" sz="1200" kern="1200" dirty="0">
                <a:solidFill>
                  <a:schemeClr val="tx1"/>
                </a:solidFill>
                <a:latin typeface="+mn-lt"/>
                <a:ea typeface="+mn-ea"/>
                <a:cs typeface="+mn-cs"/>
              </a:rPr>
              <a:t> - The main reason for the ratio analysis is to identify the business risk associated with business. According to </a:t>
            </a:r>
            <a:r>
              <a:rPr lang="en-GB" sz="1200" kern="1200" dirty="0" err="1">
                <a:solidFill>
                  <a:schemeClr val="tx1"/>
                </a:solidFill>
                <a:latin typeface="+mn-lt"/>
                <a:ea typeface="+mn-ea"/>
                <a:cs typeface="+mn-cs"/>
              </a:rPr>
              <a:t>Glasserman</a:t>
            </a:r>
            <a:r>
              <a:rPr lang="en-GB" sz="1200" kern="1200" dirty="0">
                <a:solidFill>
                  <a:schemeClr val="tx1"/>
                </a:solidFill>
                <a:latin typeface="+mn-lt"/>
                <a:ea typeface="+mn-ea"/>
                <a:cs typeface="+mn-cs"/>
              </a:rPr>
              <a:t> and Young (2015), there are many ratios such as gross profit ratio, net profit ratio and liquidity ratio that indicate the position assets and profits of the business. </a:t>
            </a:r>
            <a:r>
              <a:rPr lang="en-GB" sz="1200" kern="1200" dirty="0" err="1">
                <a:solidFill>
                  <a:schemeClr val="tx1"/>
                </a:solidFill>
                <a:latin typeface="+mn-lt"/>
                <a:ea typeface="+mn-ea"/>
                <a:cs typeface="+mn-cs"/>
              </a:rPr>
              <a:t>Ffion</a:t>
            </a:r>
            <a:r>
              <a:rPr lang="en-GB" sz="1200" kern="1200" dirty="0">
                <a:solidFill>
                  <a:schemeClr val="tx1"/>
                </a:solidFill>
                <a:latin typeface="+mn-lt"/>
                <a:ea typeface="+mn-ea"/>
                <a:cs typeface="+mn-cs"/>
              </a:rPr>
              <a:t> Limited also performs the ratio analysis to evaluate the risks and strengths of business. A higher ratio shows the strengths and a lower ratio indicates the instability and weaknesses of the business.</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Helps in future planning</a:t>
            </a:r>
            <a:r>
              <a:rPr lang="en-GB" sz="1200" kern="1200" dirty="0">
                <a:solidFill>
                  <a:schemeClr val="tx1"/>
                </a:solidFill>
                <a:latin typeface="+mn-lt"/>
                <a:ea typeface="+mn-ea"/>
                <a:cs typeface="+mn-cs"/>
              </a:rPr>
              <a:t> - External and internal users can use these ratios to plan the strategies and policies regarding the investment and functions of business. Shareholders can analyse that the investment in business will be profitable or not. These ratios shows indicate the efficiency and performance of the business. Shareholders invest in the companies with higher turnover and profitability ratios. The businesses identify the risks from the lower performance ratios.</a:t>
            </a:r>
            <a:endParaRPr lang="en-US" sz="1200" kern="120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79C9639-793F-4AFA-B3C6-6D1E3BA9EE24}"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kern="1200" dirty="0">
                <a:solidFill>
                  <a:schemeClr val="tx1"/>
                </a:solidFill>
                <a:latin typeface="+mn-lt"/>
                <a:ea typeface="+mn-ea"/>
                <a:cs typeface="+mn-cs"/>
              </a:rPr>
              <a:t>Ratio </a:t>
            </a:r>
            <a:r>
              <a:rPr lang="en-GB" sz="1200" kern="1200" dirty="0" err="1">
                <a:solidFill>
                  <a:schemeClr val="tx1"/>
                </a:solidFill>
                <a:latin typeface="+mn-lt"/>
                <a:ea typeface="+mn-ea"/>
                <a:cs typeface="+mn-cs"/>
              </a:rPr>
              <a:t>anaylisis</a:t>
            </a:r>
            <a:r>
              <a:rPr lang="en-GB" sz="1200" kern="1200" dirty="0">
                <a:solidFill>
                  <a:schemeClr val="tx1"/>
                </a:solidFill>
                <a:latin typeface="+mn-lt"/>
                <a:ea typeface="+mn-ea"/>
                <a:cs typeface="+mn-cs"/>
              </a:rPr>
              <a:t> is the tool to indentify the strength and weaknesses of financial statement of a business. Some of the advantages and disadvantages of ratio analysis is given below:</a:t>
            </a:r>
            <a:endParaRPr lang="en-US" sz="1200" kern="1200" dirty="0">
              <a:solidFill>
                <a:schemeClr val="tx1"/>
              </a:solidFill>
              <a:latin typeface="+mn-lt"/>
              <a:ea typeface="+mn-ea"/>
              <a:cs typeface="+mn-cs"/>
            </a:endParaRPr>
          </a:p>
          <a:p>
            <a:r>
              <a:rPr lang="en-GB" sz="1200" b="1" i="1" kern="1200" dirty="0">
                <a:solidFill>
                  <a:schemeClr val="tx1"/>
                </a:solidFill>
                <a:latin typeface="+mn-lt"/>
                <a:ea typeface="+mn-ea"/>
                <a:cs typeface="+mn-cs"/>
              </a:rPr>
              <a:t>Advantages:</a:t>
            </a:r>
            <a:br>
              <a:rPr lang="en-GB" sz="1200" kern="1200" dirty="0">
                <a:solidFill>
                  <a:schemeClr val="tx1"/>
                </a:solidFill>
                <a:latin typeface="+mn-lt"/>
                <a:ea typeface="+mn-ea"/>
                <a:cs typeface="+mn-cs"/>
              </a:rPr>
            </a:br>
            <a:r>
              <a:rPr lang="en-GB" sz="1200" b="1" kern="1200" dirty="0">
                <a:solidFill>
                  <a:schemeClr val="tx1"/>
                </a:solidFill>
                <a:latin typeface="+mn-lt"/>
                <a:ea typeface="+mn-ea"/>
                <a:cs typeface="+mn-cs"/>
              </a:rPr>
              <a:t>Planning and forecasting - The ratios are the analytical tool that gives the current position of business according to financial statement. As stated by </a:t>
            </a:r>
            <a:r>
              <a:rPr lang="en-GB" sz="1200" b="1" kern="1200" dirty="0" err="1">
                <a:solidFill>
                  <a:schemeClr val="tx1"/>
                </a:solidFill>
                <a:latin typeface="+mn-lt"/>
                <a:ea typeface="+mn-ea"/>
                <a:cs typeface="+mn-cs"/>
              </a:rPr>
              <a:t>Ehrhardt</a:t>
            </a:r>
            <a:r>
              <a:rPr lang="en-GB" sz="1200" b="1" kern="1200" dirty="0">
                <a:solidFill>
                  <a:schemeClr val="tx1"/>
                </a:solidFill>
                <a:latin typeface="+mn-lt"/>
                <a:ea typeface="+mn-ea"/>
                <a:cs typeface="+mn-cs"/>
              </a:rPr>
              <a:t> and Brigham (2016), the trend from the previous years can be evaluated to forecast the future. Hotel and tour industry uses ratios to fore cast the trends and needs of change in current practice.</a:t>
            </a:r>
            <a:br>
              <a:rPr lang="en-GB" sz="1200" b="1" kern="1200" dirty="0">
                <a:solidFill>
                  <a:schemeClr val="tx1"/>
                </a:solidFill>
                <a:latin typeface="+mn-lt"/>
                <a:ea typeface="+mn-ea"/>
                <a:cs typeface="+mn-cs"/>
              </a:rPr>
            </a:br>
            <a:r>
              <a:rPr lang="en-GB" sz="1200" b="1" kern="1200" dirty="0">
                <a:solidFill>
                  <a:schemeClr val="tx1"/>
                </a:solidFill>
                <a:latin typeface="+mn-lt"/>
                <a:ea typeface="+mn-ea"/>
                <a:cs typeface="+mn-cs"/>
              </a:rPr>
              <a:t>Preparing budget- Budgets are estimate of future activities based on past trends. These trends are indicated by the ratios.  Hotel industries also prepared budget for the year to plan the strategies. Hence, they use ratios to determine the figures in budget. Indicates operating efficiency- Different ratios shows the degree of efficiency of the budget. Debtor turnover ratio, inventory turnover ratio and cash to asset ratios show the performance of business in the market. Hotel industry also uses the ratios such as gross profit ratio, asset turnover ratios to measure the </a:t>
            </a:r>
            <a:r>
              <a:rPr lang="en-GB" sz="1200" b="1" kern="1200" dirty="0" err="1">
                <a:solidFill>
                  <a:schemeClr val="tx1"/>
                </a:solidFill>
                <a:latin typeface="+mn-lt"/>
                <a:ea typeface="+mn-ea"/>
                <a:cs typeface="+mn-cs"/>
              </a:rPr>
              <a:t>effeciency</a:t>
            </a:r>
            <a:r>
              <a:rPr lang="en-GB" sz="1200" b="1" kern="1200" dirty="0">
                <a:solidFill>
                  <a:schemeClr val="tx1"/>
                </a:solidFill>
                <a:latin typeface="+mn-lt"/>
                <a:ea typeface="+mn-ea"/>
                <a:cs typeface="+mn-cs"/>
              </a:rPr>
              <a:t>.</a:t>
            </a:r>
            <a:br>
              <a:rPr lang="en-GB" sz="1200" b="1" kern="1200" dirty="0">
                <a:solidFill>
                  <a:schemeClr val="tx1"/>
                </a:solidFill>
                <a:latin typeface="+mn-lt"/>
                <a:ea typeface="+mn-ea"/>
                <a:cs typeface="+mn-cs"/>
              </a:rPr>
            </a:br>
            <a:r>
              <a:rPr lang="en-GB" sz="1200" b="1" kern="1200" dirty="0">
                <a:solidFill>
                  <a:schemeClr val="tx1"/>
                </a:solidFill>
                <a:latin typeface="+mn-lt"/>
                <a:ea typeface="+mn-ea"/>
                <a:cs typeface="+mn-cs"/>
              </a:rPr>
              <a:t>Comparison with competitors - The ratios can be compared with ratios of competitors’ financial statement to analyse the performance of business in the competitive market.  Hotel and tour industries also face the competition and their level of competition is determined by comparing the ratios with the competitors.</a:t>
            </a:r>
            <a:br>
              <a:rPr lang="en-GB" sz="1200" b="1" kern="1200" dirty="0">
                <a:solidFill>
                  <a:schemeClr val="tx1"/>
                </a:solidFill>
                <a:latin typeface="+mn-lt"/>
                <a:ea typeface="+mn-ea"/>
                <a:cs typeface="+mn-cs"/>
              </a:rPr>
            </a:br>
            <a:r>
              <a:rPr lang="en-GB" sz="1200" b="1" kern="1200" dirty="0">
                <a:solidFill>
                  <a:schemeClr val="tx1"/>
                </a:solidFill>
                <a:latin typeface="+mn-lt"/>
                <a:ea typeface="+mn-ea"/>
                <a:cs typeface="+mn-cs"/>
              </a:rPr>
              <a:t>Indicates liquidity in business- There are    ratios such as acid test ratio, current ratio that shows the availability of liquid resources and their usage in business. According to Ball </a:t>
            </a:r>
            <a:r>
              <a:rPr lang="en-GB" sz="1200" b="1" i="1" kern="1200" dirty="0">
                <a:solidFill>
                  <a:schemeClr val="tx1"/>
                </a:solidFill>
                <a:latin typeface="+mn-lt"/>
                <a:ea typeface="+mn-ea"/>
                <a:cs typeface="+mn-cs"/>
              </a:rPr>
              <a:t>et al</a:t>
            </a:r>
            <a:r>
              <a:rPr lang="en-GB" sz="1200" b="1" kern="1200" dirty="0">
                <a:solidFill>
                  <a:schemeClr val="tx1"/>
                </a:solidFill>
                <a:latin typeface="+mn-lt"/>
                <a:ea typeface="+mn-ea"/>
                <a:cs typeface="+mn-cs"/>
              </a:rPr>
              <a:t>. (2015), creditors and shareholder of the business use these ratios to plan the investment with the business. Hotel industry also uses the liquid ratios to check that they have sufficient funds to meet the short-term liabilities. </a:t>
            </a:r>
            <a:r>
              <a:rPr lang="en-GB" sz="1200" b="1" i="1" kern="1200" dirty="0">
                <a:solidFill>
                  <a:schemeClr val="tx1"/>
                </a:solidFill>
                <a:latin typeface="+mn-lt"/>
                <a:ea typeface="+mn-ea"/>
                <a:cs typeface="+mn-cs"/>
              </a:rPr>
              <a:t>Disadvantages: </a:t>
            </a:r>
            <a:br>
              <a:rPr lang="en-GB" sz="1200" b="1" kern="1200" dirty="0">
                <a:solidFill>
                  <a:schemeClr val="tx1"/>
                </a:solidFill>
                <a:latin typeface="+mn-lt"/>
                <a:ea typeface="+mn-ea"/>
                <a:cs typeface="+mn-cs"/>
              </a:rPr>
            </a:br>
            <a:r>
              <a:rPr lang="en-GB" sz="1200" b="1" kern="1200" dirty="0">
                <a:solidFill>
                  <a:schemeClr val="tx1"/>
                </a:solidFill>
                <a:latin typeface="+mn-lt"/>
                <a:ea typeface="+mn-ea"/>
                <a:cs typeface="+mn-cs"/>
              </a:rPr>
              <a:t>Limitations of financial statement - The ratios are calculated from financial statement and there are certain limitations of financial statement such as periodic values, historic value and accounting approach. These limitations influence the quality and accuracy of ratios. Hotel industries also prepare annual financial statements hence the ratios gives the trends of previous year’s figures and business environment keeps changing every day.</a:t>
            </a:r>
          </a:p>
          <a:p>
            <a:r>
              <a:rPr lang="en-GB" sz="1200" b="1" kern="1200" dirty="0">
                <a:solidFill>
                  <a:schemeClr val="tx1"/>
                </a:solidFill>
                <a:latin typeface="+mn-lt"/>
                <a:ea typeface="+mn-ea"/>
                <a:cs typeface="+mn-cs"/>
              </a:rPr>
              <a:t>Historical </a:t>
            </a:r>
            <a:r>
              <a:rPr lang="en-GB" sz="1200" b="1" kern="1200" dirty="0" err="1">
                <a:solidFill>
                  <a:schemeClr val="tx1"/>
                </a:solidFill>
                <a:latin typeface="+mn-lt"/>
                <a:ea typeface="+mn-ea"/>
                <a:cs typeface="+mn-cs"/>
              </a:rPr>
              <a:t>informations</a:t>
            </a:r>
            <a:r>
              <a:rPr lang="en-GB" sz="1200" b="1" kern="1200" dirty="0">
                <a:solidFill>
                  <a:schemeClr val="tx1"/>
                </a:solidFill>
                <a:latin typeface="+mn-lt"/>
                <a:ea typeface="+mn-ea"/>
                <a:cs typeface="+mn-cs"/>
              </a:rPr>
              <a:t> - The values shown in financial statements are not current values, hence it does not provide the indications of current position of business. Hotel industries are mostly depends on seasons for business, and figures and demands changes in every season. It is difficult to calculate accurate ratio with changing figures.</a:t>
            </a:r>
          </a:p>
          <a:p>
            <a:r>
              <a:rPr lang="en-GB" sz="1200" b="1" kern="1200" dirty="0">
                <a:solidFill>
                  <a:schemeClr val="tx1"/>
                </a:solidFill>
                <a:latin typeface="+mn-lt"/>
                <a:ea typeface="+mn-ea"/>
                <a:cs typeface="+mn-cs"/>
              </a:rPr>
              <a:t>Quantitative analysis - The ratios indicates on quantitative values, but qualitative values are ignored. For example - high liquidity ratio is not always positive indicator; it shows that cash is sitting idle in the business. Same time large number of assets also includes scraps and obsolete items that are not differentiated during ratio calculation.</a:t>
            </a:r>
          </a:p>
          <a:p>
            <a:r>
              <a:rPr lang="en-GB" sz="1200" b="1" kern="1200" dirty="0">
                <a:solidFill>
                  <a:schemeClr val="tx1"/>
                </a:solidFill>
                <a:latin typeface="+mn-lt"/>
                <a:ea typeface="+mn-ea"/>
                <a:cs typeface="+mn-cs"/>
              </a:rPr>
              <a:t>Window dressing - It means sometimes businesses prepare the balance sheet in a way that make it look good and hide the actual position of the business. The wrong figures in financial statement also give wrong ratios. The wrong assumptions and errors also manipulates the ratios and gives wrong indication.</a:t>
            </a:r>
          </a:p>
          <a:p>
            <a:r>
              <a:rPr lang="en-GB" sz="1200" b="1" kern="1200" dirty="0">
                <a:solidFill>
                  <a:schemeClr val="tx1"/>
                </a:solidFill>
                <a:latin typeface="+mn-lt"/>
                <a:ea typeface="+mn-ea"/>
                <a:cs typeface="+mn-cs"/>
              </a:rPr>
              <a:t>Seasonal factors affect accuracy - It is very important to pay attention while calculating ratios for seasonal businesses such as hotel and tour. These businesses tend to earn more in vacations and wedding season. The ratios are calculated on yearly figures. Hence, ratios can give biased results.</a:t>
            </a:r>
          </a:p>
          <a:p>
            <a:r>
              <a:rPr lang="en-GB" sz="1200" b="1"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79C9639-793F-4AFA-B3C6-6D1E3BA9EE24}"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Ratio analysis is done to predict the position of company’s financial statement based on values present in the statement. These ratios helps in determining the plans and budgets for the business. There are ratios such as current ratio, debt equity ratio and asset turnover ratio that indicate the operating efficiency of business. The current ratio, gross profit ratio, net profit ratio and quick ratio has been calculated in the report in context with </a:t>
            </a:r>
            <a:r>
              <a:rPr lang="en-GB" sz="1200" kern="1200" dirty="0" err="1">
                <a:solidFill>
                  <a:schemeClr val="tx1"/>
                </a:solidFill>
                <a:latin typeface="+mn-lt"/>
                <a:ea typeface="+mn-ea"/>
                <a:cs typeface="+mn-cs"/>
              </a:rPr>
              <a:t>Ffion</a:t>
            </a:r>
            <a:r>
              <a:rPr lang="en-GB" sz="1200" kern="1200" dirty="0">
                <a:solidFill>
                  <a:schemeClr val="tx1"/>
                </a:solidFill>
                <a:latin typeface="+mn-lt"/>
                <a:ea typeface="+mn-ea"/>
                <a:cs typeface="+mn-cs"/>
              </a:rPr>
              <a:t> Limited. The advantages and disadvantages of the ratios and fluctuations are also mentioned in the report with the reference of hotel and tour industry.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79C9639-793F-4AFA-B3C6-6D1E3BA9EE24}"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West, J. and Bhattacharya, M., 2016. Intelligent financial fraud detection: a comprehensive review. </a:t>
            </a:r>
            <a:r>
              <a:rPr lang="en-US" sz="1200" i="1" kern="1200" dirty="0">
                <a:solidFill>
                  <a:schemeClr val="tx1"/>
                </a:solidFill>
                <a:latin typeface="+mn-lt"/>
                <a:ea typeface="+mn-ea"/>
                <a:cs typeface="+mn-cs"/>
              </a:rPr>
              <a:t>Computers &amp; security</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57</a:t>
            </a:r>
            <a:r>
              <a:rPr lang="en-US" sz="1200" kern="1200" dirty="0">
                <a:solidFill>
                  <a:schemeClr val="tx1"/>
                </a:solidFill>
                <a:latin typeface="+mn-lt"/>
                <a:ea typeface="+mn-ea"/>
                <a:cs typeface="+mn-cs"/>
              </a:rPr>
              <a:t>, pp.47-66.</a:t>
            </a:r>
          </a:p>
          <a:p>
            <a:r>
              <a:rPr lang="en-GB" sz="1200" kern="1200" dirty="0" err="1">
                <a:solidFill>
                  <a:schemeClr val="tx1"/>
                </a:solidFill>
                <a:latin typeface="+mn-lt"/>
                <a:ea typeface="+mn-ea"/>
                <a:cs typeface="+mn-cs"/>
              </a:rPr>
              <a:t>DeFusco</a:t>
            </a:r>
            <a:r>
              <a:rPr lang="en-GB" sz="1200" kern="1200" dirty="0">
                <a:solidFill>
                  <a:schemeClr val="tx1"/>
                </a:solidFill>
                <a:latin typeface="+mn-lt"/>
                <a:ea typeface="+mn-ea"/>
                <a:cs typeface="+mn-cs"/>
              </a:rPr>
              <a:t>, R.A., </a:t>
            </a:r>
            <a:r>
              <a:rPr lang="en-GB" sz="1200" kern="1200" dirty="0" err="1">
                <a:solidFill>
                  <a:schemeClr val="tx1"/>
                </a:solidFill>
                <a:latin typeface="+mn-lt"/>
                <a:ea typeface="+mn-ea"/>
                <a:cs typeface="+mn-cs"/>
              </a:rPr>
              <a:t>McLeavey</a:t>
            </a:r>
            <a:r>
              <a:rPr lang="en-GB" sz="1200" kern="1200" dirty="0">
                <a:solidFill>
                  <a:schemeClr val="tx1"/>
                </a:solidFill>
                <a:latin typeface="+mn-lt"/>
                <a:ea typeface="+mn-ea"/>
                <a:cs typeface="+mn-cs"/>
              </a:rPr>
              <a:t>, D.W., Pinto, J.E., </a:t>
            </a:r>
            <a:r>
              <a:rPr lang="en-GB" sz="1200" kern="1200" dirty="0" err="1">
                <a:solidFill>
                  <a:schemeClr val="tx1"/>
                </a:solidFill>
                <a:latin typeface="+mn-lt"/>
                <a:ea typeface="+mn-ea"/>
                <a:cs typeface="+mn-cs"/>
              </a:rPr>
              <a:t>Runkle</a:t>
            </a:r>
            <a:r>
              <a:rPr lang="en-GB" sz="1200" kern="1200" dirty="0">
                <a:solidFill>
                  <a:schemeClr val="tx1"/>
                </a:solidFill>
                <a:latin typeface="+mn-lt"/>
                <a:ea typeface="+mn-ea"/>
                <a:cs typeface="+mn-cs"/>
              </a:rPr>
              <a:t>, D.E. and Anson, M.J., 2015. </a:t>
            </a:r>
            <a:r>
              <a:rPr lang="en-US" sz="1200" i="1" kern="1200" dirty="0">
                <a:solidFill>
                  <a:schemeClr val="tx1"/>
                </a:solidFill>
                <a:latin typeface="+mn-lt"/>
                <a:ea typeface="+mn-ea"/>
                <a:cs typeface="+mn-cs"/>
              </a:rPr>
              <a:t>Quantitative investment analysis</a:t>
            </a:r>
            <a:r>
              <a:rPr lang="en-US" sz="1200" kern="1200" dirty="0">
                <a:solidFill>
                  <a:schemeClr val="tx1"/>
                </a:solidFill>
                <a:latin typeface="+mn-lt"/>
                <a:ea typeface="+mn-ea"/>
                <a:cs typeface="+mn-cs"/>
              </a:rPr>
              <a:t>. John Wiley &amp; Sons.</a:t>
            </a:r>
          </a:p>
          <a:p>
            <a:r>
              <a:rPr lang="en-GB" sz="1200" kern="1200" dirty="0">
                <a:solidFill>
                  <a:schemeClr val="tx1"/>
                </a:solidFill>
                <a:latin typeface="+mn-lt"/>
                <a:ea typeface="+mn-ea"/>
                <a:cs typeface="+mn-cs"/>
              </a:rPr>
              <a:t>Hermes, N., </a:t>
            </a:r>
            <a:r>
              <a:rPr lang="en-GB" sz="1200" kern="1200" dirty="0" err="1">
                <a:solidFill>
                  <a:schemeClr val="tx1"/>
                </a:solidFill>
                <a:latin typeface="+mn-lt"/>
                <a:ea typeface="+mn-ea"/>
                <a:cs typeface="+mn-cs"/>
              </a:rPr>
              <a:t>Lensink</a:t>
            </a:r>
            <a:r>
              <a:rPr lang="en-GB" sz="1200" kern="1200" dirty="0">
                <a:solidFill>
                  <a:schemeClr val="tx1"/>
                </a:solidFill>
                <a:latin typeface="+mn-lt"/>
                <a:ea typeface="+mn-ea"/>
                <a:cs typeface="+mn-cs"/>
              </a:rPr>
              <a:t>, R. and </a:t>
            </a:r>
            <a:r>
              <a:rPr lang="en-GB" sz="1200" kern="1200" dirty="0" err="1">
                <a:solidFill>
                  <a:schemeClr val="tx1"/>
                </a:solidFill>
                <a:latin typeface="+mn-lt"/>
                <a:ea typeface="+mn-ea"/>
                <a:cs typeface="+mn-cs"/>
              </a:rPr>
              <a:t>Meesters</a:t>
            </a:r>
            <a:r>
              <a:rPr lang="en-GB" sz="1200" kern="1200" dirty="0">
                <a:solidFill>
                  <a:schemeClr val="tx1"/>
                </a:solidFill>
                <a:latin typeface="+mn-lt"/>
                <a:ea typeface="+mn-ea"/>
                <a:cs typeface="+mn-cs"/>
              </a:rPr>
              <a:t>, A., 2018. Financial development and the efficiency of microfinance institutions. In </a:t>
            </a:r>
            <a:r>
              <a:rPr lang="en-US" sz="1200" i="1" kern="1200" dirty="0">
                <a:solidFill>
                  <a:schemeClr val="tx1"/>
                </a:solidFill>
                <a:latin typeface="+mn-lt"/>
                <a:ea typeface="+mn-ea"/>
                <a:cs typeface="+mn-cs"/>
              </a:rPr>
              <a:t>Research Handbook on Small Business Social Responsibility</a:t>
            </a:r>
            <a:r>
              <a:rPr lang="en-US" sz="1200" kern="1200" dirty="0">
                <a:solidFill>
                  <a:schemeClr val="tx1"/>
                </a:solidFill>
                <a:latin typeface="+mn-lt"/>
                <a:ea typeface="+mn-ea"/>
                <a:cs typeface="+mn-cs"/>
              </a:rPr>
              <a:t>. Edward Elgar Publishing.</a:t>
            </a:r>
          </a:p>
          <a:p>
            <a:r>
              <a:rPr lang="en-GB" sz="1200" kern="1200" dirty="0">
                <a:solidFill>
                  <a:schemeClr val="tx1"/>
                </a:solidFill>
                <a:latin typeface="+mn-lt"/>
                <a:ea typeface="+mn-ea"/>
                <a:cs typeface="+mn-cs"/>
              </a:rPr>
              <a:t>Kim, J.B., Li, L., Lu, L.Y. and Yu, Y., 2016. Financial statement comparability and expected crash risk. </a:t>
            </a:r>
            <a:r>
              <a:rPr lang="en-US" sz="1200" i="1" kern="1200" dirty="0">
                <a:solidFill>
                  <a:schemeClr val="tx1"/>
                </a:solidFill>
                <a:latin typeface="+mn-lt"/>
                <a:ea typeface="+mn-ea"/>
                <a:cs typeface="+mn-cs"/>
              </a:rPr>
              <a:t>Journal of Accounting and Economics</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61</a:t>
            </a:r>
            <a:r>
              <a:rPr lang="en-US" sz="1200" kern="1200" dirty="0">
                <a:solidFill>
                  <a:schemeClr val="tx1"/>
                </a:solidFill>
                <a:latin typeface="+mn-lt"/>
                <a:ea typeface="+mn-ea"/>
                <a:cs typeface="+mn-cs"/>
              </a:rPr>
              <a:t>(2-3), pp.294-312.</a:t>
            </a:r>
          </a:p>
          <a:p>
            <a:r>
              <a:rPr lang="en-GB" sz="1200" kern="1200" dirty="0" err="1">
                <a:solidFill>
                  <a:schemeClr val="tx1"/>
                </a:solidFill>
                <a:latin typeface="+mn-lt"/>
                <a:ea typeface="+mn-ea"/>
                <a:cs typeface="+mn-cs"/>
              </a:rPr>
              <a:t>Ehrhardt</a:t>
            </a:r>
            <a:r>
              <a:rPr lang="en-GB" sz="1200" kern="1200" dirty="0">
                <a:solidFill>
                  <a:schemeClr val="tx1"/>
                </a:solidFill>
                <a:latin typeface="+mn-lt"/>
                <a:ea typeface="+mn-ea"/>
                <a:cs typeface="+mn-cs"/>
              </a:rPr>
              <a:t>, M.C. and Brigham, E.F., 2016. </a:t>
            </a:r>
            <a:r>
              <a:rPr lang="en-US" sz="1200" i="1" kern="1200" dirty="0">
                <a:solidFill>
                  <a:schemeClr val="tx1"/>
                </a:solidFill>
                <a:latin typeface="+mn-lt"/>
                <a:ea typeface="+mn-ea"/>
                <a:cs typeface="+mn-cs"/>
              </a:rPr>
              <a:t>Corporate finance: A focused approach</a:t>
            </a:r>
            <a:r>
              <a:rPr lang="en-US" sz="1200" kern="1200" dirty="0">
                <a:solidFill>
                  <a:schemeClr val="tx1"/>
                </a:solidFill>
                <a:latin typeface="+mn-lt"/>
                <a:ea typeface="+mn-ea"/>
                <a:cs typeface="+mn-cs"/>
              </a:rPr>
              <a:t>. </a:t>
            </a:r>
            <a:r>
              <a:rPr lang="en-US" sz="1200" kern="1200" dirty="0" err="1">
                <a:solidFill>
                  <a:schemeClr val="tx1"/>
                </a:solidFill>
                <a:latin typeface="+mn-lt"/>
                <a:ea typeface="+mn-ea"/>
                <a:cs typeface="+mn-cs"/>
              </a:rPr>
              <a:t>Cengage</a:t>
            </a:r>
            <a:r>
              <a:rPr lang="en-US" sz="1200" kern="1200" dirty="0">
                <a:solidFill>
                  <a:schemeClr val="tx1"/>
                </a:solidFill>
                <a:latin typeface="+mn-lt"/>
                <a:ea typeface="+mn-ea"/>
                <a:cs typeface="+mn-cs"/>
              </a:rPr>
              <a:t> learning.</a:t>
            </a:r>
          </a:p>
          <a:p>
            <a:r>
              <a:rPr lang="en-GB" sz="1200" kern="1200" dirty="0">
                <a:solidFill>
                  <a:schemeClr val="tx1"/>
                </a:solidFill>
                <a:latin typeface="+mn-lt"/>
                <a:ea typeface="+mn-ea"/>
                <a:cs typeface="+mn-cs"/>
              </a:rPr>
              <a:t>Ball, R., Li, X. and </a:t>
            </a:r>
            <a:r>
              <a:rPr lang="en-GB" sz="1200" kern="1200" dirty="0" err="1">
                <a:solidFill>
                  <a:schemeClr val="tx1"/>
                </a:solidFill>
                <a:latin typeface="+mn-lt"/>
                <a:ea typeface="+mn-ea"/>
                <a:cs typeface="+mn-cs"/>
              </a:rPr>
              <a:t>Shivakumar</a:t>
            </a:r>
            <a:r>
              <a:rPr lang="en-GB" sz="1200" kern="1200" dirty="0">
                <a:solidFill>
                  <a:schemeClr val="tx1"/>
                </a:solidFill>
                <a:latin typeface="+mn-lt"/>
                <a:ea typeface="+mn-ea"/>
                <a:cs typeface="+mn-cs"/>
              </a:rPr>
              <a:t>, L., 2015. Contractibility and transparency of financial statement information prepared under IFRS: Evidence from debt contracts around IFRS adoption. </a:t>
            </a:r>
            <a:r>
              <a:rPr lang="en-US" sz="1200" i="1" kern="1200" dirty="0">
                <a:solidFill>
                  <a:schemeClr val="tx1"/>
                </a:solidFill>
                <a:latin typeface="+mn-lt"/>
                <a:ea typeface="+mn-ea"/>
                <a:cs typeface="+mn-cs"/>
              </a:rPr>
              <a:t>Journal of Accounting Research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53</a:t>
            </a:r>
            <a:r>
              <a:rPr lang="en-US" sz="1200" kern="1200" dirty="0">
                <a:solidFill>
                  <a:schemeClr val="tx1"/>
                </a:solidFill>
                <a:latin typeface="+mn-lt"/>
                <a:ea typeface="+mn-ea"/>
                <a:cs typeface="+mn-cs"/>
              </a:rPr>
              <a:t>(5), pp.915-963.</a:t>
            </a:r>
          </a:p>
          <a:p>
            <a:r>
              <a:rPr lang="en-GB" sz="1200" kern="1200" dirty="0" err="1">
                <a:solidFill>
                  <a:schemeClr val="tx1"/>
                </a:solidFill>
                <a:latin typeface="+mn-lt"/>
                <a:ea typeface="+mn-ea"/>
                <a:cs typeface="+mn-cs"/>
              </a:rPr>
              <a:t>Glasserman</a:t>
            </a:r>
            <a:r>
              <a:rPr lang="en-GB" sz="1200" kern="1200" dirty="0">
                <a:solidFill>
                  <a:schemeClr val="tx1"/>
                </a:solidFill>
                <a:latin typeface="+mn-lt"/>
                <a:ea typeface="+mn-ea"/>
                <a:cs typeface="+mn-cs"/>
              </a:rPr>
              <a:t>, P. and Young, H.P., 2015. How likely is contagion in financial networks?. </a:t>
            </a:r>
            <a:r>
              <a:rPr lang="en-US" sz="1200" i="1" kern="1200" dirty="0">
                <a:solidFill>
                  <a:schemeClr val="tx1"/>
                </a:solidFill>
                <a:latin typeface="+mn-lt"/>
                <a:ea typeface="+mn-ea"/>
                <a:cs typeface="+mn-cs"/>
              </a:rPr>
              <a:t>Journal of Banking &amp; Finance</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50</a:t>
            </a:r>
            <a:r>
              <a:rPr lang="en-US" sz="1200" kern="1200" dirty="0">
                <a:solidFill>
                  <a:schemeClr val="tx1"/>
                </a:solidFill>
                <a:latin typeface="+mn-lt"/>
                <a:ea typeface="+mn-ea"/>
                <a:cs typeface="+mn-cs"/>
              </a:rPr>
              <a:t>, pp.383-399.</a:t>
            </a:r>
          </a:p>
          <a:p>
            <a:r>
              <a:rPr lang="en-GB" sz="1200" kern="1200" dirty="0" err="1">
                <a:solidFill>
                  <a:schemeClr val="tx1"/>
                </a:solidFill>
                <a:latin typeface="+mn-lt"/>
                <a:ea typeface="+mn-ea"/>
                <a:cs typeface="+mn-cs"/>
              </a:rPr>
              <a:t>Plantin</a:t>
            </a:r>
            <a:r>
              <a:rPr lang="en-GB" sz="1200" kern="1200" dirty="0">
                <a:solidFill>
                  <a:schemeClr val="tx1"/>
                </a:solidFill>
                <a:latin typeface="+mn-lt"/>
                <a:ea typeface="+mn-ea"/>
                <a:cs typeface="+mn-cs"/>
              </a:rPr>
              <a:t>, G. and </a:t>
            </a:r>
            <a:r>
              <a:rPr lang="en-GB" sz="1200" kern="1200" dirty="0" err="1">
                <a:solidFill>
                  <a:schemeClr val="tx1"/>
                </a:solidFill>
                <a:latin typeface="+mn-lt"/>
                <a:ea typeface="+mn-ea"/>
                <a:cs typeface="+mn-cs"/>
              </a:rPr>
              <a:t>Rochet</a:t>
            </a:r>
            <a:r>
              <a:rPr lang="en-GB" sz="1200" kern="1200" dirty="0">
                <a:solidFill>
                  <a:schemeClr val="tx1"/>
                </a:solidFill>
                <a:latin typeface="+mn-lt"/>
                <a:ea typeface="+mn-ea"/>
                <a:cs typeface="+mn-cs"/>
              </a:rPr>
              <a:t>, J.C., 2016. </a:t>
            </a:r>
            <a:r>
              <a:rPr lang="en-US" sz="1200" i="1" kern="1200" dirty="0">
                <a:solidFill>
                  <a:schemeClr val="tx1"/>
                </a:solidFill>
                <a:latin typeface="+mn-lt"/>
                <a:ea typeface="+mn-ea"/>
                <a:cs typeface="+mn-cs"/>
              </a:rPr>
              <a:t>When insurers go bust: an economic analysis of the role and design of prudential regulation</a:t>
            </a:r>
            <a:r>
              <a:rPr lang="en-US" sz="1200" kern="1200" dirty="0">
                <a:solidFill>
                  <a:schemeClr val="tx1"/>
                </a:solidFill>
                <a:latin typeface="+mn-lt"/>
                <a:ea typeface="+mn-ea"/>
                <a:cs typeface="+mn-cs"/>
              </a:rPr>
              <a:t>. Princeton University Press.</a:t>
            </a:r>
          </a:p>
          <a:p>
            <a:r>
              <a:rPr lang="en-GB" sz="1200" kern="1200" dirty="0" err="1">
                <a:solidFill>
                  <a:schemeClr val="tx1"/>
                </a:solidFill>
                <a:latin typeface="+mn-lt"/>
                <a:ea typeface="+mn-ea"/>
                <a:cs typeface="+mn-cs"/>
              </a:rPr>
              <a:t>Geng</a:t>
            </a:r>
            <a:r>
              <a:rPr lang="en-GB" sz="1200" kern="1200" dirty="0">
                <a:solidFill>
                  <a:schemeClr val="tx1"/>
                </a:solidFill>
                <a:latin typeface="+mn-lt"/>
                <a:ea typeface="+mn-ea"/>
                <a:cs typeface="+mn-cs"/>
              </a:rPr>
              <a:t>, R., Bose, I. and Chen, X., 2015. Prediction of financial distress: An empirical study of listed Chinese companies using data mining. </a:t>
            </a:r>
            <a:r>
              <a:rPr lang="en-US" sz="1200" i="1" kern="1200" dirty="0">
                <a:solidFill>
                  <a:schemeClr val="tx1"/>
                </a:solidFill>
                <a:latin typeface="+mn-lt"/>
                <a:ea typeface="+mn-ea"/>
                <a:cs typeface="+mn-cs"/>
              </a:rPr>
              <a:t>European Journal of Operational Research</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241</a:t>
            </a:r>
            <a:r>
              <a:rPr lang="en-US" sz="1200" kern="1200" dirty="0">
                <a:solidFill>
                  <a:schemeClr val="tx1"/>
                </a:solidFill>
                <a:latin typeface="+mn-lt"/>
                <a:ea typeface="+mn-ea"/>
                <a:cs typeface="+mn-cs"/>
              </a:rPr>
              <a:t>(1), pp.236-247.</a:t>
            </a:r>
          </a:p>
          <a:p>
            <a:endParaRPr lang="en-US" dirty="0"/>
          </a:p>
        </p:txBody>
      </p:sp>
      <p:sp>
        <p:nvSpPr>
          <p:cNvPr id="4" name="Slide Number Placeholder 3"/>
          <p:cNvSpPr>
            <a:spLocks noGrp="1"/>
          </p:cNvSpPr>
          <p:nvPr>
            <p:ph type="sldNum" sz="quarter" idx="10"/>
          </p:nvPr>
        </p:nvSpPr>
        <p:spPr/>
        <p:txBody>
          <a:bodyPr/>
          <a:lstStyle/>
          <a:p>
            <a:fld id="{D79C9639-793F-4AFA-B3C6-6D1E3BA9EE24}"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a:t>Click to edit Master title style</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7" name="Date Placeholder 6"/>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a:t>Click to edit Master title style</a:t>
            </a:r>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11/19/2019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a:t>Click to edit Master title style</a:t>
            </a:r>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11/19/2019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7498080" cy="1143000"/>
          </a:xfrm>
        </p:spPr>
        <p:txBody>
          <a:bodyPr>
            <a:normAutofit fontScale="90000"/>
          </a:bodyPr>
          <a:lstStyle/>
          <a:p>
            <a:r>
              <a:rPr lang="en-GB" sz="3600" b="1" dirty="0">
                <a:solidFill>
                  <a:schemeClr val="tx1"/>
                </a:solidFill>
                <a:latin typeface="Times New Roman" pitchFamily="18" charset="0"/>
                <a:cs typeface="Times New Roman" pitchFamily="18" charset="0"/>
              </a:rPr>
              <a:t>Financial Management for the Hotel Industry</a:t>
            </a:r>
            <a:br>
              <a:rPr lang="en-US" dirty="0"/>
            </a:br>
            <a:endParaRPr lang="en-US" dirty="0"/>
          </a:p>
        </p:txBody>
      </p:sp>
      <p:pic>
        <p:nvPicPr>
          <p:cNvPr id="4" name="Content Placeholder 3" descr="images (1).png"/>
          <p:cNvPicPr>
            <a:picLocks noGrp="1" noChangeAspect="1"/>
          </p:cNvPicPr>
          <p:nvPr>
            <p:ph idx="1"/>
          </p:nvPr>
        </p:nvPicPr>
        <p:blipFill>
          <a:blip r:embed="rId2" cstate="print"/>
          <a:stretch>
            <a:fillRect/>
          </a:stretch>
        </p:blipFill>
        <p:spPr>
          <a:xfrm>
            <a:off x="1295400" y="1905000"/>
            <a:ext cx="7162800" cy="4310797"/>
          </a:xfrm>
          <a:effectLst>
            <a:glow rad="139700">
              <a:schemeClr val="accent2">
                <a:satMod val="175000"/>
                <a:alpha val="40000"/>
              </a:schemeClr>
            </a:glo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Table Of Contents</a:t>
            </a:r>
          </a:p>
        </p:txBody>
      </p:sp>
      <p:sp>
        <p:nvSpPr>
          <p:cNvPr id="3" name="Content Placeholder 2"/>
          <p:cNvSpPr>
            <a:spLocks noGrp="1"/>
          </p:cNvSpPr>
          <p:nvPr>
            <p:ph idx="1"/>
          </p:nvPr>
        </p:nvSpPr>
        <p:spPr/>
        <p:txBody>
          <a:bodyPr>
            <a:normAutofit/>
          </a:bodyPr>
          <a:lstStyle/>
          <a:p>
            <a:r>
              <a:rPr lang="en-US" sz="2400" dirty="0">
                <a:latin typeface="Times New Roman" pitchFamily="18" charset="0"/>
                <a:cs typeface="Times New Roman" pitchFamily="18" charset="0"/>
              </a:rPr>
              <a:t>Slide 3. Introduction</a:t>
            </a:r>
          </a:p>
          <a:p>
            <a:r>
              <a:rPr lang="en-US" sz="2400" dirty="0">
                <a:latin typeface="Times New Roman" pitchFamily="18" charset="0"/>
                <a:cs typeface="Times New Roman" pitchFamily="18" charset="0"/>
              </a:rPr>
              <a:t>Slide 4. </a:t>
            </a:r>
            <a:r>
              <a:rPr lang="en-GB" sz="2400" dirty="0">
                <a:latin typeface="Times New Roman" pitchFamily="18" charset="0"/>
                <a:cs typeface="Times New Roman" pitchFamily="18" charset="0"/>
              </a:rPr>
              <a:t>Suitable ratios for 2017 and 2018</a:t>
            </a:r>
          </a:p>
          <a:p>
            <a:r>
              <a:rPr lang="en-GB" sz="2400" dirty="0">
                <a:latin typeface="Times New Roman" pitchFamily="18" charset="0"/>
                <a:cs typeface="Times New Roman" pitchFamily="18" charset="0"/>
              </a:rPr>
              <a:t>Slide5. understanding of ratios and their fluctuations </a:t>
            </a:r>
          </a:p>
          <a:p>
            <a:r>
              <a:rPr lang="en-GB" sz="2400" dirty="0">
                <a:latin typeface="Times New Roman" pitchFamily="18" charset="0"/>
                <a:cs typeface="Times New Roman" pitchFamily="18" charset="0"/>
              </a:rPr>
              <a:t>Slide 6. benefits and limitations of using ratio analysis </a:t>
            </a:r>
          </a:p>
          <a:p>
            <a:r>
              <a:rPr lang="en-GB" sz="2400" dirty="0">
                <a:latin typeface="Times New Roman" pitchFamily="18" charset="0"/>
                <a:cs typeface="Times New Roman" pitchFamily="18" charset="0"/>
              </a:rPr>
              <a:t>Slide7. Conclusion</a:t>
            </a:r>
            <a:endParaRPr lang="en-US" sz="24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Introduction</a:t>
            </a:r>
          </a:p>
        </p:txBody>
      </p:sp>
      <p:sp>
        <p:nvSpPr>
          <p:cNvPr id="3" name="Content Placeholder 2"/>
          <p:cNvSpPr>
            <a:spLocks noGrp="1"/>
          </p:cNvSpPr>
          <p:nvPr>
            <p:ph idx="1"/>
          </p:nvPr>
        </p:nvSpPr>
        <p:spPr>
          <a:xfrm>
            <a:off x="1295400" y="1371600"/>
            <a:ext cx="7086600" cy="2209800"/>
          </a:xfrm>
        </p:spPr>
        <p:txBody>
          <a:bodyPr>
            <a:normAutofit/>
          </a:bodyPr>
          <a:lstStyle/>
          <a:p>
            <a:r>
              <a:rPr lang="en-GB" sz="2400" dirty="0">
                <a:latin typeface="Times New Roman" pitchFamily="18" charset="0"/>
                <a:cs typeface="Times New Roman" pitchFamily="18" charset="0"/>
              </a:rPr>
              <a:t>Ratio analysis is one of the tools to analyze the financial statement of the organization.</a:t>
            </a:r>
          </a:p>
          <a:p>
            <a:r>
              <a:rPr lang="en-GB" sz="2400" dirty="0">
                <a:latin typeface="Times New Roman" pitchFamily="18" charset="0"/>
                <a:cs typeface="Times New Roman" pitchFamily="18" charset="0"/>
              </a:rPr>
              <a:t>It gives the analytical accuracy in the measurement of efficiency and performance of business.</a:t>
            </a:r>
            <a:endParaRPr lang="en-US" sz="2400" dirty="0">
              <a:latin typeface="Times New Roman" pitchFamily="18" charset="0"/>
              <a:cs typeface="Times New Roman" pitchFamily="18" charset="0"/>
            </a:endParaRPr>
          </a:p>
        </p:txBody>
      </p:sp>
      <p:pic>
        <p:nvPicPr>
          <p:cNvPr id="4" name="Picture 3" descr="images (1).jpg"/>
          <p:cNvPicPr>
            <a:picLocks noChangeAspect="1"/>
          </p:cNvPicPr>
          <p:nvPr/>
        </p:nvPicPr>
        <p:blipFill>
          <a:blip r:embed="rId3" cstate="print"/>
          <a:stretch>
            <a:fillRect/>
          </a:stretch>
        </p:blipFill>
        <p:spPr>
          <a:xfrm>
            <a:off x="1752600" y="3352800"/>
            <a:ext cx="6622766" cy="2856089"/>
          </a:xfrm>
          <a:prstGeom prst="rect">
            <a:avLst/>
          </a:prstGeom>
          <a:effectLst>
            <a:glow rad="228600">
              <a:schemeClr val="accent2">
                <a:satMod val="175000"/>
                <a:alpha val="40000"/>
              </a:schemeClr>
            </a:glo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suitable ratios for 2017 and 2018 the analysis of the financial information </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r>
              <a:rPr lang="en-GB" sz="2400" b="1" dirty="0">
                <a:latin typeface="Times New Roman" pitchFamily="18" charset="0"/>
                <a:cs typeface="Times New Roman" pitchFamily="18" charset="0"/>
              </a:rPr>
              <a:t>Current ratio</a:t>
            </a:r>
            <a:r>
              <a:rPr lang="en-GB" sz="2400" dirty="0">
                <a:latin typeface="Times New Roman" pitchFamily="18" charset="0"/>
                <a:cs typeface="Times New Roman" pitchFamily="18" charset="0"/>
              </a:rPr>
              <a:t>- The ratio indicates that company has enough resources to meet the short term liabilities.</a:t>
            </a:r>
          </a:p>
          <a:p>
            <a:r>
              <a:rPr lang="en-GB" sz="2400" b="1" dirty="0">
                <a:latin typeface="Times New Roman" pitchFamily="18" charset="0"/>
                <a:cs typeface="Times New Roman" pitchFamily="18" charset="0"/>
              </a:rPr>
              <a:t>Liquidity Ratio</a:t>
            </a:r>
            <a:r>
              <a:rPr lang="en-GB" sz="2400" dirty="0">
                <a:latin typeface="Times New Roman" pitchFamily="18" charset="0"/>
                <a:cs typeface="Times New Roman" pitchFamily="18" charset="0"/>
              </a:rPr>
              <a:t> - It is also known as acid test ratio.</a:t>
            </a:r>
            <a:endParaRPr lang="en-US" sz="2400" dirty="0">
              <a:latin typeface="Times New Roman" pitchFamily="18" charset="0"/>
              <a:cs typeface="Times New Roman" pitchFamily="18" charset="0"/>
            </a:endParaRPr>
          </a:p>
        </p:txBody>
      </p:sp>
      <p:pic>
        <p:nvPicPr>
          <p:cNvPr id="4" name="Picture 3" descr="images.png"/>
          <p:cNvPicPr>
            <a:picLocks noChangeAspect="1"/>
          </p:cNvPicPr>
          <p:nvPr/>
        </p:nvPicPr>
        <p:blipFill>
          <a:blip r:embed="rId3" cstate="print"/>
          <a:stretch>
            <a:fillRect/>
          </a:stretch>
        </p:blipFill>
        <p:spPr>
          <a:xfrm>
            <a:off x="1295400" y="3352800"/>
            <a:ext cx="7349888" cy="2971800"/>
          </a:xfrm>
          <a:prstGeom prst="rect">
            <a:avLst/>
          </a:prstGeom>
          <a:effectLst>
            <a:glow rad="228600">
              <a:schemeClr val="accent1">
                <a:satMod val="175000"/>
                <a:alpha val="40000"/>
              </a:schemeClr>
            </a:glo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173162"/>
          </a:xfrm>
        </p:spPr>
        <p:txBody>
          <a:bodyPr>
            <a:noAutofit/>
          </a:bodyPr>
          <a:lstStyle/>
          <a:p>
            <a:r>
              <a:rPr lang="en-GB" sz="3200" b="1" dirty="0">
                <a:solidFill>
                  <a:schemeClr val="tx1"/>
                </a:solidFill>
                <a:latin typeface="Times New Roman" pitchFamily="18" charset="0"/>
                <a:cs typeface="Times New Roman" pitchFamily="18" charset="0"/>
              </a:rPr>
              <a:t>understanding of ratios and their fluctuations is essential for Hotel management</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1371600" y="1600200"/>
            <a:ext cx="3429000" cy="4800600"/>
          </a:xfrm>
        </p:spPr>
        <p:txBody>
          <a:bodyPr>
            <a:normAutofit lnSpcReduction="10000"/>
          </a:bodyPr>
          <a:lstStyle/>
          <a:p>
            <a:r>
              <a:rPr lang="en-GB" b="1" dirty="0"/>
              <a:t> </a:t>
            </a:r>
            <a:r>
              <a:rPr lang="en-GB" sz="2400" b="1" dirty="0">
                <a:latin typeface="Times New Roman" pitchFamily="18" charset="0"/>
                <a:cs typeface="Times New Roman" pitchFamily="18" charset="0"/>
              </a:rPr>
              <a:t>Financial statement analysis </a:t>
            </a:r>
            <a:r>
              <a:rPr lang="en-GB" sz="2400" dirty="0">
                <a:latin typeface="Times New Roman" pitchFamily="18" charset="0"/>
                <a:cs typeface="Times New Roman" pitchFamily="18" charset="0"/>
              </a:rPr>
              <a:t>- The evaluation of financial statement is important for internal and external users of business.</a:t>
            </a:r>
          </a:p>
          <a:p>
            <a:r>
              <a:rPr lang="en-GB" sz="2400" b="1" dirty="0">
                <a:latin typeface="Times New Roman" pitchFamily="18" charset="0"/>
                <a:cs typeface="Times New Roman" pitchFamily="18" charset="0"/>
              </a:rPr>
              <a:t>Understanding of profitability</a:t>
            </a:r>
            <a:r>
              <a:rPr lang="en-GB" sz="2400" dirty="0">
                <a:latin typeface="Times New Roman" pitchFamily="18" charset="0"/>
                <a:cs typeface="Times New Roman" pitchFamily="18" charset="0"/>
              </a:rPr>
              <a:t> - The ratios are helpful in determining the profitability of the business.</a:t>
            </a:r>
            <a:endParaRPr lang="en-US" sz="2400" dirty="0">
              <a:latin typeface="Times New Roman" pitchFamily="18" charset="0"/>
              <a:cs typeface="Times New Roman" pitchFamily="18" charset="0"/>
            </a:endParaRPr>
          </a:p>
        </p:txBody>
      </p:sp>
      <p:pic>
        <p:nvPicPr>
          <p:cNvPr id="4" name="Picture 3" descr="images (2).jpg"/>
          <p:cNvPicPr>
            <a:picLocks noChangeAspect="1"/>
          </p:cNvPicPr>
          <p:nvPr/>
        </p:nvPicPr>
        <p:blipFill>
          <a:blip r:embed="rId3" cstate="print"/>
          <a:stretch>
            <a:fillRect/>
          </a:stretch>
        </p:blipFill>
        <p:spPr>
          <a:xfrm>
            <a:off x="4724400" y="1828800"/>
            <a:ext cx="4267200" cy="3962400"/>
          </a:xfrm>
          <a:prstGeom prst="rect">
            <a:avLst/>
          </a:prstGeom>
          <a:effectLst>
            <a:glow rad="228600">
              <a:schemeClr val="accent6">
                <a:satMod val="175000"/>
                <a:alpha val="40000"/>
              </a:schemeClr>
            </a:glo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Benefits and limitations of using ratio analysis to aid decision making</a:t>
            </a:r>
            <a:endParaRPr lang="en-US" sz="32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1435608" y="1447800"/>
            <a:ext cx="7498080" cy="2819400"/>
          </a:xfrm>
        </p:spPr>
        <p:txBody>
          <a:bodyPr>
            <a:normAutofit/>
          </a:bodyPr>
          <a:lstStyle/>
          <a:p>
            <a:r>
              <a:rPr lang="en-GB" sz="2400" b="1" i="1" dirty="0">
                <a:latin typeface="Times New Roman" pitchFamily="18" charset="0"/>
                <a:cs typeface="Times New Roman" pitchFamily="18" charset="0"/>
              </a:rPr>
              <a:t>Advantages:</a:t>
            </a:r>
            <a:br>
              <a:rPr lang="en-GB" sz="2400" dirty="0">
                <a:latin typeface="Times New Roman" pitchFamily="18" charset="0"/>
                <a:cs typeface="Times New Roman" pitchFamily="18" charset="0"/>
              </a:rPr>
            </a:br>
            <a:r>
              <a:rPr lang="en-GB" sz="2400" b="1" dirty="0">
                <a:latin typeface="Times New Roman" pitchFamily="18" charset="0"/>
                <a:cs typeface="Times New Roman" pitchFamily="18" charset="0"/>
              </a:rPr>
              <a:t>Planning and forecasting - </a:t>
            </a:r>
            <a:r>
              <a:rPr lang="en-GB" sz="2400" dirty="0">
                <a:latin typeface="Times New Roman" pitchFamily="18" charset="0"/>
                <a:cs typeface="Times New Roman" pitchFamily="18" charset="0"/>
              </a:rPr>
              <a:t>The ratios are the analytical tool that gives the current position of business according to financial statement.</a:t>
            </a:r>
          </a:p>
          <a:p>
            <a:r>
              <a:rPr lang="en-GB" sz="2400" b="1" i="1" dirty="0">
                <a:latin typeface="Times New Roman" pitchFamily="18" charset="0"/>
                <a:cs typeface="Times New Roman" pitchFamily="18" charset="0"/>
              </a:rPr>
              <a:t>Disadvantages:</a:t>
            </a:r>
            <a:endParaRPr lang="en-GB" sz="2400" dirty="0">
              <a:latin typeface="Times New Roman" pitchFamily="18" charset="0"/>
              <a:cs typeface="Times New Roman" pitchFamily="18" charset="0"/>
            </a:endParaRPr>
          </a:p>
          <a:p>
            <a:pPr>
              <a:buNone/>
            </a:pPr>
            <a:r>
              <a:rPr lang="en-GB" sz="2400" b="1" dirty="0">
                <a:latin typeface="Times New Roman" pitchFamily="18" charset="0"/>
                <a:cs typeface="Times New Roman" pitchFamily="18" charset="0"/>
              </a:rPr>
              <a:t>     Quantitative analysis</a:t>
            </a:r>
            <a:r>
              <a:rPr lang="en-GB" sz="2400" dirty="0">
                <a:latin typeface="Times New Roman" pitchFamily="18" charset="0"/>
                <a:cs typeface="Times New Roman" pitchFamily="18" charset="0"/>
              </a:rPr>
              <a:t> - The ratios indicates on quantitative values, but qualitative values are ignored.</a:t>
            </a:r>
            <a:endParaRPr lang="en-US" sz="2400" dirty="0">
              <a:latin typeface="Times New Roman" pitchFamily="18" charset="0"/>
              <a:cs typeface="Times New Roman" pitchFamily="18" charset="0"/>
            </a:endParaRPr>
          </a:p>
        </p:txBody>
      </p:sp>
      <p:pic>
        <p:nvPicPr>
          <p:cNvPr id="4" name="Picture 3" descr="images.jpg"/>
          <p:cNvPicPr>
            <a:picLocks noChangeAspect="1"/>
          </p:cNvPicPr>
          <p:nvPr/>
        </p:nvPicPr>
        <p:blipFill>
          <a:blip r:embed="rId3" cstate="print"/>
          <a:stretch>
            <a:fillRect/>
          </a:stretch>
        </p:blipFill>
        <p:spPr>
          <a:xfrm>
            <a:off x="1524000" y="4495800"/>
            <a:ext cx="6705600" cy="2096639"/>
          </a:xfrm>
          <a:prstGeom prst="rect">
            <a:avLst/>
          </a:prstGeom>
          <a:effectLst>
            <a:glow rad="228600">
              <a:schemeClr val="accent1">
                <a:satMod val="175000"/>
                <a:alpha val="40000"/>
              </a:schemeClr>
            </a:glo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Conclusion</a:t>
            </a:r>
          </a:p>
        </p:txBody>
      </p:sp>
      <p:sp>
        <p:nvSpPr>
          <p:cNvPr id="3" name="Content Placeholder 2"/>
          <p:cNvSpPr>
            <a:spLocks noGrp="1"/>
          </p:cNvSpPr>
          <p:nvPr>
            <p:ph idx="1"/>
          </p:nvPr>
        </p:nvSpPr>
        <p:spPr>
          <a:xfrm>
            <a:off x="1435608" y="1447800"/>
            <a:ext cx="3288792" cy="4800600"/>
          </a:xfrm>
        </p:spPr>
        <p:txBody>
          <a:bodyPr/>
          <a:lstStyle/>
          <a:p>
            <a:r>
              <a:rPr lang="en-GB" sz="2400" dirty="0">
                <a:latin typeface="Times New Roman" pitchFamily="18" charset="0"/>
                <a:cs typeface="Times New Roman" pitchFamily="18" charset="0"/>
              </a:rPr>
              <a:t>Ratio analysis is done to predict the position of company’s financial statement</a:t>
            </a:r>
          </a:p>
          <a:p>
            <a:r>
              <a:rPr lang="en-GB" sz="2400" dirty="0">
                <a:latin typeface="Times New Roman" pitchFamily="18" charset="0"/>
                <a:cs typeface="Times New Roman" pitchFamily="18" charset="0"/>
              </a:rPr>
              <a:t>These ratios helps in determining the plans and budgets</a:t>
            </a:r>
            <a:endParaRPr lang="en-US" dirty="0"/>
          </a:p>
        </p:txBody>
      </p:sp>
      <p:pic>
        <p:nvPicPr>
          <p:cNvPr id="4" name="Picture 3" descr="images (3).jpg"/>
          <p:cNvPicPr>
            <a:picLocks noChangeAspect="1"/>
          </p:cNvPicPr>
          <p:nvPr/>
        </p:nvPicPr>
        <p:blipFill>
          <a:blip r:embed="rId3" cstate="print"/>
          <a:stretch>
            <a:fillRect/>
          </a:stretch>
        </p:blipFill>
        <p:spPr>
          <a:xfrm>
            <a:off x="4800600" y="1828800"/>
            <a:ext cx="4038600" cy="4038600"/>
          </a:xfrm>
          <a:prstGeom prst="rect">
            <a:avLst/>
          </a:prstGeom>
          <a:effectLst>
            <a:glow rad="228600">
              <a:schemeClr val="accent3">
                <a:satMod val="175000"/>
                <a:alpha val="40000"/>
              </a:schemeClr>
            </a:glo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sz="3200" b="1" dirty="0">
                <a:solidFill>
                  <a:schemeClr val="tx1"/>
                </a:solidFill>
                <a:latin typeface="Times New Roman" pitchFamily="18" charset="0"/>
                <a:cs typeface="Times New Roman" pitchFamily="18" charset="0"/>
              </a:rPr>
              <a:t>Reference List</a:t>
            </a:r>
          </a:p>
        </p:txBody>
      </p:sp>
      <p:sp>
        <p:nvSpPr>
          <p:cNvPr id="5" name="Content Placeholder 4"/>
          <p:cNvSpPr>
            <a:spLocks noGrp="1"/>
          </p:cNvSpPr>
          <p:nvPr>
            <p:ph idx="1"/>
          </p:nvPr>
        </p:nvSpPr>
        <p:spPr/>
        <p:txBody>
          <a:bodyPr/>
          <a:lstStyle/>
          <a:p>
            <a:r>
              <a:rPr lang="en-GB" sz="2400" dirty="0" err="1">
                <a:latin typeface="Times New Roman" pitchFamily="18" charset="0"/>
                <a:cs typeface="Times New Roman" pitchFamily="18" charset="0"/>
              </a:rPr>
              <a:t>Ehrhardt</a:t>
            </a:r>
            <a:r>
              <a:rPr lang="en-GB" sz="2400" dirty="0">
                <a:latin typeface="Times New Roman" pitchFamily="18" charset="0"/>
                <a:cs typeface="Times New Roman" pitchFamily="18" charset="0"/>
              </a:rPr>
              <a:t>, M.C. and Brigham, E.F., 2016. </a:t>
            </a:r>
            <a:r>
              <a:rPr lang="en-US" sz="2400" i="1" dirty="0">
                <a:latin typeface="Times New Roman" pitchFamily="18" charset="0"/>
                <a:cs typeface="Times New Roman" pitchFamily="18" charset="0"/>
              </a:rPr>
              <a:t>Corporate finance: A focused approach</a:t>
            </a:r>
            <a:r>
              <a:rPr lang="en-US" sz="2400" dirty="0">
                <a:latin typeface="Times New Roman" pitchFamily="18" charset="0"/>
                <a:cs typeface="Times New Roman" pitchFamily="18" charset="0"/>
              </a:rPr>
              <a:t>. </a:t>
            </a:r>
            <a:r>
              <a:rPr lang="en-US" sz="2400" dirty="0" err="1">
                <a:latin typeface="Times New Roman" pitchFamily="18" charset="0"/>
                <a:cs typeface="Times New Roman" pitchFamily="18" charset="0"/>
              </a:rPr>
              <a:t>Cengage</a:t>
            </a:r>
            <a:r>
              <a:rPr lang="en-US" sz="2400" dirty="0">
                <a:latin typeface="Times New Roman" pitchFamily="18" charset="0"/>
                <a:cs typeface="Times New Roman" pitchFamily="18" charset="0"/>
              </a:rPr>
              <a:t> learning.</a:t>
            </a:r>
          </a:p>
          <a:p>
            <a:r>
              <a:rPr lang="en-GB" sz="2400" dirty="0">
                <a:latin typeface="Times New Roman" pitchFamily="18" charset="0"/>
                <a:cs typeface="Times New Roman" pitchFamily="18" charset="0"/>
              </a:rPr>
              <a:t>Kim, J.B., Li, L., Lu, L.Y. and Yu, Y., 2016. Financial statement comparability and expected crash risk. </a:t>
            </a:r>
            <a:r>
              <a:rPr lang="en-US" sz="2400" i="1" dirty="0">
                <a:latin typeface="Times New Roman" pitchFamily="18" charset="0"/>
                <a:cs typeface="Times New Roman" pitchFamily="18" charset="0"/>
              </a:rPr>
              <a:t>Journal of Accounting and Economics</a:t>
            </a:r>
            <a:r>
              <a:rPr lang="en-US" sz="2400" dirty="0">
                <a:latin typeface="Times New Roman" pitchFamily="18" charset="0"/>
                <a:cs typeface="Times New Roman" pitchFamily="18" charset="0"/>
              </a:rPr>
              <a:t>, </a:t>
            </a:r>
            <a:r>
              <a:rPr lang="en-US" sz="2400" i="1" dirty="0">
                <a:latin typeface="Times New Roman" pitchFamily="18" charset="0"/>
                <a:cs typeface="Times New Roman" pitchFamily="18" charset="0"/>
              </a:rPr>
              <a:t>61</a:t>
            </a:r>
            <a:r>
              <a:rPr lang="en-US" sz="2400" dirty="0">
                <a:latin typeface="Times New Roman" pitchFamily="18" charset="0"/>
                <a:cs typeface="Times New Roman" pitchFamily="18" charset="0"/>
              </a:rPr>
              <a:t>(2-3), pp.294-312.</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hank you any query"/>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7697</TotalTime>
  <Words>2752</Words>
  <Application>Microsoft Office PowerPoint</Application>
  <PresentationFormat>On-screen Show (4:3)</PresentationFormat>
  <Paragraphs>90</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Calibri</vt:lpstr>
      <vt:lpstr>Gill Sans MT</vt:lpstr>
      <vt:lpstr>Times New Roman</vt:lpstr>
      <vt:lpstr>Verdana</vt:lpstr>
      <vt:lpstr>Wingdings 2</vt:lpstr>
      <vt:lpstr>Solstice</vt:lpstr>
      <vt:lpstr>Financial Management for the Hotel Industry </vt:lpstr>
      <vt:lpstr>Table Of Contents</vt:lpstr>
      <vt:lpstr>Introduction</vt:lpstr>
      <vt:lpstr>suitable ratios for 2017 and 2018 the analysis of the financial information </vt:lpstr>
      <vt:lpstr>understanding of ratios and their fluctuations is essential for Hotel management</vt:lpstr>
      <vt:lpstr>Benefits and limitations of using ratio analysis to aid decision making</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for the Hotel Industry</dc:title>
  <dc:creator>User</dc:creator>
  <cp:lastModifiedBy>Narcisa Maria Ieremie</cp:lastModifiedBy>
  <cp:revision>23</cp:revision>
  <dcterms:created xsi:type="dcterms:W3CDTF">2006-08-16T00:00:00Z</dcterms:created>
  <dcterms:modified xsi:type="dcterms:W3CDTF">2019-11-24T18:54:46Z</dcterms:modified>
</cp:coreProperties>
</file>