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6" r:id="rId2"/>
    <p:sldId id="257" r:id="rId3"/>
    <p:sldId id="258" r:id="rId4"/>
    <p:sldId id="259" r:id="rId5"/>
    <p:sldId id="260" r:id="rId6"/>
  </p:sldIdLst>
  <p:sldSz cx="18288000" cy="10287000"/>
  <p:notesSz cx="6858000" cy="9144000"/>
  <p:embeddedFontLst>
    <p:embeddedFont>
      <p:font typeface="Montserrat" panose="00000500000000000000" pitchFamily="2" charset="0"/>
      <p:regular r:id="rId8"/>
    </p:embeddedFont>
    <p:embeddedFont>
      <p:font typeface="Montserrat Bold" panose="020B0604020202020204" charset="0"/>
      <p:regular r:id="rId9"/>
    </p:embeddedFont>
    <p:embeddedFont>
      <p:font typeface="RoxboroughCF" panose="020B0604020202020204" charset="0"/>
      <p:regular r:id="rId10"/>
    </p:embeddedFont>
    <p:embeddedFont>
      <p:font typeface="RoxboroughCF Bold" panose="020B0604020202020204" charset="0"/>
      <p:regular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1162" autoAdjust="0"/>
  </p:normalViewPr>
  <p:slideViewPr>
    <p:cSldViewPr>
      <p:cViewPr varScale="1">
        <p:scale>
          <a:sx n="27" d="100"/>
          <a:sy n="27" d="100"/>
        </p:scale>
        <p:origin x="166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presentation is grounded on an academic interview in the context of HR processes and it aims at recruiting an Innovation Support Officer to the UWTSD Student Union. The idea is to demonstrate how the human resource management can recognize and evaluate candidates with innovative mind in a work environment that is technology oriented. The job is designed to be conducive to innovation, flexibility and ongoing enhancement within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The presentation, by presenting the job description, person specification and well-designed interview questions, shows how the HR processes can be effective in choosing employees who can react to change and make positive contributions towards </a:t>
            </a:r>
            <a:r>
              <a:rPr lang="en-US" sz="1200" b="0" i="0" kern="1200" dirty="0" err="1">
                <a:solidFill>
                  <a:schemeClr val="tx1"/>
                </a:solidFill>
                <a:effectLst/>
                <a:latin typeface="+mn-lt"/>
                <a:ea typeface="+mn-ea"/>
                <a:cs typeface="+mn-cs"/>
              </a:rPr>
              <a:t>organisational</a:t>
            </a:r>
            <a:r>
              <a:rPr lang="en-US" sz="1200" b="0" i="0" kern="1200">
                <a:solidFill>
                  <a:schemeClr val="tx1"/>
                </a:solidFill>
                <a:effectLst/>
                <a:latin typeface="+mn-lt"/>
                <a:ea typeface="+mn-ea"/>
                <a:cs typeface="+mn-cs"/>
              </a:rPr>
              <a:t> innovation.</a:t>
            </a:r>
            <a:endParaRPr lang="en-US"/>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1080190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following slide presents the innovative job description of the post of Innovation Support Officer at the Student Union. This role is closely related to the evolving nature of work disclosed by modern organisations where digitalisation and automation are gaining more and more significance. According to the discussions in the conference, most of the conventional job roles will be assisted or substituted with automated systems and digital platforms. Hence, other organisations like the Student Union need to prepare to this change by developing new practices that will improve the quality of the services provided and efficiency of the operations. The innovation support officer will facilitate the creation and execution of new online programs to enhance service delivery to the students. This also involves helping on projects of self-service platforms or online communication platforms or automated support systems. It is also a duty of the officer to spot areas where innovation can be conducted in daily Union operations, including the way students make appointment or retrieve information using the online platform. The other important task is to measure the efficiency of new systems that have been put in place. Its innovation must not be on bringing new ideas but also whether these ideas are realising organisational aims. This position will entail the evaluation of performance improvements and making sure that digital solutions affect service delivery in a positive way. Lastly, the position encourages the culture of innovation and constant enhancement in the Student Union. This involves encouraging the staff and leaders of the students to think out of the box and propose better ways of doing things.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will give the person specification needed to be the Innovation Support Officer position. In the current dynamic organisational context, the HR managers will be required to hire employees not only with the technical expertise but also with the innovative mind-set that can adapt to the technological change. The core competencies are concerned with how the candidate is creative and problem solver. Innovative problem-solving is an essential aspect of the work in the field of innovations since the employees will be required to find the inefficiencies within the existing processes and suggest solutions to those issues. Another vital skill is the ability to be digitally literate because the successful candidate should effectively operate with different digital tools and systems that facilitate the change in the organisation. New ideas must be evaluated based on analytical thought, which allows them to be determined as useful or not and their potential usefulness to the organisation. Effective teamwork and communication skills are also a requirement since innovation can be an interdepartmental activity. Changeability is of great essence because innovation demands employees to adapt to new technologies, process or modes of working. The behaviours that are evaluated by the innovation competencies identified in this specification were related to innovative thinking. The significance of growth mindset is reflected in the desire to gain knowledge out of experience and to never stop developing. Being open to experimentation enables the employees to be able to experiment with new ideas without the fear of failure. Trustworthiness of utilizing technology is a guarantee that the candidate can be helpful in digital initiatives. Lastly, individual qualities, including resilience and flexibility are essential in handling the organisation change. Innovation may be a matter of uncertainty and therefore the candidate should be able to operate in dynamic settings but with a strategic approach towards the attainment of organisational objectives.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questions outlined in this slide will be used in the interview to determine whether the candidate has an innovative mentality. These competency-based designed questions are aimed at assessing the behaviours and past experiences of the candidate as opposed to the theoretical knowledge of the candidate. The initial group of questions is on creativity and problem solving. The interviewer can evaluate if the candidate has been able to think inventively in a real-life scenario by posing a question to the candidate about an occasion where he or she was able to enhance a process using a novel idea. Likewise, when inquired with a query on how they tackle problems in case conventional methods have failed, it will be established whether they are beyond the conventional approach when tackling problems. The second group measures online flexibility. In a more technological workplace, workers should be updated on the new technologies and systems. This is by asking the candidate how they remain abreast of the changes in the technological world, this would enable the interviewer to gauge the devotion of the candidate to lifelong learning. Talking about their experience with digital tools gives an insight into whether they can use technology to enhance efficiency. The last group is on risk-taking and innovation. Innovation may entail trying new things which may not necessarily work. As such, requesting the candidate to explain a calculated risk that they have undertaken would assist in assessing their readiness in taking risks. The knowledge about their response to failure also reflects resiliency and ability to learn by mistakes.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the last slide, which includes some interview questions based on leadership and change management skills. Organisational innovation may necessitate employees to spearhead change processes, as well as assist others to adjust to new systems or processes. In this way, the reaction of the candidate to the opposition of colleagues who are not comfortable with the digital transformation should be evaluated. The question on creative thoughts on how to enhance student engagement enables the candidate to show creativity and how to put into practice the innovative thinking on the particular context of Student Union. This will also assist the interviewer to know the alignment capability of the candidate in his or her ideas and the organisational objectives. The last question is one that is concerned with the application of innovation using scarce resources. Innovation is a difficult task in most organisations where budgetary constraints or time constraints are encountered. The interviewer will be able to test the strategic thinking and problem-solving skills of the candidate by posing this question. The responses of the candidate will be compared with a number of important competencies during the interview. Their capacity to come up with original ideas will be used to measure their level of creativity. Adaptability will be measured based on the way in which they react to change and uncertainty. Their capability to introduce novel solutions successfully will be used to calculate strategic thinking. Digital confidence means being comfortable with technology and resilience means the ability to cope with failures. In general, these questions are created in such a way that the chosen candidate would have the innovative mind needed to assist organisational goals in a fast-changing digital world.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7DD"/>
        </a:solidFill>
        <a:effectLst/>
      </p:bgPr>
    </p:bg>
    <p:spTree>
      <p:nvGrpSpPr>
        <p:cNvPr id="1" name=""/>
        <p:cNvGrpSpPr/>
        <p:nvPr/>
      </p:nvGrpSpPr>
      <p:grpSpPr>
        <a:xfrm>
          <a:off x="0" y="0"/>
          <a:ext cx="0" cy="0"/>
          <a:chOff x="0" y="0"/>
          <a:chExt cx="0" cy="0"/>
        </a:xfrm>
      </p:grpSpPr>
      <p:sp>
        <p:nvSpPr>
          <p:cNvPr id="2" name="Freeform 2"/>
          <p:cNvSpPr/>
          <p:nvPr/>
        </p:nvSpPr>
        <p:spPr>
          <a:xfrm>
            <a:off x="12844462" y="0"/>
            <a:ext cx="5443538" cy="10287000"/>
          </a:xfrm>
          <a:custGeom>
            <a:avLst/>
            <a:gdLst/>
            <a:ahLst/>
            <a:cxnLst/>
            <a:rect l="l" t="t" r="r" b="b"/>
            <a:pathLst>
              <a:path w="5443538" h="10287000">
                <a:moveTo>
                  <a:pt x="0" y="0"/>
                </a:moveTo>
                <a:lnTo>
                  <a:pt x="5443538" y="0"/>
                </a:lnTo>
                <a:lnTo>
                  <a:pt x="5443538"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92981" y="-228328"/>
            <a:ext cx="8845288" cy="4120430"/>
          </a:xfrm>
          <a:custGeom>
            <a:avLst/>
            <a:gdLst/>
            <a:ahLst/>
            <a:cxnLst/>
            <a:rect l="l" t="t" r="r" b="b"/>
            <a:pathLst>
              <a:path w="8845288" h="4120430">
                <a:moveTo>
                  <a:pt x="0" y="0"/>
                </a:moveTo>
                <a:lnTo>
                  <a:pt x="8845288" y="0"/>
                </a:lnTo>
                <a:lnTo>
                  <a:pt x="8845288" y="4120430"/>
                </a:lnTo>
                <a:lnTo>
                  <a:pt x="0" y="4120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TextBox 4"/>
          <p:cNvSpPr txBox="1"/>
          <p:nvPr/>
        </p:nvSpPr>
        <p:spPr>
          <a:xfrm>
            <a:off x="706509" y="4473983"/>
            <a:ext cx="12387037" cy="2441575"/>
          </a:xfrm>
          <a:prstGeom prst="rect">
            <a:avLst/>
          </a:prstGeom>
        </p:spPr>
        <p:txBody>
          <a:bodyPr lIns="0" tIns="0" rIns="0" bIns="0" rtlCol="0" anchor="t">
            <a:spAutoFit/>
          </a:bodyPr>
          <a:lstStyle/>
          <a:p>
            <a:pPr algn="l">
              <a:lnSpc>
                <a:spcPts val="9799"/>
              </a:lnSpc>
            </a:pPr>
            <a:r>
              <a:rPr lang="en-US" sz="6999" b="1" spc="-139">
                <a:solidFill>
                  <a:srgbClr val="5C3420"/>
                </a:solidFill>
                <a:latin typeface="RoxboroughCF Bold"/>
                <a:ea typeface="RoxboroughCF Bold"/>
                <a:cs typeface="RoxboroughCF Bold"/>
                <a:sym typeface="RoxboroughCF Bold"/>
              </a:rPr>
              <a:t>Academic Interview for HR Process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7DD"/>
        </a:solidFill>
        <a:effectLst/>
      </p:bgPr>
    </p:bg>
    <p:spTree>
      <p:nvGrpSpPr>
        <p:cNvPr id="1" name=""/>
        <p:cNvGrpSpPr/>
        <p:nvPr/>
      </p:nvGrpSpPr>
      <p:grpSpPr>
        <a:xfrm>
          <a:off x="0" y="0"/>
          <a:ext cx="0" cy="0"/>
          <a:chOff x="0" y="0"/>
          <a:chExt cx="0" cy="0"/>
        </a:xfrm>
      </p:grpSpPr>
      <p:sp>
        <p:nvSpPr>
          <p:cNvPr id="2" name="Freeform 2"/>
          <p:cNvSpPr/>
          <p:nvPr/>
        </p:nvSpPr>
        <p:spPr>
          <a:xfrm>
            <a:off x="12844462" y="0"/>
            <a:ext cx="5443538" cy="10287000"/>
          </a:xfrm>
          <a:custGeom>
            <a:avLst/>
            <a:gdLst/>
            <a:ahLst/>
            <a:cxnLst/>
            <a:rect l="l" t="t" r="r" b="b"/>
            <a:pathLst>
              <a:path w="5443538" h="10287000">
                <a:moveTo>
                  <a:pt x="0" y="0"/>
                </a:moveTo>
                <a:lnTo>
                  <a:pt x="5443538" y="0"/>
                </a:lnTo>
                <a:lnTo>
                  <a:pt x="5443538"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555442" y="1835059"/>
            <a:ext cx="12685937" cy="1886207"/>
          </a:xfrm>
          <a:prstGeom prst="rect">
            <a:avLst/>
          </a:prstGeom>
        </p:spPr>
        <p:txBody>
          <a:bodyPr lIns="0" tIns="0" rIns="0" bIns="0" rtlCol="0" anchor="t">
            <a:spAutoFit/>
          </a:bodyPr>
          <a:lstStyle/>
          <a:p>
            <a:pPr algn="l">
              <a:lnSpc>
                <a:spcPts val="7378"/>
              </a:lnSpc>
            </a:pPr>
            <a:r>
              <a:rPr lang="en-US" sz="6587" b="1">
                <a:solidFill>
                  <a:srgbClr val="5C3420"/>
                </a:solidFill>
                <a:latin typeface="RoxboroughCF Bold"/>
                <a:ea typeface="RoxboroughCF Bold"/>
                <a:cs typeface="RoxboroughCF Bold"/>
                <a:sym typeface="RoxboroughCF Bold"/>
              </a:rPr>
              <a:t>Job Description – Innovation Support Officer</a:t>
            </a:r>
          </a:p>
        </p:txBody>
      </p:sp>
      <p:sp>
        <p:nvSpPr>
          <p:cNvPr id="4" name="TextBox 4"/>
          <p:cNvSpPr txBox="1"/>
          <p:nvPr/>
        </p:nvSpPr>
        <p:spPr>
          <a:xfrm>
            <a:off x="1028700" y="4105371"/>
            <a:ext cx="12212679" cy="4921250"/>
          </a:xfrm>
          <a:prstGeom prst="rect">
            <a:avLst/>
          </a:prstGeom>
        </p:spPr>
        <p:txBody>
          <a:bodyPr lIns="0" tIns="0" rIns="0" bIns="0" rtlCol="0" anchor="t">
            <a:spAutoFit/>
          </a:bodyPr>
          <a:lstStyle/>
          <a:p>
            <a:pPr algn="l">
              <a:lnSpc>
                <a:spcPts val="2800"/>
              </a:lnSpc>
            </a:pPr>
            <a:r>
              <a:rPr lang="en-US" sz="2000" b="1">
                <a:solidFill>
                  <a:srgbClr val="2C3423"/>
                </a:solidFill>
                <a:latin typeface="Montserrat Bold"/>
                <a:ea typeface="Montserrat Bold"/>
                <a:cs typeface="Montserrat Bold"/>
                <a:sym typeface="Montserrat Bold"/>
              </a:rPr>
              <a:t>Role Purpose</a:t>
            </a:r>
          </a:p>
          <a:p>
            <a:pPr algn="l">
              <a:lnSpc>
                <a:spcPts val="2800"/>
              </a:lnSpc>
            </a:pPr>
            <a:r>
              <a:rPr lang="en-US" sz="2000">
                <a:solidFill>
                  <a:srgbClr val="2C3423"/>
                </a:solidFill>
                <a:latin typeface="Montserrat"/>
                <a:ea typeface="Montserrat"/>
                <a:cs typeface="Montserrat"/>
                <a:sym typeface="Montserrat"/>
              </a:rPr>
              <a:t> To support digital transformation and innovative initiatives within the Student Union in order to improve student engagement, service delivery, and operational efficiency.</a:t>
            </a:r>
          </a:p>
          <a:p>
            <a:pPr algn="l">
              <a:lnSpc>
                <a:spcPts val="2800"/>
              </a:lnSpc>
            </a:pPr>
            <a:r>
              <a:rPr lang="en-US" sz="2000" b="1">
                <a:solidFill>
                  <a:srgbClr val="2C3423"/>
                </a:solidFill>
                <a:latin typeface="Montserrat Bold"/>
                <a:ea typeface="Montserrat Bold"/>
                <a:cs typeface="Montserrat Bold"/>
                <a:sym typeface="Montserrat Bold"/>
              </a:rPr>
              <a:t>Key Responsibilities</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Support development of digital and automated student services</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Identify opportunities for innovation in Union activities</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Assist in planning and implementing innovation projects</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Monitor effectiveness of new systems</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Promote creativity and continuous improvement</a:t>
            </a:r>
          </a:p>
          <a:p>
            <a:pPr algn="l">
              <a:lnSpc>
                <a:spcPts val="2800"/>
              </a:lnSpc>
            </a:pPr>
            <a:r>
              <a:rPr lang="en-US" sz="2000" b="1">
                <a:solidFill>
                  <a:srgbClr val="2C3423"/>
                </a:solidFill>
                <a:latin typeface="Montserrat Bold"/>
                <a:ea typeface="Montserrat Bold"/>
                <a:cs typeface="Montserrat Bold"/>
                <a:sym typeface="Montserrat Bold"/>
              </a:rPr>
              <a:t>Focus on Innovation</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Encourage new ideas</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Improve processes using technology</a:t>
            </a:r>
          </a:p>
          <a:p>
            <a:pPr marL="431801" lvl="1" indent="-215900" algn="l">
              <a:lnSpc>
                <a:spcPts val="2800"/>
              </a:lnSpc>
              <a:buFont typeface="Arial"/>
              <a:buChar char="•"/>
            </a:pPr>
            <a:r>
              <a:rPr lang="en-US" sz="2000">
                <a:solidFill>
                  <a:srgbClr val="2C3423"/>
                </a:solidFill>
                <a:latin typeface="Montserrat"/>
                <a:ea typeface="Montserrat"/>
                <a:cs typeface="Montserrat"/>
                <a:sym typeface="Montserrat"/>
              </a:rPr>
              <a:t>Support organisational change</a:t>
            </a:r>
          </a:p>
          <a:p>
            <a:pPr algn="l">
              <a:lnSpc>
                <a:spcPts val="2800"/>
              </a:lnSpc>
            </a:pPr>
            <a:endParaRPr lang="en-US" sz="2000">
              <a:solidFill>
                <a:srgbClr val="2C3423"/>
              </a:solidFill>
              <a:latin typeface="Montserrat"/>
              <a:ea typeface="Montserrat"/>
              <a:cs typeface="Montserrat"/>
              <a:sym typeface="Montserrat"/>
            </a:endParaRPr>
          </a:p>
        </p:txBody>
      </p:sp>
      <p:sp>
        <p:nvSpPr>
          <p:cNvPr id="5" name="Freeform 5"/>
          <p:cNvSpPr/>
          <p:nvPr/>
        </p:nvSpPr>
        <p:spPr>
          <a:xfrm>
            <a:off x="-92981" y="-228328"/>
            <a:ext cx="4808452" cy="2239937"/>
          </a:xfrm>
          <a:custGeom>
            <a:avLst/>
            <a:gdLst/>
            <a:ahLst/>
            <a:cxnLst/>
            <a:rect l="l" t="t" r="r" b="b"/>
            <a:pathLst>
              <a:path w="4808452" h="2239937">
                <a:moveTo>
                  <a:pt x="0" y="0"/>
                </a:moveTo>
                <a:lnTo>
                  <a:pt x="4808451" y="0"/>
                </a:lnTo>
                <a:lnTo>
                  <a:pt x="4808451" y="2239937"/>
                </a:lnTo>
                <a:lnTo>
                  <a:pt x="0" y="223993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flipV="1">
            <a:off x="0" y="8701268"/>
            <a:ext cx="4808452" cy="2239937"/>
          </a:xfrm>
          <a:custGeom>
            <a:avLst/>
            <a:gdLst/>
            <a:ahLst/>
            <a:cxnLst/>
            <a:rect l="l" t="t" r="r" b="b"/>
            <a:pathLst>
              <a:path w="4808452" h="2239937">
                <a:moveTo>
                  <a:pt x="0" y="2239937"/>
                </a:moveTo>
                <a:lnTo>
                  <a:pt x="4808452" y="2239937"/>
                </a:lnTo>
                <a:lnTo>
                  <a:pt x="4808452" y="0"/>
                </a:lnTo>
                <a:lnTo>
                  <a:pt x="0" y="0"/>
                </a:lnTo>
                <a:lnTo>
                  <a:pt x="0" y="2239937"/>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7DD"/>
        </a:solidFill>
        <a:effectLst/>
      </p:bgPr>
    </p:bg>
    <p:spTree>
      <p:nvGrpSpPr>
        <p:cNvPr id="1" name=""/>
        <p:cNvGrpSpPr/>
        <p:nvPr/>
      </p:nvGrpSpPr>
      <p:grpSpPr>
        <a:xfrm>
          <a:off x="0" y="0"/>
          <a:ext cx="0" cy="0"/>
          <a:chOff x="0" y="0"/>
          <a:chExt cx="0" cy="0"/>
        </a:xfrm>
      </p:grpSpPr>
      <p:sp>
        <p:nvSpPr>
          <p:cNvPr id="2" name="Freeform 2"/>
          <p:cNvSpPr/>
          <p:nvPr/>
        </p:nvSpPr>
        <p:spPr>
          <a:xfrm>
            <a:off x="12844462" y="0"/>
            <a:ext cx="5443538" cy="10287000"/>
          </a:xfrm>
          <a:custGeom>
            <a:avLst/>
            <a:gdLst/>
            <a:ahLst/>
            <a:cxnLst/>
            <a:rect l="l" t="t" r="r" b="b"/>
            <a:pathLst>
              <a:path w="5443538" h="10287000">
                <a:moveTo>
                  <a:pt x="0" y="0"/>
                </a:moveTo>
                <a:lnTo>
                  <a:pt x="5443538" y="0"/>
                </a:lnTo>
                <a:lnTo>
                  <a:pt x="5443538"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854342" y="1639501"/>
            <a:ext cx="12387037" cy="1875523"/>
          </a:xfrm>
          <a:prstGeom prst="rect">
            <a:avLst/>
          </a:prstGeom>
        </p:spPr>
        <p:txBody>
          <a:bodyPr lIns="0" tIns="0" rIns="0" bIns="0" rtlCol="0" anchor="t">
            <a:spAutoFit/>
          </a:bodyPr>
          <a:lstStyle/>
          <a:p>
            <a:pPr algn="l">
              <a:lnSpc>
                <a:spcPts val="7312"/>
              </a:lnSpc>
            </a:pPr>
            <a:r>
              <a:rPr lang="en-US" sz="6587" spc="-131">
                <a:solidFill>
                  <a:srgbClr val="5C3420"/>
                </a:solidFill>
                <a:latin typeface="RoxboroughCF"/>
                <a:ea typeface="RoxboroughCF"/>
                <a:cs typeface="RoxboroughCF"/>
                <a:sym typeface="RoxboroughCF"/>
              </a:rPr>
              <a:t>Person Specification – Innovation-Focused Candidate</a:t>
            </a:r>
          </a:p>
        </p:txBody>
      </p:sp>
      <p:sp>
        <p:nvSpPr>
          <p:cNvPr id="4" name="Freeform 4"/>
          <p:cNvSpPr/>
          <p:nvPr/>
        </p:nvSpPr>
        <p:spPr>
          <a:xfrm>
            <a:off x="-92981" y="-228328"/>
            <a:ext cx="4808452" cy="2239937"/>
          </a:xfrm>
          <a:custGeom>
            <a:avLst/>
            <a:gdLst/>
            <a:ahLst/>
            <a:cxnLst/>
            <a:rect l="l" t="t" r="r" b="b"/>
            <a:pathLst>
              <a:path w="4808452" h="2239937">
                <a:moveTo>
                  <a:pt x="0" y="0"/>
                </a:moveTo>
                <a:lnTo>
                  <a:pt x="4808451" y="0"/>
                </a:lnTo>
                <a:lnTo>
                  <a:pt x="4808451" y="2239937"/>
                </a:lnTo>
                <a:lnTo>
                  <a:pt x="0" y="223993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1028700" y="3842711"/>
            <a:ext cx="11156451" cy="5626100"/>
          </a:xfrm>
          <a:prstGeom prst="rect">
            <a:avLst/>
          </a:prstGeom>
        </p:spPr>
        <p:txBody>
          <a:bodyPr lIns="0" tIns="0" rIns="0" bIns="0" rtlCol="0" anchor="t">
            <a:spAutoFit/>
          </a:bodyPr>
          <a:lstStyle/>
          <a:p>
            <a:pPr algn="just">
              <a:lnSpc>
                <a:spcPts val="2800"/>
              </a:lnSpc>
            </a:pPr>
            <a:r>
              <a:rPr lang="en-US" sz="2000" b="1">
                <a:solidFill>
                  <a:srgbClr val="2C3423"/>
                </a:solidFill>
                <a:latin typeface="Montserrat Bold"/>
                <a:ea typeface="Montserrat Bold"/>
                <a:cs typeface="Montserrat Bold"/>
                <a:sym typeface="Montserrat Bold"/>
              </a:rPr>
              <a:t>Essential Skills</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Creative problem-solving</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Digital literacy</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Analytical thinking</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Communication and teamwork</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Adaptability to change</a:t>
            </a:r>
          </a:p>
          <a:p>
            <a:pPr algn="just">
              <a:lnSpc>
                <a:spcPts val="2800"/>
              </a:lnSpc>
            </a:pPr>
            <a:r>
              <a:rPr lang="en-US" sz="2000" b="1">
                <a:solidFill>
                  <a:srgbClr val="2C3423"/>
                </a:solidFill>
                <a:latin typeface="Montserrat Bold"/>
                <a:ea typeface="Montserrat Bold"/>
                <a:cs typeface="Montserrat Bold"/>
                <a:sym typeface="Montserrat Bold"/>
              </a:rPr>
              <a:t>Innovation Competencies</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Ability to generate and implement ideas</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Growth mindset</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Openness to experimentation</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Confidence using technology</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Proactive approach</a:t>
            </a:r>
          </a:p>
          <a:p>
            <a:pPr algn="just">
              <a:lnSpc>
                <a:spcPts val="2800"/>
              </a:lnSpc>
            </a:pPr>
            <a:r>
              <a:rPr lang="en-US" sz="2000" b="1">
                <a:solidFill>
                  <a:srgbClr val="2C3423"/>
                </a:solidFill>
                <a:latin typeface="Montserrat Bold"/>
                <a:ea typeface="Montserrat Bold"/>
                <a:cs typeface="Montserrat Bold"/>
                <a:sym typeface="Montserrat Bold"/>
              </a:rPr>
              <a:t>Personal Attributes</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Resilient</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Flexible</a:t>
            </a:r>
          </a:p>
          <a:p>
            <a:pPr marL="431801" lvl="1" indent="-215900" algn="just">
              <a:lnSpc>
                <a:spcPts val="2800"/>
              </a:lnSpc>
              <a:buFont typeface="Arial"/>
              <a:buChar char="•"/>
            </a:pPr>
            <a:r>
              <a:rPr lang="en-US" sz="2000">
                <a:solidFill>
                  <a:srgbClr val="2C3423"/>
                </a:solidFill>
                <a:latin typeface="Montserrat"/>
                <a:ea typeface="Montserrat"/>
                <a:cs typeface="Montserrat"/>
                <a:sym typeface="Montserrat"/>
              </a:rPr>
              <a:t>Strategic thinker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7DD"/>
        </a:solidFill>
        <a:effectLst/>
      </p:bgPr>
    </p:bg>
    <p:spTree>
      <p:nvGrpSpPr>
        <p:cNvPr id="1" name=""/>
        <p:cNvGrpSpPr/>
        <p:nvPr/>
      </p:nvGrpSpPr>
      <p:grpSpPr>
        <a:xfrm>
          <a:off x="0" y="0"/>
          <a:ext cx="0" cy="0"/>
          <a:chOff x="0" y="0"/>
          <a:chExt cx="0" cy="0"/>
        </a:xfrm>
      </p:grpSpPr>
      <p:sp>
        <p:nvSpPr>
          <p:cNvPr id="2" name="Freeform 2"/>
          <p:cNvSpPr/>
          <p:nvPr/>
        </p:nvSpPr>
        <p:spPr>
          <a:xfrm>
            <a:off x="13415737" y="-228328"/>
            <a:ext cx="5443538" cy="10287000"/>
          </a:xfrm>
          <a:custGeom>
            <a:avLst/>
            <a:gdLst/>
            <a:ahLst/>
            <a:cxnLst/>
            <a:rect l="l" t="t" r="r" b="b"/>
            <a:pathLst>
              <a:path w="5443538" h="10287000">
                <a:moveTo>
                  <a:pt x="0" y="0"/>
                </a:moveTo>
                <a:lnTo>
                  <a:pt x="5443538" y="0"/>
                </a:lnTo>
                <a:lnTo>
                  <a:pt x="5443538"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1028700" y="2411659"/>
            <a:ext cx="12387037" cy="1886207"/>
          </a:xfrm>
          <a:prstGeom prst="rect">
            <a:avLst/>
          </a:prstGeom>
        </p:spPr>
        <p:txBody>
          <a:bodyPr lIns="0" tIns="0" rIns="0" bIns="0" rtlCol="0" anchor="t">
            <a:spAutoFit/>
          </a:bodyPr>
          <a:lstStyle/>
          <a:p>
            <a:pPr algn="l">
              <a:lnSpc>
                <a:spcPts val="7378"/>
              </a:lnSpc>
            </a:pPr>
            <a:r>
              <a:rPr lang="en-US" sz="6587" b="1" spc="-131">
                <a:solidFill>
                  <a:srgbClr val="5C3420"/>
                </a:solidFill>
                <a:latin typeface="RoxboroughCF Bold"/>
                <a:ea typeface="RoxboroughCF Bold"/>
                <a:cs typeface="RoxboroughCF Bold"/>
                <a:sym typeface="RoxboroughCF Bold"/>
              </a:rPr>
              <a:t>Interview Questions – Assessing Innovative Mindset</a:t>
            </a:r>
          </a:p>
        </p:txBody>
      </p:sp>
      <p:sp>
        <p:nvSpPr>
          <p:cNvPr id="4" name="Freeform 4"/>
          <p:cNvSpPr/>
          <p:nvPr/>
        </p:nvSpPr>
        <p:spPr>
          <a:xfrm>
            <a:off x="-92981" y="-228328"/>
            <a:ext cx="4808452" cy="2239937"/>
          </a:xfrm>
          <a:custGeom>
            <a:avLst/>
            <a:gdLst/>
            <a:ahLst/>
            <a:cxnLst/>
            <a:rect l="l" t="t" r="r" b="b"/>
            <a:pathLst>
              <a:path w="4808452" h="2239937">
                <a:moveTo>
                  <a:pt x="0" y="0"/>
                </a:moveTo>
                <a:lnTo>
                  <a:pt x="4808451" y="0"/>
                </a:lnTo>
                <a:lnTo>
                  <a:pt x="4808451" y="2239937"/>
                </a:lnTo>
                <a:lnTo>
                  <a:pt x="0" y="223993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flipV="1">
            <a:off x="0" y="8701268"/>
            <a:ext cx="4808452" cy="2239937"/>
          </a:xfrm>
          <a:custGeom>
            <a:avLst/>
            <a:gdLst/>
            <a:ahLst/>
            <a:cxnLst/>
            <a:rect l="l" t="t" r="r" b="b"/>
            <a:pathLst>
              <a:path w="4808452" h="2239937">
                <a:moveTo>
                  <a:pt x="0" y="2239937"/>
                </a:moveTo>
                <a:lnTo>
                  <a:pt x="4808452" y="2239937"/>
                </a:lnTo>
                <a:lnTo>
                  <a:pt x="4808452" y="0"/>
                </a:lnTo>
                <a:lnTo>
                  <a:pt x="0" y="0"/>
                </a:lnTo>
                <a:lnTo>
                  <a:pt x="0" y="2239937"/>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1028700" y="4677628"/>
            <a:ext cx="11156451" cy="3605776"/>
          </a:xfrm>
          <a:prstGeom prst="rect">
            <a:avLst/>
          </a:prstGeom>
        </p:spPr>
        <p:txBody>
          <a:bodyPr lIns="0" tIns="0" rIns="0" bIns="0" rtlCol="0" anchor="t">
            <a:spAutoFit/>
          </a:bodyPr>
          <a:lstStyle/>
          <a:p>
            <a:pPr marL="440501" lvl="1" indent="-220250" algn="just">
              <a:lnSpc>
                <a:spcPts val="2856"/>
              </a:lnSpc>
              <a:buFont typeface="Arial"/>
              <a:buChar char="•"/>
            </a:pPr>
            <a:r>
              <a:rPr lang="en-US" sz="2040" b="1">
                <a:solidFill>
                  <a:srgbClr val="2C3423"/>
                </a:solidFill>
                <a:latin typeface="Montserrat Bold"/>
                <a:ea typeface="Montserrat Bold"/>
                <a:cs typeface="Montserrat Bold"/>
                <a:sym typeface="Montserrat Bold"/>
              </a:rPr>
              <a:t>Creativity &amp; Problem-Solving</a:t>
            </a:r>
          </a:p>
          <a:p>
            <a:pPr marL="440501" lvl="1" indent="-220250" algn="just">
              <a:lnSpc>
                <a:spcPts val="2856"/>
              </a:lnSpc>
              <a:buFont typeface="Arial"/>
              <a:buChar char="•"/>
            </a:pPr>
            <a:r>
              <a:rPr lang="en-US" sz="2040">
                <a:solidFill>
                  <a:srgbClr val="2C3423"/>
                </a:solidFill>
                <a:latin typeface="Montserrat"/>
                <a:ea typeface="Montserrat"/>
                <a:cs typeface="Montserrat"/>
                <a:sym typeface="Montserrat"/>
              </a:rPr>
              <a:t>Can you describe a time you improved a process using a new idea?</a:t>
            </a:r>
          </a:p>
          <a:p>
            <a:pPr marL="440501" lvl="1" indent="-220250" algn="just">
              <a:lnSpc>
                <a:spcPts val="2856"/>
              </a:lnSpc>
              <a:buFont typeface="Arial"/>
              <a:buChar char="•"/>
            </a:pPr>
            <a:r>
              <a:rPr lang="en-US" sz="2040">
                <a:solidFill>
                  <a:srgbClr val="2C3423"/>
                </a:solidFill>
                <a:latin typeface="Montserrat"/>
                <a:ea typeface="Montserrat"/>
                <a:cs typeface="Montserrat"/>
                <a:sym typeface="Montserrat"/>
              </a:rPr>
              <a:t>How do you approach problems when traditional methods fail?</a:t>
            </a:r>
          </a:p>
          <a:p>
            <a:pPr marL="440501" lvl="1" indent="-220250" algn="just">
              <a:lnSpc>
                <a:spcPts val="2856"/>
              </a:lnSpc>
              <a:buFont typeface="Arial"/>
              <a:buChar char="•"/>
            </a:pPr>
            <a:r>
              <a:rPr lang="en-US" sz="2040" b="1">
                <a:solidFill>
                  <a:srgbClr val="2C3423"/>
                </a:solidFill>
                <a:latin typeface="Montserrat Bold"/>
                <a:ea typeface="Montserrat Bold"/>
                <a:cs typeface="Montserrat Bold"/>
                <a:sym typeface="Montserrat Bold"/>
              </a:rPr>
              <a:t>Digital Adaptability</a:t>
            </a:r>
            <a:r>
              <a:rPr lang="en-US" sz="2040">
                <a:solidFill>
                  <a:srgbClr val="2C3423"/>
                </a:solidFill>
                <a:latin typeface="Montserrat"/>
                <a:ea typeface="Montserrat"/>
                <a:cs typeface="Montserrat"/>
                <a:sym typeface="Montserrat"/>
              </a:rPr>
              <a:t> </a:t>
            </a:r>
          </a:p>
          <a:p>
            <a:pPr marL="440501" lvl="1" indent="-220250" algn="just">
              <a:lnSpc>
                <a:spcPts val="2856"/>
              </a:lnSpc>
              <a:buFont typeface="Arial"/>
              <a:buChar char="•"/>
            </a:pPr>
            <a:r>
              <a:rPr lang="en-US" sz="2040">
                <a:solidFill>
                  <a:srgbClr val="2C3423"/>
                </a:solidFill>
                <a:latin typeface="Montserrat"/>
                <a:ea typeface="Montserrat"/>
                <a:cs typeface="Montserrat"/>
                <a:sym typeface="Montserrat"/>
              </a:rPr>
              <a:t>How do you stay updated with emerging technologies? </a:t>
            </a:r>
          </a:p>
          <a:p>
            <a:pPr marL="440501" lvl="1" indent="-220250" algn="just">
              <a:lnSpc>
                <a:spcPts val="2856"/>
              </a:lnSpc>
              <a:buFont typeface="Arial"/>
              <a:buChar char="•"/>
            </a:pPr>
            <a:r>
              <a:rPr lang="en-US" sz="2040">
                <a:solidFill>
                  <a:srgbClr val="2C3423"/>
                </a:solidFill>
                <a:latin typeface="Montserrat"/>
                <a:ea typeface="Montserrat"/>
                <a:cs typeface="Montserrat"/>
                <a:sym typeface="Montserrat"/>
              </a:rPr>
              <a:t>Tell me about a digital tool you used to improve efficiency.</a:t>
            </a:r>
          </a:p>
          <a:p>
            <a:pPr marL="440501" lvl="1" indent="-220250" algn="just">
              <a:lnSpc>
                <a:spcPts val="2856"/>
              </a:lnSpc>
              <a:buFont typeface="Arial"/>
              <a:buChar char="•"/>
            </a:pPr>
            <a:r>
              <a:rPr lang="en-US" sz="2040" b="1">
                <a:solidFill>
                  <a:srgbClr val="2C3423"/>
                </a:solidFill>
                <a:latin typeface="Montserrat Bold"/>
                <a:ea typeface="Montserrat Bold"/>
                <a:cs typeface="Montserrat Bold"/>
                <a:sym typeface="Montserrat Bold"/>
              </a:rPr>
              <a:t>Risk &amp; Innovation</a:t>
            </a:r>
          </a:p>
          <a:p>
            <a:pPr marL="440501" lvl="1" indent="-220250" algn="just">
              <a:lnSpc>
                <a:spcPts val="2856"/>
              </a:lnSpc>
              <a:buFont typeface="Arial"/>
              <a:buChar char="•"/>
            </a:pPr>
            <a:r>
              <a:rPr lang="en-US" sz="2040">
                <a:solidFill>
                  <a:srgbClr val="2C3423"/>
                </a:solidFill>
                <a:latin typeface="Montserrat"/>
                <a:ea typeface="Montserrat"/>
                <a:cs typeface="Montserrat"/>
                <a:sym typeface="Montserrat"/>
              </a:rPr>
              <a:t>Describe a calculated risk you took at work. 6. How do you handle failure when trying something new?</a:t>
            </a:r>
          </a:p>
          <a:p>
            <a:pPr algn="just">
              <a:lnSpc>
                <a:spcPts val="2856"/>
              </a:lnSpc>
            </a:pPr>
            <a:endParaRPr lang="en-US" sz="2040">
              <a:solidFill>
                <a:srgbClr val="2C3423"/>
              </a:solidFill>
              <a:latin typeface="Montserrat"/>
              <a:ea typeface="Montserrat"/>
              <a:cs typeface="Montserrat"/>
              <a:sym typeface="Montserra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7DD"/>
        </a:solidFill>
        <a:effectLst/>
      </p:bgPr>
    </p:bg>
    <p:spTree>
      <p:nvGrpSpPr>
        <p:cNvPr id="1" name=""/>
        <p:cNvGrpSpPr/>
        <p:nvPr/>
      </p:nvGrpSpPr>
      <p:grpSpPr>
        <a:xfrm>
          <a:off x="0" y="0"/>
          <a:ext cx="0" cy="0"/>
          <a:chOff x="0" y="0"/>
          <a:chExt cx="0" cy="0"/>
        </a:xfrm>
      </p:grpSpPr>
      <p:sp>
        <p:nvSpPr>
          <p:cNvPr id="2" name="Freeform 2"/>
          <p:cNvSpPr/>
          <p:nvPr/>
        </p:nvSpPr>
        <p:spPr>
          <a:xfrm>
            <a:off x="12844462" y="0"/>
            <a:ext cx="5443538" cy="10287000"/>
          </a:xfrm>
          <a:custGeom>
            <a:avLst/>
            <a:gdLst/>
            <a:ahLst/>
            <a:cxnLst/>
            <a:rect l="l" t="t" r="r" b="b"/>
            <a:pathLst>
              <a:path w="5443538" h="10287000">
                <a:moveTo>
                  <a:pt x="0" y="0"/>
                </a:moveTo>
                <a:lnTo>
                  <a:pt x="5443538" y="0"/>
                </a:lnTo>
                <a:lnTo>
                  <a:pt x="5443538"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1028700" y="2411659"/>
            <a:ext cx="12387037" cy="1875523"/>
          </a:xfrm>
          <a:prstGeom prst="rect">
            <a:avLst/>
          </a:prstGeom>
        </p:spPr>
        <p:txBody>
          <a:bodyPr lIns="0" tIns="0" rIns="0" bIns="0" rtlCol="0" anchor="t">
            <a:spAutoFit/>
          </a:bodyPr>
          <a:lstStyle/>
          <a:p>
            <a:pPr algn="l">
              <a:lnSpc>
                <a:spcPts val="7312"/>
              </a:lnSpc>
            </a:pPr>
            <a:r>
              <a:rPr lang="en-US" sz="6587" b="1" spc="-177">
                <a:solidFill>
                  <a:srgbClr val="5C3420"/>
                </a:solidFill>
                <a:latin typeface="RoxboroughCF Bold"/>
                <a:ea typeface="RoxboroughCF Bold"/>
                <a:cs typeface="RoxboroughCF Bold"/>
                <a:sym typeface="RoxboroughCF Bold"/>
              </a:rPr>
              <a:t>Advanced Questions &amp; Evaluation Criteria</a:t>
            </a:r>
          </a:p>
        </p:txBody>
      </p:sp>
      <p:sp>
        <p:nvSpPr>
          <p:cNvPr id="4" name="Freeform 4"/>
          <p:cNvSpPr/>
          <p:nvPr/>
        </p:nvSpPr>
        <p:spPr>
          <a:xfrm>
            <a:off x="-92981" y="-228328"/>
            <a:ext cx="4808452" cy="2239937"/>
          </a:xfrm>
          <a:custGeom>
            <a:avLst/>
            <a:gdLst/>
            <a:ahLst/>
            <a:cxnLst/>
            <a:rect l="l" t="t" r="r" b="b"/>
            <a:pathLst>
              <a:path w="4808452" h="2239937">
                <a:moveTo>
                  <a:pt x="0" y="0"/>
                </a:moveTo>
                <a:lnTo>
                  <a:pt x="4808451" y="0"/>
                </a:lnTo>
                <a:lnTo>
                  <a:pt x="4808451" y="2239937"/>
                </a:lnTo>
                <a:lnTo>
                  <a:pt x="0" y="223993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flipV="1">
            <a:off x="0" y="8701268"/>
            <a:ext cx="4808452" cy="2239937"/>
          </a:xfrm>
          <a:custGeom>
            <a:avLst/>
            <a:gdLst/>
            <a:ahLst/>
            <a:cxnLst/>
            <a:rect l="l" t="t" r="r" b="b"/>
            <a:pathLst>
              <a:path w="4808452" h="2239937">
                <a:moveTo>
                  <a:pt x="0" y="2239937"/>
                </a:moveTo>
                <a:lnTo>
                  <a:pt x="4808452" y="2239937"/>
                </a:lnTo>
                <a:lnTo>
                  <a:pt x="4808452" y="0"/>
                </a:lnTo>
                <a:lnTo>
                  <a:pt x="0" y="0"/>
                </a:lnTo>
                <a:lnTo>
                  <a:pt x="0" y="2239937"/>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1028700" y="4597239"/>
            <a:ext cx="11183605" cy="4319373"/>
          </a:xfrm>
          <a:prstGeom prst="rect">
            <a:avLst/>
          </a:prstGeom>
        </p:spPr>
        <p:txBody>
          <a:bodyPr lIns="0" tIns="0" rIns="0" bIns="0" rtlCol="0" anchor="t">
            <a:spAutoFit/>
          </a:bodyPr>
          <a:lstStyle/>
          <a:p>
            <a:pPr algn="just">
              <a:lnSpc>
                <a:spcPts val="2899"/>
              </a:lnSpc>
            </a:pPr>
            <a:r>
              <a:rPr lang="en-US" sz="2070" b="1">
                <a:solidFill>
                  <a:srgbClr val="2C3423"/>
                </a:solidFill>
                <a:latin typeface="Montserrat Bold"/>
                <a:ea typeface="Montserrat Bold"/>
                <a:cs typeface="Montserrat Bold"/>
                <a:sym typeface="Montserrat Bold"/>
              </a:rPr>
              <a:t>Change &amp; Leadership </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How would you support colleagues resistant to digital change</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What innovative idea would you introduce to improve student engagement?</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How would you implement innovation with limited resources?</a:t>
            </a:r>
          </a:p>
          <a:p>
            <a:pPr algn="just">
              <a:lnSpc>
                <a:spcPts val="2899"/>
              </a:lnSpc>
            </a:pPr>
            <a:r>
              <a:rPr lang="en-US" sz="2070" b="1">
                <a:solidFill>
                  <a:srgbClr val="2C3423"/>
                </a:solidFill>
                <a:latin typeface="Montserrat Bold"/>
                <a:ea typeface="Montserrat Bold"/>
                <a:cs typeface="Montserrat Bold"/>
                <a:sym typeface="Montserrat Bold"/>
              </a:rPr>
              <a:t>Assessment Criteria</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Creativity</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Adaptability</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Strategic thinking</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Digital confidence</a:t>
            </a:r>
          </a:p>
          <a:p>
            <a:pPr marL="447120" lvl="1" indent="-223560" algn="just">
              <a:lnSpc>
                <a:spcPts val="2899"/>
              </a:lnSpc>
              <a:buFont typeface="Arial"/>
              <a:buChar char="•"/>
            </a:pPr>
            <a:r>
              <a:rPr lang="en-US" sz="2070">
                <a:solidFill>
                  <a:srgbClr val="2C3423"/>
                </a:solidFill>
                <a:latin typeface="Montserrat"/>
                <a:ea typeface="Montserrat"/>
                <a:cs typeface="Montserrat"/>
                <a:sym typeface="Montserrat"/>
              </a:rPr>
              <a:t>Resilience</a:t>
            </a:r>
          </a:p>
          <a:p>
            <a:pPr algn="just">
              <a:lnSpc>
                <a:spcPts val="2899"/>
              </a:lnSpc>
            </a:pPr>
            <a:endParaRPr lang="en-US" sz="2070">
              <a:solidFill>
                <a:srgbClr val="2C3423"/>
              </a:solidFill>
              <a:latin typeface="Montserrat"/>
              <a:ea typeface="Montserrat"/>
              <a:cs typeface="Montserrat"/>
              <a:sym typeface="Montserrat"/>
            </a:endParaRPr>
          </a:p>
          <a:p>
            <a:pPr algn="just">
              <a:lnSpc>
                <a:spcPts val="2899"/>
              </a:lnSpc>
            </a:pPr>
            <a:endParaRPr lang="en-US" sz="2070">
              <a:solidFill>
                <a:srgbClr val="2C3423"/>
              </a:solidFill>
              <a:latin typeface="Montserrat"/>
              <a:ea typeface="Montserrat"/>
              <a:cs typeface="Montserrat"/>
              <a:sym typeface="Montserra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1560</Words>
  <PresentationFormat>Custom</PresentationFormat>
  <Paragraphs>65</Paragraphs>
  <Slides>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RoxboroughCF Bold</vt:lpstr>
      <vt:lpstr>Montserrat Bold</vt:lpstr>
      <vt:lpstr>Arial</vt:lpstr>
      <vt:lpstr>Montserrat</vt:lpstr>
      <vt:lpstr>RoxboroughCF</vt:lpstr>
      <vt:lpstr>Calibri</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2026-02-27T09:08:44Z</dcterms:modified>
  <dc:identifier>DAHCaR7Qk28</dc:identifier>
</cp:coreProperties>
</file>