
<file path=[Content_Types].xml><?xml version="1.0" encoding="utf-8"?>
<Types xmlns="http://schemas.openxmlformats.org/package/2006/content-types">
  <Default Extension="gif" ContentType="image/gi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0" r:id="rId1"/>
  </p:sldMasterIdLst>
  <p:notesMasterIdLst>
    <p:notesMasterId r:id="rId26"/>
  </p:notes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86" r:id="rId23"/>
    <p:sldId id="284" r:id="rId24"/>
    <p:sldId id="285" r:id="rId2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D9BABB5-BCFF-0987-981D-3B4E9884A14C}" v="78" dt="2022-07-12T08:59:14.438"/>
    <p1510:client id="{5B8B651B-7CB0-9F4F-0687-CC9FFB098412}" v="450" dt="2022-06-25T20:28:27.688"/>
    <p1510:client id="{ADB32216-C759-D3C4-01C1-56407DBA3056}" v="832" dt="2022-06-25T18:54:20.51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4" d="100"/>
          <a:sy n="84" d="100"/>
        </p:scale>
        <p:origin x="186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D17343C-FBB4-4804-81F1-3E98707D3676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277292D-17C2-4FD2-BFC1-0E3BBBC5048D}">
      <dgm:prSet/>
      <dgm:spPr/>
      <dgm:t>
        <a:bodyPr/>
        <a:lstStyle/>
        <a:p>
          <a:r>
            <a:rPr lang="en-GB"/>
            <a:t>Solicitors </a:t>
          </a:r>
          <a:endParaRPr lang="en-US"/>
        </a:p>
      </dgm:t>
    </dgm:pt>
    <dgm:pt modelId="{8DAD4FA6-B909-4B22-91C4-C10E0E96D629}" type="parTrans" cxnId="{782A3FE6-E0FE-48B2-903E-C1E4B2BCFC44}">
      <dgm:prSet/>
      <dgm:spPr/>
      <dgm:t>
        <a:bodyPr/>
        <a:lstStyle/>
        <a:p>
          <a:endParaRPr lang="en-US"/>
        </a:p>
      </dgm:t>
    </dgm:pt>
    <dgm:pt modelId="{93F01BF5-D810-4AE1-BB66-9AF06B20EC5A}" type="sibTrans" cxnId="{782A3FE6-E0FE-48B2-903E-C1E4B2BCFC44}">
      <dgm:prSet/>
      <dgm:spPr/>
      <dgm:t>
        <a:bodyPr/>
        <a:lstStyle/>
        <a:p>
          <a:endParaRPr lang="en-US"/>
        </a:p>
      </dgm:t>
    </dgm:pt>
    <dgm:pt modelId="{C647D3D9-81D1-4A66-A307-6318C5A6A641}">
      <dgm:prSet/>
      <dgm:spPr/>
      <dgm:t>
        <a:bodyPr/>
        <a:lstStyle/>
        <a:p>
          <a:r>
            <a:rPr lang="en-GB"/>
            <a:t>Barristers </a:t>
          </a:r>
          <a:endParaRPr lang="en-US"/>
        </a:p>
      </dgm:t>
    </dgm:pt>
    <dgm:pt modelId="{0BED4279-5319-432B-98F3-BEFA0FD65BCC}" type="parTrans" cxnId="{3D8D8C0A-8EA4-4B31-B6C6-BB2075AD30BC}">
      <dgm:prSet/>
      <dgm:spPr/>
      <dgm:t>
        <a:bodyPr/>
        <a:lstStyle/>
        <a:p>
          <a:endParaRPr lang="en-US"/>
        </a:p>
      </dgm:t>
    </dgm:pt>
    <dgm:pt modelId="{4F150F9F-727F-4BAF-AC83-D025F1F7EE00}" type="sibTrans" cxnId="{3D8D8C0A-8EA4-4B31-B6C6-BB2075AD30BC}">
      <dgm:prSet/>
      <dgm:spPr/>
      <dgm:t>
        <a:bodyPr/>
        <a:lstStyle/>
        <a:p>
          <a:endParaRPr lang="en-US"/>
        </a:p>
      </dgm:t>
    </dgm:pt>
    <dgm:pt modelId="{9B90E860-CF58-4AA1-B23D-9D56525AAA73}">
      <dgm:prSet/>
      <dgm:spPr/>
      <dgm:t>
        <a:bodyPr/>
        <a:lstStyle/>
        <a:p>
          <a:r>
            <a:rPr lang="en-GB"/>
            <a:t>The judiciary </a:t>
          </a:r>
          <a:endParaRPr lang="en-US"/>
        </a:p>
      </dgm:t>
    </dgm:pt>
    <dgm:pt modelId="{1F8CD13A-A748-40CF-BBD4-75E6AF8695A2}" type="parTrans" cxnId="{10928EF4-406D-4B7B-8A75-2C3B706FFA79}">
      <dgm:prSet/>
      <dgm:spPr/>
      <dgm:t>
        <a:bodyPr/>
        <a:lstStyle/>
        <a:p>
          <a:endParaRPr lang="en-US"/>
        </a:p>
      </dgm:t>
    </dgm:pt>
    <dgm:pt modelId="{FC1C635B-24DB-4E01-9AD7-91E34F12BE88}" type="sibTrans" cxnId="{10928EF4-406D-4B7B-8A75-2C3B706FFA79}">
      <dgm:prSet/>
      <dgm:spPr/>
      <dgm:t>
        <a:bodyPr/>
        <a:lstStyle/>
        <a:p>
          <a:endParaRPr lang="en-US"/>
        </a:p>
      </dgm:t>
    </dgm:pt>
    <dgm:pt modelId="{8143805B-E894-428A-BFFD-56AF5F31793D}">
      <dgm:prSet/>
      <dgm:spPr/>
      <dgm:t>
        <a:bodyPr/>
        <a:lstStyle/>
        <a:p>
          <a:r>
            <a:rPr lang="en-GB"/>
            <a:t>Magistrates </a:t>
          </a:r>
          <a:endParaRPr lang="en-US"/>
        </a:p>
      </dgm:t>
    </dgm:pt>
    <dgm:pt modelId="{5DA54E42-88FF-4328-846C-13B0C4FEFDC8}" type="parTrans" cxnId="{FAA80B4F-2A9A-4CDA-8402-0CC811D87E64}">
      <dgm:prSet/>
      <dgm:spPr/>
      <dgm:t>
        <a:bodyPr/>
        <a:lstStyle/>
        <a:p>
          <a:endParaRPr lang="en-US"/>
        </a:p>
      </dgm:t>
    </dgm:pt>
    <dgm:pt modelId="{3C4BC447-94BC-434D-B347-C2AC504F6FBB}" type="sibTrans" cxnId="{FAA80B4F-2A9A-4CDA-8402-0CC811D87E64}">
      <dgm:prSet/>
      <dgm:spPr/>
      <dgm:t>
        <a:bodyPr/>
        <a:lstStyle/>
        <a:p>
          <a:endParaRPr lang="en-US"/>
        </a:p>
      </dgm:t>
    </dgm:pt>
    <dgm:pt modelId="{E9F7562C-00B0-4BEE-AAD1-3ED4A524942B}">
      <dgm:prSet/>
      <dgm:spPr/>
      <dgm:t>
        <a:bodyPr/>
        <a:lstStyle/>
        <a:p>
          <a:r>
            <a:rPr lang="en-GB"/>
            <a:t>The Jury </a:t>
          </a:r>
          <a:endParaRPr lang="en-US"/>
        </a:p>
      </dgm:t>
    </dgm:pt>
    <dgm:pt modelId="{1304D205-4F0A-4FB9-8274-0B7B9D422515}" type="parTrans" cxnId="{640C1209-04E7-4FC9-9468-709E10213301}">
      <dgm:prSet/>
      <dgm:spPr/>
      <dgm:t>
        <a:bodyPr/>
        <a:lstStyle/>
        <a:p>
          <a:endParaRPr lang="en-US"/>
        </a:p>
      </dgm:t>
    </dgm:pt>
    <dgm:pt modelId="{9F1D3D6F-D554-4E0A-AD73-9ED9AEE85380}" type="sibTrans" cxnId="{640C1209-04E7-4FC9-9468-709E10213301}">
      <dgm:prSet/>
      <dgm:spPr/>
      <dgm:t>
        <a:bodyPr/>
        <a:lstStyle/>
        <a:p>
          <a:endParaRPr lang="en-US"/>
        </a:p>
      </dgm:t>
    </dgm:pt>
    <dgm:pt modelId="{09834E8D-81D5-4456-B48D-A38E0DB23438}" type="pres">
      <dgm:prSet presAssocID="{4D17343C-FBB4-4804-81F1-3E98707D3676}" presName="outerComposite" presStyleCnt="0">
        <dgm:presLayoutVars>
          <dgm:chMax val="5"/>
          <dgm:dir/>
          <dgm:resizeHandles val="exact"/>
        </dgm:presLayoutVars>
      </dgm:prSet>
      <dgm:spPr/>
    </dgm:pt>
    <dgm:pt modelId="{0DB559E5-CECD-4026-8DCA-892175F299E7}" type="pres">
      <dgm:prSet presAssocID="{4D17343C-FBB4-4804-81F1-3E98707D3676}" presName="dummyMaxCanvas" presStyleCnt="0">
        <dgm:presLayoutVars/>
      </dgm:prSet>
      <dgm:spPr/>
    </dgm:pt>
    <dgm:pt modelId="{312F50A0-B4EF-432B-93AC-B478CDD2320D}" type="pres">
      <dgm:prSet presAssocID="{4D17343C-FBB4-4804-81F1-3E98707D3676}" presName="FiveNodes_1" presStyleLbl="node1" presStyleIdx="0" presStyleCnt="5">
        <dgm:presLayoutVars>
          <dgm:bulletEnabled val="1"/>
        </dgm:presLayoutVars>
      </dgm:prSet>
      <dgm:spPr/>
    </dgm:pt>
    <dgm:pt modelId="{5DBC75D7-A18C-46B9-82C8-AEC810CFC32A}" type="pres">
      <dgm:prSet presAssocID="{4D17343C-FBB4-4804-81F1-3E98707D3676}" presName="FiveNodes_2" presStyleLbl="node1" presStyleIdx="1" presStyleCnt="5">
        <dgm:presLayoutVars>
          <dgm:bulletEnabled val="1"/>
        </dgm:presLayoutVars>
      </dgm:prSet>
      <dgm:spPr/>
    </dgm:pt>
    <dgm:pt modelId="{B14CE079-947D-45B7-99D6-D52DAC7DA662}" type="pres">
      <dgm:prSet presAssocID="{4D17343C-FBB4-4804-81F1-3E98707D3676}" presName="FiveNodes_3" presStyleLbl="node1" presStyleIdx="2" presStyleCnt="5">
        <dgm:presLayoutVars>
          <dgm:bulletEnabled val="1"/>
        </dgm:presLayoutVars>
      </dgm:prSet>
      <dgm:spPr/>
    </dgm:pt>
    <dgm:pt modelId="{15CC8A88-E04F-460B-A05F-FE3885559CC5}" type="pres">
      <dgm:prSet presAssocID="{4D17343C-FBB4-4804-81F1-3E98707D3676}" presName="FiveNodes_4" presStyleLbl="node1" presStyleIdx="3" presStyleCnt="5">
        <dgm:presLayoutVars>
          <dgm:bulletEnabled val="1"/>
        </dgm:presLayoutVars>
      </dgm:prSet>
      <dgm:spPr/>
    </dgm:pt>
    <dgm:pt modelId="{70A559A1-4BB3-410B-B3C0-E03A91F712F2}" type="pres">
      <dgm:prSet presAssocID="{4D17343C-FBB4-4804-81F1-3E98707D3676}" presName="FiveNodes_5" presStyleLbl="node1" presStyleIdx="4" presStyleCnt="5">
        <dgm:presLayoutVars>
          <dgm:bulletEnabled val="1"/>
        </dgm:presLayoutVars>
      </dgm:prSet>
      <dgm:spPr/>
    </dgm:pt>
    <dgm:pt modelId="{0D918D55-7D4B-4303-894B-044B6125452C}" type="pres">
      <dgm:prSet presAssocID="{4D17343C-FBB4-4804-81F1-3E98707D3676}" presName="FiveConn_1-2" presStyleLbl="fgAccFollowNode1" presStyleIdx="0" presStyleCnt="4">
        <dgm:presLayoutVars>
          <dgm:bulletEnabled val="1"/>
        </dgm:presLayoutVars>
      </dgm:prSet>
      <dgm:spPr/>
    </dgm:pt>
    <dgm:pt modelId="{36BF938C-7E9A-40DB-A93E-00DC6CA66B9D}" type="pres">
      <dgm:prSet presAssocID="{4D17343C-FBB4-4804-81F1-3E98707D3676}" presName="FiveConn_2-3" presStyleLbl="fgAccFollowNode1" presStyleIdx="1" presStyleCnt="4">
        <dgm:presLayoutVars>
          <dgm:bulletEnabled val="1"/>
        </dgm:presLayoutVars>
      </dgm:prSet>
      <dgm:spPr/>
    </dgm:pt>
    <dgm:pt modelId="{1580A683-6EDC-44B4-AB1A-C6CB44270624}" type="pres">
      <dgm:prSet presAssocID="{4D17343C-FBB4-4804-81F1-3E98707D3676}" presName="FiveConn_3-4" presStyleLbl="fgAccFollowNode1" presStyleIdx="2" presStyleCnt="4">
        <dgm:presLayoutVars>
          <dgm:bulletEnabled val="1"/>
        </dgm:presLayoutVars>
      </dgm:prSet>
      <dgm:spPr/>
    </dgm:pt>
    <dgm:pt modelId="{227A17B0-F1AE-438F-B2AE-E5B43807EC00}" type="pres">
      <dgm:prSet presAssocID="{4D17343C-FBB4-4804-81F1-3E98707D3676}" presName="FiveConn_4-5" presStyleLbl="fgAccFollowNode1" presStyleIdx="3" presStyleCnt="4">
        <dgm:presLayoutVars>
          <dgm:bulletEnabled val="1"/>
        </dgm:presLayoutVars>
      </dgm:prSet>
      <dgm:spPr/>
    </dgm:pt>
    <dgm:pt modelId="{3E3C6244-C36A-430F-8DCD-193890AB9945}" type="pres">
      <dgm:prSet presAssocID="{4D17343C-FBB4-4804-81F1-3E98707D3676}" presName="FiveNodes_1_text" presStyleLbl="node1" presStyleIdx="4" presStyleCnt="5">
        <dgm:presLayoutVars>
          <dgm:bulletEnabled val="1"/>
        </dgm:presLayoutVars>
      </dgm:prSet>
      <dgm:spPr/>
    </dgm:pt>
    <dgm:pt modelId="{26C61AED-EE18-4820-9AB8-2D7740427C2B}" type="pres">
      <dgm:prSet presAssocID="{4D17343C-FBB4-4804-81F1-3E98707D3676}" presName="FiveNodes_2_text" presStyleLbl="node1" presStyleIdx="4" presStyleCnt="5">
        <dgm:presLayoutVars>
          <dgm:bulletEnabled val="1"/>
        </dgm:presLayoutVars>
      </dgm:prSet>
      <dgm:spPr/>
    </dgm:pt>
    <dgm:pt modelId="{DB335939-DF37-4942-A018-152CE97BBC17}" type="pres">
      <dgm:prSet presAssocID="{4D17343C-FBB4-4804-81F1-3E98707D3676}" presName="FiveNodes_3_text" presStyleLbl="node1" presStyleIdx="4" presStyleCnt="5">
        <dgm:presLayoutVars>
          <dgm:bulletEnabled val="1"/>
        </dgm:presLayoutVars>
      </dgm:prSet>
      <dgm:spPr/>
    </dgm:pt>
    <dgm:pt modelId="{569AB8BF-15CF-437C-BCCE-2ACAEE24DE76}" type="pres">
      <dgm:prSet presAssocID="{4D17343C-FBB4-4804-81F1-3E98707D3676}" presName="FiveNodes_4_text" presStyleLbl="node1" presStyleIdx="4" presStyleCnt="5">
        <dgm:presLayoutVars>
          <dgm:bulletEnabled val="1"/>
        </dgm:presLayoutVars>
      </dgm:prSet>
      <dgm:spPr/>
    </dgm:pt>
    <dgm:pt modelId="{79A56DF2-DBA9-43B7-B547-ABCB817623F3}" type="pres">
      <dgm:prSet presAssocID="{4D17343C-FBB4-4804-81F1-3E98707D3676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640C1209-04E7-4FC9-9468-709E10213301}" srcId="{4D17343C-FBB4-4804-81F1-3E98707D3676}" destId="{E9F7562C-00B0-4BEE-AAD1-3ED4A524942B}" srcOrd="4" destOrd="0" parTransId="{1304D205-4F0A-4FB9-8274-0B7B9D422515}" sibTransId="{9F1D3D6F-D554-4E0A-AD73-9ED9AEE85380}"/>
    <dgm:cxn modelId="{3D8D8C0A-8EA4-4B31-B6C6-BB2075AD30BC}" srcId="{4D17343C-FBB4-4804-81F1-3E98707D3676}" destId="{C647D3D9-81D1-4A66-A307-6318C5A6A641}" srcOrd="1" destOrd="0" parTransId="{0BED4279-5319-432B-98F3-BEFA0FD65BCC}" sibTransId="{4F150F9F-727F-4BAF-AC83-D025F1F7EE00}"/>
    <dgm:cxn modelId="{B749C414-774C-4ABE-AFDA-3E5AD4E2F162}" type="presOf" srcId="{C647D3D9-81D1-4A66-A307-6318C5A6A641}" destId="{26C61AED-EE18-4820-9AB8-2D7740427C2B}" srcOrd="1" destOrd="0" presId="urn:microsoft.com/office/officeart/2005/8/layout/vProcess5"/>
    <dgm:cxn modelId="{EFA8E91C-714B-4434-A16C-62514CC98ED8}" type="presOf" srcId="{5277292D-17C2-4FD2-BFC1-0E3BBBC5048D}" destId="{3E3C6244-C36A-430F-8DCD-193890AB9945}" srcOrd="1" destOrd="0" presId="urn:microsoft.com/office/officeart/2005/8/layout/vProcess5"/>
    <dgm:cxn modelId="{6DBB455E-B63A-40F3-B0A0-FF7653B45264}" type="presOf" srcId="{5277292D-17C2-4FD2-BFC1-0E3BBBC5048D}" destId="{312F50A0-B4EF-432B-93AC-B478CDD2320D}" srcOrd="0" destOrd="0" presId="urn:microsoft.com/office/officeart/2005/8/layout/vProcess5"/>
    <dgm:cxn modelId="{697DD241-7C10-46BC-9606-20B4E689287F}" type="presOf" srcId="{9B90E860-CF58-4AA1-B23D-9D56525AAA73}" destId="{B14CE079-947D-45B7-99D6-D52DAC7DA662}" srcOrd="0" destOrd="0" presId="urn:microsoft.com/office/officeart/2005/8/layout/vProcess5"/>
    <dgm:cxn modelId="{8D7EF149-5D12-428C-A22D-FCAAB7A56E63}" type="presOf" srcId="{E9F7562C-00B0-4BEE-AAD1-3ED4A524942B}" destId="{70A559A1-4BB3-410B-B3C0-E03A91F712F2}" srcOrd="0" destOrd="0" presId="urn:microsoft.com/office/officeart/2005/8/layout/vProcess5"/>
    <dgm:cxn modelId="{FAA80B4F-2A9A-4CDA-8402-0CC811D87E64}" srcId="{4D17343C-FBB4-4804-81F1-3E98707D3676}" destId="{8143805B-E894-428A-BFFD-56AF5F31793D}" srcOrd="3" destOrd="0" parTransId="{5DA54E42-88FF-4328-846C-13B0C4FEFDC8}" sibTransId="{3C4BC447-94BC-434D-B347-C2AC504F6FBB}"/>
    <dgm:cxn modelId="{64AC0070-C3F7-4797-9A74-31D9AFDF8465}" type="presOf" srcId="{4F150F9F-727F-4BAF-AC83-D025F1F7EE00}" destId="{36BF938C-7E9A-40DB-A93E-00DC6CA66B9D}" srcOrd="0" destOrd="0" presId="urn:microsoft.com/office/officeart/2005/8/layout/vProcess5"/>
    <dgm:cxn modelId="{1C7C437D-4B9F-4EBD-B41A-CB34AB818AE3}" type="presOf" srcId="{3C4BC447-94BC-434D-B347-C2AC504F6FBB}" destId="{227A17B0-F1AE-438F-B2AE-E5B43807EC00}" srcOrd="0" destOrd="0" presId="urn:microsoft.com/office/officeart/2005/8/layout/vProcess5"/>
    <dgm:cxn modelId="{57AE5091-20BC-45F1-A1CF-6ACBFE2FAEC6}" type="presOf" srcId="{C647D3D9-81D1-4A66-A307-6318C5A6A641}" destId="{5DBC75D7-A18C-46B9-82C8-AEC810CFC32A}" srcOrd="0" destOrd="0" presId="urn:microsoft.com/office/officeart/2005/8/layout/vProcess5"/>
    <dgm:cxn modelId="{98ECB3A6-70B0-4210-92A2-916AC7F3AE32}" type="presOf" srcId="{8143805B-E894-428A-BFFD-56AF5F31793D}" destId="{569AB8BF-15CF-437C-BCCE-2ACAEE24DE76}" srcOrd="1" destOrd="0" presId="urn:microsoft.com/office/officeart/2005/8/layout/vProcess5"/>
    <dgm:cxn modelId="{BB2AAEB6-D6A6-4174-BEB8-662AE518642B}" type="presOf" srcId="{8143805B-E894-428A-BFFD-56AF5F31793D}" destId="{15CC8A88-E04F-460B-A05F-FE3885559CC5}" srcOrd="0" destOrd="0" presId="urn:microsoft.com/office/officeart/2005/8/layout/vProcess5"/>
    <dgm:cxn modelId="{E7BEDABD-ECD0-4B70-AC7B-C993E2102803}" type="presOf" srcId="{E9F7562C-00B0-4BEE-AAD1-3ED4A524942B}" destId="{79A56DF2-DBA9-43B7-B547-ABCB817623F3}" srcOrd="1" destOrd="0" presId="urn:microsoft.com/office/officeart/2005/8/layout/vProcess5"/>
    <dgm:cxn modelId="{6FA606D1-939F-45A4-AF18-AB7CA378241B}" type="presOf" srcId="{4D17343C-FBB4-4804-81F1-3E98707D3676}" destId="{09834E8D-81D5-4456-B48D-A38E0DB23438}" srcOrd="0" destOrd="0" presId="urn:microsoft.com/office/officeart/2005/8/layout/vProcess5"/>
    <dgm:cxn modelId="{34539AE2-BBCD-46F6-AA92-28CF97282F4A}" type="presOf" srcId="{93F01BF5-D810-4AE1-BB66-9AF06B20EC5A}" destId="{0D918D55-7D4B-4303-894B-044B6125452C}" srcOrd="0" destOrd="0" presId="urn:microsoft.com/office/officeart/2005/8/layout/vProcess5"/>
    <dgm:cxn modelId="{782A3FE6-E0FE-48B2-903E-C1E4B2BCFC44}" srcId="{4D17343C-FBB4-4804-81F1-3E98707D3676}" destId="{5277292D-17C2-4FD2-BFC1-0E3BBBC5048D}" srcOrd="0" destOrd="0" parTransId="{8DAD4FA6-B909-4B22-91C4-C10E0E96D629}" sibTransId="{93F01BF5-D810-4AE1-BB66-9AF06B20EC5A}"/>
    <dgm:cxn modelId="{6EEC8BF1-A944-4C7E-ACDC-DEF2368706CC}" type="presOf" srcId="{9B90E860-CF58-4AA1-B23D-9D56525AAA73}" destId="{DB335939-DF37-4942-A018-152CE97BBC17}" srcOrd="1" destOrd="0" presId="urn:microsoft.com/office/officeart/2005/8/layout/vProcess5"/>
    <dgm:cxn modelId="{10928EF4-406D-4B7B-8A75-2C3B706FFA79}" srcId="{4D17343C-FBB4-4804-81F1-3E98707D3676}" destId="{9B90E860-CF58-4AA1-B23D-9D56525AAA73}" srcOrd="2" destOrd="0" parTransId="{1F8CD13A-A748-40CF-BBD4-75E6AF8695A2}" sibTransId="{FC1C635B-24DB-4E01-9AD7-91E34F12BE88}"/>
    <dgm:cxn modelId="{712A10F5-8303-4536-AFB8-263D77E53492}" type="presOf" srcId="{FC1C635B-24DB-4E01-9AD7-91E34F12BE88}" destId="{1580A683-6EDC-44B4-AB1A-C6CB44270624}" srcOrd="0" destOrd="0" presId="urn:microsoft.com/office/officeart/2005/8/layout/vProcess5"/>
    <dgm:cxn modelId="{97EC0259-B4F8-429B-88AD-A0A6D42D5983}" type="presParOf" srcId="{09834E8D-81D5-4456-B48D-A38E0DB23438}" destId="{0DB559E5-CECD-4026-8DCA-892175F299E7}" srcOrd="0" destOrd="0" presId="urn:microsoft.com/office/officeart/2005/8/layout/vProcess5"/>
    <dgm:cxn modelId="{7C9C1BF8-9803-4DA2-9CA9-8C0892BA7232}" type="presParOf" srcId="{09834E8D-81D5-4456-B48D-A38E0DB23438}" destId="{312F50A0-B4EF-432B-93AC-B478CDD2320D}" srcOrd="1" destOrd="0" presId="urn:microsoft.com/office/officeart/2005/8/layout/vProcess5"/>
    <dgm:cxn modelId="{B52E6698-D647-4FB3-A713-4E0072E5DF84}" type="presParOf" srcId="{09834E8D-81D5-4456-B48D-A38E0DB23438}" destId="{5DBC75D7-A18C-46B9-82C8-AEC810CFC32A}" srcOrd="2" destOrd="0" presId="urn:microsoft.com/office/officeart/2005/8/layout/vProcess5"/>
    <dgm:cxn modelId="{25DC302F-64B7-4D44-8E0A-C57325FBD203}" type="presParOf" srcId="{09834E8D-81D5-4456-B48D-A38E0DB23438}" destId="{B14CE079-947D-45B7-99D6-D52DAC7DA662}" srcOrd="3" destOrd="0" presId="urn:microsoft.com/office/officeart/2005/8/layout/vProcess5"/>
    <dgm:cxn modelId="{0F509C07-991E-411E-94B7-741D38F10E6C}" type="presParOf" srcId="{09834E8D-81D5-4456-B48D-A38E0DB23438}" destId="{15CC8A88-E04F-460B-A05F-FE3885559CC5}" srcOrd="4" destOrd="0" presId="urn:microsoft.com/office/officeart/2005/8/layout/vProcess5"/>
    <dgm:cxn modelId="{86D870E1-2819-4C07-9A6D-787337304050}" type="presParOf" srcId="{09834E8D-81D5-4456-B48D-A38E0DB23438}" destId="{70A559A1-4BB3-410B-B3C0-E03A91F712F2}" srcOrd="5" destOrd="0" presId="urn:microsoft.com/office/officeart/2005/8/layout/vProcess5"/>
    <dgm:cxn modelId="{F6796356-12E1-4F87-A4EC-70114F07919A}" type="presParOf" srcId="{09834E8D-81D5-4456-B48D-A38E0DB23438}" destId="{0D918D55-7D4B-4303-894B-044B6125452C}" srcOrd="6" destOrd="0" presId="urn:microsoft.com/office/officeart/2005/8/layout/vProcess5"/>
    <dgm:cxn modelId="{6F90F668-4264-470C-A65B-68B81473E0C7}" type="presParOf" srcId="{09834E8D-81D5-4456-B48D-A38E0DB23438}" destId="{36BF938C-7E9A-40DB-A93E-00DC6CA66B9D}" srcOrd="7" destOrd="0" presId="urn:microsoft.com/office/officeart/2005/8/layout/vProcess5"/>
    <dgm:cxn modelId="{54A4E508-8461-484D-B45E-57E8445B9634}" type="presParOf" srcId="{09834E8D-81D5-4456-B48D-A38E0DB23438}" destId="{1580A683-6EDC-44B4-AB1A-C6CB44270624}" srcOrd="8" destOrd="0" presId="urn:microsoft.com/office/officeart/2005/8/layout/vProcess5"/>
    <dgm:cxn modelId="{4DC68F79-3484-45F7-8CA9-0E797911FFE6}" type="presParOf" srcId="{09834E8D-81D5-4456-B48D-A38E0DB23438}" destId="{227A17B0-F1AE-438F-B2AE-E5B43807EC00}" srcOrd="9" destOrd="0" presId="urn:microsoft.com/office/officeart/2005/8/layout/vProcess5"/>
    <dgm:cxn modelId="{390F2446-BA70-4FE1-9C9E-CC80610206C8}" type="presParOf" srcId="{09834E8D-81D5-4456-B48D-A38E0DB23438}" destId="{3E3C6244-C36A-430F-8DCD-193890AB9945}" srcOrd="10" destOrd="0" presId="urn:microsoft.com/office/officeart/2005/8/layout/vProcess5"/>
    <dgm:cxn modelId="{3E2DFBA0-9251-4D5C-ABFA-BD85D51D4025}" type="presParOf" srcId="{09834E8D-81D5-4456-B48D-A38E0DB23438}" destId="{26C61AED-EE18-4820-9AB8-2D7740427C2B}" srcOrd="11" destOrd="0" presId="urn:microsoft.com/office/officeart/2005/8/layout/vProcess5"/>
    <dgm:cxn modelId="{1D2817AD-E5C7-4C72-92FF-8C599EDBE40C}" type="presParOf" srcId="{09834E8D-81D5-4456-B48D-A38E0DB23438}" destId="{DB335939-DF37-4942-A018-152CE97BBC17}" srcOrd="12" destOrd="0" presId="urn:microsoft.com/office/officeart/2005/8/layout/vProcess5"/>
    <dgm:cxn modelId="{4ACDA211-BF04-43D3-9040-1C4EBB6EC512}" type="presParOf" srcId="{09834E8D-81D5-4456-B48D-A38E0DB23438}" destId="{569AB8BF-15CF-437C-BCCE-2ACAEE24DE76}" srcOrd="13" destOrd="0" presId="urn:microsoft.com/office/officeart/2005/8/layout/vProcess5"/>
    <dgm:cxn modelId="{A10B6EBC-B0C1-4A42-AC57-A2AAD5D3BF75}" type="presParOf" srcId="{09834E8D-81D5-4456-B48D-A38E0DB23438}" destId="{79A56DF2-DBA9-43B7-B547-ABCB817623F3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2F50A0-B4EF-432B-93AC-B478CDD2320D}">
      <dsp:nvSpPr>
        <dsp:cNvPr id="0" name=""/>
        <dsp:cNvSpPr/>
      </dsp:nvSpPr>
      <dsp:spPr>
        <a:xfrm>
          <a:off x="0" y="0"/>
          <a:ext cx="8097012" cy="71969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Solicitors </a:t>
          </a:r>
          <a:endParaRPr lang="en-US" sz="3100" kern="1200"/>
        </a:p>
      </dsp:txBody>
      <dsp:txXfrm>
        <a:off x="21079" y="21079"/>
        <a:ext cx="7236200" cy="677537"/>
      </dsp:txXfrm>
    </dsp:sp>
    <dsp:sp modelId="{5DBC75D7-A18C-46B9-82C8-AEC810CFC32A}">
      <dsp:nvSpPr>
        <dsp:cNvPr id="0" name=""/>
        <dsp:cNvSpPr/>
      </dsp:nvSpPr>
      <dsp:spPr>
        <a:xfrm>
          <a:off x="604647" y="819652"/>
          <a:ext cx="8097012" cy="71969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Barristers </a:t>
          </a:r>
          <a:endParaRPr lang="en-US" sz="3100" kern="1200"/>
        </a:p>
      </dsp:txBody>
      <dsp:txXfrm>
        <a:off x="625726" y="840731"/>
        <a:ext cx="6982405" cy="677537"/>
      </dsp:txXfrm>
    </dsp:sp>
    <dsp:sp modelId="{B14CE079-947D-45B7-99D6-D52DAC7DA662}">
      <dsp:nvSpPr>
        <dsp:cNvPr id="0" name=""/>
        <dsp:cNvSpPr/>
      </dsp:nvSpPr>
      <dsp:spPr>
        <a:xfrm>
          <a:off x="1209293" y="1639305"/>
          <a:ext cx="8097012" cy="71969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The judiciary </a:t>
          </a:r>
          <a:endParaRPr lang="en-US" sz="3100" kern="1200"/>
        </a:p>
      </dsp:txBody>
      <dsp:txXfrm>
        <a:off x="1230372" y="1660384"/>
        <a:ext cx="6982405" cy="677537"/>
      </dsp:txXfrm>
    </dsp:sp>
    <dsp:sp modelId="{15CC8A88-E04F-460B-A05F-FE3885559CC5}">
      <dsp:nvSpPr>
        <dsp:cNvPr id="0" name=""/>
        <dsp:cNvSpPr/>
      </dsp:nvSpPr>
      <dsp:spPr>
        <a:xfrm>
          <a:off x="1813940" y="2458958"/>
          <a:ext cx="8097012" cy="71969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Magistrates </a:t>
          </a:r>
          <a:endParaRPr lang="en-US" sz="3100" kern="1200"/>
        </a:p>
      </dsp:txBody>
      <dsp:txXfrm>
        <a:off x="1835019" y="2480037"/>
        <a:ext cx="6982405" cy="677537"/>
      </dsp:txXfrm>
    </dsp:sp>
    <dsp:sp modelId="{70A559A1-4BB3-410B-B3C0-E03A91F712F2}">
      <dsp:nvSpPr>
        <dsp:cNvPr id="0" name=""/>
        <dsp:cNvSpPr/>
      </dsp:nvSpPr>
      <dsp:spPr>
        <a:xfrm>
          <a:off x="2418587" y="3278610"/>
          <a:ext cx="8097012" cy="71969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The Jury </a:t>
          </a:r>
          <a:endParaRPr lang="en-US" sz="3100" kern="1200"/>
        </a:p>
      </dsp:txBody>
      <dsp:txXfrm>
        <a:off x="2439666" y="3299689"/>
        <a:ext cx="6982405" cy="677537"/>
      </dsp:txXfrm>
    </dsp:sp>
    <dsp:sp modelId="{0D918D55-7D4B-4303-894B-044B6125452C}">
      <dsp:nvSpPr>
        <dsp:cNvPr id="0" name=""/>
        <dsp:cNvSpPr/>
      </dsp:nvSpPr>
      <dsp:spPr>
        <a:xfrm>
          <a:off x="7629210" y="525777"/>
          <a:ext cx="467801" cy="467801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7734465" y="525777"/>
        <a:ext cx="257291" cy="352020"/>
      </dsp:txXfrm>
    </dsp:sp>
    <dsp:sp modelId="{36BF938C-7E9A-40DB-A93E-00DC6CA66B9D}">
      <dsp:nvSpPr>
        <dsp:cNvPr id="0" name=""/>
        <dsp:cNvSpPr/>
      </dsp:nvSpPr>
      <dsp:spPr>
        <a:xfrm>
          <a:off x="8233857" y="1345429"/>
          <a:ext cx="467801" cy="467801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8339112" y="1345429"/>
        <a:ext cx="257291" cy="352020"/>
      </dsp:txXfrm>
    </dsp:sp>
    <dsp:sp modelId="{1580A683-6EDC-44B4-AB1A-C6CB44270624}">
      <dsp:nvSpPr>
        <dsp:cNvPr id="0" name=""/>
        <dsp:cNvSpPr/>
      </dsp:nvSpPr>
      <dsp:spPr>
        <a:xfrm>
          <a:off x="8838504" y="2153087"/>
          <a:ext cx="467801" cy="467801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8943759" y="2153087"/>
        <a:ext cx="257291" cy="352020"/>
      </dsp:txXfrm>
    </dsp:sp>
    <dsp:sp modelId="{227A17B0-F1AE-438F-B2AE-E5B43807EC00}">
      <dsp:nvSpPr>
        <dsp:cNvPr id="0" name=""/>
        <dsp:cNvSpPr/>
      </dsp:nvSpPr>
      <dsp:spPr>
        <a:xfrm>
          <a:off x="9443151" y="2980737"/>
          <a:ext cx="467801" cy="467801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9548406" y="2980737"/>
        <a:ext cx="257291" cy="3520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B42312-5B05-40BB-AE5B-73D77E8C2B8F}" type="datetimeFigureOut">
              <a:t>3/24/2023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B97CAA-B97E-4EDC-981C-F56B9D21001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39149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It has been a pleasure to teach you all this term, if I do not see you next week for a drop in session then I wish you all the best in your studies.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BB97CAA-B97E-4EDC-981C-F56B9D210011}" type="slidenum"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97043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53B052-A59B-4AE3-A89A-E7748630C1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DA9EC4-FEA9-41D2-BE8D-F709F01D37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E155CF-52F5-4879-B7F3-D05812AC4A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3/24/2023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D053AC-61ED-4C2F-90BF-D4A9165451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8B2ED7-A198-4613-B8C9-EE02BAE24F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15356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B98991-AEF1-4F19-AAB8-436EAD58C2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25B44F-E7DA-40C6-8B44-71EAB6BDFC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Font typeface="Wingdings" panose="05000000000000000000" pitchFamily="2" charset="2"/>
              <a:buChar char="§"/>
              <a:defRPr/>
            </a:lvl1pPr>
            <a:lvl2pPr marL="685800" indent="-228600">
              <a:buFont typeface="Wingdings" panose="05000000000000000000" pitchFamily="2" charset="2"/>
              <a:buChar char="§"/>
              <a:defRPr/>
            </a:lvl2pPr>
            <a:lvl3pPr>
              <a:buFont typeface="Wingdings" panose="05000000000000000000" pitchFamily="2" charset="2"/>
              <a:buChar char="§"/>
              <a:defRPr/>
            </a:lvl3pPr>
            <a:lvl4pPr marL="1600200" indent="-228600">
              <a:buFont typeface="Wingdings" panose="05000000000000000000" pitchFamily="2" charset="2"/>
              <a:buChar char="§"/>
              <a:defRPr/>
            </a:lvl4pPr>
            <a:lvl5pPr>
              <a:buFont typeface="Wingdings" panose="05000000000000000000" pitchFamily="2" charset="2"/>
              <a:buChar char="§"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F71817-A045-48C0-975B-CBEF88E956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3/24/2023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1C39F0-32D4-407C-8BCA-97F2D9E500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CF4459-37B2-4F87-B508-DB04D43320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64622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CBBD03-9D57-48E9-8B43-688B729972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3F376C-8A2F-4BE5-9669-4A6DA21B77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654893-212E-4450-8F7A-27256B31F9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3/24/2023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0E881A-3958-44A9-9EDB-D86F4E4144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EDBC4F-D9B8-4BFA-BE4F-D4B9B739D1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36625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DC8777-C460-4649-8822-CA943386D0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DF69E6-1094-437B-AA7E-0E21B7136C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57399"/>
            <a:ext cx="5181600" cy="4119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0BC963-4591-4BE3-AE63-4999A13C50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057399"/>
            <a:ext cx="5181600" cy="4119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04D5BB-DB84-4266-9B4F-E65CCFE5B3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3/24/2023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1A99B5-D493-4AB1-AF24-6660540D56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E178D0-5F1E-43FA-B447-53501EDD1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90180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DC85CC-8D2B-4219-A2A4-1625A02DFE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68338"/>
            <a:ext cx="10515600" cy="108426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6143C8-1CF7-440E-99A3-0527314598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828800"/>
            <a:ext cx="5157787" cy="82391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EFF5CA-4662-4430-80C7-99CD7D66C9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743199"/>
            <a:ext cx="5157787" cy="34464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6CB5B7-DC23-41CE-872B-E25BD64F84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828800"/>
            <a:ext cx="5183188" cy="82391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DF7633C-C24D-4947-979C-132B3AC405A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743199"/>
            <a:ext cx="5183188" cy="34464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E8A46E1-3934-4807-900F-CA7A4D8D66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3/24/2023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BC9C6EA-1549-4601-8226-E5C43469CA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3658246-003D-4024-9F4B-BA3BD3FBFF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66884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2DD4C-BFBC-4087-B94C-4DD0690E83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EB9D434-8228-4C7F-B520-14121EBC90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3/24/2023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7B89BD-A70A-48D2-A3D9-DB2C0DB12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ACF4EF-5A2A-4A47-81DF-80CB513060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08548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8B9F00-8450-475B-B155-993BAF212A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3/24/2023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0FDDA3-8E6F-42F7-BFBE-7FA9C647C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C8E678-81B8-4356-9624-A0B999536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26180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10DAA-DDE3-4C9C-8171-385A3DAC8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85800"/>
            <a:ext cx="3932237" cy="13716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F73DB2-BD72-4F5E-9CA2-197343A090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685801"/>
            <a:ext cx="6172200" cy="51752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01536-2B0A-42A2-827E-2EB2C324A5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209800"/>
            <a:ext cx="3932237" cy="36591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22CD09-61EF-4733-831C-5B133DAE1F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3/24/2023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109FCF-96E4-4EBF-AAFB-5E9AD22A68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E381A6-E580-49A4-989C-EF4A54F83B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35973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CFA6E-F719-4613-8815-591471E72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85800"/>
            <a:ext cx="3932237" cy="13716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4384F3-CDE0-4329-B76D-45AAC94B04A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685801"/>
            <a:ext cx="6172200" cy="5175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A9D7EB-40DA-460F-A48A-3E6D5E5612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209800"/>
            <a:ext cx="3932237" cy="36591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56944C-E229-457E-868E-C48FF47DA3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3/24/2023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7115FE-359F-46EA-A3C8-0D18544E34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165D17-3010-4FF5-9071-5CCD3E6995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56193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7B47DD-81F8-4128-9E50-04A9F2D3DC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56564D1-2B83-4C0F-ACBA-E91472C50A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FA1D7D-D2EC-4ADB-9C65-191DEC82D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3/24/2023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4CB571-86F9-474A-826A-75CC21C88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384F5F-50E6-4BB9-B848-EE2302C02A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70078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E3F08DF-1C0D-4F53-A3AB-95D7B55FA06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761999"/>
            <a:ext cx="2628900" cy="541496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0D3BBD-C494-4E94-B189-319802A93E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761999"/>
            <a:ext cx="7734300" cy="541496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3C0BD9-4BED-43D3-852F-B74B949A22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3/24/2023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7811DC-C725-4462-B622-DB96A89876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C42D06-438F-4150-9238-E2FAEE5E28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37224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ame 7">
            <a:extLst>
              <a:ext uri="{FF2B5EF4-FFF2-40B4-BE49-F238E27FC236}">
                <a16:creationId xmlns:a16="http://schemas.microsoft.com/office/drawing/2014/main" id="{DD7EAFE6-2BB9-41FB-9CF4-588CFC708774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1447F1F-BFA8-4A56-894B-40120132EE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58FB99-0FA3-49F4-99A1-61919F9427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178657"/>
            <a:ext cx="10515600" cy="399830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DCCAE5-4EB0-4174-BD15-4943899B0A2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4293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fld id="{AA70F276-1833-4A75-9C1D-A56E2295A68D}" type="datetimeFigureOut">
              <a:rPr lang="en-US" smtClean="0"/>
              <a:pPr/>
              <a:t>3/24/2023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A4189E-43B2-4CEE-B13E-61A1FBBBD25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29375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A0530F-0BC8-46EF-A765-DD58B536752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4293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fld id="{28844951-7827-47D4-8276-7DDE1FA7D85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95508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39" r:id="rId5"/>
    <p:sldLayoutId id="2147483744" r:id="rId6"/>
    <p:sldLayoutId id="2147483740" r:id="rId7"/>
    <p:sldLayoutId id="2147483741" r:id="rId8"/>
    <p:sldLayoutId id="2147483742" r:id="rId9"/>
    <p:sldLayoutId id="2147483743" r:id="rId10"/>
    <p:sldLayoutId id="2147483745" r:id="rId11"/>
  </p:sldLayoutIdLst>
  <p:txStyles>
    <p:titleStyle>
      <a:lvl1pPr marL="0" algn="l" defTabSz="914400" rtl="0" eaLnBrk="1" latinLnBrk="0" hangingPunct="1">
        <a:lnSpc>
          <a:spcPct val="90000"/>
        </a:lnSpc>
        <a:spcBef>
          <a:spcPct val="0"/>
        </a:spcBef>
        <a:buNone/>
        <a:defRPr lang="en-US" sz="5200" kern="1200" dirty="0">
          <a:gradFill flip="none" rotWithShape="1">
            <a:gsLst>
              <a:gs pos="0">
                <a:schemeClr val="accent5"/>
              </a:gs>
              <a:gs pos="100000">
                <a:schemeClr val="accent1">
                  <a:alpha val="70000"/>
                </a:schemeClr>
              </a:gs>
            </a:gsLst>
            <a:lin ang="0" scaled="1"/>
            <a:tileRect/>
          </a:gradFill>
          <a:latin typeface="+mj-lt"/>
          <a:ea typeface="+mn-ea"/>
          <a:cs typeface="Angsana New" panose="02020603050405020304" pitchFamily="18" charset="-34"/>
        </a:defRPr>
      </a:lvl1pPr>
    </p:titleStyle>
    <p:bodyStyle>
      <a:lvl1pPr marL="4572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8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1pPr>
      <a:lvl2pPr marL="8001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4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2pPr>
      <a:lvl3pPr marL="12573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0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3pPr>
      <a:lvl4pPr marL="165735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18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4pPr>
      <a:lvl5pPr marL="211455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18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bc.co.uk/news/uk-22550323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danq.me/2013/05/12/jury3/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transgriot.blogspot.com/2013/01/juror-non-discrimination-act-introduced.html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q8WzuDuXs80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zigzigger.blogspot.com/2011/12/faves-2011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C37C960-91F5-4F61-B2CD-8A03792072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200" y="1122363"/>
            <a:ext cx="6858000" cy="2387600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2DBA21">
                    <a:alpha val="70000"/>
                  </a:srgbClr>
                </a:solidFill>
                <a:cs typeface="Angsana New"/>
              </a:rPr>
              <a:t>Personnel of the legal system part 2!</a:t>
            </a:r>
            <a:endParaRPr lang="en-GB" b="1">
              <a:solidFill>
                <a:srgbClr val="2DBA21">
                  <a:alpha val="70000"/>
                </a:srgbClr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201365" y="3659911"/>
            <a:ext cx="2131671" cy="440421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GB" sz="2200">
                <a:solidFill>
                  <a:schemeClr val="tx2">
                    <a:alpha val="60000"/>
                  </a:schemeClr>
                </a:solidFill>
              </a:rPr>
              <a:t>By Zita Draper </a:t>
            </a:r>
          </a:p>
        </p:txBody>
      </p:sp>
      <p:pic>
        <p:nvPicPr>
          <p:cNvPr id="4" name="Picture 3" descr="A drawing of a light bulb with yellow crumpled paper as its light">
            <a:extLst>
              <a:ext uri="{FF2B5EF4-FFF2-40B4-BE49-F238E27FC236}">
                <a16:creationId xmlns:a16="http://schemas.microsoft.com/office/drawing/2014/main" id="{3D7FBEE3-5472-307F-7120-878D43C5F30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l="21271" r="38782" b="-3"/>
          <a:stretch/>
        </p:blipFill>
        <p:spPr>
          <a:xfrm>
            <a:off x="8069579" y="10"/>
            <a:ext cx="4110228" cy="6857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F1EB41-9729-65B6-44EA-F4DF793A53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6600" b="1" i="1" u="sng">
                <a:cs typeface="Angsana New"/>
              </a:rPr>
              <a:t>Content</a:t>
            </a:r>
            <a:r>
              <a:rPr lang="en-GB">
                <a:cs typeface="Angsana New"/>
              </a:rPr>
              <a:t> 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5406F9-407F-C6BC-5E54-C065985175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28600" indent="0">
              <a:buNone/>
            </a:pPr>
            <a:r>
              <a:rPr lang="en-GB">
                <a:solidFill>
                  <a:srgbClr val="3D3423">
                    <a:alpha val="70000"/>
                  </a:srgbClr>
                </a:solidFill>
              </a:rPr>
              <a:t>- Aims and learning objectives </a:t>
            </a:r>
          </a:p>
          <a:p>
            <a:pPr marL="228600" indent="0">
              <a:buNone/>
            </a:pPr>
            <a:r>
              <a:rPr lang="en-GB">
                <a:solidFill>
                  <a:srgbClr val="3D3423">
                    <a:alpha val="70000"/>
                  </a:srgbClr>
                </a:solidFill>
              </a:rPr>
              <a:t>- lecture recap</a:t>
            </a:r>
          </a:p>
          <a:p>
            <a:pPr marL="228600" indent="0">
              <a:buNone/>
            </a:pPr>
            <a:r>
              <a:rPr lang="en-GB">
                <a:solidFill>
                  <a:srgbClr val="3D3423">
                    <a:alpha val="70000"/>
                  </a:srgbClr>
                </a:solidFill>
              </a:rPr>
              <a:t>- Activities </a:t>
            </a:r>
          </a:p>
          <a:p>
            <a:pPr marL="228600" indent="0">
              <a:buNone/>
            </a:pPr>
            <a:r>
              <a:rPr lang="en-GB">
                <a:solidFill>
                  <a:srgbClr val="3D3423">
                    <a:alpha val="70000"/>
                  </a:srgbClr>
                </a:solidFill>
              </a:rPr>
              <a:t>- Next week</a:t>
            </a:r>
          </a:p>
          <a:p>
            <a:pPr marL="228600" indent="0">
              <a:buNone/>
            </a:pPr>
            <a:r>
              <a:rPr lang="en-GB">
                <a:solidFill>
                  <a:srgbClr val="3D3423">
                    <a:alpha val="70000"/>
                  </a:srgbClr>
                </a:solidFill>
              </a:rPr>
              <a:t>- Thank you, </a:t>
            </a:r>
          </a:p>
          <a:p>
            <a:pPr marL="228600" indent="0">
              <a:buNone/>
            </a:pPr>
            <a:r>
              <a:rPr lang="en-GB">
                <a:solidFill>
                  <a:srgbClr val="3D3423">
                    <a:alpha val="70000"/>
                  </a:srgbClr>
                </a:solidFill>
              </a:rPr>
              <a:t>- Any questions.</a:t>
            </a:r>
          </a:p>
          <a:p>
            <a:pPr marL="228600" indent="0">
              <a:buNone/>
            </a:pPr>
            <a:endParaRPr lang="en-GB">
              <a:solidFill>
                <a:srgbClr val="3D3423">
                  <a:alpha val="7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3429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BCC954-4A1A-E6F6-F3D9-DEC3BAB665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6000" b="1" i="1" u="sng">
                <a:cs typeface="Angsana New"/>
              </a:rPr>
              <a:t>Aims and learning objectives</a:t>
            </a:r>
            <a:r>
              <a:rPr lang="en-GB">
                <a:cs typeface="Angsana New"/>
              </a:rPr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CCA53E-B9BF-4EBE-1103-E275DAB40A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28600" indent="0">
              <a:lnSpc>
                <a:spcPct val="200000"/>
              </a:lnSpc>
              <a:buNone/>
            </a:pPr>
            <a:r>
              <a:rPr lang="en-GB">
                <a:solidFill>
                  <a:srgbClr val="3D3423">
                    <a:alpha val="70000"/>
                  </a:srgbClr>
                </a:solidFill>
              </a:rPr>
              <a:t>- The aim of today's lesson is to recap the lecture content. </a:t>
            </a:r>
            <a:endParaRPr lang="en-US"/>
          </a:p>
          <a:p>
            <a:pPr marL="228600" indent="0">
              <a:lnSpc>
                <a:spcPct val="200000"/>
              </a:lnSpc>
              <a:buNone/>
            </a:pPr>
            <a:r>
              <a:rPr lang="en-GB">
                <a:solidFill>
                  <a:srgbClr val="3D3423">
                    <a:alpha val="70000"/>
                  </a:srgbClr>
                </a:solidFill>
              </a:rPr>
              <a:t>- By the end of today's lesson students should be able to understand the personnel of the legal system and should be prepared for their second assignment.</a:t>
            </a:r>
          </a:p>
        </p:txBody>
      </p:sp>
    </p:spTree>
    <p:extLst>
      <p:ext uri="{BB962C8B-B14F-4D97-AF65-F5344CB8AC3E}">
        <p14:creationId xmlns:p14="http://schemas.microsoft.com/office/powerpoint/2010/main" val="4228877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8EF30E-7F8C-D33B-AE17-B714951A4D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u="sng" dirty="0">
                <a:cs typeface="Angsana New"/>
              </a:rPr>
              <a:t>Question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B8EDDF-A1C0-AE45-1963-43F792F631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28600" indent="0">
              <a:lnSpc>
                <a:spcPct val="200000"/>
              </a:lnSpc>
              <a:buNone/>
            </a:pPr>
            <a:r>
              <a:rPr lang="en-GB">
                <a:solidFill>
                  <a:srgbClr val="3D3423">
                    <a:alpha val="70000"/>
                  </a:srgbClr>
                </a:solidFill>
              </a:rPr>
              <a:t>- Barristers </a:t>
            </a:r>
            <a:endParaRPr lang="en-US"/>
          </a:p>
          <a:p>
            <a:pPr marL="228600" indent="0">
              <a:lnSpc>
                <a:spcPct val="200000"/>
              </a:lnSpc>
              <a:buNone/>
            </a:pPr>
            <a:r>
              <a:rPr lang="en-GB">
                <a:solidFill>
                  <a:srgbClr val="3D3423">
                    <a:alpha val="70000"/>
                  </a:srgbClr>
                </a:solidFill>
              </a:rPr>
              <a:t>- Solicitors </a:t>
            </a:r>
          </a:p>
          <a:p>
            <a:pPr marL="228600" indent="0">
              <a:lnSpc>
                <a:spcPct val="200000"/>
              </a:lnSpc>
              <a:buNone/>
            </a:pPr>
            <a:r>
              <a:rPr lang="en-GB">
                <a:solidFill>
                  <a:srgbClr val="3D3423">
                    <a:alpha val="70000"/>
                  </a:srgbClr>
                </a:solidFill>
              </a:rPr>
              <a:t>- What is the difference between them both?</a:t>
            </a:r>
          </a:p>
        </p:txBody>
      </p:sp>
    </p:spTree>
    <p:extLst>
      <p:ext uri="{BB962C8B-B14F-4D97-AF65-F5344CB8AC3E}">
        <p14:creationId xmlns:p14="http://schemas.microsoft.com/office/powerpoint/2010/main" val="14330309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E8BC24-C92D-54C6-A450-A594508462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Judiciary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282097-1523-2817-132D-2D5A9E0EBA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28600" indent="0">
              <a:lnSpc>
                <a:spcPct val="200000"/>
              </a:lnSpc>
              <a:buNone/>
            </a:pPr>
            <a:r>
              <a:rPr lang="en-GB">
                <a:solidFill>
                  <a:srgbClr val="3D3423">
                    <a:alpha val="70000"/>
                  </a:srgbClr>
                </a:solidFill>
              </a:rPr>
              <a:t>- Chosen from barristers and solicitors</a:t>
            </a:r>
            <a:endParaRPr lang="en-US"/>
          </a:p>
          <a:p>
            <a:pPr marL="228600" indent="0">
              <a:lnSpc>
                <a:spcPct val="200000"/>
              </a:lnSpc>
              <a:buNone/>
            </a:pPr>
            <a:r>
              <a:rPr lang="en-GB">
                <a:solidFill>
                  <a:srgbClr val="3D3423">
                    <a:alpha val="70000"/>
                  </a:srgbClr>
                </a:solidFill>
              </a:rPr>
              <a:t>- Courts Act 1971- solicitors can become judges</a:t>
            </a:r>
          </a:p>
          <a:p>
            <a:pPr marL="228600" indent="0">
              <a:lnSpc>
                <a:spcPct val="200000"/>
              </a:lnSpc>
              <a:buNone/>
            </a:pPr>
            <a:r>
              <a:rPr lang="en-GB">
                <a:solidFill>
                  <a:srgbClr val="3D3423">
                    <a:alpha val="70000"/>
                  </a:srgbClr>
                </a:solidFill>
              </a:rPr>
              <a:t>- The Constitutional Reform Act 2005 made further changes. </a:t>
            </a:r>
          </a:p>
          <a:p>
            <a:pPr marL="228600" indent="0">
              <a:lnSpc>
                <a:spcPct val="200000"/>
              </a:lnSpc>
              <a:buNone/>
            </a:pPr>
            <a:r>
              <a:rPr lang="en-GB">
                <a:solidFill>
                  <a:srgbClr val="3D3423">
                    <a:alpha val="70000"/>
                  </a:srgbClr>
                </a:solidFill>
              </a:rPr>
              <a:t>- Different judges earn different wages.</a:t>
            </a:r>
          </a:p>
        </p:txBody>
      </p:sp>
    </p:spTree>
    <p:extLst>
      <p:ext uri="{BB962C8B-B14F-4D97-AF65-F5344CB8AC3E}">
        <p14:creationId xmlns:p14="http://schemas.microsoft.com/office/powerpoint/2010/main" val="17615572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7A121D-73A3-E412-A0E3-C58F071BDC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Angsana New"/>
              </a:rPr>
              <a:t>The Judiciary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84E9F5-5CFA-8874-2702-4EDDA3522C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Tx/>
              <a:buChar char="-"/>
            </a:pPr>
            <a:r>
              <a:rPr lang="en-GB" dirty="0">
                <a:solidFill>
                  <a:srgbClr val="3D3423">
                    <a:alpha val="70000"/>
                  </a:srgbClr>
                </a:solidFill>
              </a:rPr>
              <a:t>You have previously viewed biographies of senior members of the judiciary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3D3423">
                    <a:alpha val="70000"/>
                  </a:srgbClr>
                </a:solidFill>
              </a:rPr>
              <a:t>What is your overall impression?</a:t>
            </a:r>
          </a:p>
        </p:txBody>
      </p:sp>
    </p:spTree>
    <p:extLst>
      <p:ext uri="{BB962C8B-B14F-4D97-AF65-F5344CB8AC3E}">
        <p14:creationId xmlns:p14="http://schemas.microsoft.com/office/powerpoint/2010/main" val="6587832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EB9849-6E0A-5E1E-C78E-F4AE0CF9BA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Magistrates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CC5DC6-B3D2-3E90-E49E-A18A570A60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28600" indent="0">
              <a:buNone/>
            </a:pPr>
            <a:r>
              <a:rPr lang="en-GB" dirty="0">
                <a:solidFill>
                  <a:srgbClr val="3D3423">
                    <a:alpha val="70000"/>
                  </a:srgbClr>
                </a:solidFill>
              </a:rPr>
              <a:t>- Known as lay people </a:t>
            </a:r>
          </a:p>
          <a:p>
            <a:pPr marL="228600" indent="0">
              <a:buNone/>
            </a:pPr>
            <a:r>
              <a:rPr lang="en-GB" dirty="0">
                <a:solidFill>
                  <a:srgbClr val="3D3423">
                    <a:alpha val="70000"/>
                  </a:srgbClr>
                </a:solidFill>
              </a:rPr>
              <a:t>- Do not need legal qualifications.</a:t>
            </a:r>
          </a:p>
          <a:p>
            <a:pPr marL="228600" indent="0">
              <a:buNone/>
            </a:pPr>
            <a:r>
              <a:rPr lang="en-GB" dirty="0">
                <a:solidFill>
                  <a:srgbClr val="3D3423">
                    <a:alpha val="70000"/>
                  </a:srgbClr>
                </a:solidFill>
              </a:rPr>
              <a:t>- Minimum age of 18. </a:t>
            </a:r>
          </a:p>
          <a:p>
            <a:pPr marL="228600" indent="0">
              <a:buNone/>
            </a:pPr>
            <a:r>
              <a:rPr lang="en-GB" dirty="0">
                <a:solidFill>
                  <a:srgbClr val="3D3423">
                    <a:alpha val="70000"/>
                  </a:srgbClr>
                </a:solidFill>
              </a:rPr>
              <a:t>- must retire at 70 years old. </a:t>
            </a:r>
          </a:p>
          <a:p>
            <a:pPr marL="228600" indent="0">
              <a:buNone/>
            </a:pPr>
            <a:r>
              <a:rPr lang="en-GB" dirty="0">
                <a:solidFill>
                  <a:srgbClr val="3D3423">
                    <a:alpha val="70000"/>
                  </a:srgbClr>
                </a:solidFill>
              </a:rPr>
              <a:t>- A criteria must be met to become a magistrate. </a:t>
            </a:r>
          </a:p>
          <a:p>
            <a:pPr marL="228600" indent="0">
              <a:buNone/>
            </a:pPr>
            <a:r>
              <a:rPr lang="en-GB" dirty="0">
                <a:solidFill>
                  <a:srgbClr val="3D3423">
                    <a:alpha val="70000"/>
                  </a:srgbClr>
                </a:solidFill>
              </a:rPr>
              <a:t>- Must live in the area that they practice in.</a:t>
            </a:r>
          </a:p>
        </p:txBody>
      </p:sp>
    </p:spTree>
    <p:extLst>
      <p:ext uri="{BB962C8B-B14F-4D97-AF65-F5344CB8AC3E}">
        <p14:creationId xmlns:p14="http://schemas.microsoft.com/office/powerpoint/2010/main" val="40580740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B0C2D7-B3E4-8003-4671-C2E2EA3EC8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Angsana New"/>
              </a:rPr>
              <a:t>Magistrates 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A55383-DEB7-817B-18DC-B10858F18A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28600" indent="0">
              <a:lnSpc>
                <a:spcPct val="200000"/>
              </a:lnSpc>
              <a:buNone/>
            </a:pPr>
            <a:r>
              <a:rPr lang="en-GB">
                <a:solidFill>
                  <a:srgbClr val="3D3423">
                    <a:alpha val="70000"/>
                  </a:srgbClr>
                </a:solidFill>
              </a:rPr>
              <a:t>- Supported by district judges </a:t>
            </a:r>
            <a:endParaRPr lang="en-US"/>
          </a:p>
          <a:p>
            <a:pPr marL="228600" indent="0">
              <a:lnSpc>
                <a:spcPct val="200000"/>
              </a:lnSpc>
              <a:buNone/>
            </a:pPr>
            <a:r>
              <a:rPr lang="en-GB">
                <a:solidFill>
                  <a:srgbClr val="3D3423">
                    <a:alpha val="70000"/>
                  </a:srgbClr>
                </a:solidFill>
              </a:rPr>
              <a:t>- Appointed on behalf of the monarch</a:t>
            </a:r>
          </a:p>
          <a:p>
            <a:pPr marL="228600" indent="0">
              <a:lnSpc>
                <a:spcPct val="200000"/>
              </a:lnSpc>
              <a:buNone/>
            </a:pPr>
            <a:r>
              <a:rPr lang="en-GB">
                <a:solidFill>
                  <a:srgbClr val="3D3423">
                    <a:alpha val="70000"/>
                  </a:srgbClr>
                </a:solidFill>
              </a:rPr>
              <a:t>- Judicial studies board training</a:t>
            </a:r>
          </a:p>
          <a:p>
            <a:pPr marL="228600" indent="0">
              <a:lnSpc>
                <a:spcPct val="200000"/>
              </a:lnSpc>
              <a:buNone/>
            </a:pPr>
            <a:r>
              <a:rPr lang="en-GB">
                <a:solidFill>
                  <a:srgbClr val="3D3423">
                    <a:alpha val="70000"/>
                  </a:srgbClr>
                </a:solidFill>
              </a:rPr>
              <a:t>- Supported by a legally qualified clerk</a:t>
            </a:r>
          </a:p>
        </p:txBody>
      </p:sp>
    </p:spTree>
    <p:extLst>
      <p:ext uri="{BB962C8B-B14F-4D97-AF65-F5344CB8AC3E}">
        <p14:creationId xmlns:p14="http://schemas.microsoft.com/office/powerpoint/2010/main" val="2914769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C57B16-0289-781C-747D-31FF21E45D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Angsana New"/>
              </a:rPr>
              <a:t>Activity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3BA403-BAF7-24C8-1A2F-5AC8F33EB8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28600" indent="0">
              <a:lnSpc>
                <a:spcPct val="200000"/>
              </a:lnSpc>
              <a:buNone/>
            </a:pPr>
            <a:r>
              <a:rPr lang="en-GB" dirty="0">
                <a:solidFill>
                  <a:srgbClr val="3D3423">
                    <a:alpha val="70000"/>
                  </a:srgbClr>
                </a:solidFill>
              </a:rPr>
              <a:t>- Is there anyone you know who wants to be a magistrate? </a:t>
            </a:r>
            <a:endParaRPr lang="en-US" dirty="0">
              <a:solidFill>
                <a:srgbClr val="3D3423">
                  <a:alpha val="70000"/>
                </a:srgbClr>
              </a:solidFill>
            </a:endParaRPr>
          </a:p>
          <a:p>
            <a:pPr marL="228600" indent="0">
              <a:lnSpc>
                <a:spcPct val="200000"/>
              </a:lnSpc>
              <a:buNone/>
            </a:pPr>
            <a:r>
              <a:rPr lang="en-GB" dirty="0">
                <a:solidFill>
                  <a:srgbClr val="3D3423">
                    <a:alpha val="70000"/>
                  </a:srgbClr>
                </a:solidFill>
              </a:rPr>
              <a:t>- What questions should people ask themselves before deciding to become a magistrate?</a:t>
            </a:r>
          </a:p>
        </p:txBody>
      </p:sp>
    </p:spTree>
    <p:extLst>
      <p:ext uri="{BB962C8B-B14F-4D97-AF65-F5344CB8AC3E}">
        <p14:creationId xmlns:p14="http://schemas.microsoft.com/office/powerpoint/2010/main" val="8450963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B3FD9B-9CBB-12B3-491B-1164E80BAA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Angsana New"/>
              </a:rPr>
              <a:t>What do juries do?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CBE206-88AF-E479-C668-1042A05FA9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28600" indent="0">
              <a:buNone/>
            </a:pPr>
            <a:r>
              <a:rPr lang="en-GB">
                <a:solidFill>
                  <a:srgbClr val="3D3423">
                    <a:alpha val="70000"/>
                  </a:srgbClr>
                </a:solidFill>
              </a:rPr>
              <a:t>- They sit in the crown court. </a:t>
            </a:r>
          </a:p>
          <a:p>
            <a:pPr marL="228600" indent="0">
              <a:buNone/>
            </a:pPr>
            <a:r>
              <a:rPr lang="en-GB">
                <a:solidFill>
                  <a:srgbClr val="3D3423">
                    <a:alpha val="70000"/>
                  </a:srgbClr>
                </a:solidFill>
              </a:rPr>
              <a:t>- They decide after listening to all the evidence if the defendant is guilty or not. </a:t>
            </a:r>
          </a:p>
          <a:p>
            <a:pPr marL="228600" indent="0">
              <a:buNone/>
            </a:pPr>
            <a:r>
              <a:rPr lang="en-GB">
                <a:solidFill>
                  <a:srgbClr val="3D3423">
                    <a:alpha val="70000"/>
                  </a:srgbClr>
                </a:solidFill>
              </a:rPr>
              <a:t>- Jury must be independent. </a:t>
            </a:r>
          </a:p>
          <a:p>
            <a:pPr marL="228600" indent="0">
              <a:buNone/>
            </a:pPr>
            <a:endParaRPr lang="en-GB">
              <a:solidFill>
                <a:srgbClr val="3D3423">
                  <a:alpha val="7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07465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E5DE2E-5666-6C12-C8E5-103AF7080A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Legislation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030932-7A75-96A0-E060-CC69C6CB2E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28600" indent="0">
              <a:buNone/>
            </a:pPr>
            <a:r>
              <a:rPr lang="en-GB" dirty="0">
                <a:solidFill>
                  <a:srgbClr val="3D3423">
                    <a:alpha val="70000"/>
                  </a:srgbClr>
                </a:solidFill>
              </a:rPr>
              <a:t>- Juries Act 1974, S.1 </a:t>
            </a:r>
          </a:p>
          <a:p>
            <a:pPr marL="228600" indent="0">
              <a:buNone/>
            </a:pPr>
            <a:r>
              <a:rPr lang="en-GB" dirty="0">
                <a:solidFill>
                  <a:srgbClr val="3D3423">
                    <a:alpha val="70000"/>
                  </a:srgbClr>
                </a:solidFill>
              </a:rPr>
              <a:t>- Randomly selected. </a:t>
            </a:r>
          </a:p>
          <a:p>
            <a:pPr marL="228600" indent="0">
              <a:buNone/>
            </a:pPr>
            <a:r>
              <a:rPr lang="en-GB" dirty="0">
                <a:solidFill>
                  <a:srgbClr val="3D3423">
                    <a:alpha val="70000"/>
                  </a:srgbClr>
                </a:solidFill>
              </a:rPr>
              <a:t>- 18–65-year-olds </a:t>
            </a:r>
          </a:p>
          <a:p>
            <a:pPr marL="228600" indent="0">
              <a:buNone/>
            </a:pPr>
            <a:r>
              <a:rPr lang="en-GB" dirty="0">
                <a:solidFill>
                  <a:srgbClr val="3D3423">
                    <a:alpha val="70000"/>
                  </a:srgbClr>
                </a:solidFill>
              </a:rPr>
              <a:t>- You need to be on the electoral register.</a:t>
            </a:r>
          </a:p>
          <a:p>
            <a:pPr marL="228600" indent="0">
              <a:buNone/>
            </a:pPr>
            <a:r>
              <a:rPr lang="en-GB" dirty="0">
                <a:solidFill>
                  <a:srgbClr val="3D3423">
                    <a:alpha val="70000"/>
                  </a:srgbClr>
                </a:solidFill>
              </a:rPr>
              <a:t>- Lived in the UK for 5 years or more. </a:t>
            </a:r>
          </a:p>
          <a:p>
            <a:pPr marL="228600" indent="0">
              <a:buNone/>
            </a:pPr>
            <a:r>
              <a:rPr lang="en-GB" dirty="0">
                <a:solidFill>
                  <a:srgbClr val="3D3423">
                    <a:alpha val="70000"/>
                  </a:srgbClr>
                </a:solidFill>
              </a:rPr>
              <a:t>- Criminal Justice Act 2003 made changes. </a:t>
            </a:r>
          </a:p>
        </p:txBody>
      </p:sp>
    </p:spTree>
    <p:extLst>
      <p:ext uri="{BB962C8B-B14F-4D97-AF65-F5344CB8AC3E}">
        <p14:creationId xmlns:p14="http://schemas.microsoft.com/office/powerpoint/2010/main" val="38748578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4C6796-414C-285A-8BA7-2DA6A1915A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Angsana New"/>
              </a:rPr>
              <a:t>Juries continued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A48154-4DB7-F88A-7519-E20C09CBF3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0000" lnSpcReduction="20000"/>
          </a:bodyPr>
          <a:lstStyle/>
          <a:p>
            <a:pPr marL="228600" indent="0">
              <a:lnSpc>
                <a:spcPct val="200000"/>
              </a:lnSpc>
              <a:buNone/>
            </a:pPr>
            <a:r>
              <a:rPr lang="en-GB" dirty="0">
                <a:solidFill>
                  <a:srgbClr val="3D3423">
                    <a:alpha val="70000"/>
                  </a:srgbClr>
                </a:solidFill>
              </a:rPr>
              <a:t>- Activity- </a:t>
            </a:r>
            <a:endParaRPr lang="en-US" dirty="0"/>
          </a:p>
          <a:p>
            <a:pPr marL="228600" indent="0">
              <a:lnSpc>
                <a:spcPct val="200000"/>
              </a:lnSpc>
              <a:buNone/>
            </a:pPr>
            <a:r>
              <a:rPr lang="en-GB" dirty="0">
                <a:solidFill>
                  <a:srgbClr val="3D3423">
                    <a:alpha val="70000"/>
                  </a:srgbClr>
                </a:solidFill>
              </a:rPr>
              <a:t>- 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Read the following BBC report on jurors using the internet for research 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2"/>
              </a:rPr>
              <a:t>https://www.bbc.co.uk/news/uk-22550323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 - BBC News.</a:t>
            </a:r>
            <a:endParaRPr lang="en-GB" dirty="0">
              <a:solidFill>
                <a:srgbClr val="3D3423">
                  <a:alpha val="70000"/>
                </a:srgbClr>
              </a:solidFill>
            </a:endParaRPr>
          </a:p>
          <a:p>
            <a:pPr marL="228600" indent="0">
              <a:lnSpc>
                <a:spcPct val="200000"/>
              </a:lnSpc>
              <a:buNone/>
            </a:pPr>
            <a:r>
              <a:rPr lang="en-GB" dirty="0">
                <a:solidFill>
                  <a:srgbClr val="3D3423">
                    <a:alpha val="70000"/>
                  </a:srgbClr>
                </a:solidFill>
              </a:rPr>
              <a:t>- How realistic is it to expect jurors not to use the internet ?</a:t>
            </a:r>
          </a:p>
          <a:p>
            <a:pPr marL="228600" indent="0">
              <a:lnSpc>
                <a:spcPct val="200000"/>
              </a:lnSpc>
              <a:buNone/>
            </a:pPr>
            <a:r>
              <a:rPr lang="en-GB" dirty="0">
                <a:solidFill>
                  <a:srgbClr val="3D3423">
                    <a:alpha val="70000"/>
                  </a:srgbClr>
                </a:solidFill>
              </a:rPr>
              <a:t>- What danger may arise if they do?</a:t>
            </a:r>
          </a:p>
          <a:p>
            <a:pPr marL="228600" indent="0">
              <a:lnSpc>
                <a:spcPct val="200000"/>
              </a:lnSpc>
              <a:buNone/>
            </a:pPr>
            <a:r>
              <a:rPr lang="en-GB" dirty="0">
                <a:solidFill>
                  <a:srgbClr val="3D3423">
                    <a:alpha val="70000"/>
                  </a:srgbClr>
                </a:solidFill>
              </a:rPr>
              <a:t>- Feedback to the class.</a:t>
            </a:r>
          </a:p>
        </p:txBody>
      </p:sp>
    </p:spTree>
    <p:extLst>
      <p:ext uri="{BB962C8B-B14F-4D97-AF65-F5344CB8AC3E}">
        <p14:creationId xmlns:p14="http://schemas.microsoft.com/office/powerpoint/2010/main" val="6007473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EA8C89-A74C-B09A-F7E2-397AF9771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Angsana New"/>
              </a:rPr>
              <a:t>Activity 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094550-D043-2385-DB8D-AA84A629BB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Tx/>
              <a:buChar char="-"/>
            </a:pPr>
            <a:r>
              <a:rPr lang="en-GB" dirty="0">
                <a:solidFill>
                  <a:srgbClr val="3D3423">
                    <a:alpha val="70000"/>
                  </a:srgbClr>
                </a:solidFill>
              </a:rPr>
              <a:t>List some advantages of juries and the use of juries in trials in England and Wales and support your answer with evidence. </a:t>
            </a:r>
          </a:p>
          <a:p>
            <a:pPr marL="228600" indent="0">
              <a:buNone/>
            </a:pPr>
            <a:r>
              <a:rPr lang="en-GB" dirty="0">
                <a:solidFill>
                  <a:srgbClr val="3D3423">
                    <a:alpha val="70000"/>
                  </a:srgbClr>
                </a:solidFill>
              </a:rPr>
              <a:t>- 20 Minutes to do this.</a:t>
            </a:r>
          </a:p>
        </p:txBody>
      </p:sp>
    </p:spTree>
    <p:extLst>
      <p:ext uri="{BB962C8B-B14F-4D97-AF65-F5344CB8AC3E}">
        <p14:creationId xmlns:p14="http://schemas.microsoft.com/office/powerpoint/2010/main" val="302866744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B6E0C0-92F1-F4BF-A82E-606FC8112A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Angsana New"/>
              </a:rPr>
              <a:t>Activity 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A89638-DE48-7011-0800-6D2E62862A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28600" indent="0">
              <a:lnSpc>
                <a:spcPct val="200000"/>
              </a:lnSpc>
              <a:buNone/>
            </a:pPr>
            <a:r>
              <a:rPr lang="en-GB">
                <a:solidFill>
                  <a:srgbClr val="3D3423">
                    <a:alpha val="70000"/>
                  </a:srgbClr>
                </a:solidFill>
              </a:rPr>
              <a:t>- Now is time for a game called ' what am I?'. </a:t>
            </a:r>
            <a:endParaRPr lang="en-US"/>
          </a:p>
          <a:p>
            <a:pPr marL="228600" indent="0">
              <a:lnSpc>
                <a:spcPct val="200000"/>
              </a:lnSpc>
              <a:buNone/>
            </a:pPr>
            <a:r>
              <a:rPr lang="en-GB">
                <a:solidFill>
                  <a:srgbClr val="3D3423">
                    <a:alpha val="70000"/>
                  </a:srgbClr>
                </a:solidFill>
              </a:rPr>
              <a:t>- You simply need to match the criteria with a personnel of the legal system.</a:t>
            </a:r>
          </a:p>
        </p:txBody>
      </p:sp>
    </p:spTree>
    <p:extLst>
      <p:ext uri="{BB962C8B-B14F-4D97-AF65-F5344CB8AC3E}">
        <p14:creationId xmlns:p14="http://schemas.microsoft.com/office/powerpoint/2010/main" val="246370290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44FD89-F6BB-F7C1-B78F-5F34567D6F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Angsana New"/>
              </a:rPr>
              <a:t>Who am I? 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B9B297-EEBC-C1F2-5A9E-6CFFC50340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28600" indent="0">
              <a:buNone/>
            </a:pPr>
            <a:r>
              <a:rPr lang="en-GB" dirty="0">
                <a:solidFill>
                  <a:srgbClr val="3D3423">
                    <a:alpha val="70000"/>
                  </a:srgbClr>
                </a:solidFill>
              </a:rPr>
              <a:t>- I sit in all courts </a:t>
            </a:r>
            <a:endParaRPr lang="en-US" dirty="0"/>
          </a:p>
          <a:p>
            <a:pPr marL="228600" indent="0">
              <a:buNone/>
            </a:pPr>
            <a:r>
              <a:rPr lang="en-GB" dirty="0">
                <a:solidFill>
                  <a:srgbClr val="3D3423">
                    <a:alpha val="70000"/>
                  </a:srgbClr>
                </a:solidFill>
              </a:rPr>
              <a:t>- I must have been a qualified solicitor or barrister to be appointed to my job. </a:t>
            </a:r>
          </a:p>
          <a:p>
            <a:pPr marL="228600" indent="0">
              <a:buNone/>
            </a:pPr>
            <a:r>
              <a:rPr lang="en-GB" dirty="0">
                <a:solidFill>
                  <a:srgbClr val="3D3423">
                    <a:alpha val="70000"/>
                  </a:srgbClr>
                </a:solidFill>
              </a:rPr>
              <a:t>- Who am I? </a:t>
            </a:r>
          </a:p>
        </p:txBody>
      </p:sp>
    </p:spTree>
    <p:extLst>
      <p:ext uri="{BB962C8B-B14F-4D97-AF65-F5344CB8AC3E}">
        <p14:creationId xmlns:p14="http://schemas.microsoft.com/office/powerpoint/2010/main" val="208470894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118268-46AD-359A-69A9-AA4C1DEDE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Angsana New"/>
              </a:rPr>
              <a:t>Who am I?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6E56FD-B728-AAD7-4725-50EA6942E0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28600" indent="0">
              <a:buNone/>
            </a:pPr>
            <a:r>
              <a:rPr lang="en-GB" dirty="0">
                <a:solidFill>
                  <a:srgbClr val="3D3423">
                    <a:alpha val="70000"/>
                  </a:srgbClr>
                </a:solidFill>
              </a:rPr>
              <a:t>- I need to be qualified to do my job. </a:t>
            </a:r>
            <a:endParaRPr lang="en-US" dirty="0"/>
          </a:p>
          <a:p>
            <a:pPr marL="228600" indent="0">
              <a:buNone/>
            </a:pPr>
            <a:r>
              <a:rPr lang="en-GB" dirty="0">
                <a:solidFill>
                  <a:srgbClr val="3D3423">
                    <a:alpha val="70000"/>
                  </a:srgbClr>
                </a:solidFill>
              </a:rPr>
              <a:t>- I need to join an Inn of Court.</a:t>
            </a:r>
          </a:p>
          <a:p>
            <a:pPr marL="228600" indent="0">
              <a:buNone/>
            </a:pPr>
            <a:r>
              <a:rPr lang="en-GB" dirty="0">
                <a:solidFill>
                  <a:srgbClr val="3D3423">
                    <a:alpha val="70000"/>
                  </a:srgbClr>
                </a:solidFill>
              </a:rPr>
              <a:t>- Who am I? </a:t>
            </a:r>
          </a:p>
        </p:txBody>
      </p:sp>
    </p:spTree>
    <p:extLst>
      <p:ext uri="{BB962C8B-B14F-4D97-AF65-F5344CB8AC3E}">
        <p14:creationId xmlns:p14="http://schemas.microsoft.com/office/powerpoint/2010/main" val="260116569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429BAE-DF8C-9D83-6421-80F4C431DB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Angsana New"/>
              </a:rPr>
              <a:t>Who am I ? 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758C6E-D675-FB30-D568-C37C6DE77E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28600" indent="0">
              <a:buNone/>
            </a:pPr>
            <a:r>
              <a:rPr lang="en-GB" dirty="0">
                <a:solidFill>
                  <a:srgbClr val="3D3423">
                    <a:alpha val="70000"/>
                  </a:srgbClr>
                </a:solidFill>
              </a:rPr>
              <a:t>- There are two routes into my profession. </a:t>
            </a:r>
            <a:endParaRPr lang="en-US" dirty="0"/>
          </a:p>
          <a:p>
            <a:pPr marL="228600" indent="0">
              <a:buNone/>
            </a:pPr>
            <a:r>
              <a:rPr lang="en-GB" dirty="0">
                <a:solidFill>
                  <a:srgbClr val="3D3423">
                    <a:alpha val="70000"/>
                  </a:srgbClr>
                </a:solidFill>
              </a:rPr>
              <a:t>- One is old, and one is new. </a:t>
            </a:r>
          </a:p>
          <a:p>
            <a:pPr marL="228600" indent="0">
              <a:buNone/>
            </a:pPr>
            <a:r>
              <a:rPr lang="en-GB" dirty="0">
                <a:solidFill>
                  <a:srgbClr val="3D3423">
                    <a:alpha val="70000"/>
                  </a:srgbClr>
                </a:solidFill>
              </a:rPr>
              <a:t>- I must be qualified to do my job. </a:t>
            </a:r>
          </a:p>
          <a:p>
            <a:pPr marL="228600" indent="0">
              <a:buNone/>
            </a:pPr>
            <a:r>
              <a:rPr lang="en-GB" dirty="0">
                <a:solidFill>
                  <a:srgbClr val="3D3423">
                    <a:alpha val="70000"/>
                  </a:srgbClr>
                </a:solidFill>
              </a:rPr>
              <a:t>- Who am I?</a:t>
            </a:r>
          </a:p>
        </p:txBody>
      </p:sp>
    </p:spTree>
    <p:extLst>
      <p:ext uri="{BB962C8B-B14F-4D97-AF65-F5344CB8AC3E}">
        <p14:creationId xmlns:p14="http://schemas.microsoft.com/office/powerpoint/2010/main" val="230440927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BE3A0E-AF52-8102-F45F-57F244811C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Angsana New"/>
              </a:rPr>
              <a:t>Who am I ?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71D79-1377-804D-80F8-EC9AC1AEBB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28600" indent="0">
              <a:buNone/>
            </a:pPr>
            <a:r>
              <a:rPr lang="en-GB" dirty="0">
                <a:solidFill>
                  <a:srgbClr val="3D3423">
                    <a:alpha val="70000"/>
                  </a:srgbClr>
                </a:solidFill>
              </a:rPr>
              <a:t>- I am a lay person.</a:t>
            </a:r>
          </a:p>
          <a:p>
            <a:pPr marL="228600" indent="0">
              <a:buNone/>
            </a:pPr>
            <a:r>
              <a:rPr lang="en-GB" dirty="0">
                <a:solidFill>
                  <a:srgbClr val="3D3423">
                    <a:alpha val="70000"/>
                  </a:srgbClr>
                </a:solidFill>
              </a:rPr>
              <a:t>- I do not need to be qualified to do my job. </a:t>
            </a:r>
          </a:p>
          <a:p>
            <a:pPr marL="228600" indent="0">
              <a:buNone/>
            </a:pPr>
            <a:r>
              <a:rPr lang="en-GB" dirty="0">
                <a:solidFill>
                  <a:srgbClr val="3D3423">
                    <a:alpha val="70000"/>
                  </a:srgbClr>
                </a:solidFill>
              </a:rPr>
              <a:t>- Who am I? </a:t>
            </a:r>
          </a:p>
        </p:txBody>
      </p:sp>
    </p:spTree>
    <p:extLst>
      <p:ext uri="{BB962C8B-B14F-4D97-AF65-F5344CB8AC3E}">
        <p14:creationId xmlns:p14="http://schemas.microsoft.com/office/powerpoint/2010/main" val="87964091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39CB47-23A1-46A7-AE92-F49FC4FD90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Angsana New"/>
              </a:rPr>
              <a:t>Should juries be in place? 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51D0E9-053A-34BA-5582-5A9C734D18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28600" indent="0">
              <a:buNone/>
            </a:pPr>
            <a:r>
              <a:rPr lang="en-GB" dirty="0">
                <a:solidFill>
                  <a:srgbClr val="3D3423">
                    <a:alpha val="70000"/>
                  </a:srgbClr>
                </a:solidFill>
              </a:rPr>
              <a:t>- Coronavirus- </a:t>
            </a:r>
            <a:endParaRPr lang="en-US" dirty="0"/>
          </a:p>
          <a:p>
            <a:pPr marL="228600" indent="0">
              <a:buNone/>
            </a:pPr>
            <a:r>
              <a:rPr lang="en-GB" dirty="0">
                <a:solidFill>
                  <a:srgbClr val="3D3423">
                    <a:alpha val="70000"/>
                  </a:srgbClr>
                </a:solidFill>
              </a:rPr>
              <a:t>- 457,000 more cases since the start of the pandemic.</a:t>
            </a:r>
          </a:p>
          <a:p>
            <a:pPr marL="228600" indent="0">
              <a:buNone/>
            </a:pPr>
            <a:r>
              <a:rPr lang="en-GB" dirty="0">
                <a:solidFill>
                  <a:srgbClr val="3D3423">
                    <a:alpha val="70000"/>
                  </a:srgbClr>
                </a:solidFill>
              </a:rPr>
              <a:t>- The issues with class. </a:t>
            </a:r>
          </a:p>
          <a:p>
            <a:pPr marL="228600" indent="0">
              <a:buNone/>
            </a:pPr>
            <a:r>
              <a:rPr lang="en-GB" dirty="0">
                <a:solidFill>
                  <a:srgbClr val="3D3423">
                    <a:alpha val="70000"/>
                  </a:srgbClr>
                </a:solidFill>
              </a:rPr>
              <a:t>- Cases heard by professionals and not lay people. </a:t>
            </a:r>
          </a:p>
          <a:p>
            <a:pPr marL="228600" indent="0">
              <a:buNone/>
            </a:pPr>
            <a:r>
              <a:rPr lang="en-GB" dirty="0">
                <a:solidFill>
                  <a:srgbClr val="3D3423">
                    <a:alpha val="70000"/>
                  </a:srgbClr>
                </a:solidFill>
              </a:rPr>
              <a:t>- Faster cases. </a:t>
            </a:r>
          </a:p>
        </p:txBody>
      </p:sp>
    </p:spTree>
    <p:extLst>
      <p:ext uri="{BB962C8B-B14F-4D97-AF65-F5344CB8AC3E}">
        <p14:creationId xmlns:p14="http://schemas.microsoft.com/office/powerpoint/2010/main" val="221739263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47BF01-9CDD-A345-F742-926BD29495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u="sng">
                <a:cs typeface="Angsana New"/>
              </a:rPr>
              <a:t>Should juries be in place? </a:t>
            </a:r>
            <a:endParaRPr lang="en-GB" b="1">
              <a:cs typeface="Angsana New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22206F-8B01-4F46-670D-9EB6B67E00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28600" indent="0">
              <a:buNone/>
            </a:pPr>
            <a:r>
              <a:rPr lang="en-GB" dirty="0">
                <a:solidFill>
                  <a:srgbClr val="3D3423">
                    <a:alpha val="70000"/>
                  </a:srgbClr>
                </a:solidFill>
              </a:rPr>
              <a:t>- Is it fair if people cannot sit on juries?</a:t>
            </a:r>
          </a:p>
          <a:p>
            <a:pPr marL="228600" indent="0">
              <a:buNone/>
            </a:pPr>
            <a:r>
              <a:rPr lang="en-GB" dirty="0">
                <a:solidFill>
                  <a:srgbClr val="3D3423">
                    <a:alpha val="70000"/>
                  </a:srgbClr>
                </a:solidFill>
              </a:rPr>
              <a:t>- Outdated.</a:t>
            </a:r>
          </a:p>
          <a:p>
            <a:pPr marL="228600" indent="0">
              <a:buNone/>
            </a:pPr>
            <a:r>
              <a:rPr lang="en-GB" dirty="0">
                <a:solidFill>
                  <a:srgbClr val="3D3423">
                    <a:alpha val="70000"/>
                  </a:srgbClr>
                </a:solidFill>
              </a:rPr>
              <a:t>- Lord Devlin ' the lamp that shows that freedom lives.</a:t>
            </a:r>
          </a:p>
          <a:p>
            <a:pPr marL="228600" indent="0">
              <a:buNone/>
            </a:pPr>
            <a:r>
              <a:rPr lang="en-GB" dirty="0">
                <a:solidFill>
                  <a:srgbClr val="3D3423">
                    <a:alpha val="70000"/>
                  </a:srgbClr>
                </a:solidFill>
              </a:rPr>
              <a:t>- Does this mean no more freedom?</a:t>
            </a:r>
          </a:p>
          <a:p>
            <a:pPr marL="228600" indent="0">
              <a:buNone/>
            </a:pPr>
            <a:r>
              <a:rPr lang="en-GB" dirty="0">
                <a:solidFill>
                  <a:srgbClr val="3D3423">
                    <a:alpha val="70000"/>
                  </a:srgbClr>
                </a:solidFill>
              </a:rPr>
              <a:t>- Article 6 of the Human Rights Act 1998- right to a fair trial?</a:t>
            </a:r>
          </a:p>
          <a:p>
            <a:pPr marL="228600" indent="0">
              <a:buNone/>
            </a:pPr>
            <a:endParaRPr lang="en-GB" dirty="0">
              <a:solidFill>
                <a:srgbClr val="3D3423">
                  <a:alpha val="7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103268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ame 11">
            <a:extLst>
              <a:ext uri="{FF2B5EF4-FFF2-40B4-BE49-F238E27FC236}">
                <a16:creationId xmlns:a16="http://schemas.microsoft.com/office/drawing/2014/main" id="{19F9CD66-32FC-448F-B4C5-67D17508A2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E4CF5C-3FC1-6188-97F4-90405C1BA7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9952" y="1306"/>
            <a:ext cx="4581525" cy="2024259"/>
          </a:xfrm>
        </p:spPr>
        <p:txBody>
          <a:bodyPr anchor="b">
            <a:normAutofit/>
          </a:bodyPr>
          <a:lstStyle/>
          <a:p>
            <a:pPr algn="ctr"/>
            <a:r>
              <a:rPr lang="en-GB" sz="4400" b="1" i="1" u="sng" dirty="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  <a:cs typeface="Angsana New"/>
              </a:rPr>
              <a:t>Should juries be abolished?</a:t>
            </a:r>
            <a:endParaRPr lang="en-US" sz="4400" dirty="0">
              <a:solidFill>
                <a:srgbClr val="2DBA21">
                  <a:alpha val="70000"/>
                </a:srgb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107D2E-EF2D-51D6-5682-F5A61D8279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4692" y="2293176"/>
            <a:ext cx="4581526" cy="2986087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Char char="ü"/>
            </a:pPr>
            <a:r>
              <a:rPr lang="en-GB" sz="2400" dirty="0">
                <a:solidFill>
                  <a:schemeClr val="tx2">
                    <a:alpha val="60000"/>
                  </a:schemeClr>
                </a:solidFill>
              </a:rPr>
              <a:t>- Save money. </a:t>
            </a:r>
            <a:endParaRPr lang="en-US" sz="2400">
              <a:solidFill>
                <a:srgbClr val="3D3423">
                  <a:alpha val="60000"/>
                </a:srgbClr>
              </a:solidFill>
            </a:endParaRPr>
          </a:p>
          <a:p>
            <a:pPr>
              <a:buChar char="ü"/>
            </a:pPr>
            <a:r>
              <a:rPr lang="en-GB" sz="2400" dirty="0">
                <a:solidFill>
                  <a:schemeClr val="tx2">
                    <a:alpha val="60000"/>
                  </a:schemeClr>
                </a:solidFill>
              </a:rPr>
              <a:t>- But at what cost?</a:t>
            </a:r>
            <a:endParaRPr lang="en-GB" sz="2400" dirty="0">
              <a:solidFill>
                <a:srgbClr val="3D3423">
                  <a:alpha val="60000"/>
                </a:srgbClr>
              </a:solidFill>
            </a:endParaRPr>
          </a:p>
        </p:txBody>
      </p:sp>
      <p:pic>
        <p:nvPicPr>
          <p:cNvPr id="4" name="Picture 4" descr="A picture containing indoor, working, table, cluttered&#10;&#10;Description automatically generated">
            <a:extLst>
              <a:ext uri="{FF2B5EF4-FFF2-40B4-BE49-F238E27FC236}">
                <a16:creationId xmlns:a16="http://schemas.microsoft.com/office/drawing/2014/main" id="{D009B510-62B8-C9A3-84BF-17558B90AAA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2070" r="18337" b="1"/>
          <a:stretch/>
        </p:blipFill>
        <p:spPr>
          <a:xfrm>
            <a:off x="6091825" y="485639"/>
            <a:ext cx="5606425" cy="5880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78815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ame 9">
            <a:extLst>
              <a:ext uri="{FF2B5EF4-FFF2-40B4-BE49-F238E27FC236}">
                <a16:creationId xmlns:a16="http://schemas.microsoft.com/office/drawing/2014/main" id="{DD7EAFE6-2BB9-41FB-9CF4-588CFC7087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E1EF4E8-5513-4BF5-BC41-04645281C6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3848" cap="flat">
            <a:noFill/>
            <a:prstDash val="solid"/>
            <a:miter/>
          </a:ln>
          <a:effectLst/>
        </p:spPr>
        <p:txBody>
          <a:bodyPr rtlCol="0" anchor="ctr"/>
          <a:lstStyle/>
          <a:p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4" name="Picture 4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FFA3D7C7-C532-158A-2969-A8D884277A7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b="6250"/>
          <a:stretch/>
        </p:blipFill>
        <p:spPr>
          <a:xfrm>
            <a:off x="20" y="10"/>
            <a:ext cx="12191980" cy="6857989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B16DFEA0-8ED6-41C1-90E1-D17D309F0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3125636"/>
            <a:ext cx="12188952" cy="3732362"/>
          </a:xfrm>
          <a:prstGeom prst="rect">
            <a:avLst/>
          </a:prstGeom>
          <a:gradFill>
            <a:gsLst>
              <a:gs pos="100000">
                <a:schemeClr val="tx1">
                  <a:alpha val="0"/>
                </a:schemeClr>
              </a:gs>
              <a:gs pos="0">
                <a:schemeClr val="tx1"/>
              </a:gs>
              <a:gs pos="0">
                <a:schemeClr val="tx1">
                  <a:alpha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AAC6E0-40FD-208E-293E-A31EAB560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3888357"/>
            <a:ext cx="6826067" cy="237428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b="1" i="1" u="sng">
                <a:solidFill>
                  <a:srgbClr val="FFFFFF"/>
                </a:solidFill>
              </a:rPr>
              <a:t>Should juries be abolished? </a:t>
            </a:r>
            <a:endParaRPr lang="en-US" sz="44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F0BD85-C269-4FEC-C8C0-460D467FBB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24800" y="3888359"/>
            <a:ext cx="3581400" cy="237428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200" kern="1200">
                <a:solidFill>
                  <a:srgbClr val="FFFFFF"/>
                </a:solidFill>
                <a:latin typeface="+mn-lt"/>
                <a:ea typeface="+mn-ea"/>
                <a:cs typeface="+mn-cs"/>
                <a:hlinkClick r:id="rId4"/>
              </a:rPr>
              <a:t>https://www.youtube.com/watch?v=q8WzuDuXs80</a:t>
            </a:r>
            <a:r>
              <a:rPr lang="en-US" sz="2200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85030620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F481DF-141A-32B0-7A2E-26BBB44144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>
                <a:cs typeface="Angsana New"/>
              </a:rPr>
              <a:t>Summary </a:t>
            </a:r>
            <a:endParaRPr lang="en-US" sz="5400"/>
          </a:p>
        </p:txBody>
      </p:sp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F765A9A1-BE91-3751-2874-91D134824B0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2178657"/>
          <a:ext cx="10515600" cy="39983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829708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icture containing text, outdoor, blackboard, sign&#10;&#10;Description automatically generated">
            <a:extLst>
              <a:ext uri="{FF2B5EF4-FFF2-40B4-BE49-F238E27FC236}">
                <a16:creationId xmlns:a16="http://schemas.microsoft.com/office/drawing/2014/main" id="{2BB74516-202E-7537-6911-EDC7E03FC9A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31524" y="-129"/>
            <a:ext cx="11928952" cy="70774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5643452"/>
      </p:ext>
    </p:extLst>
  </p:cSld>
  <p:clrMapOvr>
    <a:masterClrMapping/>
  </p:clrMapOvr>
</p:sld>
</file>

<file path=ppt/theme/theme1.xml><?xml version="1.0" encoding="utf-8"?>
<a:theme xmlns:a="http://schemas.openxmlformats.org/drawingml/2006/main" name="LuminousVTI">
  <a:themeElements>
    <a:clrScheme name="AnalogousFromRegularSeedRightStep">
      <a:dk1>
        <a:srgbClr val="000000"/>
      </a:dk1>
      <a:lt1>
        <a:srgbClr val="FFFFFF"/>
      </a:lt1>
      <a:dk2>
        <a:srgbClr val="3D3423"/>
      </a:dk2>
      <a:lt2>
        <a:srgbClr val="E2E6E8"/>
      </a:lt2>
      <a:accent1>
        <a:srgbClr val="E75929"/>
      </a:accent1>
      <a:accent2>
        <a:srgbClr val="D59617"/>
      </a:accent2>
      <a:accent3>
        <a:srgbClr val="9EAA1E"/>
      </a:accent3>
      <a:accent4>
        <a:srgbClr val="64B614"/>
      </a:accent4>
      <a:accent5>
        <a:srgbClr val="2DBA21"/>
      </a:accent5>
      <a:accent6>
        <a:srgbClr val="14B94C"/>
      </a:accent6>
      <a:hlink>
        <a:srgbClr val="388CA9"/>
      </a:hlink>
      <a:folHlink>
        <a:srgbClr val="7F7F7F"/>
      </a:folHlink>
    </a:clrScheme>
    <a:fontScheme name="Custom 51">
      <a:majorFont>
        <a:latin typeface="Sabon Next L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uminousVTI" id="{3EBF12FF-FD44-415B-AB75-5B4F7E5C3AC4}" vid="{521B7FAE-6A8D-4468-B79A-0706294A0D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751</Words>
  <Application>Microsoft Office PowerPoint</Application>
  <PresentationFormat>Widescreen</PresentationFormat>
  <Paragraphs>104</Paragraphs>
  <Slides>24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1" baseType="lpstr">
      <vt:lpstr>Arial</vt:lpstr>
      <vt:lpstr>Avenir Next LT Pro</vt:lpstr>
      <vt:lpstr>Calibri</vt:lpstr>
      <vt:lpstr>Sabon Next LT</vt:lpstr>
      <vt:lpstr>Times New Roman</vt:lpstr>
      <vt:lpstr>Wingdings</vt:lpstr>
      <vt:lpstr>LuminousVTI</vt:lpstr>
      <vt:lpstr>Personnel of the legal system part 2!</vt:lpstr>
      <vt:lpstr>Content </vt:lpstr>
      <vt:lpstr>Aims and learning objectives </vt:lpstr>
      <vt:lpstr>Question</vt:lpstr>
      <vt:lpstr>The Judiciary</vt:lpstr>
      <vt:lpstr>The Judiciary</vt:lpstr>
      <vt:lpstr>Magistrates </vt:lpstr>
      <vt:lpstr>Magistrates </vt:lpstr>
      <vt:lpstr>Activity </vt:lpstr>
      <vt:lpstr>What do juries do? </vt:lpstr>
      <vt:lpstr>Legislation </vt:lpstr>
      <vt:lpstr>Juries continued </vt:lpstr>
      <vt:lpstr>Activity </vt:lpstr>
      <vt:lpstr>Activity </vt:lpstr>
      <vt:lpstr>Who am I? </vt:lpstr>
      <vt:lpstr>Who am I?</vt:lpstr>
      <vt:lpstr>Who am I ? </vt:lpstr>
      <vt:lpstr>Who am I ? </vt:lpstr>
      <vt:lpstr>Should juries be in place? </vt:lpstr>
      <vt:lpstr>Should juries be in place? </vt:lpstr>
      <vt:lpstr>Should juries be abolished?</vt:lpstr>
      <vt:lpstr>Should juries be abolished? </vt:lpstr>
      <vt:lpstr>Summary 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Sian Turvey</dc:creator>
  <cp:lastModifiedBy>Sian Turvey</cp:lastModifiedBy>
  <cp:revision>148</cp:revision>
  <dcterms:created xsi:type="dcterms:W3CDTF">2022-06-22T13:21:14Z</dcterms:created>
  <dcterms:modified xsi:type="dcterms:W3CDTF">2023-03-24T21:31:52Z</dcterms:modified>
</cp:coreProperties>
</file>