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3" r:id="rId1"/>
  </p:sldMasterIdLst>
  <p:sldIdLst>
    <p:sldId id="256" r:id="rId2"/>
    <p:sldId id="258" r:id="rId3"/>
    <p:sldId id="257" r:id="rId4"/>
    <p:sldId id="260" r:id="rId5"/>
    <p:sldId id="259" r:id="rId6"/>
    <p:sldId id="261" r:id="rId7"/>
    <p:sldId id="264" r:id="rId8"/>
    <p:sldId id="265" r:id="rId9"/>
    <p:sldId id="266" r:id="rId10"/>
    <p:sldId id="262" r:id="rId11"/>
    <p:sldId id="267" r:id="rId12"/>
    <p:sldId id="263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0" d="100"/>
          <a:sy n="100" d="100"/>
        </p:scale>
        <p:origin x="95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B24CCB9-D977-4423-A1B9-D73DC0C018C8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0159321-E866-499A-B3A2-3E1863D48976}" type="pres">
      <dgm:prSet presAssocID="{DB24CCB9-D977-4423-A1B9-D73DC0C018C8}" presName="outerComposite" presStyleCnt="0">
        <dgm:presLayoutVars>
          <dgm:chMax val="5"/>
          <dgm:dir/>
          <dgm:resizeHandles val="exact"/>
        </dgm:presLayoutVars>
      </dgm:prSet>
      <dgm:spPr/>
    </dgm:pt>
    <dgm:pt modelId="{CC8AE05E-0C2A-46AD-8F11-77CF046F7436}" type="pres">
      <dgm:prSet presAssocID="{DB24CCB9-D977-4423-A1B9-D73DC0C018C8}" presName="dummyMaxCanvas" presStyleCnt="0">
        <dgm:presLayoutVars/>
      </dgm:prSet>
      <dgm:spPr/>
    </dgm:pt>
  </dgm:ptLst>
  <dgm:cxnLst>
    <dgm:cxn modelId="{28B9BBB1-8D8B-4C0C-A5CB-0A4914C41CF9}" type="presOf" srcId="{DB24CCB9-D977-4423-A1B9-D73DC0C018C8}" destId="{40159321-E866-499A-B3A2-3E1863D48976}" srcOrd="0" destOrd="0" presId="urn:microsoft.com/office/officeart/2005/8/layout/vProcess5"/>
    <dgm:cxn modelId="{5DABE976-958C-4678-9E49-E89A48EB1E3E}" type="presParOf" srcId="{40159321-E866-499A-B3A2-3E1863D48976}" destId="{CC8AE05E-0C2A-46AD-8F11-77CF046F7436}" srcOrd="0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2B4355-745E-4F95-877D-2B1B93B90E7D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67F4589-FD79-4037-A242-193CC2848761}">
      <dgm:prSet/>
      <dgm:spPr/>
      <dgm:t>
        <a:bodyPr/>
        <a:lstStyle/>
        <a:p>
          <a:r>
            <a:rPr lang="en-GB"/>
            <a:t>Introduce of the chosen hotel</a:t>
          </a:r>
          <a:endParaRPr lang="en-US"/>
        </a:p>
      </dgm:t>
    </dgm:pt>
    <dgm:pt modelId="{64057BCE-36AC-4D01-8DD0-B01F88D6387E}" type="parTrans" cxnId="{52DEEF8B-0C64-42FD-AA69-9C0F4453CD13}">
      <dgm:prSet/>
      <dgm:spPr/>
      <dgm:t>
        <a:bodyPr/>
        <a:lstStyle/>
        <a:p>
          <a:endParaRPr lang="en-US"/>
        </a:p>
      </dgm:t>
    </dgm:pt>
    <dgm:pt modelId="{8DC980DE-674A-4088-906F-5A46272BF1B4}" type="sibTrans" cxnId="{52DEEF8B-0C64-42FD-AA69-9C0F4453CD13}">
      <dgm:prSet/>
      <dgm:spPr/>
      <dgm:t>
        <a:bodyPr/>
        <a:lstStyle/>
        <a:p>
          <a:endParaRPr lang="en-US"/>
        </a:p>
      </dgm:t>
    </dgm:pt>
    <dgm:pt modelId="{71ED183C-E6AD-4DF2-9196-59555A5F3E5A}">
      <dgm:prSet/>
      <dgm:spPr/>
      <dgm:t>
        <a:bodyPr/>
        <a:lstStyle/>
        <a:p>
          <a:r>
            <a:rPr lang="en-GB"/>
            <a:t>Hotel brand’s main consumers.</a:t>
          </a:r>
          <a:endParaRPr lang="en-US"/>
        </a:p>
      </dgm:t>
    </dgm:pt>
    <dgm:pt modelId="{D1C00D7D-5E7A-4CA8-AE0A-64953D66E3B3}" type="parTrans" cxnId="{540CD060-3482-4061-85F1-7B4A0E6619E6}">
      <dgm:prSet/>
      <dgm:spPr/>
      <dgm:t>
        <a:bodyPr/>
        <a:lstStyle/>
        <a:p>
          <a:endParaRPr lang="en-US"/>
        </a:p>
      </dgm:t>
    </dgm:pt>
    <dgm:pt modelId="{04C489B4-FD80-40B3-9B22-8A9251CFF6D5}" type="sibTrans" cxnId="{540CD060-3482-4061-85F1-7B4A0E6619E6}">
      <dgm:prSet/>
      <dgm:spPr/>
      <dgm:t>
        <a:bodyPr/>
        <a:lstStyle/>
        <a:p>
          <a:endParaRPr lang="en-US"/>
        </a:p>
      </dgm:t>
    </dgm:pt>
    <dgm:pt modelId="{57B67EE9-F026-46CC-BB0A-F2D4E07DD779}">
      <dgm:prSet/>
      <dgm:spPr/>
      <dgm:t>
        <a:bodyPr/>
        <a:lstStyle/>
        <a:p>
          <a:r>
            <a:rPr lang="en-GB" dirty="0"/>
            <a:t>Nature , scope and role of guest services and facilities.</a:t>
          </a:r>
          <a:endParaRPr lang="en-US" dirty="0"/>
        </a:p>
      </dgm:t>
    </dgm:pt>
    <dgm:pt modelId="{DCAC1FD8-2F1C-499E-AA8D-A7D935E424B1}" type="parTrans" cxnId="{A269EDEA-26A5-48AB-8C18-02F432AB8C1D}">
      <dgm:prSet/>
      <dgm:spPr/>
      <dgm:t>
        <a:bodyPr/>
        <a:lstStyle/>
        <a:p>
          <a:endParaRPr lang="en-US"/>
        </a:p>
      </dgm:t>
    </dgm:pt>
    <dgm:pt modelId="{72097DB7-0F5A-408B-9CAC-C1759012EAF9}" type="sibTrans" cxnId="{A269EDEA-26A5-48AB-8C18-02F432AB8C1D}">
      <dgm:prSet/>
      <dgm:spPr/>
      <dgm:t>
        <a:bodyPr/>
        <a:lstStyle/>
        <a:p>
          <a:endParaRPr lang="en-US"/>
        </a:p>
      </dgm:t>
    </dgm:pt>
    <dgm:pt modelId="{208D90A1-E96F-41F5-A764-75A4AF17057D}">
      <dgm:prSet/>
      <dgm:spPr/>
      <dgm:t>
        <a:bodyPr/>
        <a:lstStyle/>
        <a:p>
          <a:r>
            <a:rPr lang="en-GB" dirty="0"/>
            <a:t>Role and function of guest service.</a:t>
          </a:r>
          <a:endParaRPr lang="en-US" dirty="0"/>
        </a:p>
      </dgm:t>
    </dgm:pt>
    <dgm:pt modelId="{3F055086-2581-42C0-80B0-D9F7FCECC110}" type="parTrans" cxnId="{CB9CD0F5-9AE7-4EDC-A189-013DFC429B74}">
      <dgm:prSet/>
      <dgm:spPr/>
      <dgm:t>
        <a:bodyPr/>
        <a:lstStyle/>
        <a:p>
          <a:endParaRPr lang="en-US"/>
        </a:p>
      </dgm:t>
    </dgm:pt>
    <dgm:pt modelId="{C126662D-817E-4D44-B658-05E34A4EDE75}" type="sibTrans" cxnId="{CB9CD0F5-9AE7-4EDC-A189-013DFC429B74}">
      <dgm:prSet/>
      <dgm:spPr/>
      <dgm:t>
        <a:bodyPr/>
        <a:lstStyle/>
        <a:p>
          <a:endParaRPr lang="en-US"/>
        </a:p>
      </dgm:t>
    </dgm:pt>
    <dgm:pt modelId="{368983A9-72B1-4FFB-B626-807A10FCD5B6}">
      <dgm:prSet/>
      <dgm:spPr/>
      <dgm:t>
        <a:bodyPr/>
        <a:lstStyle/>
        <a:p>
          <a:r>
            <a:rPr lang="en-GB" dirty="0"/>
            <a:t>Importance of hospitality and hoe hotels meet/exceed guest expectations.</a:t>
          </a:r>
          <a:endParaRPr lang="en-US" dirty="0"/>
        </a:p>
      </dgm:t>
    </dgm:pt>
    <dgm:pt modelId="{FDC25568-2CA0-4CE0-A202-0A3A0FE9A848}" type="parTrans" cxnId="{B40204B8-55D7-4672-8A19-EAE9936AB063}">
      <dgm:prSet/>
      <dgm:spPr/>
      <dgm:t>
        <a:bodyPr/>
        <a:lstStyle/>
        <a:p>
          <a:endParaRPr lang="en-US"/>
        </a:p>
      </dgm:t>
    </dgm:pt>
    <dgm:pt modelId="{8D7CCBA7-CC0F-495F-87F9-5532219C078E}" type="sibTrans" cxnId="{B40204B8-55D7-4672-8A19-EAE9936AB063}">
      <dgm:prSet/>
      <dgm:spPr/>
      <dgm:t>
        <a:bodyPr/>
        <a:lstStyle/>
        <a:p>
          <a:endParaRPr lang="en-US"/>
        </a:p>
      </dgm:t>
    </dgm:pt>
    <dgm:pt modelId="{567F80AD-0F56-4A55-B526-A5A748066436}">
      <dgm:prSet/>
      <dgm:spPr/>
      <dgm:t>
        <a:bodyPr/>
        <a:lstStyle/>
        <a:p>
          <a:r>
            <a:rPr lang="en-GB"/>
            <a:t>Conclusion. </a:t>
          </a:r>
          <a:endParaRPr lang="en-US"/>
        </a:p>
      </dgm:t>
    </dgm:pt>
    <dgm:pt modelId="{DD5513F7-8DB2-4D33-8888-7789357A50BF}" type="parTrans" cxnId="{8FBB0005-C5F3-40D4-BACE-49C08DE20566}">
      <dgm:prSet/>
      <dgm:spPr/>
      <dgm:t>
        <a:bodyPr/>
        <a:lstStyle/>
        <a:p>
          <a:endParaRPr lang="en-US"/>
        </a:p>
      </dgm:t>
    </dgm:pt>
    <dgm:pt modelId="{2BC8579E-81F0-44D4-90C7-0037036615F2}" type="sibTrans" cxnId="{8FBB0005-C5F3-40D4-BACE-49C08DE20566}">
      <dgm:prSet/>
      <dgm:spPr/>
      <dgm:t>
        <a:bodyPr/>
        <a:lstStyle/>
        <a:p>
          <a:endParaRPr lang="en-US"/>
        </a:p>
      </dgm:t>
    </dgm:pt>
    <dgm:pt modelId="{FED33D2A-652B-4F89-BBA9-A86A95ECF738}">
      <dgm:prSet/>
      <dgm:spPr/>
      <dgm:t>
        <a:bodyPr/>
        <a:lstStyle/>
        <a:p>
          <a:r>
            <a:rPr lang="en-GB"/>
            <a:t>References.</a:t>
          </a:r>
          <a:endParaRPr lang="en-US"/>
        </a:p>
      </dgm:t>
    </dgm:pt>
    <dgm:pt modelId="{3F65EF65-7C92-47F5-BBB1-8DC72E191F08}" type="parTrans" cxnId="{BB37AC51-422E-4A1B-A647-4079781B7174}">
      <dgm:prSet/>
      <dgm:spPr/>
      <dgm:t>
        <a:bodyPr/>
        <a:lstStyle/>
        <a:p>
          <a:endParaRPr lang="en-US"/>
        </a:p>
      </dgm:t>
    </dgm:pt>
    <dgm:pt modelId="{6FA846ED-4D6F-46AB-978E-71C4B80B2835}" type="sibTrans" cxnId="{BB37AC51-422E-4A1B-A647-4079781B7174}">
      <dgm:prSet/>
      <dgm:spPr/>
      <dgm:t>
        <a:bodyPr/>
        <a:lstStyle/>
        <a:p>
          <a:endParaRPr lang="en-US"/>
        </a:p>
      </dgm:t>
    </dgm:pt>
    <dgm:pt modelId="{07E07A4C-036F-4FFB-8C17-A2B0C7EC3F42}" type="pres">
      <dgm:prSet presAssocID="{422B4355-745E-4F95-877D-2B1B93B90E7D}" presName="diagram" presStyleCnt="0">
        <dgm:presLayoutVars>
          <dgm:dir/>
          <dgm:resizeHandles val="exact"/>
        </dgm:presLayoutVars>
      </dgm:prSet>
      <dgm:spPr/>
    </dgm:pt>
    <dgm:pt modelId="{421B3ECD-9BB8-43FA-8E16-4EDE671FFCB0}" type="pres">
      <dgm:prSet presAssocID="{D67F4589-FD79-4037-A242-193CC2848761}" presName="node" presStyleLbl="node1" presStyleIdx="0" presStyleCnt="7">
        <dgm:presLayoutVars>
          <dgm:bulletEnabled val="1"/>
        </dgm:presLayoutVars>
      </dgm:prSet>
      <dgm:spPr/>
    </dgm:pt>
    <dgm:pt modelId="{C6E7EA68-9CEF-4415-BFAC-D505A00B8B05}" type="pres">
      <dgm:prSet presAssocID="{8DC980DE-674A-4088-906F-5A46272BF1B4}" presName="sibTrans" presStyleCnt="0"/>
      <dgm:spPr/>
    </dgm:pt>
    <dgm:pt modelId="{76FC80D4-1EBB-44CD-B15D-3C52B5870021}" type="pres">
      <dgm:prSet presAssocID="{71ED183C-E6AD-4DF2-9196-59555A5F3E5A}" presName="node" presStyleLbl="node1" presStyleIdx="1" presStyleCnt="7">
        <dgm:presLayoutVars>
          <dgm:bulletEnabled val="1"/>
        </dgm:presLayoutVars>
      </dgm:prSet>
      <dgm:spPr/>
    </dgm:pt>
    <dgm:pt modelId="{1557C02F-5736-48E3-9695-8C1FDB2343D0}" type="pres">
      <dgm:prSet presAssocID="{04C489B4-FD80-40B3-9B22-8A9251CFF6D5}" presName="sibTrans" presStyleCnt="0"/>
      <dgm:spPr/>
    </dgm:pt>
    <dgm:pt modelId="{508B711C-DB0D-4F78-8E05-AB677E64DC94}" type="pres">
      <dgm:prSet presAssocID="{57B67EE9-F026-46CC-BB0A-F2D4E07DD779}" presName="node" presStyleLbl="node1" presStyleIdx="2" presStyleCnt="7">
        <dgm:presLayoutVars>
          <dgm:bulletEnabled val="1"/>
        </dgm:presLayoutVars>
      </dgm:prSet>
      <dgm:spPr/>
    </dgm:pt>
    <dgm:pt modelId="{749CA0A3-45CB-4D86-80B8-E1C4D9177D5E}" type="pres">
      <dgm:prSet presAssocID="{72097DB7-0F5A-408B-9CAC-C1759012EAF9}" presName="sibTrans" presStyleCnt="0"/>
      <dgm:spPr/>
    </dgm:pt>
    <dgm:pt modelId="{2B78C217-5A70-476D-85AA-705EB039B162}" type="pres">
      <dgm:prSet presAssocID="{208D90A1-E96F-41F5-A764-75A4AF17057D}" presName="node" presStyleLbl="node1" presStyleIdx="3" presStyleCnt="7">
        <dgm:presLayoutVars>
          <dgm:bulletEnabled val="1"/>
        </dgm:presLayoutVars>
      </dgm:prSet>
      <dgm:spPr/>
    </dgm:pt>
    <dgm:pt modelId="{15218A35-45DB-4FBE-818F-036E01021425}" type="pres">
      <dgm:prSet presAssocID="{C126662D-817E-4D44-B658-05E34A4EDE75}" presName="sibTrans" presStyleCnt="0"/>
      <dgm:spPr/>
    </dgm:pt>
    <dgm:pt modelId="{1835898F-3213-4F6A-ABA2-B8E5A41A935A}" type="pres">
      <dgm:prSet presAssocID="{368983A9-72B1-4FFB-B626-807A10FCD5B6}" presName="node" presStyleLbl="node1" presStyleIdx="4" presStyleCnt="7">
        <dgm:presLayoutVars>
          <dgm:bulletEnabled val="1"/>
        </dgm:presLayoutVars>
      </dgm:prSet>
      <dgm:spPr/>
    </dgm:pt>
    <dgm:pt modelId="{604C3B36-A566-45F5-8834-D491F3BE7E81}" type="pres">
      <dgm:prSet presAssocID="{8D7CCBA7-CC0F-495F-87F9-5532219C078E}" presName="sibTrans" presStyleCnt="0"/>
      <dgm:spPr/>
    </dgm:pt>
    <dgm:pt modelId="{61C6CC65-89BE-4500-9392-734E57A78FE9}" type="pres">
      <dgm:prSet presAssocID="{567F80AD-0F56-4A55-B526-A5A748066436}" presName="node" presStyleLbl="node1" presStyleIdx="5" presStyleCnt="7">
        <dgm:presLayoutVars>
          <dgm:bulletEnabled val="1"/>
        </dgm:presLayoutVars>
      </dgm:prSet>
      <dgm:spPr/>
    </dgm:pt>
    <dgm:pt modelId="{3E88A314-3011-4A39-A1D0-B6D583CA604B}" type="pres">
      <dgm:prSet presAssocID="{2BC8579E-81F0-44D4-90C7-0037036615F2}" presName="sibTrans" presStyleCnt="0"/>
      <dgm:spPr/>
    </dgm:pt>
    <dgm:pt modelId="{1D3588DA-56EA-4458-95B3-36D2E8B2EF0F}" type="pres">
      <dgm:prSet presAssocID="{FED33D2A-652B-4F89-BBA9-A86A95ECF738}" presName="node" presStyleLbl="node1" presStyleIdx="6" presStyleCnt="7">
        <dgm:presLayoutVars>
          <dgm:bulletEnabled val="1"/>
        </dgm:presLayoutVars>
      </dgm:prSet>
      <dgm:spPr/>
    </dgm:pt>
  </dgm:ptLst>
  <dgm:cxnLst>
    <dgm:cxn modelId="{8FBB0005-C5F3-40D4-BACE-49C08DE20566}" srcId="{422B4355-745E-4F95-877D-2B1B93B90E7D}" destId="{567F80AD-0F56-4A55-B526-A5A748066436}" srcOrd="5" destOrd="0" parTransId="{DD5513F7-8DB2-4D33-8888-7789357A50BF}" sibTransId="{2BC8579E-81F0-44D4-90C7-0037036615F2}"/>
    <dgm:cxn modelId="{4A4E7A37-BE81-4426-811A-EC4C1D348C23}" type="presOf" srcId="{422B4355-745E-4F95-877D-2B1B93B90E7D}" destId="{07E07A4C-036F-4FFB-8C17-A2B0C7EC3F42}" srcOrd="0" destOrd="0" presId="urn:microsoft.com/office/officeart/2005/8/layout/default"/>
    <dgm:cxn modelId="{540CD060-3482-4061-85F1-7B4A0E6619E6}" srcId="{422B4355-745E-4F95-877D-2B1B93B90E7D}" destId="{71ED183C-E6AD-4DF2-9196-59555A5F3E5A}" srcOrd="1" destOrd="0" parTransId="{D1C00D7D-5E7A-4CA8-AE0A-64953D66E3B3}" sibTransId="{04C489B4-FD80-40B3-9B22-8A9251CFF6D5}"/>
    <dgm:cxn modelId="{BB37AC51-422E-4A1B-A647-4079781B7174}" srcId="{422B4355-745E-4F95-877D-2B1B93B90E7D}" destId="{FED33D2A-652B-4F89-BBA9-A86A95ECF738}" srcOrd="6" destOrd="0" parTransId="{3F65EF65-7C92-47F5-BBB1-8DC72E191F08}" sibTransId="{6FA846ED-4D6F-46AB-978E-71C4B80B2835}"/>
    <dgm:cxn modelId="{9A04D17A-F78E-4847-90A3-64F8B55B49DB}" type="presOf" srcId="{567F80AD-0F56-4A55-B526-A5A748066436}" destId="{61C6CC65-89BE-4500-9392-734E57A78FE9}" srcOrd="0" destOrd="0" presId="urn:microsoft.com/office/officeart/2005/8/layout/default"/>
    <dgm:cxn modelId="{BC060F8B-1CF4-445C-80AE-AF6DADD33D99}" type="presOf" srcId="{FED33D2A-652B-4F89-BBA9-A86A95ECF738}" destId="{1D3588DA-56EA-4458-95B3-36D2E8B2EF0F}" srcOrd="0" destOrd="0" presId="urn:microsoft.com/office/officeart/2005/8/layout/default"/>
    <dgm:cxn modelId="{52DEEF8B-0C64-42FD-AA69-9C0F4453CD13}" srcId="{422B4355-745E-4F95-877D-2B1B93B90E7D}" destId="{D67F4589-FD79-4037-A242-193CC2848761}" srcOrd="0" destOrd="0" parTransId="{64057BCE-36AC-4D01-8DD0-B01F88D6387E}" sibTransId="{8DC980DE-674A-4088-906F-5A46272BF1B4}"/>
    <dgm:cxn modelId="{C4FB21AF-AA64-4417-B9F1-0054FEE00D0F}" type="presOf" srcId="{D67F4589-FD79-4037-A242-193CC2848761}" destId="{421B3ECD-9BB8-43FA-8E16-4EDE671FFCB0}" srcOrd="0" destOrd="0" presId="urn:microsoft.com/office/officeart/2005/8/layout/default"/>
    <dgm:cxn modelId="{203F61AF-D540-46E1-A3A7-71230EF2AFA0}" type="presOf" srcId="{208D90A1-E96F-41F5-A764-75A4AF17057D}" destId="{2B78C217-5A70-476D-85AA-705EB039B162}" srcOrd="0" destOrd="0" presId="urn:microsoft.com/office/officeart/2005/8/layout/default"/>
    <dgm:cxn modelId="{FECC92B6-89CA-467B-8909-EF3E63370D86}" type="presOf" srcId="{71ED183C-E6AD-4DF2-9196-59555A5F3E5A}" destId="{76FC80D4-1EBB-44CD-B15D-3C52B5870021}" srcOrd="0" destOrd="0" presId="urn:microsoft.com/office/officeart/2005/8/layout/default"/>
    <dgm:cxn modelId="{B40204B8-55D7-4672-8A19-EAE9936AB063}" srcId="{422B4355-745E-4F95-877D-2B1B93B90E7D}" destId="{368983A9-72B1-4FFB-B626-807A10FCD5B6}" srcOrd="4" destOrd="0" parTransId="{FDC25568-2CA0-4CE0-A202-0A3A0FE9A848}" sibTransId="{8D7CCBA7-CC0F-495F-87F9-5532219C078E}"/>
    <dgm:cxn modelId="{DD4573BB-673F-4AC9-BE7B-FF018A9A875C}" type="presOf" srcId="{368983A9-72B1-4FFB-B626-807A10FCD5B6}" destId="{1835898F-3213-4F6A-ABA2-B8E5A41A935A}" srcOrd="0" destOrd="0" presId="urn:microsoft.com/office/officeart/2005/8/layout/default"/>
    <dgm:cxn modelId="{05D9BFEA-A507-44B1-9135-5F61D33A6A35}" type="presOf" srcId="{57B67EE9-F026-46CC-BB0A-F2D4E07DD779}" destId="{508B711C-DB0D-4F78-8E05-AB677E64DC94}" srcOrd="0" destOrd="0" presId="urn:microsoft.com/office/officeart/2005/8/layout/default"/>
    <dgm:cxn modelId="{A269EDEA-26A5-48AB-8C18-02F432AB8C1D}" srcId="{422B4355-745E-4F95-877D-2B1B93B90E7D}" destId="{57B67EE9-F026-46CC-BB0A-F2D4E07DD779}" srcOrd="2" destOrd="0" parTransId="{DCAC1FD8-2F1C-499E-AA8D-A7D935E424B1}" sibTransId="{72097DB7-0F5A-408B-9CAC-C1759012EAF9}"/>
    <dgm:cxn modelId="{CB9CD0F5-9AE7-4EDC-A189-013DFC429B74}" srcId="{422B4355-745E-4F95-877D-2B1B93B90E7D}" destId="{208D90A1-E96F-41F5-A764-75A4AF17057D}" srcOrd="3" destOrd="0" parTransId="{3F055086-2581-42C0-80B0-D9F7FCECC110}" sibTransId="{C126662D-817E-4D44-B658-05E34A4EDE75}"/>
    <dgm:cxn modelId="{58B699FD-1DF2-47F2-BBAF-0C1C094BEC73}" type="presParOf" srcId="{07E07A4C-036F-4FFB-8C17-A2B0C7EC3F42}" destId="{421B3ECD-9BB8-43FA-8E16-4EDE671FFCB0}" srcOrd="0" destOrd="0" presId="urn:microsoft.com/office/officeart/2005/8/layout/default"/>
    <dgm:cxn modelId="{78E23A2E-1ED8-42AF-A85B-686016278220}" type="presParOf" srcId="{07E07A4C-036F-4FFB-8C17-A2B0C7EC3F42}" destId="{C6E7EA68-9CEF-4415-BFAC-D505A00B8B05}" srcOrd="1" destOrd="0" presId="urn:microsoft.com/office/officeart/2005/8/layout/default"/>
    <dgm:cxn modelId="{9617AD5F-2744-4E4B-9EAF-DCAD6841F536}" type="presParOf" srcId="{07E07A4C-036F-4FFB-8C17-A2B0C7EC3F42}" destId="{76FC80D4-1EBB-44CD-B15D-3C52B5870021}" srcOrd="2" destOrd="0" presId="urn:microsoft.com/office/officeart/2005/8/layout/default"/>
    <dgm:cxn modelId="{3D11A7D5-EC5D-49DB-B051-252DB20A1AE5}" type="presParOf" srcId="{07E07A4C-036F-4FFB-8C17-A2B0C7EC3F42}" destId="{1557C02F-5736-48E3-9695-8C1FDB2343D0}" srcOrd="3" destOrd="0" presId="urn:microsoft.com/office/officeart/2005/8/layout/default"/>
    <dgm:cxn modelId="{C55B6582-C6D4-4E9A-8B42-7304759B52C8}" type="presParOf" srcId="{07E07A4C-036F-4FFB-8C17-A2B0C7EC3F42}" destId="{508B711C-DB0D-4F78-8E05-AB677E64DC94}" srcOrd="4" destOrd="0" presId="urn:microsoft.com/office/officeart/2005/8/layout/default"/>
    <dgm:cxn modelId="{EE209784-CE7E-4DC8-988C-479FB036FF6E}" type="presParOf" srcId="{07E07A4C-036F-4FFB-8C17-A2B0C7EC3F42}" destId="{749CA0A3-45CB-4D86-80B8-E1C4D9177D5E}" srcOrd="5" destOrd="0" presId="urn:microsoft.com/office/officeart/2005/8/layout/default"/>
    <dgm:cxn modelId="{0841D169-AD8C-49D5-9F6A-9E2CA2BB8D45}" type="presParOf" srcId="{07E07A4C-036F-4FFB-8C17-A2B0C7EC3F42}" destId="{2B78C217-5A70-476D-85AA-705EB039B162}" srcOrd="6" destOrd="0" presId="urn:microsoft.com/office/officeart/2005/8/layout/default"/>
    <dgm:cxn modelId="{1ED27199-18B8-4F0C-A4D0-DEF59247B6F9}" type="presParOf" srcId="{07E07A4C-036F-4FFB-8C17-A2B0C7EC3F42}" destId="{15218A35-45DB-4FBE-818F-036E01021425}" srcOrd="7" destOrd="0" presId="urn:microsoft.com/office/officeart/2005/8/layout/default"/>
    <dgm:cxn modelId="{DBD80309-ADE3-4EB9-B1BF-C6B71741AD80}" type="presParOf" srcId="{07E07A4C-036F-4FFB-8C17-A2B0C7EC3F42}" destId="{1835898F-3213-4F6A-ABA2-B8E5A41A935A}" srcOrd="8" destOrd="0" presId="urn:microsoft.com/office/officeart/2005/8/layout/default"/>
    <dgm:cxn modelId="{D477AF77-1E75-4BDE-BA01-94DDE0BB783C}" type="presParOf" srcId="{07E07A4C-036F-4FFB-8C17-A2B0C7EC3F42}" destId="{604C3B36-A566-45F5-8834-D491F3BE7E81}" srcOrd="9" destOrd="0" presId="urn:microsoft.com/office/officeart/2005/8/layout/default"/>
    <dgm:cxn modelId="{9FF0425E-A3B8-4C20-A6E6-DC03A6BC3FDC}" type="presParOf" srcId="{07E07A4C-036F-4FFB-8C17-A2B0C7EC3F42}" destId="{61C6CC65-89BE-4500-9392-734E57A78FE9}" srcOrd="10" destOrd="0" presId="urn:microsoft.com/office/officeart/2005/8/layout/default"/>
    <dgm:cxn modelId="{803C788C-89B1-4D3C-BDF9-D4C4FCF988C4}" type="presParOf" srcId="{07E07A4C-036F-4FFB-8C17-A2B0C7EC3F42}" destId="{3E88A314-3011-4A39-A1D0-B6D583CA604B}" srcOrd="11" destOrd="0" presId="urn:microsoft.com/office/officeart/2005/8/layout/default"/>
    <dgm:cxn modelId="{8E9BD7CB-C0A6-4987-B299-4038AF96552D}" type="presParOf" srcId="{07E07A4C-036F-4FFB-8C17-A2B0C7EC3F42}" destId="{1D3588DA-56EA-4458-95B3-36D2E8B2EF0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68B1C73-2754-4D61-9AF8-25A4578B01A9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7C08EE96-6729-4FF8-892B-7C96D8E17294}">
      <dgm:prSet/>
      <dgm:spPr/>
      <dgm:t>
        <a:bodyPr/>
        <a:lstStyle/>
        <a:p>
          <a:r>
            <a:rPr lang="en-GB"/>
            <a:t>Credo</a:t>
          </a:r>
          <a:endParaRPr lang="en-US"/>
        </a:p>
      </dgm:t>
    </dgm:pt>
    <dgm:pt modelId="{94A422F2-2728-419B-9CA1-0DCFC0BF86C4}" type="parTrans" cxnId="{5EB04350-7EFA-429E-92AB-EC23EDA49211}">
      <dgm:prSet/>
      <dgm:spPr/>
      <dgm:t>
        <a:bodyPr/>
        <a:lstStyle/>
        <a:p>
          <a:endParaRPr lang="en-US"/>
        </a:p>
      </dgm:t>
    </dgm:pt>
    <dgm:pt modelId="{808AC1CF-739B-4673-819E-304FAE7B4560}" type="sibTrans" cxnId="{5EB04350-7EFA-429E-92AB-EC23EDA49211}">
      <dgm:prSet/>
      <dgm:spPr/>
      <dgm:t>
        <a:bodyPr/>
        <a:lstStyle/>
        <a:p>
          <a:endParaRPr lang="en-US"/>
        </a:p>
      </dgm:t>
    </dgm:pt>
    <dgm:pt modelId="{CD754952-DB25-49D1-9738-3069B0D3DC59}">
      <dgm:prSet/>
      <dgm:spPr/>
      <dgm:t>
        <a:bodyPr/>
        <a:lstStyle/>
        <a:p>
          <a:r>
            <a:rPr lang="en-GB"/>
            <a:t>Twelve Service Values</a:t>
          </a:r>
          <a:endParaRPr lang="en-US"/>
        </a:p>
      </dgm:t>
    </dgm:pt>
    <dgm:pt modelId="{FA31ABA6-42B0-4F13-8053-2DF1A1B307D8}" type="parTrans" cxnId="{1E9D1D24-4FCA-449A-8FEC-9C134A893A9A}">
      <dgm:prSet/>
      <dgm:spPr/>
      <dgm:t>
        <a:bodyPr/>
        <a:lstStyle/>
        <a:p>
          <a:endParaRPr lang="en-US"/>
        </a:p>
      </dgm:t>
    </dgm:pt>
    <dgm:pt modelId="{12437A93-DBF1-4DE5-8980-35E0850AFCFD}" type="sibTrans" cxnId="{1E9D1D24-4FCA-449A-8FEC-9C134A893A9A}">
      <dgm:prSet/>
      <dgm:spPr/>
      <dgm:t>
        <a:bodyPr/>
        <a:lstStyle/>
        <a:p>
          <a:endParaRPr lang="en-US"/>
        </a:p>
      </dgm:t>
    </dgm:pt>
    <dgm:pt modelId="{65962431-CAB2-4E1E-9F06-B5A05ECF738B}">
      <dgm:prSet/>
      <dgm:spPr/>
      <dgm:t>
        <a:bodyPr/>
        <a:lstStyle/>
        <a:p>
          <a:r>
            <a:rPr lang="en-GB"/>
            <a:t>Mystque</a:t>
          </a:r>
          <a:endParaRPr lang="en-US"/>
        </a:p>
      </dgm:t>
    </dgm:pt>
    <dgm:pt modelId="{24EED064-7CFA-4400-AD4F-70D97289337B}" type="parTrans" cxnId="{488F7401-1FC0-4B6D-B028-40DD5E288AFE}">
      <dgm:prSet/>
      <dgm:spPr/>
      <dgm:t>
        <a:bodyPr/>
        <a:lstStyle/>
        <a:p>
          <a:endParaRPr lang="en-US"/>
        </a:p>
      </dgm:t>
    </dgm:pt>
    <dgm:pt modelId="{4C352C15-05A8-4F28-AB49-B07D29473497}" type="sibTrans" cxnId="{488F7401-1FC0-4B6D-B028-40DD5E288AFE}">
      <dgm:prSet/>
      <dgm:spPr/>
      <dgm:t>
        <a:bodyPr/>
        <a:lstStyle/>
        <a:p>
          <a:endParaRPr lang="en-US"/>
        </a:p>
      </dgm:t>
    </dgm:pt>
    <dgm:pt modelId="{21198EFE-D27A-4FF9-BB52-D9555D270EDD}">
      <dgm:prSet/>
      <dgm:spPr/>
      <dgm:t>
        <a:bodyPr/>
        <a:lstStyle/>
        <a:p>
          <a:r>
            <a:rPr lang="en-GB"/>
            <a:t>Three Steps  of Service</a:t>
          </a:r>
          <a:endParaRPr lang="en-US"/>
        </a:p>
      </dgm:t>
    </dgm:pt>
    <dgm:pt modelId="{A6B944CB-4DCC-474E-9D1C-EC47F0564326}" type="parTrans" cxnId="{4BAE0B9D-16AC-4E19-AE37-63D5DFAB3934}">
      <dgm:prSet/>
      <dgm:spPr/>
      <dgm:t>
        <a:bodyPr/>
        <a:lstStyle/>
        <a:p>
          <a:endParaRPr lang="en-US"/>
        </a:p>
      </dgm:t>
    </dgm:pt>
    <dgm:pt modelId="{41F53CE9-F8BC-495F-93DB-94F44A3F0C6E}" type="sibTrans" cxnId="{4BAE0B9D-16AC-4E19-AE37-63D5DFAB3934}">
      <dgm:prSet/>
      <dgm:spPr/>
      <dgm:t>
        <a:bodyPr/>
        <a:lstStyle/>
        <a:p>
          <a:endParaRPr lang="en-US"/>
        </a:p>
      </dgm:t>
    </dgm:pt>
    <dgm:pt modelId="{6D39BC35-729E-4EA0-9EA5-0E308F0F7636}">
      <dgm:prSet/>
      <dgm:spPr/>
      <dgm:t>
        <a:bodyPr/>
        <a:lstStyle/>
        <a:p>
          <a:r>
            <a:rPr lang="en-GB"/>
            <a:t>Motto</a:t>
          </a:r>
          <a:endParaRPr lang="en-US"/>
        </a:p>
      </dgm:t>
    </dgm:pt>
    <dgm:pt modelId="{23BD6357-970D-4C13-8834-8E6EAD9B1971}" type="parTrans" cxnId="{D1C235A4-DABA-4B3C-8E90-910D955B1433}">
      <dgm:prSet/>
      <dgm:spPr/>
      <dgm:t>
        <a:bodyPr/>
        <a:lstStyle/>
        <a:p>
          <a:endParaRPr lang="en-US"/>
        </a:p>
      </dgm:t>
    </dgm:pt>
    <dgm:pt modelId="{DFB693A9-B928-46CA-BB0F-8CFA3945FF81}" type="sibTrans" cxnId="{D1C235A4-DABA-4B3C-8E90-910D955B1433}">
      <dgm:prSet/>
      <dgm:spPr/>
      <dgm:t>
        <a:bodyPr/>
        <a:lstStyle/>
        <a:p>
          <a:endParaRPr lang="en-US"/>
        </a:p>
      </dgm:t>
    </dgm:pt>
    <dgm:pt modelId="{4BA321EB-2E9B-4CC9-9D67-2A143481EE81}">
      <dgm:prSet/>
      <dgm:spPr/>
      <dgm:t>
        <a:bodyPr/>
        <a:lstStyle/>
        <a:p>
          <a:r>
            <a:rPr lang="en-GB"/>
            <a:t>Employee Promise</a:t>
          </a:r>
          <a:endParaRPr lang="en-US"/>
        </a:p>
      </dgm:t>
    </dgm:pt>
    <dgm:pt modelId="{BC12FCA6-38B3-4246-88B0-FE1E8AF63458}" type="parTrans" cxnId="{9F07565D-0236-44D0-96C9-14CA21C404E4}">
      <dgm:prSet/>
      <dgm:spPr/>
      <dgm:t>
        <a:bodyPr/>
        <a:lstStyle/>
        <a:p>
          <a:endParaRPr lang="en-US"/>
        </a:p>
      </dgm:t>
    </dgm:pt>
    <dgm:pt modelId="{EA568750-5D47-4252-AAFE-E2164BEFAB4E}" type="sibTrans" cxnId="{9F07565D-0236-44D0-96C9-14CA21C404E4}">
      <dgm:prSet/>
      <dgm:spPr/>
      <dgm:t>
        <a:bodyPr/>
        <a:lstStyle/>
        <a:p>
          <a:endParaRPr lang="en-US"/>
        </a:p>
      </dgm:t>
    </dgm:pt>
    <dgm:pt modelId="{1B5119A5-AD63-46C4-9EC8-3E8413B726FA}" type="pres">
      <dgm:prSet presAssocID="{268B1C73-2754-4D61-9AF8-25A4578B01A9}" presName="linear" presStyleCnt="0">
        <dgm:presLayoutVars>
          <dgm:animLvl val="lvl"/>
          <dgm:resizeHandles val="exact"/>
        </dgm:presLayoutVars>
      </dgm:prSet>
      <dgm:spPr/>
    </dgm:pt>
    <dgm:pt modelId="{B6540A27-FA71-4C6C-AA27-BD9859BF2B74}" type="pres">
      <dgm:prSet presAssocID="{7C08EE96-6729-4FF8-892B-7C96D8E17294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1CB7410D-1457-4877-884B-77530689D550}" type="pres">
      <dgm:prSet presAssocID="{808AC1CF-739B-4673-819E-304FAE7B4560}" presName="spacer" presStyleCnt="0"/>
      <dgm:spPr/>
    </dgm:pt>
    <dgm:pt modelId="{D2D452EC-B7AC-4B4D-A08C-569EF44E2956}" type="pres">
      <dgm:prSet presAssocID="{CD754952-DB25-49D1-9738-3069B0D3DC59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FB091B62-A54F-4E9F-AF3B-6B9260231B29}" type="pres">
      <dgm:prSet presAssocID="{12437A93-DBF1-4DE5-8980-35E0850AFCFD}" presName="spacer" presStyleCnt="0"/>
      <dgm:spPr/>
    </dgm:pt>
    <dgm:pt modelId="{97D1DD2D-25D1-41E6-A209-3F790612713D}" type="pres">
      <dgm:prSet presAssocID="{65962431-CAB2-4E1E-9F06-B5A05ECF738B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BC6C7C1-70B7-454E-8D59-A9332627FF16}" type="pres">
      <dgm:prSet presAssocID="{4C352C15-05A8-4F28-AB49-B07D29473497}" presName="spacer" presStyleCnt="0"/>
      <dgm:spPr/>
    </dgm:pt>
    <dgm:pt modelId="{D6FBB411-6AED-44D9-8E0B-FE19CCA7F038}" type="pres">
      <dgm:prSet presAssocID="{21198EFE-D27A-4FF9-BB52-D9555D270EDD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BAA2999D-F139-4BEE-BAD9-DA663196C268}" type="pres">
      <dgm:prSet presAssocID="{41F53CE9-F8BC-495F-93DB-94F44A3F0C6E}" presName="spacer" presStyleCnt="0"/>
      <dgm:spPr/>
    </dgm:pt>
    <dgm:pt modelId="{6354DE52-FA5E-4485-B5BD-EB3F6E082DE9}" type="pres">
      <dgm:prSet presAssocID="{6D39BC35-729E-4EA0-9EA5-0E308F0F7636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A70B2868-14E2-4A8B-8338-BBE9577111E0}" type="pres">
      <dgm:prSet presAssocID="{DFB693A9-B928-46CA-BB0F-8CFA3945FF81}" presName="spacer" presStyleCnt="0"/>
      <dgm:spPr/>
    </dgm:pt>
    <dgm:pt modelId="{11DB0139-6E13-4BE1-A318-11DD4EF5520B}" type="pres">
      <dgm:prSet presAssocID="{4BA321EB-2E9B-4CC9-9D67-2A143481EE81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488F7401-1FC0-4B6D-B028-40DD5E288AFE}" srcId="{268B1C73-2754-4D61-9AF8-25A4578B01A9}" destId="{65962431-CAB2-4E1E-9F06-B5A05ECF738B}" srcOrd="2" destOrd="0" parTransId="{24EED064-7CFA-4400-AD4F-70D97289337B}" sibTransId="{4C352C15-05A8-4F28-AB49-B07D29473497}"/>
    <dgm:cxn modelId="{1E9D1D24-4FCA-449A-8FEC-9C134A893A9A}" srcId="{268B1C73-2754-4D61-9AF8-25A4578B01A9}" destId="{CD754952-DB25-49D1-9738-3069B0D3DC59}" srcOrd="1" destOrd="0" parTransId="{FA31ABA6-42B0-4F13-8053-2DF1A1B307D8}" sibTransId="{12437A93-DBF1-4DE5-8980-35E0850AFCFD}"/>
    <dgm:cxn modelId="{9E35855C-2E87-4A7C-862C-5D0CC02DEC7B}" type="presOf" srcId="{4BA321EB-2E9B-4CC9-9D67-2A143481EE81}" destId="{11DB0139-6E13-4BE1-A318-11DD4EF5520B}" srcOrd="0" destOrd="0" presId="urn:microsoft.com/office/officeart/2005/8/layout/vList2"/>
    <dgm:cxn modelId="{9F07565D-0236-44D0-96C9-14CA21C404E4}" srcId="{268B1C73-2754-4D61-9AF8-25A4578B01A9}" destId="{4BA321EB-2E9B-4CC9-9D67-2A143481EE81}" srcOrd="5" destOrd="0" parTransId="{BC12FCA6-38B3-4246-88B0-FE1E8AF63458}" sibTransId="{EA568750-5D47-4252-AAFE-E2164BEFAB4E}"/>
    <dgm:cxn modelId="{5EB04350-7EFA-429E-92AB-EC23EDA49211}" srcId="{268B1C73-2754-4D61-9AF8-25A4578B01A9}" destId="{7C08EE96-6729-4FF8-892B-7C96D8E17294}" srcOrd="0" destOrd="0" parTransId="{94A422F2-2728-419B-9CA1-0DCFC0BF86C4}" sibTransId="{808AC1CF-739B-4673-819E-304FAE7B4560}"/>
    <dgm:cxn modelId="{92FD8573-1466-4AF7-A0CE-8640240FD483}" type="presOf" srcId="{6D39BC35-729E-4EA0-9EA5-0E308F0F7636}" destId="{6354DE52-FA5E-4485-B5BD-EB3F6E082DE9}" srcOrd="0" destOrd="0" presId="urn:microsoft.com/office/officeart/2005/8/layout/vList2"/>
    <dgm:cxn modelId="{3E7C7F54-C1DD-4F71-B875-BBCC6E3F3C8D}" type="presOf" srcId="{7C08EE96-6729-4FF8-892B-7C96D8E17294}" destId="{B6540A27-FA71-4C6C-AA27-BD9859BF2B74}" srcOrd="0" destOrd="0" presId="urn:microsoft.com/office/officeart/2005/8/layout/vList2"/>
    <dgm:cxn modelId="{EB3B637E-2D14-472A-8623-D3ED500FC037}" type="presOf" srcId="{268B1C73-2754-4D61-9AF8-25A4578B01A9}" destId="{1B5119A5-AD63-46C4-9EC8-3E8413B726FA}" srcOrd="0" destOrd="0" presId="urn:microsoft.com/office/officeart/2005/8/layout/vList2"/>
    <dgm:cxn modelId="{37E9BC9B-7FC6-46AA-832A-B13F4971860E}" type="presOf" srcId="{CD754952-DB25-49D1-9738-3069B0D3DC59}" destId="{D2D452EC-B7AC-4B4D-A08C-569EF44E2956}" srcOrd="0" destOrd="0" presId="urn:microsoft.com/office/officeart/2005/8/layout/vList2"/>
    <dgm:cxn modelId="{4BAE0B9D-16AC-4E19-AE37-63D5DFAB3934}" srcId="{268B1C73-2754-4D61-9AF8-25A4578B01A9}" destId="{21198EFE-D27A-4FF9-BB52-D9555D270EDD}" srcOrd="3" destOrd="0" parTransId="{A6B944CB-4DCC-474E-9D1C-EC47F0564326}" sibTransId="{41F53CE9-F8BC-495F-93DB-94F44A3F0C6E}"/>
    <dgm:cxn modelId="{16032DA4-D10B-41B5-854F-CA38FB68E300}" type="presOf" srcId="{65962431-CAB2-4E1E-9F06-B5A05ECF738B}" destId="{97D1DD2D-25D1-41E6-A209-3F790612713D}" srcOrd="0" destOrd="0" presId="urn:microsoft.com/office/officeart/2005/8/layout/vList2"/>
    <dgm:cxn modelId="{D1C235A4-DABA-4B3C-8E90-910D955B1433}" srcId="{268B1C73-2754-4D61-9AF8-25A4578B01A9}" destId="{6D39BC35-729E-4EA0-9EA5-0E308F0F7636}" srcOrd="4" destOrd="0" parTransId="{23BD6357-970D-4C13-8834-8E6EAD9B1971}" sibTransId="{DFB693A9-B928-46CA-BB0F-8CFA3945FF81}"/>
    <dgm:cxn modelId="{DEEFD2F8-BC9E-48BA-8A0A-3CA576B43F47}" type="presOf" srcId="{21198EFE-D27A-4FF9-BB52-D9555D270EDD}" destId="{D6FBB411-6AED-44D9-8E0B-FE19CCA7F038}" srcOrd="0" destOrd="0" presId="urn:microsoft.com/office/officeart/2005/8/layout/vList2"/>
    <dgm:cxn modelId="{4B72FC8A-8F6B-47CB-9618-317776E22B29}" type="presParOf" srcId="{1B5119A5-AD63-46C4-9EC8-3E8413B726FA}" destId="{B6540A27-FA71-4C6C-AA27-BD9859BF2B74}" srcOrd="0" destOrd="0" presId="urn:microsoft.com/office/officeart/2005/8/layout/vList2"/>
    <dgm:cxn modelId="{2911DC38-7C0A-400B-920E-FF9D07B4E02F}" type="presParOf" srcId="{1B5119A5-AD63-46C4-9EC8-3E8413B726FA}" destId="{1CB7410D-1457-4877-884B-77530689D550}" srcOrd="1" destOrd="0" presId="urn:microsoft.com/office/officeart/2005/8/layout/vList2"/>
    <dgm:cxn modelId="{85057D50-9DAA-4C50-9C34-AABE217F477D}" type="presParOf" srcId="{1B5119A5-AD63-46C4-9EC8-3E8413B726FA}" destId="{D2D452EC-B7AC-4B4D-A08C-569EF44E2956}" srcOrd="2" destOrd="0" presId="urn:microsoft.com/office/officeart/2005/8/layout/vList2"/>
    <dgm:cxn modelId="{D8103C6D-4DED-48A7-89DE-80CCF974AC49}" type="presParOf" srcId="{1B5119A5-AD63-46C4-9EC8-3E8413B726FA}" destId="{FB091B62-A54F-4E9F-AF3B-6B9260231B29}" srcOrd="3" destOrd="0" presId="urn:microsoft.com/office/officeart/2005/8/layout/vList2"/>
    <dgm:cxn modelId="{5AD6C4E1-5FEB-4DA0-B4BD-1C7E3CDC89A5}" type="presParOf" srcId="{1B5119A5-AD63-46C4-9EC8-3E8413B726FA}" destId="{97D1DD2D-25D1-41E6-A209-3F790612713D}" srcOrd="4" destOrd="0" presId="urn:microsoft.com/office/officeart/2005/8/layout/vList2"/>
    <dgm:cxn modelId="{1AF7B403-D813-4458-B8B5-B55AA584BDA8}" type="presParOf" srcId="{1B5119A5-AD63-46C4-9EC8-3E8413B726FA}" destId="{8BC6C7C1-70B7-454E-8D59-A9332627FF16}" srcOrd="5" destOrd="0" presId="urn:microsoft.com/office/officeart/2005/8/layout/vList2"/>
    <dgm:cxn modelId="{1CAC7D4B-4B97-4A5D-83DF-723051FA929D}" type="presParOf" srcId="{1B5119A5-AD63-46C4-9EC8-3E8413B726FA}" destId="{D6FBB411-6AED-44D9-8E0B-FE19CCA7F038}" srcOrd="6" destOrd="0" presId="urn:microsoft.com/office/officeart/2005/8/layout/vList2"/>
    <dgm:cxn modelId="{BDA206BB-ABD9-41F8-AC1A-01D1062A0AAE}" type="presParOf" srcId="{1B5119A5-AD63-46C4-9EC8-3E8413B726FA}" destId="{BAA2999D-F139-4BEE-BAD9-DA663196C268}" srcOrd="7" destOrd="0" presId="urn:microsoft.com/office/officeart/2005/8/layout/vList2"/>
    <dgm:cxn modelId="{CF682B76-9661-47B7-B1FB-35F8051D4928}" type="presParOf" srcId="{1B5119A5-AD63-46C4-9EC8-3E8413B726FA}" destId="{6354DE52-FA5E-4485-B5BD-EB3F6E082DE9}" srcOrd="8" destOrd="0" presId="urn:microsoft.com/office/officeart/2005/8/layout/vList2"/>
    <dgm:cxn modelId="{AA6666FF-CC66-427C-998D-5239DEAF475B}" type="presParOf" srcId="{1B5119A5-AD63-46C4-9EC8-3E8413B726FA}" destId="{A70B2868-14E2-4A8B-8338-BBE9577111E0}" srcOrd="9" destOrd="0" presId="urn:microsoft.com/office/officeart/2005/8/layout/vList2"/>
    <dgm:cxn modelId="{87466A15-72F0-4986-9441-110C906EDFB4}" type="presParOf" srcId="{1B5119A5-AD63-46C4-9EC8-3E8413B726FA}" destId="{11DB0139-6E13-4BE1-A318-11DD4EF5520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1B3ECD-9BB8-43FA-8E16-4EDE671FFCB0}">
      <dsp:nvSpPr>
        <dsp:cNvPr id="0" name=""/>
        <dsp:cNvSpPr/>
      </dsp:nvSpPr>
      <dsp:spPr>
        <a:xfrm>
          <a:off x="853030" y="131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Introduce of the chosen hotel</a:t>
          </a:r>
          <a:endParaRPr lang="en-US" sz="1500" kern="1200"/>
        </a:p>
      </dsp:txBody>
      <dsp:txXfrm>
        <a:off x="853030" y="131"/>
        <a:ext cx="1985027" cy="1191016"/>
      </dsp:txXfrm>
    </dsp:sp>
    <dsp:sp modelId="{76FC80D4-1EBB-44CD-B15D-3C52B5870021}">
      <dsp:nvSpPr>
        <dsp:cNvPr id="0" name=""/>
        <dsp:cNvSpPr/>
      </dsp:nvSpPr>
      <dsp:spPr>
        <a:xfrm>
          <a:off x="3036561" y="131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Hotel brand’s main consumers.</a:t>
          </a:r>
          <a:endParaRPr lang="en-US" sz="1500" kern="1200"/>
        </a:p>
      </dsp:txBody>
      <dsp:txXfrm>
        <a:off x="3036561" y="131"/>
        <a:ext cx="1985027" cy="1191016"/>
      </dsp:txXfrm>
    </dsp:sp>
    <dsp:sp modelId="{508B711C-DB0D-4F78-8E05-AB677E64DC94}">
      <dsp:nvSpPr>
        <dsp:cNvPr id="0" name=""/>
        <dsp:cNvSpPr/>
      </dsp:nvSpPr>
      <dsp:spPr>
        <a:xfrm>
          <a:off x="5220091" y="131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Nature , scope and role of guest services and facilities.</a:t>
          </a:r>
          <a:endParaRPr lang="en-US" sz="1500" kern="1200" dirty="0"/>
        </a:p>
      </dsp:txBody>
      <dsp:txXfrm>
        <a:off x="5220091" y="131"/>
        <a:ext cx="1985027" cy="1191016"/>
      </dsp:txXfrm>
    </dsp:sp>
    <dsp:sp modelId="{2B78C217-5A70-476D-85AA-705EB039B162}">
      <dsp:nvSpPr>
        <dsp:cNvPr id="0" name=""/>
        <dsp:cNvSpPr/>
      </dsp:nvSpPr>
      <dsp:spPr>
        <a:xfrm>
          <a:off x="853030" y="138965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Role and function of guest service.</a:t>
          </a:r>
          <a:endParaRPr lang="en-US" sz="1500" kern="1200" dirty="0"/>
        </a:p>
      </dsp:txBody>
      <dsp:txXfrm>
        <a:off x="853030" y="1389650"/>
        <a:ext cx="1985027" cy="1191016"/>
      </dsp:txXfrm>
    </dsp:sp>
    <dsp:sp modelId="{1835898F-3213-4F6A-ABA2-B8E5A41A935A}">
      <dsp:nvSpPr>
        <dsp:cNvPr id="0" name=""/>
        <dsp:cNvSpPr/>
      </dsp:nvSpPr>
      <dsp:spPr>
        <a:xfrm>
          <a:off x="3036561" y="138965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Importance of hospitality and hoe hotels meet/exceed guest expectations.</a:t>
          </a:r>
          <a:endParaRPr lang="en-US" sz="1500" kern="1200" dirty="0"/>
        </a:p>
      </dsp:txBody>
      <dsp:txXfrm>
        <a:off x="3036561" y="1389650"/>
        <a:ext cx="1985027" cy="1191016"/>
      </dsp:txXfrm>
    </dsp:sp>
    <dsp:sp modelId="{61C6CC65-89BE-4500-9392-734E57A78FE9}">
      <dsp:nvSpPr>
        <dsp:cNvPr id="0" name=""/>
        <dsp:cNvSpPr/>
      </dsp:nvSpPr>
      <dsp:spPr>
        <a:xfrm>
          <a:off x="5220091" y="138965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Conclusion. </a:t>
          </a:r>
          <a:endParaRPr lang="en-US" sz="1500" kern="1200"/>
        </a:p>
      </dsp:txBody>
      <dsp:txXfrm>
        <a:off x="5220091" y="1389650"/>
        <a:ext cx="1985027" cy="1191016"/>
      </dsp:txXfrm>
    </dsp:sp>
    <dsp:sp modelId="{1D3588DA-56EA-4458-95B3-36D2E8B2EF0F}">
      <dsp:nvSpPr>
        <dsp:cNvPr id="0" name=""/>
        <dsp:cNvSpPr/>
      </dsp:nvSpPr>
      <dsp:spPr>
        <a:xfrm>
          <a:off x="3036561" y="2779170"/>
          <a:ext cx="1985027" cy="119101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References.</a:t>
          </a:r>
          <a:endParaRPr lang="en-US" sz="1500" kern="1200"/>
        </a:p>
      </dsp:txBody>
      <dsp:txXfrm>
        <a:off x="3036561" y="2779170"/>
        <a:ext cx="1985027" cy="11910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540A27-FA71-4C6C-AA27-BD9859BF2B74}">
      <dsp:nvSpPr>
        <dsp:cNvPr id="0" name=""/>
        <dsp:cNvSpPr/>
      </dsp:nvSpPr>
      <dsp:spPr>
        <a:xfrm>
          <a:off x="0" y="27848"/>
          <a:ext cx="10231440" cy="45571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Credo</a:t>
          </a:r>
          <a:endParaRPr lang="en-US" sz="1900" kern="1200"/>
        </a:p>
      </dsp:txBody>
      <dsp:txXfrm>
        <a:off x="22246" y="50094"/>
        <a:ext cx="10186948" cy="411223"/>
      </dsp:txXfrm>
    </dsp:sp>
    <dsp:sp modelId="{D2D452EC-B7AC-4B4D-A08C-569EF44E2956}">
      <dsp:nvSpPr>
        <dsp:cNvPr id="0" name=""/>
        <dsp:cNvSpPr/>
      </dsp:nvSpPr>
      <dsp:spPr>
        <a:xfrm>
          <a:off x="0" y="538283"/>
          <a:ext cx="10231440" cy="455715"/>
        </a:xfrm>
        <a:prstGeom prst="roundRect">
          <a:avLst/>
        </a:prstGeom>
        <a:solidFill>
          <a:schemeClr val="accent2">
            <a:hueOff val="293074"/>
            <a:satOff val="5622"/>
            <a:lumOff val="-90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Twelve Service Values</a:t>
          </a:r>
          <a:endParaRPr lang="en-US" sz="1900" kern="1200"/>
        </a:p>
      </dsp:txBody>
      <dsp:txXfrm>
        <a:off x="22246" y="560529"/>
        <a:ext cx="10186948" cy="411223"/>
      </dsp:txXfrm>
    </dsp:sp>
    <dsp:sp modelId="{97D1DD2D-25D1-41E6-A209-3F790612713D}">
      <dsp:nvSpPr>
        <dsp:cNvPr id="0" name=""/>
        <dsp:cNvSpPr/>
      </dsp:nvSpPr>
      <dsp:spPr>
        <a:xfrm>
          <a:off x="0" y="1048718"/>
          <a:ext cx="10231440" cy="455715"/>
        </a:xfrm>
        <a:prstGeom prst="roundRect">
          <a:avLst/>
        </a:prstGeom>
        <a:solidFill>
          <a:schemeClr val="accent2">
            <a:hueOff val="586148"/>
            <a:satOff val="11244"/>
            <a:lumOff val="-1804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Mystque</a:t>
          </a:r>
          <a:endParaRPr lang="en-US" sz="1900" kern="1200"/>
        </a:p>
      </dsp:txBody>
      <dsp:txXfrm>
        <a:off x="22246" y="1070964"/>
        <a:ext cx="10186948" cy="411223"/>
      </dsp:txXfrm>
    </dsp:sp>
    <dsp:sp modelId="{D6FBB411-6AED-44D9-8E0B-FE19CCA7F038}">
      <dsp:nvSpPr>
        <dsp:cNvPr id="0" name=""/>
        <dsp:cNvSpPr/>
      </dsp:nvSpPr>
      <dsp:spPr>
        <a:xfrm>
          <a:off x="0" y="1559153"/>
          <a:ext cx="10231440" cy="455715"/>
        </a:xfrm>
        <a:prstGeom prst="roundRect">
          <a:avLst/>
        </a:prstGeom>
        <a:solidFill>
          <a:schemeClr val="accent2">
            <a:hueOff val="879221"/>
            <a:satOff val="16865"/>
            <a:lumOff val="-270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Three Steps  of Service</a:t>
          </a:r>
          <a:endParaRPr lang="en-US" sz="1900" kern="1200"/>
        </a:p>
      </dsp:txBody>
      <dsp:txXfrm>
        <a:off x="22246" y="1581399"/>
        <a:ext cx="10186948" cy="411223"/>
      </dsp:txXfrm>
    </dsp:sp>
    <dsp:sp modelId="{6354DE52-FA5E-4485-B5BD-EB3F6E082DE9}">
      <dsp:nvSpPr>
        <dsp:cNvPr id="0" name=""/>
        <dsp:cNvSpPr/>
      </dsp:nvSpPr>
      <dsp:spPr>
        <a:xfrm>
          <a:off x="0" y="2069588"/>
          <a:ext cx="10231440" cy="455715"/>
        </a:xfrm>
        <a:prstGeom prst="roundRect">
          <a:avLst/>
        </a:prstGeom>
        <a:solidFill>
          <a:schemeClr val="accent2">
            <a:hueOff val="1172295"/>
            <a:satOff val="22487"/>
            <a:lumOff val="-360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Motto</a:t>
          </a:r>
          <a:endParaRPr lang="en-US" sz="1900" kern="1200"/>
        </a:p>
      </dsp:txBody>
      <dsp:txXfrm>
        <a:off x="22246" y="2091834"/>
        <a:ext cx="10186948" cy="411223"/>
      </dsp:txXfrm>
    </dsp:sp>
    <dsp:sp modelId="{11DB0139-6E13-4BE1-A318-11DD4EF5520B}">
      <dsp:nvSpPr>
        <dsp:cNvPr id="0" name=""/>
        <dsp:cNvSpPr/>
      </dsp:nvSpPr>
      <dsp:spPr>
        <a:xfrm>
          <a:off x="0" y="2580023"/>
          <a:ext cx="10231440" cy="455715"/>
        </a:xfrm>
        <a:prstGeom prst="roundRect">
          <a:avLst/>
        </a:prstGeom>
        <a:solidFill>
          <a:schemeClr val="accent2">
            <a:hueOff val="1465369"/>
            <a:satOff val="28109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Employee Promise</a:t>
          </a:r>
          <a:endParaRPr lang="en-US" sz="1900" kern="1200"/>
        </a:p>
      </dsp:txBody>
      <dsp:txXfrm>
        <a:off x="22246" y="2602269"/>
        <a:ext cx="10186948" cy="41122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84735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06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59489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8694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580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8027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739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96943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8800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52634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5704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3863217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54544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805221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04310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8319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9210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BE77A5D-CFBD-472C-ADC8-7CE959C9B73C}" type="datetimeFigureOut">
              <a:rPr lang="en-GB" smtClean="0"/>
              <a:t>10/02/2023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CFD523FF-8FED-4E16-BBF5-7E4AD4C4471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13488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64" r:id="rId1"/>
    <p:sldLayoutId id="2147483865" r:id="rId2"/>
    <p:sldLayoutId id="2147483866" r:id="rId3"/>
    <p:sldLayoutId id="2147483867" r:id="rId4"/>
    <p:sldLayoutId id="2147483868" r:id="rId5"/>
    <p:sldLayoutId id="2147483869" r:id="rId6"/>
    <p:sldLayoutId id="2147483870" r:id="rId7"/>
    <p:sldLayoutId id="2147483871" r:id="rId8"/>
    <p:sldLayoutId id="2147483872" r:id="rId9"/>
    <p:sldLayoutId id="2147483873" r:id="rId10"/>
    <p:sldLayoutId id="2147483874" r:id="rId11"/>
    <p:sldLayoutId id="2147483875" r:id="rId12"/>
    <p:sldLayoutId id="2147483876" r:id="rId13"/>
    <p:sldLayoutId id="2147483877" r:id="rId14"/>
    <p:sldLayoutId id="2147483878" r:id="rId15"/>
    <p:sldLayoutId id="2147483879" r:id="rId16"/>
    <p:sldLayoutId id="214748388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4pPr>
      <a:lvl5pPr marL="21145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50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g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g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162000"/>
                <a:satMod val="200000"/>
                <a:lumMod val="124000"/>
              </a:schemeClr>
            </a:gs>
            <a:gs pos="100000">
              <a:schemeClr val="bg2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66636809-3F8B-47DD-A379-B1C5ECE17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7FECA30-A01E-AB7A-0B85-834FE3AF008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532710" y="628617"/>
            <a:ext cx="3971902" cy="302898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000"/>
              <a:t>The role and importance of quality service , hospitality and guest services within the hotel industry.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B6AC96-85E0-3D31-E17B-84D657E0937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32709" y="3843868"/>
            <a:ext cx="2827315" cy="2555344"/>
          </a:xfrm>
        </p:spPr>
        <p:txBody>
          <a:bodyPr vert="horz" lIns="91440" tIns="45720" rIns="91440" bIns="45720" rtlCol="0">
            <a:normAutofit fontScale="62500" lnSpcReduction="20000"/>
          </a:bodyPr>
          <a:lstStyle/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Hospitality and Guest Service Management (BMIH4003) </a:t>
            </a:r>
          </a:p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Student ID: 2214491</a:t>
            </a:r>
          </a:p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Name : Lorella Mihut</a:t>
            </a:r>
          </a:p>
          <a:p>
            <a:pPr indent="-228600">
              <a:lnSpc>
                <a:spcPct val="90000"/>
              </a:lnSpc>
              <a:buFont typeface="Wingdings 3" panose="05040102010807070707" pitchFamily="18" charset="2"/>
              <a:buChar char=""/>
            </a:pPr>
            <a:r>
              <a:rPr lang="en-US" sz="3200" dirty="0"/>
              <a:t>Lecture Name: Lisa </a:t>
            </a:r>
            <a:r>
              <a:rPr lang="en-US" sz="3200" dirty="0" err="1"/>
              <a:t>Bassler</a:t>
            </a:r>
            <a:endParaRPr lang="en-US" sz="3200" dirty="0"/>
          </a:p>
          <a:p>
            <a:pPr>
              <a:lnSpc>
                <a:spcPct val="90000"/>
              </a:lnSpc>
              <a:buFont typeface="Wingdings 3" panose="05040102010807070707" pitchFamily="18" charset="2"/>
              <a:buChar char=""/>
            </a:pPr>
            <a:endParaRPr lang="en-US" sz="1600" dirty="0"/>
          </a:p>
        </p:txBody>
      </p:sp>
      <p:sp>
        <p:nvSpPr>
          <p:cNvPr id="73" name="Snip Diagonal Corner Rectangle 6">
            <a:extLst>
              <a:ext uri="{FF2B5EF4-FFF2-40B4-BE49-F238E27FC236}">
                <a16:creationId xmlns:a16="http://schemas.microsoft.com/office/drawing/2014/main" id="{681BEBA3-7D46-4536-ADF6-B991CF616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75496" cy="5286838"/>
          </a:xfrm>
          <a:prstGeom prst="snip2DiagRect">
            <a:avLst>
              <a:gd name="adj1" fmla="val 10787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33" descr="A picture containing text, different, various, several&#10;&#10;Description automatically generated">
            <a:extLst>
              <a:ext uri="{FF2B5EF4-FFF2-40B4-BE49-F238E27FC236}">
                <a16:creationId xmlns:a16="http://schemas.microsoft.com/office/drawing/2014/main" id="{1A095DF7-B71D-F11D-A050-85DA77C4C8F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69" r="1412" b="-3"/>
          <a:stretch/>
        </p:blipFill>
        <p:spPr>
          <a:xfrm>
            <a:off x="799072" y="786117"/>
            <a:ext cx="6245352" cy="4956048"/>
          </a:xfrm>
          <a:custGeom>
            <a:avLst/>
            <a:gdLst/>
            <a:ahLst/>
            <a:cxnLst/>
            <a:rect l="l" t="t" r="r" b="b"/>
            <a:pathLst>
              <a:path w="6245352" h="4956048">
                <a:moveTo>
                  <a:pt x="534609" y="0"/>
                </a:moveTo>
                <a:lnTo>
                  <a:pt x="6245352" y="0"/>
                </a:lnTo>
                <a:lnTo>
                  <a:pt x="6245352" y="4421439"/>
                </a:lnTo>
                <a:lnTo>
                  <a:pt x="5710743" y="4956048"/>
                </a:lnTo>
                <a:lnTo>
                  <a:pt x="0" y="4956048"/>
                </a:lnTo>
                <a:lnTo>
                  <a:pt x="0" y="534609"/>
                </a:lnTo>
                <a:close/>
              </a:path>
            </a:pathLst>
          </a:custGeom>
        </p:spPr>
      </p:pic>
      <p:grpSp>
        <p:nvGrpSpPr>
          <p:cNvPr id="75" name="Group 74">
            <a:extLst>
              <a:ext uri="{FF2B5EF4-FFF2-40B4-BE49-F238E27FC236}">
                <a16:creationId xmlns:a16="http://schemas.microsoft.com/office/drawing/2014/main" id="{9BF16551-D19C-4721-B946-C83EF9AD5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76" name="Straight Connector 75">
              <a:extLst>
                <a:ext uri="{FF2B5EF4-FFF2-40B4-BE49-F238E27FC236}">
                  <a16:creationId xmlns:a16="http://schemas.microsoft.com/office/drawing/2014/main" id="{D680F65F-4BC4-45B2-B3BE-0720044C23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>
              <a:extLst>
                <a:ext uri="{FF2B5EF4-FFF2-40B4-BE49-F238E27FC236}">
                  <a16:creationId xmlns:a16="http://schemas.microsoft.com/office/drawing/2014/main" id="{D7E03B76-AD69-478E-97A9-B4D9545909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>
              <a:extLst>
                <a:ext uri="{FF2B5EF4-FFF2-40B4-BE49-F238E27FC236}">
                  <a16:creationId xmlns:a16="http://schemas.microsoft.com/office/drawing/2014/main" id="{62A6A871-1C8D-45D7-A9AE-80A07DD6F2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>
              <a:extLst>
                <a:ext uri="{FF2B5EF4-FFF2-40B4-BE49-F238E27FC236}">
                  <a16:creationId xmlns:a16="http://schemas.microsoft.com/office/drawing/2014/main" id="{362DC79E-659F-4033-82AA-D3E62C8FE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>
              <a:extLst>
                <a:ext uri="{FF2B5EF4-FFF2-40B4-BE49-F238E27FC236}">
                  <a16:creationId xmlns:a16="http://schemas.microsoft.com/office/drawing/2014/main" id="{2B645FB0-C8DF-41DF-8E28-E362DB08DA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0614821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F87744-2BA4-D313-CBCC-FE91CA6126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9912" y="264426"/>
            <a:ext cx="9590550" cy="1828813"/>
          </a:xfrm>
        </p:spPr>
        <p:txBody>
          <a:bodyPr>
            <a:normAutofit/>
          </a:bodyPr>
          <a:lstStyle/>
          <a:p>
            <a:r>
              <a:rPr lang="en-GB" dirty="0"/>
              <a:t>Table of content:</a:t>
            </a:r>
            <a:br>
              <a:rPr lang="en-GB" dirty="0"/>
            </a:br>
            <a:endParaRPr lang="en-GB" dirty="0"/>
          </a:p>
        </p:txBody>
      </p:sp>
      <p:graphicFrame>
        <p:nvGraphicFramePr>
          <p:cNvPr id="5" name="Text Placeholder 2">
            <a:extLst>
              <a:ext uri="{FF2B5EF4-FFF2-40B4-BE49-F238E27FC236}">
                <a16:creationId xmlns:a16="http://schemas.microsoft.com/office/drawing/2014/main" id="{DFC94A3C-DAC3-DDBF-CF1F-CE685DF657D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23437493"/>
              </p:ext>
            </p:extLst>
          </p:nvPr>
        </p:nvGraphicFramePr>
        <p:xfrm>
          <a:off x="333376" y="1465803"/>
          <a:ext cx="9590550" cy="34395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TextBox 2">
            <a:extLst>
              <a:ext uri="{FF2B5EF4-FFF2-40B4-BE49-F238E27FC236}">
                <a16:creationId xmlns:a16="http://schemas.microsoft.com/office/drawing/2014/main" id="{3BF3A33C-53C9-F13D-DE78-2781563E8B97}"/>
              </a:ext>
            </a:extLst>
          </p:cNvPr>
          <p:cNvGraphicFramePr/>
          <p:nvPr/>
        </p:nvGraphicFramePr>
        <p:xfrm>
          <a:off x="685801" y="1581150"/>
          <a:ext cx="8058150" cy="39703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8206845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522E3-70B3-99E4-5C33-FFD95458D3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53654" y="3583899"/>
            <a:ext cx="6340990" cy="1470213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tx1"/>
                </a:solidFill>
              </a:rPr>
              <a:t>127 Hotels &amp; Resorts worldwide</a:t>
            </a:r>
            <a:br>
              <a:rPr lang="en-GB" dirty="0"/>
            </a:br>
            <a:endParaRPr lang="en-GB" dirty="0"/>
          </a:p>
        </p:txBody>
      </p:sp>
      <p:pic>
        <p:nvPicPr>
          <p:cNvPr id="33" name="Content Placeholder 32" descr="A pool in front of a building&#10;&#10;Description automatically generated with low confidence">
            <a:extLst>
              <a:ext uri="{FF2B5EF4-FFF2-40B4-BE49-F238E27FC236}">
                <a16:creationId xmlns:a16="http://schemas.microsoft.com/office/drawing/2014/main" id="{5D201FA6-8AFA-E6BD-5BC5-228423C8B4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70884" y="-22200"/>
            <a:ext cx="3404175" cy="2269450"/>
          </a:xfrm>
        </p:spPr>
      </p:pic>
      <p:pic>
        <p:nvPicPr>
          <p:cNvPr id="23" name="Picture 22" descr="A picture containing text, resort, colorful, decorated&#10;&#10;Description automatically generated">
            <a:extLst>
              <a:ext uri="{FF2B5EF4-FFF2-40B4-BE49-F238E27FC236}">
                <a16:creationId xmlns:a16="http://schemas.microsoft.com/office/drawing/2014/main" id="{F4043D46-C6A5-69E5-27DF-22453A495F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33" r="-1" b="5552"/>
          <a:stretch/>
        </p:blipFill>
        <p:spPr>
          <a:xfrm>
            <a:off x="20" y="10"/>
            <a:ext cx="4571629" cy="2225030"/>
          </a:xfrm>
          <a:prstGeom prst="rect">
            <a:avLst/>
          </a:prstGeom>
        </p:spPr>
      </p:pic>
      <p:pic>
        <p:nvPicPr>
          <p:cNvPr id="9" name="Content Placeholder 8" descr="Logo&#10;&#10;Description automatically generated">
            <a:extLst>
              <a:ext uri="{FF2B5EF4-FFF2-40B4-BE49-F238E27FC236}">
                <a16:creationId xmlns:a16="http://schemas.microsoft.com/office/drawing/2014/main" id="{2702F849-FFEA-E92F-91E1-82F69FAB1FEE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752" r="13349" b="2"/>
          <a:stretch/>
        </p:blipFill>
        <p:spPr>
          <a:xfrm>
            <a:off x="2967851" y="2263734"/>
            <a:ext cx="2510652" cy="2316481"/>
          </a:xfrm>
          <a:prstGeom prst="rect">
            <a:avLst/>
          </a:prstGeom>
        </p:spPr>
      </p:pic>
      <p:pic>
        <p:nvPicPr>
          <p:cNvPr id="30" name="Content Placeholder 29" descr="A picture containing sky, outdoor, grass, water&#10;&#10;Description automatically generated">
            <a:extLst>
              <a:ext uri="{FF2B5EF4-FFF2-40B4-BE49-F238E27FC236}">
                <a16:creationId xmlns:a16="http://schemas.microsoft.com/office/drawing/2014/main" id="{D8A0ADC6-42F7-4753-70E1-DB68496B52F7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23" r="15082" b="3"/>
          <a:stretch/>
        </p:blipFill>
        <p:spPr>
          <a:xfrm>
            <a:off x="-10650" y="2235444"/>
            <a:ext cx="2978501" cy="2397514"/>
          </a:xfrm>
          <a:prstGeom prst="rect">
            <a:avLst/>
          </a:prstGeom>
        </p:spPr>
      </p:pic>
      <p:pic>
        <p:nvPicPr>
          <p:cNvPr id="21" name="Picture 20" descr="A large building with a pool in front of it&#10;&#10;Description automatically generated with medium confidence">
            <a:extLst>
              <a:ext uri="{FF2B5EF4-FFF2-40B4-BE49-F238E27FC236}">
                <a16:creationId xmlns:a16="http://schemas.microsoft.com/office/drawing/2014/main" id="{748B1081-DD71-3813-CDF2-3217C01B49F2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219" r="-1" b="-1"/>
          <a:stretch/>
        </p:blipFill>
        <p:spPr>
          <a:xfrm>
            <a:off x="20" y="4632959"/>
            <a:ext cx="4571629" cy="22250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372549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49D67-58E6-067F-75F8-4C525F109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1" y="4385066"/>
            <a:ext cx="10923638" cy="1317643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80000"/>
              </a:lnSpc>
            </a:pPr>
            <a:r>
              <a:rPr lang="en-US" sz="6200">
                <a:solidFill>
                  <a:schemeClr val="tx1"/>
                </a:solidFill>
                <a:effectLst>
                  <a:glow rad="38100">
                    <a:schemeClr val="bg1">
                      <a:lumMod val="65000"/>
                      <a:lumOff val="35000"/>
                      <a:alpha val="50000"/>
                    </a:schemeClr>
                  </a:glow>
                  <a:outerShdw blurRad="28575" dist="31750" dir="13200000" algn="tl" rotWithShape="0">
                    <a:srgbClr val="000000">
                      <a:alpha val="25000"/>
                    </a:srgbClr>
                  </a:outerShdw>
                </a:effectLst>
              </a:rPr>
              <a:t>The ritz- Carlton yacht Collection </a:t>
            </a:r>
          </a:p>
        </p:txBody>
      </p:sp>
      <p:pic>
        <p:nvPicPr>
          <p:cNvPr id="5" name="Content Placeholder 4" descr="A picture containing water, boat, outdoor, watercraft&#10;&#10;Description automatically generated">
            <a:extLst>
              <a:ext uri="{FF2B5EF4-FFF2-40B4-BE49-F238E27FC236}">
                <a16:creationId xmlns:a16="http://schemas.microsoft.com/office/drawing/2014/main" id="{5C704DF7-0D0C-05D7-49F9-3526D0883D6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" b="743"/>
          <a:stretch/>
        </p:blipFill>
        <p:spPr>
          <a:xfrm>
            <a:off x="635457" y="640080"/>
            <a:ext cx="10916463" cy="36027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9483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">
              <a:schemeClr val="bg2">
                <a:tint val="97000"/>
                <a:hueMod val="92000"/>
                <a:satMod val="169000"/>
                <a:lumMod val="164000"/>
              </a:schemeClr>
            </a:gs>
            <a:gs pos="100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6B199E71-5B75-49FD-A1A2-B7DA9832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B026E4-A4A9-E8AA-2B40-7C2B9FFA5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2710" y="620722"/>
            <a:ext cx="3518748" cy="1142462"/>
          </a:xfrm>
        </p:spPr>
        <p:txBody>
          <a:bodyPr anchor="b">
            <a:normAutofit/>
          </a:bodyPr>
          <a:lstStyle/>
          <a:p>
            <a:r>
              <a:rPr lang="en-GB" sz="2800" dirty="0"/>
              <a:t>Maine Consumers:</a:t>
            </a:r>
          </a:p>
        </p:txBody>
      </p:sp>
      <p:sp>
        <p:nvSpPr>
          <p:cNvPr id="34" name="Snip Diagonal Corner Rectangle 40">
            <a:extLst>
              <a:ext uri="{FF2B5EF4-FFF2-40B4-BE49-F238E27FC236}">
                <a16:creationId xmlns:a16="http://schemas.microsoft.com/office/drawing/2014/main" id="{7EB7416A-9432-4340-BECA-CDA3F2D4D8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000" y="620722"/>
            <a:ext cx="6556248" cy="5266944"/>
          </a:xfrm>
          <a:prstGeom prst="snip2DiagRect">
            <a:avLst>
              <a:gd name="adj1" fmla="val 11870"/>
              <a:gd name="adj2" fmla="val 0"/>
            </a:avLst>
          </a:prstGeom>
          <a:solidFill>
            <a:schemeClr val="tx1"/>
          </a:solidFill>
          <a:ln>
            <a:noFill/>
          </a:ln>
          <a:effectLst>
            <a:innerShdw blurRad="57150" dist="38100" dir="14460000">
              <a:prstClr val="black">
                <a:alpha val="70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picture containing text, military uniform&#10;&#10;Description automatically generated">
            <a:extLst>
              <a:ext uri="{FF2B5EF4-FFF2-40B4-BE49-F238E27FC236}">
                <a16:creationId xmlns:a16="http://schemas.microsoft.com/office/drawing/2014/main" id="{019246E7-721E-AE6A-22B9-55091D7A42D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52" r="11255" b="2"/>
          <a:stretch/>
        </p:blipFill>
        <p:spPr>
          <a:xfrm>
            <a:off x="799073" y="786115"/>
            <a:ext cx="3311119" cy="2967046"/>
          </a:xfrm>
          <a:custGeom>
            <a:avLst/>
            <a:gdLst/>
            <a:ahLst/>
            <a:cxnLst/>
            <a:rect l="l" t="t" r="r" b="b"/>
            <a:pathLst>
              <a:path w="3311119" h="2967046">
                <a:moveTo>
                  <a:pt x="534609" y="0"/>
                </a:moveTo>
                <a:lnTo>
                  <a:pt x="3311119" y="0"/>
                </a:lnTo>
                <a:lnTo>
                  <a:pt x="3311119" y="2967046"/>
                </a:lnTo>
                <a:lnTo>
                  <a:pt x="0" y="2967046"/>
                </a:lnTo>
                <a:lnTo>
                  <a:pt x="0" y="534609"/>
                </a:lnTo>
                <a:close/>
              </a:path>
            </a:pathLst>
          </a:custGeom>
        </p:spPr>
      </p:pic>
      <p:pic>
        <p:nvPicPr>
          <p:cNvPr id="9" name="Picture 8" descr="A family walking on a beach&#10;&#10;Description automatically generated with medium confidence">
            <a:extLst>
              <a:ext uri="{FF2B5EF4-FFF2-40B4-BE49-F238E27FC236}">
                <a16:creationId xmlns:a16="http://schemas.microsoft.com/office/drawing/2014/main" id="{8FC0F427-622A-96A6-8D53-402646A5D53F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03" r="6" b="5315"/>
          <a:stretch/>
        </p:blipFill>
        <p:spPr>
          <a:xfrm>
            <a:off x="4261002" y="786609"/>
            <a:ext cx="2783422" cy="1701655"/>
          </a:xfrm>
          <a:prstGeom prst="rect">
            <a:avLst/>
          </a:prstGeom>
        </p:spPr>
      </p:pic>
      <p:pic>
        <p:nvPicPr>
          <p:cNvPr id="11" name="Picture 10" descr="A person and person walking on a beach&#10;&#10;Description automatically generated with medium confidence">
            <a:extLst>
              <a:ext uri="{FF2B5EF4-FFF2-40B4-BE49-F238E27FC236}">
                <a16:creationId xmlns:a16="http://schemas.microsoft.com/office/drawing/2014/main" id="{09D78F56-7D8C-F976-9514-D75DC52AA59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450" r="2" b="28968"/>
          <a:stretch/>
        </p:blipFill>
        <p:spPr>
          <a:xfrm>
            <a:off x="795897" y="3883046"/>
            <a:ext cx="3314293" cy="1859120"/>
          </a:xfrm>
          <a:prstGeom prst="rect">
            <a:avLst/>
          </a:prstGeom>
        </p:spPr>
      </p:pic>
      <p:pic>
        <p:nvPicPr>
          <p:cNvPr id="5" name="Content Placeholder 4" descr="A group of people walking&#10;&#10;Description automatically generated with low confidence">
            <a:extLst>
              <a:ext uri="{FF2B5EF4-FFF2-40B4-BE49-F238E27FC236}">
                <a16:creationId xmlns:a16="http://schemas.microsoft.com/office/drawing/2014/main" id="{1FCFAF6F-6301-D41F-C027-FEC6B015C18C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71" r="27246" b="3"/>
          <a:stretch/>
        </p:blipFill>
        <p:spPr>
          <a:xfrm>
            <a:off x="4250406" y="2618147"/>
            <a:ext cx="2794018" cy="3124019"/>
          </a:xfrm>
          <a:custGeom>
            <a:avLst/>
            <a:gdLst/>
            <a:ahLst/>
            <a:cxnLst/>
            <a:rect l="l" t="t" r="r" b="b"/>
            <a:pathLst>
              <a:path w="2794018" h="3124019">
                <a:moveTo>
                  <a:pt x="0" y="0"/>
                </a:moveTo>
                <a:lnTo>
                  <a:pt x="2794018" y="0"/>
                </a:lnTo>
                <a:lnTo>
                  <a:pt x="2794018" y="2589410"/>
                </a:lnTo>
                <a:lnTo>
                  <a:pt x="2259409" y="3124019"/>
                </a:lnTo>
                <a:lnTo>
                  <a:pt x="0" y="3124019"/>
                </a:lnTo>
                <a:close/>
              </a:path>
            </a:pathLst>
          </a:custGeom>
        </p:spPr>
      </p:pic>
      <p:sp>
        <p:nvSpPr>
          <p:cNvPr id="27" name="Content Placeholder 14">
            <a:extLst>
              <a:ext uri="{FF2B5EF4-FFF2-40B4-BE49-F238E27FC236}">
                <a16:creationId xmlns:a16="http://schemas.microsoft.com/office/drawing/2014/main" id="{E84F67CD-BCB6-7D58-7C21-B7DF92810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2710" y="1822449"/>
            <a:ext cx="3652361" cy="2922591"/>
          </a:xfrm>
        </p:spPr>
        <p:txBody>
          <a:bodyPr anchor="t">
            <a:normAutofit/>
          </a:bodyPr>
          <a:lstStyle/>
          <a:p>
            <a:r>
              <a:rPr lang="en-US" sz="2400" dirty="0"/>
              <a:t>Wealthy people</a:t>
            </a:r>
          </a:p>
          <a:p>
            <a:r>
              <a:rPr lang="en-US" sz="2400" dirty="0"/>
              <a:t>Family</a:t>
            </a:r>
          </a:p>
          <a:p>
            <a:r>
              <a:rPr lang="en-US" sz="2400" dirty="0"/>
              <a:t>Businesspeople </a:t>
            </a:r>
          </a:p>
          <a:p>
            <a:r>
              <a:rPr lang="en-US" sz="2400" dirty="0"/>
              <a:t>Married people in honeymoon</a:t>
            </a:r>
          </a:p>
          <a:p>
            <a:endParaRPr lang="en-US" sz="1400" dirty="0"/>
          </a:p>
        </p:txBody>
      </p:sp>
      <p:grpSp>
        <p:nvGrpSpPr>
          <p:cNvPr id="36" name="Group 35">
            <a:extLst>
              <a:ext uri="{FF2B5EF4-FFF2-40B4-BE49-F238E27FC236}">
                <a16:creationId xmlns:a16="http://schemas.microsoft.com/office/drawing/2014/main" id="{01D927EF-4EA2-4056-882B-CB84454E36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2292" y="3429000"/>
            <a:ext cx="1896535" cy="2218267"/>
            <a:chOff x="10292292" y="2963333"/>
            <a:chExt cx="1896535" cy="2218267"/>
          </a:xfrm>
        </p:grpSpPr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DE98674C-3774-4C2D-BBAD-759875FCCA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E8FBF186-3FEC-4002-9105-072484F2E7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699485" y="3190344"/>
              <a:ext cx="1489342" cy="1489341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1764ABB-65FC-4142-A18D-9213DCFCA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47005BEB-313C-4F9A-AEF5-4E095D352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1DC54D9E-4215-47B1-8E57-1A7A80ECA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288404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A240EEE6-4493-A162-A744-1FBA910EC8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9291" y="1505564"/>
            <a:ext cx="4089633" cy="3011751"/>
          </a:xfrm>
        </p:spPr>
        <p:txBody>
          <a:bodyPr>
            <a:noAutofit/>
          </a:bodyPr>
          <a:lstStyle/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Proprieties are decorated according to its destination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The gold standard service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Spa experiences 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Kids club</a:t>
            </a:r>
          </a:p>
          <a:p>
            <a:pPr marL="342900" indent="-34290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bg2"/>
                </a:solidFill>
              </a:rPr>
              <a:t>Club Level</a:t>
            </a:r>
          </a:p>
        </p:txBody>
      </p:sp>
      <p:pic>
        <p:nvPicPr>
          <p:cNvPr id="4" name="Picture 3" descr="A room with tables and chairs&#10;&#10;Description automatically generated with medium confidence">
            <a:extLst>
              <a:ext uri="{FF2B5EF4-FFF2-40B4-BE49-F238E27FC236}">
                <a16:creationId xmlns:a16="http://schemas.microsoft.com/office/drawing/2014/main" id="{564068EB-BA52-2DA7-B621-98379939CC5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539" r="1" b="1"/>
          <a:stretch/>
        </p:blipFill>
        <p:spPr>
          <a:xfrm>
            <a:off x="5183116" y="461682"/>
            <a:ext cx="6585549" cy="2967319"/>
          </a:xfrm>
          <a:custGeom>
            <a:avLst/>
            <a:gdLst/>
            <a:ahLst/>
            <a:cxnLst/>
            <a:rect l="l" t="t" r="r" b="b"/>
            <a:pathLst>
              <a:path w="6585549" h="2967319">
                <a:moveTo>
                  <a:pt x="225406" y="0"/>
                </a:moveTo>
                <a:lnTo>
                  <a:pt x="6585549" y="0"/>
                </a:lnTo>
                <a:lnTo>
                  <a:pt x="6585549" y="2967319"/>
                </a:lnTo>
                <a:lnTo>
                  <a:pt x="941" y="2967319"/>
                </a:lnTo>
                <a:lnTo>
                  <a:pt x="941" y="2894918"/>
                </a:lnTo>
                <a:lnTo>
                  <a:pt x="0" y="2769001"/>
                </a:lnTo>
                <a:lnTo>
                  <a:pt x="941" y="2641874"/>
                </a:lnTo>
                <a:lnTo>
                  <a:pt x="2822" y="2512931"/>
                </a:lnTo>
                <a:lnTo>
                  <a:pt x="4547" y="2383988"/>
                </a:lnTo>
                <a:lnTo>
                  <a:pt x="8311" y="2253229"/>
                </a:lnTo>
                <a:lnTo>
                  <a:pt x="12232" y="2121259"/>
                </a:lnTo>
                <a:lnTo>
                  <a:pt x="16779" y="1989289"/>
                </a:lnTo>
                <a:lnTo>
                  <a:pt x="23209" y="1856108"/>
                </a:lnTo>
                <a:lnTo>
                  <a:pt x="30893" y="1721716"/>
                </a:lnTo>
                <a:lnTo>
                  <a:pt x="38264" y="1586720"/>
                </a:lnTo>
                <a:lnTo>
                  <a:pt x="47673" y="1451723"/>
                </a:lnTo>
                <a:lnTo>
                  <a:pt x="58964" y="1314910"/>
                </a:lnTo>
                <a:lnTo>
                  <a:pt x="70255" y="1179913"/>
                </a:lnTo>
                <a:lnTo>
                  <a:pt x="83271" y="1042495"/>
                </a:lnTo>
                <a:lnTo>
                  <a:pt x="97542" y="904471"/>
                </a:lnTo>
                <a:lnTo>
                  <a:pt x="112596" y="768263"/>
                </a:lnTo>
                <a:lnTo>
                  <a:pt x="130160" y="630240"/>
                </a:lnTo>
                <a:lnTo>
                  <a:pt x="148978" y="492821"/>
                </a:lnTo>
                <a:lnTo>
                  <a:pt x="167640" y="354798"/>
                </a:lnTo>
                <a:lnTo>
                  <a:pt x="189438" y="217380"/>
                </a:lnTo>
                <a:lnTo>
                  <a:pt x="211706" y="80567"/>
                </a:lnTo>
                <a:close/>
              </a:path>
            </a:pathLst>
          </a:custGeom>
        </p:spPr>
      </p:pic>
      <p:pic>
        <p:nvPicPr>
          <p:cNvPr id="10" name="Picture 9" descr="Text&#10;&#10;Description automatically generated">
            <a:extLst>
              <a:ext uri="{FF2B5EF4-FFF2-40B4-BE49-F238E27FC236}">
                <a16:creationId xmlns:a16="http://schemas.microsoft.com/office/drawing/2014/main" id="{9D2D3A91-3A84-27ED-B331-1FC477D0194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431" r="3" b="12530"/>
          <a:stretch/>
        </p:blipFill>
        <p:spPr>
          <a:xfrm>
            <a:off x="5184056" y="3429000"/>
            <a:ext cx="6584608" cy="3011751"/>
          </a:xfrm>
          <a:custGeom>
            <a:avLst/>
            <a:gdLst/>
            <a:ahLst/>
            <a:cxnLst/>
            <a:rect l="l" t="t" r="r" b="b"/>
            <a:pathLst>
              <a:path w="6584608" h="3011751">
                <a:moveTo>
                  <a:pt x="0" y="0"/>
                </a:moveTo>
                <a:lnTo>
                  <a:pt x="6584608" y="0"/>
                </a:lnTo>
                <a:lnTo>
                  <a:pt x="6584608" y="3011751"/>
                </a:lnTo>
                <a:lnTo>
                  <a:pt x="225659" y="3011751"/>
                </a:lnTo>
                <a:lnTo>
                  <a:pt x="213588" y="2933486"/>
                </a:lnTo>
                <a:lnTo>
                  <a:pt x="202297" y="2857210"/>
                </a:lnTo>
                <a:lnTo>
                  <a:pt x="190379" y="2766405"/>
                </a:lnTo>
                <a:lnTo>
                  <a:pt x="176108" y="2658649"/>
                </a:lnTo>
                <a:lnTo>
                  <a:pt x="161054" y="2539392"/>
                </a:lnTo>
                <a:lnTo>
                  <a:pt x="145215" y="2405001"/>
                </a:lnTo>
                <a:lnTo>
                  <a:pt x="128435" y="2258502"/>
                </a:lnTo>
                <a:lnTo>
                  <a:pt x="111655" y="2099290"/>
                </a:lnTo>
                <a:lnTo>
                  <a:pt x="94562" y="1929788"/>
                </a:lnTo>
                <a:lnTo>
                  <a:pt x="78723" y="1746967"/>
                </a:lnTo>
                <a:lnTo>
                  <a:pt x="63512" y="1555671"/>
                </a:lnTo>
                <a:lnTo>
                  <a:pt x="49711" y="1353478"/>
                </a:lnTo>
                <a:lnTo>
                  <a:pt x="36539" y="1142810"/>
                </a:lnTo>
                <a:lnTo>
                  <a:pt x="24150" y="923062"/>
                </a:lnTo>
                <a:lnTo>
                  <a:pt x="19759" y="810464"/>
                </a:lnTo>
                <a:lnTo>
                  <a:pt x="14897" y="695444"/>
                </a:lnTo>
                <a:lnTo>
                  <a:pt x="10350" y="578608"/>
                </a:lnTo>
                <a:lnTo>
                  <a:pt x="7370" y="461167"/>
                </a:lnTo>
                <a:lnTo>
                  <a:pt x="4704" y="341304"/>
                </a:lnTo>
                <a:lnTo>
                  <a:pt x="1881" y="220231"/>
                </a:lnTo>
                <a:lnTo>
                  <a:pt x="0" y="96736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24654204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1F4A87D-5993-BCA7-B7A2-504E077E4D89}"/>
              </a:ext>
            </a:extLst>
          </p:cNvPr>
          <p:cNvSpPr txBox="1"/>
          <p:nvPr/>
        </p:nvSpPr>
        <p:spPr>
          <a:xfrm>
            <a:off x="971550" y="381000"/>
            <a:ext cx="526732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solidFill>
                  <a:schemeClr val="bg1"/>
                </a:solidFill>
              </a:rPr>
              <a:t>Nature , scope and role of guest services and facilities.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4" name="Picture 3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4D171B8B-4DEF-48FA-E99D-F8AE959B9C0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499" y="1373029"/>
            <a:ext cx="11334751" cy="47039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0486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905FAB9-D6A1-EED7-C5DC-17AC3D2B9F3E}"/>
              </a:ext>
            </a:extLst>
          </p:cNvPr>
          <p:cNvSpPr txBox="1"/>
          <p:nvPr/>
        </p:nvSpPr>
        <p:spPr>
          <a:xfrm>
            <a:off x="771525" y="304800"/>
            <a:ext cx="7229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dirty="0">
                <a:solidFill>
                  <a:schemeClr val="bg1"/>
                </a:solidFill>
              </a:rPr>
              <a:t>Role and function of guest service.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14557DF-8D96-17D6-5F78-68234FCE812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25" y="1005902"/>
            <a:ext cx="8972550" cy="5452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92482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985024A-89E3-4B1C-BB34-1FCCEE3F0F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C19DA81E-F9B2-4A89-B653-478C8D23A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5BEA2857-37DE-41A9-9738-DE534F8585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D73E49E8-88FF-4C2B-A038-D5516F0110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775AA273-E29B-49A5-8E01-5D4748758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84DAEBD3-1F74-4F31-8728-24F02DEB3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7CE65B02-3F8A-4DEB-A3A6-98FAEBA062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Snip Diagonal Corner Rectangle 21">
            <a:extLst>
              <a:ext uri="{FF2B5EF4-FFF2-40B4-BE49-F238E27FC236}">
                <a16:creationId xmlns:a16="http://schemas.microsoft.com/office/drawing/2014/main" id="{362E1109-B479-438B-BD38-6AA21FFAB3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20722"/>
            <a:ext cx="12188824" cy="3612950"/>
          </a:xfrm>
          <a:prstGeom prst="snip2DiagRect">
            <a:avLst>
              <a:gd name="adj1" fmla="val 8741"/>
              <a:gd name="adj2" fmla="val 0"/>
            </a:avLst>
          </a:prstGeom>
          <a:solidFill>
            <a:schemeClr val="bg1">
              <a:alpha val="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92DD96F-7103-424B-BF4F-B3A49D53C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0C9401A-1F0E-41DB-B279-41F728F61D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B82990A9-0BC1-4C44-AF78-48A99000C6B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618246F-0BA0-4A34-A9A2-47556E930C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2ED5FFC-D27D-4F8A-B8B3-E3E1CBE234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4">
              <a:extLst>
                <a:ext uri="{FF2B5EF4-FFF2-40B4-BE49-F238E27FC236}">
                  <a16:creationId xmlns:a16="http://schemas.microsoft.com/office/drawing/2014/main" id="{BD1654F5-1F3E-4FFA-BA7D-D30F62D48C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rgbClr val="FFFFFF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EE318B39-E254-864B-B12F-4352A6E0692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47753511"/>
              </p:ext>
            </p:extLst>
          </p:nvPr>
        </p:nvGraphicFramePr>
        <p:xfrm>
          <a:off x="581555" y="2150111"/>
          <a:ext cx="10231440" cy="3063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78362983-F9BC-BADE-78EA-A4646BCC30EC}"/>
              </a:ext>
            </a:extLst>
          </p:cNvPr>
          <p:cNvSpPr txBox="1"/>
          <p:nvPr/>
        </p:nvSpPr>
        <p:spPr>
          <a:xfrm>
            <a:off x="938741" y="762000"/>
            <a:ext cx="38428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Credo Card:</a:t>
            </a:r>
          </a:p>
        </p:txBody>
      </p:sp>
    </p:spTree>
    <p:extLst>
      <p:ext uri="{BB962C8B-B14F-4D97-AF65-F5344CB8AC3E}">
        <p14:creationId xmlns:p14="http://schemas.microsoft.com/office/powerpoint/2010/main" val="47057537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indoor, wall, person, ceiling&#10;&#10;Description automatically generated">
            <a:extLst>
              <a:ext uri="{FF2B5EF4-FFF2-40B4-BE49-F238E27FC236}">
                <a16:creationId xmlns:a16="http://schemas.microsoft.com/office/drawing/2014/main" id="{0F6DA7C7-0464-B7D8-2E66-0551257271D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701" r="2" b="2"/>
          <a:stretch/>
        </p:blipFill>
        <p:spPr>
          <a:xfrm>
            <a:off x="5194607" y="803751"/>
            <a:ext cx="6391533" cy="525049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FBC05BF0-B393-7D0E-5A8E-10092448FF9E}"/>
              </a:ext>
            </a:extLst>
          </p:cNvPr>
          <p:cNvSpPr txBox="1"/>
          <p:nvPr/>
        </p:nvSpPr>
        <p:spPr>
          <a:xfrm>
            <a:off x="1154955" y="2120900"/>
            <a:ext cx="3133726" cy="38989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78355A-D768-0B80-8FA6-738525F3AAC4}"/>
              </a:ext>
            </a:extLst>
          </p:cNvPr>
          <p:cNvSpPr txBox="1"/>
          <p:nvPr/>
        </p:nvSpPr>
        <p:spPr>
          <a:xfrm>
            <a:off x="491559" y="394692"/>
            <a:ext cx="3682821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en-GB" dirty="0"/>
              <a:t>Importance of hospitality and hoe hotels meet/exceed guest expectations.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GB" dirty="0"/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GB" dirty="0">
              <a:solidFill>
                <a:schemeClr val="bg2"/>
              </a:solidFill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Mobile check-ins and digital keys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Cleanliness matters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Reliable safety policies 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Easy and efficient communication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Value for money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Mobile information and ordering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A suitable menu  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High-quality but authentic service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Sustainable themes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Personalized experiences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Adequate, ambient lighting 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algn="l">
              <a:buFont typeface="+mj-lt"/>
              <a:buAutoNum type="arabicPeriod"/>
            </a:pPr>
            <a:r>
              <a:rPr lang="en-GB" b="1" i="0" dirty="0">
                <a:solidFill>
                  <a:schemeClr val="bg2"/>
                </a:solidFill>
                <a:effectLst/>
                <a:latin typeface="Work Sans" pitchFamily="2" charset="0"/>
              </a:rPr>
              <a:t>Pleasant aroma</a:t>
            </a:r>
            <a:endParaRPr lang="en-GB" b="0" i="0" dirty="0">
              <a:solidFill>
                <a:schemeClr val="bg2"/>
              </a:solidFill>
              <a:effectLst/>
              <a:latin typeface="Work Sans" pitchFamily="2" charset="0"/>
            </a:endParaRPr>
          </a:p>
          <a:p>
            <a:pPr marL="285750" lvl="0" indent="-285750">
              <a:buFont typeface="Wingdings" panose="05000000000000000000" pitchFamily="2" charset="2"/>
              <a:buChar char="Ø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81555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03CE1D4-A733-BDF7-DF26-677579F5A40D}"/>
              </a:ext>
            </a:extLst>
          </p:cNvPr>
          <p:cNvSpPr txBox="1"/>
          <p:nvPr/>
        </p:nvSpPr>
        <p:spPr>
          <a:xfrm>
            <a:off x="1123950" y="2274838"/>
            <a:ext cx="851535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Conclusion: 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The key to provide a great guest experience is to understand what your clients and customers want from your organisation and from there going beyond and above that to make it happened.</a:t>
            </a:r>
          </a:p>
        </p:txBody>
      </p:sp>
    </p:spTree>
    <p:extLst>
      <p:ext uri="{BB962C8B-B14F-4D97-AF65-F5344CB8AC3E}">
        <p14:creationId xmlns:p14="http://schemas.microsoft.com/office/powerpoint/2010/main" val="39886673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F9DEE2-7C8B-1833-43FC-7D7782DC98FC}"/>
              </a:ext>
            </a:extLst>
          </p:cNvPr>
          <p:cNvSpPr txBox="1"/>
          <p:nvPr/>
        </p:nvSpPr>
        <p:spPr>
          <a:xfrm>
            <a:off x="323849" y="133349"/>
            <a:ext cx="88487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Reference list: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1FF204-7AAC-6599-5F3F-6622926EC04E}"/>
              </a:ext>
            </a:extLst>
          </p:cNvPr>
          <p:cNvSpPr txBox="1"/>
          <p:nvPr/>
        </p:nvSpPr>
        <p:spPr>
          <a:xfrm>
            <a:off x="323849" y="502681"/>
            <a:ext cx="8067675" cy="75909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https://www.ritzcarlton.com/en/hotels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https://uk.images.search.yahoo.com/search/images;_ylt=AwrLAmOIWeVj8ZwTDU0M34lQ;_ylu=Y29sbwNpcjIEcG9zAzEEdnRpZAMEc2VjA3BpdnM-?p=ritz+carlton&amp;fr2=piv-web&amp;type=E211GB885G0&amp;fr=mcafee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NPfmKWeVjKL4F7WdNBQx.;_ylu=c2VjA3NlYXJjaARzbGsDYnV0dG9u;_ylc=X1MDMjExNDcxNzAwNQRfcgMyBGZyA21jYWZlZQRmcjIDcDpzLHY6aSxtOnNiLXRvcARncHJpZANxd19MLjNKX1RCYTBUQm0uNVNYVy5BBG5fcnNsdAMwBG5fc3VnZwMwBG9yaWdpbgN1ay5pbWFnZXMuc2VhcmNoLnlhaG9vLmNvbQRwb3MDMARwcXN0cgMEcHFzdHJsAzAEcXN0cmwDMTgEcXVlcnkDcml0eiUyMGNhcmx0b24lMjBpY29uZQR0X3N0bXADMTY3NTk3NTA4Mg--?p=ritz+carlton+icone&amp;fr=mcafee&amp;fr2=p%3As%2Cv%3Ai%2Cm%3Asb-top&amp;ei=UTF-8&amp;x=wrt&amp;type=E211GB885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EqyY6W.Vjf5I_yptNBQx.;_ylu=c2VjA3NlYXJjaARzbGsDYnV0dG9u;_ylc=X1MDMjExNDcxNzAwNQRfcgMyBGZyA21jYWZlZQRmcjIDcDpzLHY6aSxtOnNiLXRvcARncHJpZANTbC5MVkdYUVRjS25qRXlNbzQ3STdBBG5fcnNsdAMwBG5fc3VnZwMyBG9yaWdpbgN1ay5pbWFnZXMuc2VhcmNoLnlhaG9vLmNvbQRwb3MDMQRwcXN0cgMEcHFzdHJsAzAEcXN0cmwDMTgEcXVlcnkDY291cGxlcyUyMGF0JTIwd2VkZGluZwR0X3N0bXADMTY3NTk3NTUxNw--?p=couples+at+wedding&amp;fr=mcafee&amp;fr2=p%3As%2Cv%3Ai%2Cm%3Asb-top&amp;ei=UTF-8&amp;x=wrt&amp;type=E211GB885G0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FeFsnW.VjiHQ_rzZNBQx.;_ylu=c2VjA3NlYXJjaARzbGsDYnV0dG9u;_ylc=X1MDMjExNDcxNzAwNQRfcgMyBGZyA21jYWZlZQRmcjIDcDpzLHY6aSxtOnNiLXRvcARncHJpZAMuWUZNZU1lWFRqdVR1bTdpQ080NzVBBG5fcnNsdAMwBG5fc3VnZwMxMARvcmlnaW4DdWsuaW1hZ2VzLnNlYXJjaC55YWhvby5jb20EcG9zAzAEcHFzdHIDBHBxc3RybAMwBHFzdHJsAzcEcXVlcnkDY291cGxlcwR0X3N0bXADMTY3NTk3NTQ5NA--?p=couples&amp;fr=mcafee&amp;fr2=p%3As%2Cv%3Ai%2Cm%3Asb-top&amp;ei=UTF-8&amp;x=wrt&amp;type=E211GB885G0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FAYsDW.VjRKI_DHZNBQx.;_ylu=c2VjA3NlYXJjaARzbGsDYnV0dG9u;_ylc=X1MDMjExNDcxNzAwNQRfcgMyBGZyA21jYWZlZQRmcjIDcDpzLHY6aSxtOnNiLXRvcARncHJpZANoRGpveUF4TVJrYTc1cFJFOUJpTGpBBG5fcnNsdAMwBG5fc3VnZwMxMARvcmlnaW4DdWsuaW1hZ2VzLnNlYXJjaC55YWhvby5jb20EcG9zAzAEcHFzdHIDBHBxc3RybAMwBHFzdHJsAzE4BHF1ZXJ5A2ZhbWlseSUyMGluJTIwaG9saWRheXMEdF9zdG1wAzE2NzU5NzU0NzU-?p=family+in+holidays&amp;fr=mcafee&amp;fr2=p%3As%2Cv%3Ai%2Cm%3Asb-top&amp;ei=UTF-8&amp;x=wrt&amp;type=E211GB885G0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Eqyb0WuVjTZs_0ndNBQx.;_ylu=c2VjA3NlYXJjaARzbGsDYnV0dG9u;_ylc=X1MDMjExNDcxNzAwNQRfcgMyBGZyA21jYWZlZQRmcjIDcDpzLHY6aSxtOnNiLXRvcARncHJpZANuVUxwRzJ1RVRELjdnemY2STh0UXVBBG5fcnNsdAMwBG5fc3VnZwMzBG9yaWdpbgN1ay5pbWFnZXMuc2VhcmNoLnlhaG9vLmNvbQRwb3MDMQRwcXN0cgMEcHFzdHJsAzAEcXN0cmwDMTcEcXVlcnkDcGVvcGxlJTIwd2l0aCUyMG1vbmV5BHRfc3RtcAMxNjc1OTc1NDM5?p=people+with+money&amp;fr=mcafee&amp;fr2=p%3As%2Cv%3Ai%2Cm%3Asb-top&amp;ei=UTF-8&amp;x=wrt&amp;type=E211GB885G0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https://uk.images.search.yahoo.com/search/images;_ylt=Awr.rJ7TWuVjTYkT0V4M34lQ;_ylu=Y29sbwNpcjIEcG9zAzEEdnRpZAMEc2VjA3BpdnM-?p=business+people&amp;fr2=piv-web&amp;type=E211GB885G0&amp;fr=mcafee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https://www.ritzcarlton.com/en/yachts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https://upgradedpoints.com/travel/hotels/ritz-carlton-hotels/#:~:text=Today%2C%20the%20brand%20operates%2097%20hotels%20in%2030,Reserve%20properties%20as%20well%20as%20Ritz-Carlton%20Yacht%20Collection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900" u="sng" dirty="0">
                <a:solidFill>
                  <a:srgbClr val="0563C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ttps://uk.images.search.yahoo.com/search/images;_ylt=AwrEqyYdG.ZjcrIIIohNBQx.;_ylu=c2VjA3NlYXJjaARzbGsDYnV0dG9u;_ylc=X1MDMjExNDcxNzAwNQRfcgMyBGZyA21jYWZlZQRmcjIDcDpzLHY6aSxtOnNiLXRvcARncHJpZANqU2dtS3UzRlJycVdnZl9zcE1uOTJBBG5fcnNsdAMwBG5fc3VnZwMxBG9yaWdpbgN1ay5pbWFnZXMuc2VhcmNoLnlhaG9vLmNvbQRwb3MDMQRwcXN0cgMEcHFzdHJsAzAEcXN0cmwDMTgEcXVlcnkDa2lkcyUyMGNsdWIlMjB0aGUlMjByaXR6BHRfc3RtcAMxNjc2MDI0NjA5?p=kids+club+the+ritz&amp;fr=mcafee&amp;fr2=p%3As%2Cv%3Ai%2Cm%3Asb-top&amp;ei=UTF-8&amp;x=wrt&amp;type=E211GB885G0</a:t>
            </a:r>
            <a:endParaRPr lang="en-GB" sz="9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86678185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D06F1E"/>
      </a:dk2>
      <a:lt2>
        <a:srgbClr val="F0BE21"/>
      </a:lt2>
      <a:accent1>
        <a:srgbClr val="760603"/>
      </a:accent1>
      <a:accent2>
        <a:srgbClr val="9F761A"/>
      </a:accent2>
      <a:accent3>
        <a:srgbClr val="92A200"/>
      </a:accent3>
      <a:accent4>
        <a:srgbClr val="4AA157"/>
      </a:accent4>
      <a:accent5>
        <a:srgbClr val="46788D"/>
      </a:accent5>
      <a:accent6>
        <a:srgbClr val="A848A8"/>
      </a:accent6>
      <a:hlink>
        <a:srgbClr val="460402"/>
      </a:hlink>
      <a:folHlink>
        <a:srgbClr val="991111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162000"/>
                <a:satMod val="200000"/>
                <a:lumMod val="124000"/>
              </a:schemeClr>
            </a:gs>
            <a:gs pos="100000">
              <a:schemeClr val="phClr">
                <a:shade val="96000"/>
                <a:hueMod val="88000"/>
                <a:satMod val="220000"/>
                <a:lumMod val="82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142000"/>
                <a:satMod val="200000"/>
                <a:lumMod val="118000"/>
              </a:schemeClr>
            </a:gs>
            <a:gs pos="100000">
              <a:schemeClr val="phClr">
                <a:shade val="92000"/>
                <a:hueMod val="22000"/>
                <a:satMod val="220000"/>
                <a:lumMod val="62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282EB108-EDE6-4B8E-957B-D4A69BF580E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331</TotalTime>
  <Words>813</Words>
  <Application>Microsoft Office PowerPoint</Application>
  <PresentationFormat>Widescreen</PresentationFormat>
  <Paragraphs>71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Arial</vt:lpstr>
      <vt:lpstr>Calibri</vt:lpstr>
      <vt:lpstr>Century Gothic</vt:lpstr>
      <vt:lpstr>Wingdings</vt:lpstr>
      <vt:lpstr>Wingdings 3</vt:lpstr>
      <vt:lpstr>Work Sans</vt:lpstr>
      <vt:lpstr>Slice</vt:lpstr>
      <vt:lpstr>The role and importance of quality service , hospitality and guest services within the hotel industry. </vt:lpstr>
      <vt:lpstr>Table of content: </vt:lpstr>
      <vt:lpstr>127 Hotels &amp; Resorts worldwide </vt:lpstr>
      <vt:lpstr>The ritz- Carlton yacht Collection </vt:lpstr>
      <vt:lpstr>Maine Consumers: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and importance of quality service , hospitality and guest services within the hotel industry. </dc:title>
  <dc:creator>Lorella Mihut (2214491)</dc:creator>
  <cp:lastModifiedBy>Lorella Mihut (2214491)</cp:lastModifiedBy>
  <cp:revision>5</cp:revision>
  <dcterms:created xsi:type="dcterms:W3CDTF">2023-02-09T18:31:56Z</dcterms:created>
  <dcterms:modified xsi:type="dcterms:W3CDTF">2023-02-10T13:48:48Z</dcterms:modified>
</cp:coreProperties>
</file>