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jpg" ContentType="image/jpe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 id="2147483660" r:id="rId2"/>
  </p:sldMasterIdLst>
  <p:sldIdLst>
    <p:sldId id="256" r:id="rId3"/>
    <p:sldId id="260" r:id="rId4"/>
    <p:sldId id="264" r:id="rId5"/>
    <p:sldId id="266" r:id="rId6"/>
    <p:sldId id="274" r:id="rId7"/>
    <p:sldId id="262" r:id="rId8"/>
    <p:sldId id="291" r:id="rId9"/>
    <p:sldId id="292" r:id="rId10"/>
    <p:sldId id="293" r:id="rId11"/>
    <p:sldId id="294" r:id="rId12"/>
    <p:sldId id="295" r:id="rId13"/>
    <p:sldId id="296" r:id="rId14"/>
    <p:sldId id="267" r:id="rId15"/>
    <p:sldId id="268" r:id="rId16"/>
    <p:sldId id="269" r:id="rId17"/>
    <p:sldId id="270" r:id="rId18"/>
    <p:sldId id="271" r:id="rId19"/>
    <p:sldId id="272" r:id="rId20"/>
    <p:sldId id="273" r:id="rId21"/>
    <p:sldId id="288" r:id="rId22"/>
    <p:sldId id="289" r:id="rId23"/>
    <p:sldId id="275" r:id="rId24"/>
    <p:sldId id="278" r:id="rId2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70" d="100"/>
          <a:sy n="70" d="100"/>
        </p:scale>
        <p:origin x="-1064" y="-10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20" Type="http://schemas.openxmlformats.org/officeDocument/2006/relationships/slide" Target="slides/slide18.xml"/><Relationship Id="rId21" Type="http://schemas.openxmlformats.org/officeDocument/2006/relationships/slide" Target="slides/slide19.xml"/><Relationship Id="rId22" Type="http://schemas.openxmlformats.org/officeDocument/2006/relationships/slide" Target="slides/slide20.xml"/><Relationship Id="rId23" Type="http://schemas.openxmlformats.org/officeDocument/2006/relationships/slide" Target="slides/slide21.xml"/><Relationship Id="rId24" Type="http://schemas.openxmlformats.org/officeDocument/2006/relationships/slide" Target="slides/slide22.xml"/><Relationship Id="rId25" Type="http://schemas.openxmlformats.org/officeDocument/2006/relationships/slide" Target="slides/slide23.xml"/><Relationship Id="rId26" Type="http://schemas.openxmlformats.org/officeDocument/2006/relationships/printerSettings" Target="printerSettings/printerSettings1.bin"/><Relationship Id="rId27" Type="http://schemas.openxmlformats.org/officeDocument/2006/relationships/presProps" Target="presProps.xml"/><Relationship Id="rId28" Type="http://schemas.openxmlformats.org/officeDocument/2006/relationships/viewProps" Target="viewProps.xml"/><Relationship Id="rId29" Type="http://schemas.openxmlformats.org/officeDocument/2006/relationships/theme" Target="theme/theme1.xml"/><Relationship Id="rId30" Type="http://schemas.openxmlformats.org/officeDocument/2006/relationships/tableStyles" Target="tableStyles.xml"/><Relationship Id="rId10" Type="http://schemas.openxmlformats.org/officeDocument/2006/relationships/slide" Target="slides/slide8.xml"/><Relationship Id="rId11" Type="http://schemas.openxmlformats.org/officeDocument/2006/relationships/slide" Target="slides/slide9.xml"/><Relationship Id="rId12" Type="http://schemas.openxmlformats.org/officeDocument/2006/relationships/slide" Target="slides/slide10.xml"/><Relationship Id="rId13" Type="http://schemas.openxmlformats.org/officeDocument/2006/relationships/slide" Target="slides/slide11.xml"/><Relationship Id="rId14" Type="http://schemas.openxmlformats.org/officeDocument/2006/relationships/slide" Target="slides/slide12.xml"/><Relationship Id="rId15" Type="http://schemas.openxmlformats.org/officeDocument/2006/relationships/slide" Target="slides/slide13.xml"/><Relationship Id="rId16" Type="http://schemas.openxmlformats.org/officeDocument/2006/relationships/slide" Target="slides/slide14.xml"/><Relationship Id="rId17" Type="http://schemas.openxmlformats.org/officeDocument/2006/relationships/slide" Target="slides/slide15.xml"/><Relationship Id="rId18" Type="http://schemas.openxmlformats.org/officeDocument/2006/relationships/slide" Target="slides/slide16.xml"/><Relationship Id="rId19" Type="http://schemas.openxmlformats.org/officeDocument/2006/relationships/slide" Target="slides/slide17.xml"/><Relationship Id="rId1" Type="http://schemas.openxmlformats.org/officeDocument/2006/relationships/slideMaster" Target="slideMasters/slideMaster1.xml"/><Relationship Id="rId2" Type="http://schemas.openxmlformats.org/officeDocument/2006/relationships/slideMaster" Target="slideMasters/slideMaster2.xml"/><Relationship Id="rId3" Type="http://schemas.openxmlformats.org/officeDocument/2006/relationships/slide" Target="slides/slide1.xml"/><Relationship Id="rId4" Type="http://schemas.openxmlformats.org/officeDocument/2006/relationships/slide" Target="slides/slide2.xml"/><Relationship Id="rId5" Type="http://schemas.openxmlformats.org/officeDocument/2006/relationships/slide" Target="slides/slide3.xml"/><Relationship Id="rId6" Type="http://schemas.openxmlformats.org/officeDocument/2006/relationships/slide" Target="slides/slide4.xml"/><Relationship Id="rId7" Type="http://schemas.openxmlformats.org/officeDocument/2006/relationships/slide" Target="slides/slide5.xml"/><Relationship Id="rId8" Type="http://schemas.openxmlformats.org/officeDocument/2006/relationships/slide" Target="slides/slide6.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17B6A69F-4577-2342-B293-85AF7E0633A6}" type="datetimeFigureOut">
              <a:rPr lang="en-US" smtClean="0"/>
              <a:t>19/10/2016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1D3171A-B5B2-A040-A78B-2B40042168B8}" type="slidenum">
              <a:rPr lang="en-US" smtClean="0"/>
              <a:t>‹#›</a:t>
            </a:fld>
            <a:endParaRPr lang="en-US"/>
          </a:p>
        </p:txBody>
      </p:sp>
    </p:spTree>
    <p:extLst>
      <p:ext uri="{BB962C8B-B14F-4D97-AF65-F5344CB8AC3E}">
        <p14:creationId xmlns:p14="http://schemas.microsoft.com/office/powerpoint/2010/main" val="35122278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17B6A69F-4577-2342-B293-85AF7E0633A6}" type="datetimeFigureOut">
              <a:rPr lang="en-US" smtClean="0"/>
              <a:t>19/10/2016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1D3171A-B5B2-A040-A78B-2B40042168B8}" type="slidenum">
              <a:rPr lang="en-US" smtClean="0"/>
              <a:t>‹#›</a:t>
            </a:fld>
            <a:endParaRPr lang="en-US"/>
          </a:p>
        </p:txBody>
      </p:sp>
    </p:spTree>
    <p:extLst>
      <p:ext uri="{BB962C8B-B14F-4D97-AF65-F5344CB8AC3E}">
        <p14:creationId xmlns:p14="http://schemas.microsoft.com/office/powerpoint/2010/main" val="1478249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17B6A69F-4577-2342-B293-85AF7E0633A6}" type="datetimeFigureOut">
              <a:rPr lang="en-US" smtClean="0"/>
              <a:t>19/10/2016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1D3171A-B5B2-A040-A78B-2B40042168B8}" type="slidenum">
              <a:rPr lang="en-US" smtClean="0"/>
              <a:t>‹#›</a:t>
            </a:fld>
            <a:endParaRPr lang="en-US"/>
          </a:p>
        </p:txBody>
      </p:sp>
    </p:spTree>
    <p:extLst>
      <p:ext uri="{BB962C8B-B14F-4D97-AF65-F5344CB8AC3E}">
        <p14:creationId xmlns:p14="http://schemas.microsoft.com/office/powerpoint/2010/main" val="11728899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17B6A69F-4577-2342-B293-85AF7E0633A6}" type="datetimeFigureOut">
              <a:rPr lang="en-US" smtClean="0"/>
              <a:t>19/10/2016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1D3171A-B5B2-A040-A78B-2B40042168B8}" type="slidenum">
              <a:rPr lang="en-US" smtClean="0"/>
              <a:t>‹#›</a:t>
            </a:fld>
            <a:endParaRPr lang="en-US"/>
          </a:p>
        </p:txBody>
      </p:sp>
    </p:spTree>
    <p:extLst>
      <p:ext uri="{BB962C8B-B14F-4D97-AF65-F5344CB8AC3E}">
        <p14:creationId xmlns:p14="http://schemas.microsoft.com/office/powerpoint/2010/main" val="5221175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17B6A69F-4577-2342-B293-85AF7E0633A6}" type="datetimeFigureOut">
              <a:rPr lang="en-US" smtClean="0"/>
              <a:t>19/10/2016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1D3171A-B5B2-A040-A78B-2B40042168B8}" type="slidenum">
              <a:rPr lang="en-US" smtClean="0"/>
              <a:t>‹#›</a:t>
            </a:fld>
            <a:endParaRPr lang="en-US"/>
          </a:p>
        </p:txBody>
      </p:sp>
    </p:spTree>
    <p:extLst>
      <p:ext uri="{BB962C8B-B14F-4D97-AF65-F5344CB8AC3E}">
        <p14:creationId xmlns:p14="http://schemas.microsoft.com/office/powerpoint/2010/main" val="24657448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17B6A69F-4577-2342-B293-85AF7E0633A6}" type="datetimeFigureOut">
              <a:rPr lang="en-US" smtClean="0"/>
              <a:t>19/10/2016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1D3171A-B5B2-A040-A78B-2B40042168B8}" type="slidenum">
              <a:rPr lang="en-US" smtClean="0"/>
              <a:t>‹#›</a:t>
            </a:fld>
            <a:endParaRPr lang="en-US"/>
          </a:p>
        </p:txBody>
      </p:sp>
    </p:spTree>
    <p:extLst>
      <p:ext uri="{BB962C8B-B14F-4D97-AF65-F5344CB8AC3E}">
        <p14:creationId xmlns:p14="http://schemas.microsoft.com/office/powerpoint/2010/main" val="33076749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7B6A69F-4577-2342-B293-85AF7E0633A6}" type="datetimeFigureOut">
              <a:rPr lang="en-US" smtClean="0"/>
              <a:t>19/10/2016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1D3171A-B5B2-A040-A78B-2B40042168B8}" type="slidenum">
              <a:rPr lang="en-US" smtClean="0"/>
              <a:t>‹#›</a:t>
            </a:fld>
            <a:endParaRPr lang="en-US"/>
          </a:p>
        </p:txBody>
      </p:sp>
    </p:spTree>
    <p:extLst>
      <p:ext uri="{BB962C8B-B14F-4D97-AF65-F5344CB8AC3E}">
        <p14:creationId xmlns:p14="http://schemas.microsoft.com/office/powerpoint/2010/main" val="2359395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17B6A69F-4577-2342-B293-85AF7E0633A6}" type="datetimeFigureOut">
              <a:rPr lang="en-US" smtClean="0"/>
              <a:t>19/10/2016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1D3171A-B5B2-A040-A78B-2B40042168B8}" type="slidenum">
              <a:rPr lang="en-US" smtClean="0"/>
              <a:t>‹#›</a:t>
            </a:fld>
            <a:endParaRPr lang="en-US"/>
          </a:p>
        </p:txBody>
      </p:sp>
    </p:spTree>
    <p:extLst>
      <p:ext uri="{BB962C8B-B14F-4D97-AF65-F5344CB8AC3E}">
        <p14:creationId xmlns:p14="http://schemas.microsoft.com/office/powerpoint/2010/main" val="6904936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17B6A69F-4577-2342-B293-85AF7E0633A6}" type="datetimeFigureOut">
              <a:rPr lang="en-US" smtClean="0"/>
              <a:t>19/10/2016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1D3171A-B5B2-A040-A78B-2B40042168B8}" type="slidenum">
              <a:rPr lang="en-US" smtClean="0"/>
              <a:t>‹#›</a:t>
            </a:fld>
            <a:endParaRPr lang="en-US"/>
          </a:p>
        </p:txBody>
      </p:sp>
    </p:spTree>
    <p:extLst>
      <p:ext uri="{BB962C8B-B14F-4D97-AF65-F5344CB8AC3E}">
        <p14:creationId xmlns:p14="http://schemas.microsoft.com/office/powerpoint/2010/main" val="31474219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17B6A69F-4577-2342-B293-85AF7E0633A6}" type="datetimeFigureOut">
              <a:rPr lang="en-US" smtClean="0"/>
              <a:t>19/10/2016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1D3171A-B5B2-A040-A78B-2B40042168B8}" type="slidenum">
              <a:rPr lang="en-US" smtClean="0"/>
              <a:t>‹#›</a:t>
            </a:fld>
            <a:endParaRPr lang="en-US"/>
          </a:p>
        </p:txBody>
      </p:sp>
    </p:spTree>
    <p:extLst>
      <p:ext uri="{BB962C8B-B14F-4D97-AF65-F5344CB8AC3E}">
        <p14:creationId xmlns:p14="http://schemas.microsoft.com/office/powerpoint/2010/main" val="17139893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17B6A69F-4577-2342-B293-85AF7E0633A6}" type="datetimeFigureOut">
              <a:rPr lang="en-US" smtClean="0"/>
              <a:t>19/10/2016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1D3171A-B5B2-A040-A78B-2B40042168B8}" type="slidenum">
              <a:rPr lang="en-US" smtClean="0"/>
              <a:t>‹#›</a:t>
            </a:fld>
            <a:endParaRPr lang="en-US"/>
          </a:p>
        </p:txBody>
      </p:sp>
    </p:spTree>
    <p:extLst>
      <p:ext uri="{BB962C8B-B14F-4D97-AF65-F5344CB8AC3E}">
        <p14:creationId xmlns:p14="http://schemas.microsoft.com/office/powerpoint/2010/main" val="37782130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lvl1pPr>
              <a:defRPr/>
            </a:lvl1pPr>
          </a:lstStyle>
          <a:p>
            <a:fld id="{6063ECB5-1812-CB42-84A1-578DE414ACA7}" type="datetimeFigureOut">
              <a:rPr lang="en-US"/>
              <a:pPr/>
              <a:t>19/10/2016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latin typeface="Calibri"/>
            </a:endParaRPr>
          </a:p>
        </p:txBody>
      </p:sp>
      <p:sp>
        <p:nvSpPr>
          <p:cNvPr id="6" name="Slide Number Placeholder 5"/>
          <p:cNvSpPr>
            <a:spLocks noGrp="1"/>
          </p:cNvSpPr>
          <p:nvPr>
            <p:ph type="sldNum" sz="quarter" idx="12"/>
          </p:nvPr>
        </p:nvSpPr>
        <p:spPr/>
        <p:txBody>
          <a:bodyPr/>
          <a:lstStyle>
            <a:lvl1pPr>
              <a:defRPr/>
            </a:lvl1pPr>
          </a:lstStyle>
          <a:p>
            <a:fld id="{94ED6940-C3CD-0440-AE0D-726269D2FCFB}" type="slidenum">
              <a:rPr lang="en-GB"/>
              <a:pPr/>
              <a:t>‹#›</a:t>
            </a:fld>
            <a:endParaRPr lang="en-GB"/>
          </a:p>
        </p:txBody>
      </p:sp>
    </p:spTree>
    <p:extLst>
      <p:ext uri="{BB962C8B-B14F-4D97-AF65-F5344CB8AC3E}">
        <p14:creationId xmlns:p14="http://schemas.microsoft.com/office/powerpoint/2010/main" val="20125593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fld id="{A1E2DC11-51F2-094B-9F23-5ED7841AF1E7}" type="datetimeFigureOut">
              <a:rPr lang="en-US"/>
              <a:pPr/>
              <a:t>19/10/2016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latin typeface="Calibri"/>
            </a:endParaRPr>
          </a:p>
        </p:txBody>
      </p:sp>
      <p:sp>
        <p:nvSpPr>
          <p:cNvPr id="6" name="Slide Number Placeholder 5"/>
          <p:cNvSpPr>
            <a:spLocks noGrp="1"/>
          </p:cNvSpPr>
          <p:nvPr>
            <p:ph type="sldNum" sz="quarter" idx="12"/>
          </p:nvPr>
        </p:nvSpPr>
        <p:spPr/>
        <p:txBody>
          <a:bodyPr/>
          <a:lstStyle>
            <a:lvl1pPr>
              <a:defRPr/>
            </a:lvl1pPr>
          </a:lstStyle>
          <a:p>
            <a:fld id="{FA83A391-69FB-DA48-B168-58285C0CFB39}" type="slidenum">
              <a:rPr lang="en-GB"/>
              <a:pPr/>
              <a:t>‹#›</a:t>
            </a:fld>
            <a:endParaRPr lang="en-GB"/>
          </a:p>
        </p:txBody>
      </p:sp>
    </p:spTree>
    <p:extLst>
      <p:ext uri="{BB962C8B-B14F-4D97-AF65-F5344CB8AC3E}">
        <p14:creationId xmlns:p14="http://schemas.microsoft.com/office/powerpoint/2010/main" val="23240311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fld id="{813A60CD-E084-C74D-BE06-24DF8D38A32F}" type="datetimeFigureOut">
              <a:rPr lang="en-US"/>
              <a:pPr/>
              <a:t>19/10/2016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latin typeface="Calibri"/>
            </a:endParaRPr>
          </a:p>
        </p:txBody>
      </p:sp>
      <p:sp>
        <p:nvSpPr>
          <p:cNvPr id="6" name="Slide Number Placeholder 5"/>
          <p:cNvSpPr>
            <a:spLocks noGrp="1"/>
          </p:cNvSpPr>
          <p:nvPr>
            <p:ph type="sldNum" sz="quarter" idx="12"/>
          </p:nvPr>
        </p:nvSpPr>
        <p:spPr/>
        <p:txBody>
          <a:bodyPr/>
          <a:lstStyle>
            <a:lvl1pPr>
              <a:defRPr/>
            </a:lvl1pPr>
          </a:lstStyle>
          <a:p>
            <a:fld id="{78D46268-9713-114B-B40C-E02F7532ED55}" type="slidenum">
              <a:rPr lang="en-GB"/>
              <a:pPr/>
              <a:t>‹#›</a:t>
            </a:fld>
            <a:endParaRPr lang="en-GB"/>
          </a:p>
        </p:txBody>
      </p:sp>
    </p:spTree>
    <p:extLst>
      <p:ext uri="{BB962C8B-B14F-4D97-AF65-F5344CB8AC3E}">
        <p14:creationId xmlns:p14="http://schemas.microsoft.com/office/powerpoint/2010/main" val="142768711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3"/>
          <p:cNvSpPr>
            <a:spLocks noGrp="1"/>
          </p:cNvSpPr>
          <p:nvPr>
            <p:ph type="dt" sz="half" idx="10"/>
          </p:nvPr>
        </p:nvSpPr>
        <p:spPr/>
        <p:txBody>
          <a:bodyPr/>
          <a:lstStyle>
            <a:lvl1pPr>
              <a:defRPr/>
            </a:lvl1pPr>
          </a:lstStyle>
          <a:p>
            <a:fld id="{875D7B54-3A8D-194B-A6D5-9C73399E532D}" type="datetimeFigureOut">
              <a:rPr lang="en-US"/>
              <a:pPr/>
              <a:t>19/10/2016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latin typeface="Calibri"/>
            </a:endParaRPr>
          </a:p>
        </p:txBody>
      </p:sp>
      <p:sp>
        <p:nvSpPr>
          <p:cNvPr id="7" name="Slide Number Placeholder 5"/>
          <p:cNvSpPr>
            <a:spLocks noGrp="1"/>
          </p:cNvSpPr>
          <p:nvPr>
            <p:ph type="sldNum" sz="quarter" idx="12"/>
          </p:nvPr>
        </p:nvSpPr>
        <p:spPr/>
        <p:txBody>
          <a:bodyPr/>
          <a:lstStyle>
            <a:lvl1pPr>
              <a:defRPr/>
            </a:lvl1pPr>
          </a:lstStyle>
          <a:p>
            <a:fld id="{6C2357E5-356D-F84F-92F8-2FA6A2FD85BA}" type="slidenum">
              <a:rPr lang="en-GB"/>
              <a:pPr/>
              <a:t>‹#›</a:t>
            </a:fld>
            <a:endParaRPr lang="en-GB"/>
          </a:p>
        </p:txBody>
      </p:sp>
    </p:spTree>
    <p:extLst>
      <p:ext uri="{BB962C8B-B14F-4D97-AF65-F5344CB8AC3E}">
        <p14:creationId xmlns:p14="http://schemas.microsoft.com/office/powerpoint/2010/main" val="355152541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3"/>
          <p:cNvSpPr>
            <a:spLocks noGrp="1"/>
          </p:cNvSpPr>
          <p:nvPr>
            <p:ph type="dt" sz="half" idx="10"/>
          </p:nvPr>
        </p:nvSpPr>
        <p:spPr/>
        <p:txBody>
          <a:bodyPr/>
          <a:lstStyle>
            <a:lvl1pPr>
              <a:defRPr/>
            </a:lvl1pPr>
          </a:lstStyle>
          <a:p>
            <a:fld id="{3053F797-E00A-6A44-AA66-CB4F1C4F819C}" type="datetimeFigureOut">
              <a:rPr lang="en-US"/>
              <a:pPr/>
              <a:t>19/10/2016</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latin typeface="Calibri"/>
            </a:endParaRPr>
          </a:p>
        </p:txBody>
      </p:sp>
      <p:sp>
        <p:nvSpPr>
          <p:cNvPr id="9" name="Slide Number Placeholder 5"/>
          <p:cNvSpPr>
            <a:spLocks noGrp="1"/>
          </p:cNvSpPr>
          <p:nvPr>
            <p:ph type="sldNum" sz="quarter" idx="12"/>
          </p:nvPr>
        </p:nvSpPr>
        <p:spPr/>
        <p:txBody>
          <a:bodyPr/>
          <a:lstStyle>
            <a:lvl1pPr>
              <a:defRPr/>
            </a:lvl1pPr>
          </a:lstStyle>
          <a:p>
            <a:fld id="{5502C8DF-F31A-5D44-9F04-6081D2440498}" type="slidenum">
              <a:rPr lang="en-GB"/>
              <a:pPr/>
              <a:t>‹#›</a:t>
            </a:fld>
            <a:endParaRPr lang="en-GB"/>
          </a:p>
        </p:txBody>
      </p:sp>
    </p:spTree>
    <p:extLst>
      <p:ext uri="{BB962C8B-B14F-4D97-AF65-F5344CB8AC3E}">
        <p14:creationId xmlns:p14="http://schemas.microsoft.com/office/powerpoint/2010/main" val="169030680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3"/>
          <p:cNvSpPr>
            <a:spLocks noGrp="1"/>
          </p:cNvSpPr>
          <p:nvPr>
            <p:ph type="dt" sz="half" idx="10"/>
          </p:nvPr>
        </p:nvSpPr>
        <p:spPr/>
        <p:txBody>
          <a:bodyPr/>
          <a:lstStyle>
            <a:lvl1pPr>
              <a:defRPr/>
            </a:lvl1pPr>
          </a:lstStyle>
          <a:p>
            <a:fld id="{FE36182A-4F3B-0045-894B-247A6808542A}" type="datetimeFigureOut">
              <a:rPr lang="en-US"/>
              <a:pPr/>
              <a:t>19/10/2016</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latin typeface="Calibri"/>
            </a:endParaRPr>
          </a:p>
        </p:txBody>
      </p:sp>
      <p:sp>
        <p:nvSpPr>
          <p:cNvPr id="5" name="Slide Number Placeholder 5"/>
          <p:cNvSpPr>
            <a:spLocks noGrp="1"/>
          </p:cNvSpPr>
          <p:nvPr>
            <p:ph type="sldNum" sz="quarter" idx="12"/>
          </p:nvPr>
        </p:nvSpPr>
        <p:spPr/>
        <p:txBody>
          <a:bodyPr/>
          <a:lstStyle>
            <a:lvl1pPr>
              <a:defRPr/>
            </a:lvl1pPr>
          </a:lstStyle>
          <a:p>
            <a:fld id="{FB70CC90-5C15-3045-9C48-652FC68EF2A9}" type="slidenum">
              <a:rPr lang="en-GB"/>
              <a:pPr/>
              <a:t>‹#›</a:t>
            </a:fld>
            <a:endParaRPr lang="en-GB"/>
          </a:p>
        </p:txBody>
      </p:sp>
    </p:spTree>
    <p:extLst>
      <p:ext uri="{BB962C8B-B14F-4D97-AF65-F5344CB8AC3E}">
        <p14:creationId xmlns:p14="http://schemas.microsoft.com/office/powerpoint/2010/main" val="176912113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fld id="{30F4CF8B-3B90-B143-8FE0-3BB88BCAD555}" type="datetimeFigureOut">
              <a:rPr lang="en-US"/>
              <a:pPr/>
              <a:t>19/10/2016</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latin typeface="Calibri"/>
            </a:endParaRPr>
          </a:p>
        </p:txBody>
      </p:sp>
      <p:sp>
        <p:nvSpPr>
          <p:cNvPr id="4" name="Slide Number Placeholder 5"/>
          <p:cNvSpPr>
            <a:spLocks noGrp="1"/>
          </p:cNvSpPr>
          <p:nvPr>
            <p:ph type="sldNum" sz="quarter" idx="12"/>
          </p:nvPr>
        </p:nvSpPr>
        <p:spPr/>
        <p:txBody>
          <a:bodyPr/>
          <a:lstStyle>
            <a:lvl1pPr>
              <a:defRPr/>
            </a:lvl1pPr>
          </a:lstStyle>
          <a:p>
            <a:fld id="{F2204CC5-A314-AC43-BB2F-9D3EB2074358}" type="slidenum">
              <a:rPr lang="en-GB"/>
              <a:pPr/>
              <a:t>‹#›</a:t>
            </a:fld>
            <a:endParaRPr lang="en-GB"/>
          </a:p>
        </p:txBody>
      </p:sp>
    </p:spTree>
    <p:extLst>
      <p:ext uri="{BB962C8B-B14F-4D97-AF65-F5344CB8AC3E}">
        <p14:creationId xmlns:p14="http://schemas.microsoft.com/office/powerpoint/2010/main" val="230763867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fld id="{9B5C98E3-985C-CB4F-926A-E2D610E213D6}" type="datetimeFigureOut">
              <a:rPr lang="en-US"/>
              <a:pPr/>
              <a:t>19/10/2016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latin typeface="Calibri"/>
            </a:endParaRPr>
          </a:p>
        </p:txBody>
      </p:sp>
      <p:sp>
        <p:nvSpPr>
          <p:cNvPr id="7" name="Slide Number Placeholder 5"/>
          <p:cNvSpPr>
            <a:spLocks noGrp="1"/>
          </p:cNvSpPr>
          <p:nvPr>
            <p:ph type="sldNum" sz="quarter" idx="12"/>
          </p:nvPr>
        </p:nvSpPr>
        <p:spPr/>
        <p:txBody>
          <a:bodyPr/>
          <a:lstStyle>
            <a:lvl1pPr>
              <a:defRPr/>
            </a:lvl1pPr>
          </a:lstStyle>
          <a:p>
            <a:fld id="{EEA52F47-076D-384E-A1F2-6D5054F7C050}" type="slidenum">
              <a:rPr lang="en-GB"/>
              <a:pPr/>
              <a:t>‹#›</a:t>
            </a:fld>
            <a:endParaRPr lang="en-GB"/>
          </a:p>
        </p:txBody>
      </p:sp>
    </p:spTree>
    <p:extLst>
      <p:ext uri="{BB962C8B-B14F-4D97-AF65-F5344CB8AC3E}">
        <p14:creationId xmlns:p14="http://schemas.microsoft.com/office/powerpoint/2010/main" val="423823585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fld id="{701C4684-4CF7-9B4B-AEEC-508F04858B4E}" type="datetimeFigureOut">
              <a:rPr lang="en-US"/>
              <a:pPr/>
              <a:t>19/10/2016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latin typeface="Calibri"/>
            </a:endParaRPr>
          </a:p>
        </p:txBody>
      </p:sp>
      <p:sp>
        <p:nvSpPr>
          <p:cNvPr id="7" name="Slide Number Placeholder 5"/>
          <p:cNvSpPr>
            <a:spLocks noGrp="1"/>
          </p:cNvSpPr>
          <p:nvPr>
            <p:ph type="sldNum" sz="quarter" idx="12"/>
          </p:nvPr>
        </p:nvSpPr>
        <p:spPr/>
        <p:txBody>
          <a:bodyPr/>
          <a:lstStyle>
            <a:lvl1pPr>
              <a:defRPr/>
            </a:lvl1pPr>
          </a:lstStyle>
          <a:p>
            <a:fld id="{C4077C3C-C75B-374F-B4A4-39B66DB366E4}" type="slidenum">
              <a:rPr lang="en-GB"/>
              <a:pPr/>
              <a:t>‹#›</a:t>
            </a:fld>
            <a:endParaRPr lang="en-GB"/>
          </a:p>
        </p:txBody>
      </p:sp>
    </p:spTree>
    <p:extLst>
      <p:ext uri="{BB962C8B-B14F-4D97-AF65-F5344CB8AC3E}">
        <p14:creationId xmlns:p14="http://schemas.microsoft.com/office/powerpoint/2010/main" val="385054562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fld id="{88DBE295-5EBC-6040-92F0-586DEBD6F2B0}" type="datetimeFigureOut">
              <a:rPr lang="en-US"/>
              <a:pPr/>
              <a:t>19/10/2016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latin typeface="Calibri"/>
            </a:endParaRPr>
          </a:p>
        </p:txBody>
      </p:sp>
      <p:sp>
        <p:nvSpPr>
          <p:cNvPr id="6" name="Slide Number Placeholder 5"/>
          <p:cNvSpPr>
            <a:spLocks noGrp="1"/>
          </p:cNvSpPr>
          <p:nvPr>
            <p:ph type="sldNum" sz="quarter" idx="12"/>
          </p:nvPr>
        </p:nvSpPr>
        <p:spPr/>
        <p:txBody>
          <a:bodyPr/>
          <a:lstStyle>
            <a:lvl1pPr>
              <a:defRPr/>
            </a:lvl1pPr>
          </a:lstStyle>
          <a:p>
            <a:fld id="{5F689BAB-4570-FB48-9E65-469F260D90BD}" type="slidenum">
              <a:rPr lang="en-GB"/>
              <a:pPr/>
              <a:t>‹#›</a:t>
            </a:fld>
            <a:endParaRPr lang="en-GB"/>
          </a:p>
        </p:txBody>
      </p:sp>
    </p:spTree>
    <p:extLst>
      <p:ext uri="{BB962C8B-B14F-4D97-AF65-F5344CB8AC3E}">
        <p14:creationId xmlns:p14="http://schemas.microsoft.com/office/powerpoint/2010/main" val="224399843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fld id="{7407E4CD-FB48-FD44-8E50-4F75800862E0}" type="datetimeFigureOut">
              <a:rPr lang="en-US"/>
              <a:pPr/>
              <a:t>19/10/2016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latin typeface="Calibri"/>
            </a:endParaRPr>
          </a:p>
        </p:txBody>
      </p:sp>
      <p:sp>
        <p:nvSpPr>
          <p:cNvPr id="6" name="Slide Number Placeholder 5"/>
          <p:cNvSpPr>
            <a:spLocks noGrp="1"/>
          </p:cNvSpPr>
          <p:nvPr>
            <p:ph type="sldNum" sz="quarter" idx="12"/>
          </p:nvPr>
        </p:nvSpPr>
        <p:spPr/>
        <p:txBody>
          <a:bodyPr/>
          <a:lstStyle>
            <a:lvl1pPr>
              <a:defRPr/>
            </a:lvl1pPr>
          </a:lstStyle>
          <a:p>
            <a:fld id="{6C462115-E220-0C43-B76D-885DEC3DAF12}" type="slidenum">
              <a:rPr lang="en-GB"/>
              <a:pPr/>
              <a:t>‹#›</a:t>
            </a:fld>
            <a:endParaRPr lang="en-GB"/>
          </a:p>
        </p:txBody>
      </p:sp>
    </p:spTree>
    <p:extLst>
      <p:ext uri="{BB962C8B-B14F-4D97-AF65-F5344CB8AC3E}">
        <p14:creationId xmlns:p14="http://schemas.microsoft.com/office/powerpoint/2010/main" val="1416869823"/>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_rels/slideMaster2.xml.rels><?xml version="1.0" encoding="UTF-8" standalone="yes"?>
<Relationships xmlns="http://schemas.openxmlformats.org/package/2006/relationships"><Relationship Id="rId11" Type="http://schemas.openxmlformats.org/officeDocument/2006/relationships/slideLayout" Target="../slideLayouts/slideLayout22.xml"/><Relationship Id="rId12" Type="http://schemas.openxmlformats.org/officeDocument/2006/relationships/theme" Target="../theme/theme2.xml"/><Relationship Id="rId1" Type="http://schemas.openxmlformats.org/officeDocument/2006/relationships/slideLayout" Target="../slideLayouts/slideLayout12.xml"/><Relationship Id="rId2" Type="http://schemas.openxmlformats.org/officeDocument/2006/relationships/slideLayout" Target="../slideLayouts/slideLayout13.xml"/><Relationship Id="rId3" Type="http://schemas.openxmlformats.org/officeDocument/2006/relationships/slideLayout" Target="../slideLayouts/slideLayout14.xml"/><Relationship Id="rId4" Type="http://schemas.openxmlformats.org/officeDocument/2006/relationships/slideLayout" Target="../slideLayouts/slideLayout15.xml"/><Relationship Id="rId5" Type="http://schemas.openxmlformats.org/officeDocument/2006/relationships/slideLayout" Target="../slideLayouts/slideLayout16.xml"/><Relationship Id="rId6" Type="http://schemas.openxmlformats.org/officeDocument/2006/relationships/slideLayout" Target="../slideLayouts/slideLayout17.xml"/><Relationship Id="rId7" Type="http://schemas.openxmlformats.org/officeDocument/2006/relationships/slideLayout" Target="../slideLayouts/slideLayout18.xml"/><Relationship Id="rId8" Type="http://schemas.openxmlformats.org/officeDocument/2006/relationships/slideLayout" Target="../slideLayouts/slideLayout19.xml"/><Relationship Id="rId9" Type="http://schemas.openxmlformats.org/officeDocument/2006/relationships/slideLayout" Target="../slideLayouts/slideLayout20.xml"/><Relationship Id="rId10"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7B6A69F-4577-2342-B293-85AF7E0633A6}" type="datetimeFigureOut">
              <a:rPr lang="en-US" smtClean="0"/>
              <a:t>19/10/2016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1D3171A-B5B2-A040-A78B-2B40042168B8}" type="slidenum">
              <a:rPr lang="en-US" smtClean="0"/>
              <a:t>‹#›</a:t>
            </a:fld>
            <a:endParaRPr lang="en-US"/>
          </a:p>
        </p:txBody>
      </p:sp>
    </p:spTree>
    <p:extLst>
      <p:ext uri="{BB962C8B-B14F-4D97-AF65-F5344CB8AC3E}">
        <p14:creationId xmlns:p14="http://schemas.microsoft.com/office/powerpoint/2010/main" val="792946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91440" tIns="45720" rIns="91440" bIns="45720" numCol="1" anchor="ctr" anchorCtr="0" compatLnSpc="1">
            <a:prstTxWarp prst="textNoShape">
              <a:avLst/>
            </a:prstTxWarp>
          </a:bodyPr>
          <a:lstStyle/>
          <a:p>
            <a:pPr lvl="0"/>
            <a:r>
              <a:rPr lang="en-US"/>
              <a:t>Click to edit Master title style</a:t>
            </a:r>
            <a:endParaRPr lang="en-GB"/>
          </a:p>
        </p:txBody>
      </p:sp>
      <p:sp>
        <p:nvSpPr>
          <p:cNvPr id="1027" name="Text Placeholder 2"/>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wrap="square" lIns="91440" tIns="45720" rIns="91440" bIns="45720" numCol="1" anchor="ctr" anchorCtr="0" compatLnSpc="1">
            <a:prstTxWarp prst="textNoShape">
              <a:avLst/>
            </a:prstTxWarp>
          </a:bodyPr>
          <a:lstStyle>
            <a:lvl1pPr>
              <a:defRPr sz="1200">
                <a:solidFill>
                  <a:srgbClr val="898989"/>
                </a:solidFill>
                <a:latin typeface="Calibri" charset="0"/>
              </a:defRPr>
            </a:lvl1pPr>
          </a:lstStyle>
          <a:p>
            <a:pPr defTabSz="914400" fontAlgn="base">
              <a:spcBef>
                <a:spcPct val="0"/>
              </a:spcBef>
              <a:spcAft>
                <a:spcPct val="0"/>
              </a:spcAft>
            </a:pPr>
            <a:fld id="{8F235922-1AF6-BA4A-89D9-C1F9133670ED}" type="datetimeFigureOut">
              <a:rPr lang="en-US">
                <a:ea typeface="ＭＳ Ｐゴシック" charset="0"/>
                <a:cs typeface="Arial" charset="0"/>
              </a:rPr>
              <a:pPr defTabSz="914400" fontAlgn="base">
                <a:spcBef>
                  <a:spcPct val="0"/>
                </a:spcBef>
                <a:spcAft>
                  <a:spcPct val="0"/>
                </a:spcAft>
              </a:pPr>
              <a:t>19/10/2016</a:t>
            </a:fld>
            <a:endParaRPr lang="en-GB">
              <a:ea typeface="ＭＳ Ｐゴシック" charset="0"/>
              <a:cs typeface="Arial" charset="0"/>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smtClean="0">
                <a:solidFill>
                  <a:schemeClr val="tx1">
                    <a:tint val="75000"/>
                  </a:schemeClr>
                </a:solidFill>
                <a:latin typeface="+mn-lt"/>
                <a:ea typeface="+mn-ea"/>
                <a:cs typeface="+mn-cs"/>
              </a:defRPr>
            </a:lvl1pPr>
          </a:lstStyle>
          <a:p>
            <a:pPr defTabSz="914400">
              <a:defRPr/>
            </a:pPr>
            <a:endParaRPr lang="en-GB">
              <a:solidFill>
                <a:prstClr val="black">
                  <a:tint val="75000"/>
                </a:prstClr>
              </a:solidFill>
              <a:latin typeface="Calibri"/>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latin typeface="Calibri" charset="0"/>
              </a:defRPr>
            </a:lvl1pPr>
          </a:lstStyle>
          <a:p>
            <a:pPr defTabSz="914400" fontAlgn="base">
              <a:spcBef>
                <a:spcPct val="0"/>
              </a:spcBef>
              <a:spcAft>
                <a:spcPct val="0"/>
              </a:spcAft>
            </a:pPr>
            <a:fld id="{C65AD6AC-67A9-E748-A4FF-29FEFCC062D0}" type="slidenum">
              <a:rPr lang="en-GB">
                <a:ea typeface="ＭＳ Ｐゴシック" charset="0"/>
                <a:cs typeface="Arial" charset="0"/>
              </a:rPr>
              <a:pPr defTabSz="914400" fontAlgn="base">
                <a:spcBef>
                  <a:spcPct val="0"/>
                </a:spcBef>
                <a:spcAft>
                  <a:spcPct val="0"/>
                </a:spcAft>
              </a:pPr>
              <a:t>‹#›</a:t>
            </a:fld>
            <a:endParaRPr lang="en-GB">
              <a:ea typeface="ＭＳ Ｐゴシック" charset="0"/>
              <a:cs typeface="Arial" charset="0"/>
            </a:endParaRPr>
          </a:p>
        </p:txBody>
      </p:sp>
    </p:spTree>
    <p:extLst>
      <p:ext uri="{BB962C8B-B14F-4D97-AF65-F5344CB8AC3E}">
        <p14:creationId xmlns:p14="http://schemas.microsoft.com/office/powerpoint/2010/main" val="197989781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fontAlgn="base">
        <a:spcBef>
          <a:spcPct val="0"/>
        </a:spcBef>
        <a:spcAft>
          <a:spcPct val="0"/>
        </a:spcAft>
        <a:defRPr sz="4400" kern="1200">
          <a:solidFill>
            <a:schemeClr val="tx1"/>
          </a:solidFill>
          <a:latin typeface="+mj-lt"/>
          <a:ea typeface="ＭＳ Ｐゴシック" charset="0"/>
          <a:cs typeface="+mj-cs"/>
        </a:defRPr>
      </a:lvl1pPr>
      <a:lvl2pPr algn="ctr" rtl="0" fontAlgn="base">
        <a:spcBef>
          <a:spcPct val="0"/>
        </a:spcBef>
        <a:spcAft>
          <a:spcPct val="0"/>
        </a:spcAft>
        <a:defRPr sz="4400">
          <a:solidFill>
            <a:schemeClr val="tx1"/>
          </a:solidFill>
          <a:latin typeface="Calibri" charset="0"/>
          <a:ea typeface="ＭＳ Ｐゴシック" charset="0"/>
        </a:defRPr>
      </a:lvl2pPr>
      <a:lvl3pPr algn="ctr" rtl="0" fontAlgn="base">
        <a:spcBef>
          <a:spcPct val="0"/>
        </a:spcBef>
        <a:spcAft>
          <a:spcPct val="0"/>
        </a:spcAft>
        <a:defRPr sz="4400">
          <a:solidFill>
            <a:schemeClr val="tx1"/>
          </a:solidFill>
          <a:latin typeface="Calibri" charset="0"/>
          <a:ea typeface="ＭＳ Ｐゴシック" charset="0"/>
        </a:defRPr>
      </a:lvl3pPr>
      <a:lvl4pPr algn="ctr" rtl="0" fontAlgn="base">
        <a:spcBef>
          <a:spcPct val="0"/>
        </a:spcBef>
        <a:spcAft>
          <a:spcPct val="0"/>
        </a:spcAft>
        <a:defRPr sz="4400">
          <a:solidFill>
            <a:schemeClr val="tx1"/>
          </a:solidFill>
          <a:latin typeface="Calibri" charset="0"/>
          <a:ea typeface="ＭＳ Ｐゴシック" charset="0"/>
        </a:defRPr>
      </a:lvl4pPr>
      <a:lvl5pPr algn="ctr" rtl="0" fontAlgn="base">
        <a:spcBef>
          <a:spcPct val="0"/>
        </a:spcBef>
        <a:spcAft>
          <a:spcPct val="0"/>
        </a:spcAft>
        <a:defRPr sz="4400">
          <a:solidFill>
            <a:schemeClr val="tx1"/>
          </a:solidFill>
          <a:latin typeface="Calibri" charset="0"/>
          <a:ea typeface="ＭＳ Ｐゴシック" charset="0"/>
        </a:defRPr>
      </a:lvl5pPr>
      <a:lvl6pPr marL="457200" algn="ctr" rtl="0" fontAlgn="base">
        <a:spcBef>
          <a:spcPct val="0"/>
        </a:spcBef>
        <a:spcAft>
          <a:spcPct val="0"/>
        </a:spcAft>
        <a:defRPr sz="4400">
          <a:solidFill>
            <a:schemeClr val="tx1"/>
          </a:solidFill>
          <a:latin typeface="Calibri" charset="0"/>
          <a:ea typeface="ＭＳ Ｐゴシック" charset="0"/>
        </a:defRPr>
      </a:lvl6pPr>
      <a:lvl7pPr marL="914400" algn="ctr" rtl="0" fontAlgn="base">
        <a:spcBef>
          <a:spcPct val="0"/>
        </a:spcBef>
        <a:spcAft>
          <a:spcPct val="0"/>
        </a:spcAft>
        <a:defRPr sz="4400">
          <a:solidFill>
            <a:schemeClr val="tx1"/>
          </a:solidFill>
          <a:latin typeface="Calibri" charset="0"/>
          <a:ea typeface="ＭＳ Ｐゴシック" charset="0"/>
        </a:defRPr>
      </a:lvl7pPr>
      <a:lvl8pPr marL="1371600" algn="ctr" rtl="0" fontAlgn="base">
        <a:spcBef>
          <a:spcPct val="0"/>
        </a:spcBef>
        <a:spcAft>
          <a:spcPct val="0"/>
        </a:spcAft>
        <a:defRPr sz="4400">
          <a:solidFill>
            <a:schemeClr val="tx1"/>
          </a:solidFill>
          <a:latin typeface="Calibri" charset="0"/>
          <a:ea typeface="ＭＳ Ｐゴシック" charset="0"/>
        </a:defRPr>
      </a:lvl8pPr>
      <a:lvl9pPr marL="1828800" algn="ctr" rtl="0" fontAlgn="base">
        <a:spcBef>
          <a:spcPct val="0"/>
        </a:spcBef>
        <a:spcAft>
          <a:spcPct val="0"/>
        </a:spcAft>
        <a:defRPr sz="4400">
          <a:solidFill>
            <a:schemeClr val="tx1"/>
          </a:solidFill>
          <a:latin typeface="Calibri" charset="0"/>
          <a:ea typeface="ＭＳ Ｐゴシック" charset="0"/>
        </a:defRPr>
      </a:lvl9pPr>
    </p:titleStyle>
    <p:bodyStyle>
      <a:lvl1pPr marL="342900" indent="-342900" algn="l" rtl="0" fontAlgn="base">
        <a:spcBef>
          <a:spcPct val="20000"/>
        </a:spcBef>
        <a:spcAft>
          <a:spcPct val="0"/>
        </a:spcAft>
        <a:buFont typeface="Arial" charset="0"/>
        <a:buChar char="•"/>
        <a:defRPr sz="3200" kern="1200">
          <a:solidFill>
            <a:schemeClr val="tx1"/>
          </a:solidFill>
          <a:latin typeface="+mn-lt"/>
          <a:ea typeface="ＭＳ Ｐゴシック" charset="0"/>
          <a:cs typeface="+mn-cs"/>
        </a:defRPr>
      </a:lvl1pPr>
      <a:lvl2pPr marL="742950" indent="-285750" algn="l" rtl="0" fontAlgn="base">
        <a:spcBef>
          <a:spcPct val="20000"/>
        </a:spcBef>
        <a:spcAft>
          <a:spcPct val="0"/>
        </a:spcAft>
        <a:buFont typeface="Arial" charset="0"/>
        <a:buChar char="–"/>
        <a:defRPr sz="2800" kern="1200">
          <a:solidFill>
            <a:schemeClr val="tx1"/>
          </a:solidFill>
          <a:latin typeface="+mn-lt"/>
          <a:ea typeface="ＭＳ Ｐゴシック" charset="0"/>
          <a:cs typeface="+mn-cs"/>
        </a:defRPr>
      </a:lvl2pPr>
      <a:lvl3pPr marL="1143000" indent="-228600" algn="l" rtl="0" fontAlgn="base">
        <a:spcBef>
          <a:spcPct val="20000"/>
        </a:spcBef>
        <a:spcAft>
          <a:spcPct val="0"/>
        </a:spcAft>
        <a:buFont typeface="Arial" charset="0"/>
        <a:buChar char="•"/>
        <a:defRPr sz="2400" kern="1200">
          <a:solidFill>
            <a:schemeClr val="tx1"/>
          </a:solidFill>
          <a:latin typeface="+mn-lt"/>
          <a:ea typeface="ＭＳ Ｐゴシック" charset="0"/>
          <a:cs typeface="+mn-cs"/>
        </a:defRPr>
      </a:lvl3pPr>
      <a:lvl4pPr marL="1600200" indent="-228600" algn="l" rtl="0" fontAlgn="base">
        <a:spcBef>
          <a:spcPct val="20000"/>
        </a:spcBef>
        <a:spcAft>
          <a:spcPct val="0"/>
        </a:spcAft>
        <a:buFont typeface="Arial" charset="0"/>
        <a:buChar char="–"/>
        <a:defRPr sz="2000" kern="1200">
          <a:solidFill>
            <a:schemeClr val="tx1"/>
          </a:solidFill>
          <a:latin typeface="+mn-lt"/>
          <a:ea typeface="ＭＳ Ｐゴシック" charset="0"/>
          <a:cs typeface="+mn-cs"/>
        </a:defRPr>
      </a:lvl4pPr>
      <a:lvl5pPr marL="2057400" indent="-228600" algn="l" rtl="0" fontAlgn="base">
        <a:spcBef>
          <a:spcPct val="20000"/>
        </a:spcBef>
        <a:spcAft>
          <a:spcPct val="0"/>
        </a:spcAft>
        <a:buFont typeface="Arial" charset="0"/>
        <a:buChar char="»"/>
        <a:defRPr sz="2000" kern="1200">
          <a:solidFill>
            <a:schemeClr val="tx1"/>
          </a:solidFill>
          <a:latin typeface="+mn-lt"/>
          <a:ea typeface="ＭＳ Ｐゴシック" charset="0"/>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4.jpeg"/><Relationship Id="rId3" Type="http://schemas.openxmlformats.org/officeDocument/2006/relationships/image" Target="../media/image5.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jpeg"/><Relationship Id="rId3" Type="http://schemas.openxmlformats.org/officeDocument/2006/relationships/image" Target="../media/image4.jpe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jpe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8.jpe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9.jpe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0.jpe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1.jpeg"/><Relationship Id="rId3" Type="http://schemas.openxmlformats.org/officeDocument/2006/relationships/image" Target="../media/image12.jpe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3.jpeg"/><Relationship Id="rId3" Type="http://schemas.openxmlformats.org/officeDocument/2006/relationships/image" Target="../media/image14.jpe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5.jpeg"/><Relationship Id="rId3" Type="http://schemas.openxmlformats.org/officeDocument/2006/relationships/image" Target="../media/image16.jpe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7.jpeg"/><Relationship Id="rId3" Type="http://schemas.openxmlformats.org/officeDocument/2006/relationships/image" Target="../media/image18.jpe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9.jpg"/><Relationship Id="rId3" Type="http://schemas.openxmlformats.org/officeDocument/2006/relationships/image" Target="../media/image20.jp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1.jpg"/><Relationship Id="rId3" Type="http://schemas.openxmlformats.org/officeDocument/2006/relationships/image" Target="../media/image22.jp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image" Target="../media/image2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46532" y="1352776"/>
            <a:ext cx="8857041" cy="5632311"/>
          </a:xfrm>
          <a:prstGeom prst="rect">
            <a:avLst/>
          </a:prstGeom>
          <a:noFill/>
        </p:spPr>
        <p:txBody>
          <a:bodyPr wrap="square" rtlCol="0">
            <a:spAutoFit/>
          </a:bodyPr>
          <a:lstStyle/>
          <a:p>
            <a:pPr algn="ctr"/>
            <a:r>
              <a:rPr lang="en-US" sz="3600" b="1" dirty="0" smtClean="0"/>
              <a:t>DISSERTATION</a:t>
            </a:r>
          </a:p>
          <a:p>
            <a:pPr algn="ctr"/>
            <a:endParaRPr lang="en-US" sz="3600" b="1" dirty="0"/>
          </a:p>
          <a:p>
            <a:pPr algn="ctr"/>
            <a:r>
              <a:rPr lang="en-US" sz="3600" b="1" dirty="0" smtClean="0"/>
              <a:t>Session Three</a:t>
            </a:r>
          </a:p>
          <a:p>
            <a:pPr algn="ctr"/>
            <a:endParaRPr lang="en-US" sz="3600" b="1" dirty="0"/>
          </a:p>
          <a:p>
            <a:pPr algn="ctr"/>
            <a:r>
              <a:rPr lang="en-US" sz="4800" b="1" dirty="0" smtClean="0"/>
              <a:t>ANALYTICAL SKILLS RESEARCH</a:t>
            </a:r>
          </a:p>
          <a:p>
            <a:pPr algn="ctr"/>
            <a:endParaRPr lang="en-US" sz="4800" b="1" dirty="0" smtClean="0"/>
          </a:p>
          <a:p>
            <a:pPr lvl="0"/>
            <a:r>
              <a:rPr lang="en-GB" sz="2400" dirty="0" smtClean="0"/>
              <a:t>1. Visual </a:t>
            </a:r>
            <a:r>
              <a:rPr lang="en-GB" sz="2400" dirty="0"/>
              <a:t>analysis – describe, analyse and evaluate images</a:t>
            </a:r>
          </a:p>
          <a:p>
            <a:pPr lvl="0"/>
            <a:r>
              <a:rPr lang="en-GB" sz="2400" dirty="0" smtClean="0"/>
              <a:t>2. Visual </a:t>
            </a:r>
            <a:r>
              <a:rPr lang="en-GB" sz="2400" dirty="0"/>
              <a:t>and/or aural quotes</a:t>
            </a:r>
          </a:p>
          <a:p>
            <a:pPr algn="ctr"/>
            <a:endParaRPr lang="en-US" sz="3600" b="1" dirty="0"/>
          </a:p>
          <a:p>
            <a:pPr algn="ctr"/>
            <a:endParaRPr lang="en-US" sz="3600" b="1" dirty="0"/>
          </a:p>
        </p:txBody>
      </p:sp>
      <p:pic>
        <p:nvPicPr>
          <p:cNvPr id="5" name="Picture 4"/>
          <p:cNvPicPr>
            <a:picLocks noChangeAspect="1"/>
          </p:cNvPicPr>
          <p:nvPr/>
        </p:nvPicPr>
        <p:blipFill>
          <a:blip r:embed="rId2"/>
          <a:stretch>
            <a:fillRect/>
          </a:stretch>
        </p:blipFill>
        <p:spPr>
          <a:xfrm>
            <a:off x="0" y="-1"/>
            <a:ext cx="3044608" cy="2759969"/>
          </a:xfrm>
          <a:prstGeom prst="rect">
            <a:avLst/>
          </a:prstGeom>
        </p:spPr>
      </p:pic>
      <p:pic>
        <p:nvPicPr>
          <p:cNvPr id="6" name="Picture 5"/>
          <p:cNvPicPr>
            <a:picLocks noChangeAspect="1"/>
          </p:cNvPicPr>
          <p:nvPr/>
        </p:nvPicPr>
        <p:blipFill>
          <a:blip r:embed="rId2"/>
          <a:stretch>
            <a:fillRect/>
          </a:stretch>
        </p:blipFill>
        <p:spPr>
          <a:xfrm>
            <a:off x="6099392" y="-1"/>
            <a:ext cx="3044608" cy="2759969"/>
          </a:xfrm>
          <a:prstGeom prst="rect">
            <a:avLst/>
          </a:prstGeom>
        </p:spPr>
      </p:pic>
    </p:spTree>
    <p:extLst>
      <p:ext uri="{BB962C8B-B14F-4D97-AF65-F5344CB8AC3E}">
        <p14:creationId xmlns:p14="http://schemas.microsoft.com/office/powerpoint/2010/main" val="482004471"/>
      </p:ext>
    </p:extLst>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09346" y="667485"/>
            <a:ext cx="8694228" cy="4616648"/>
          </a:xfrm>
          <a:prstGeom prst="rect">
            <a:avLst/>
          </a:prstGeom>
          <a:noFill/>
        </p:spPr>
        <p:txBody>
          <a:bodyPr wrap="square" rtlCol="0">
            <a:spAutoFit/>
          </a:bodyPr>
          <a:lstStyle/>
          <a:p>
            <a:r>
              <a:rPr lang="en-US" dirty="0" smtClean="0"/>
              <a:t>To </a:t>
            </a:r>
            <a:r>
              <a:rPr lang="en-US" dirty="0" err="1" smtClean="0"/>
              <a:t>analyse</a:t>
            </a:r>
            <a:r>
              <a:rPr lang="en-US" dirty="0" smtClean="0"/>
              <a:t> is…</a:t>
            </a:r>
          </a:p>
          <a:p>
            <a:endParaRPr lang="en-US" dirty="0"/>
          </a:p>
          <a:p>
            <a:r>
              <a:rPr lang="en-US" sz="6000" b="1" dirty="0" smtClean="0"/>
              <a:t>“…to study or examine something in detail, in order to discover more about it.”</a:t>
            </a:r>
            <a:endParaRPr lang="en-US" sz="6000" b="1" dirty="0"/>
          </a:p>
          <a:p>
            <a:r>
              <a:rPr lang="en-US" dirty="0" smtClean="0"/>
              <a:t>												Cambridge Dictionaries Online</a:t>
            </a:r>
            <a:endParaRPr lang="en-US" dirty="0"/>
          </a:p>
        </p:txBody>
      </p:sp>
    </p:spTree>
    <p:extLst>
      <p:ext uri="{BB962C8B-B14F-4D97-AF65-F5344CB8AC3E}">
        <p14:creationId xmlns:p14="http://schemas.microsoft.com/office/powerpoint/2010/main" val="1065032945"/>
      </p:ext>
    </p:extLst>
  </p:cSld>
  <p:clrMapOvr>
    <a:masterClrMapping/>
  </p:clrMapOvr>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538199" y="387427"/>
            <a:ext cx="8137568" cy="5509200"/>
          </a:xfrm>
          <a:prstGeom prst="rect">
            <a:avLst/>
          </a:prstGeom>
          <a:noFill/>
        </p:spPr>
        <p:txBody>
          <a:bodyPr wrap="square" rtlCol="0">
            <a:spAutoFit/>
          </a:bodyPr>
          <a:lstStyle/>
          <a:p>
            <a:r>
              <a:rPr lang="en-US" sz="4400" b="1" dirty="0" smtClean="0"/>
              <a:t>Three previous ways of </a:t>
            </a:r>
            <a:r>
              <a:rPr lang="en-US" sz="4400" b="1" dirty="0" err="1" smtClean="0"/>
              <a:t>analysing</a:t>
            </a:r>
            <a:r>
              <a:rPr lang="en-US" sz="4400" b="1" dirty="0" smtClean="0"/>
              <a:t> (media) texts…</a:t>
            </a:r>
          </a:p>
          <a:p>
            <a:endParaRPr lang="en-US" sz="4400" b="1" dirty="0" smtClean="0"/>
          </a:p>
          <a:p>
            <a:r>
              <a:rPr lang="en-US" sz="4400" b="1" dirty="0" smtClean="0"/>
              <a:t>The Text itself</a:t>
            </a:r>
          </a:p>
          <a:p>
            <a:endParaRPr lang="en-US" sz="4400" b="1" dirty="0"/>
          </a:p>
          <a:p>
            <a:r>
              <a:rPr lang="en-US" sz="4400" b="1" dirty="0" smtClean="0"/>
              <a:t>Institutions</a:t>
            </a:r>
          </a:p>
          <a:p>
            <a:endParaRPr lang="en-US" sz="4400" b="1" dirty="0"/>
          </a:p>
          <a:p>
            <a:r>
              <a:rPr lang="en-US" sz="4400" b="1" dirty="0" smtClean="0"/>
              <a:t>The Audience</a:t>
            </a:r>
            <a:endParaRPr lang="en-US" sz="4400" b="1" dirty="0"/>
          </a:p>
        </p:txBody>
      </p:sp>
      <p:pic>
        <p:nvPicPr>
          <p:cNvPr id="6" name="Picture 5"/>
          <p:cNvPicPr>
            <a:picLocks noChangeAspect="1"/>
          </p:cNvPicPr>
          <p:nvPr/>
        </p:nvPicPr>
        <p:blipFill>
          <a:blip r:embed="rId2"/>
          <a:stretch>
            <a:fillRect/>
          </a:stretch>
        </p:blipFill>
        <p:spPr>
          <a:xfrm>
            <a:off x="3018118" y="1195295"/>
            <a:ext cx="8337177" cy="5558118"/>
          </a:xfrm>
          <a:prstGeom prst="rect">
            <a:avLst/>
          </a:prstGeom>
        </p:spPr>
      </p:pic>
    </p:spTree>
    <p:extLst>
      <p:ext uri="{BB962C8B-B14F-4D97-AF65-F5344CB8AC3E}">
        <p14:creationId xmlns:p14="http://schemas.microsoft.com/office/powerpoint/2010/main" val="1262545877"/>
      </p:ext>
    </p:extLst>
  </p:cSld>
  <p:clrMapOvr>
    <a:masterClrMapping/>
  </p:clrMapOvr>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extBox 3"/>
          <p:cNvSpPr txBox="1">
            <a:spLocks noChangeArrowheads="1"/>
          </p:cNvSpPr>
          <p:nvPr/>
        </p:nvSpPr>
        <p:spPr bwMode="auto">
          <a:xfrm>
            <a:off x="285750" y="5195888"/>
            <a:ext cx="8643938" cy="1662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charset="0"/>
                <a:ea typeface="ＭＳ Ｐゴシック" charset="0"/>
              </a:defRPr>
            </a:lvl1pPr>
            <a:lvl2pPr marL="742950" indent="-285750">
              <a:defRPr>
                <a:solidFill>
                  <a:schemeClr val="tx1"/>
                </a:solidFill>
                <a:latin typeface="Calibri" charset="0"/>
                <a:ea typeface="ＭＳ Ｐゴシック" charset="0"/>
              </a:defRPr>
            </a:lvl2pPr>
            <a:lvl3pPr marL="1143000" indent="-228600">
              <a:defRPr>
                <a:solidFill>
                  <a:schemeClr val="tx1"/>
                </a:solidFill>
                <a:latin typeface="Calibri" charset="0"/>
                <a:ea typeface="ＭＳ Ｐゴシック" charset="0"/>
              </a:defRPr>
            </a:lvl3pPr>
            <a:lvl4pPr marL="1600200" indent="-228600">
              <a:defRPr>
                <a:solidFill>
                  <a:schemeClr val="tx1"/>
                </a:solidFill>
                <a:latin typeface="Calibri" charset="0"/>
                <a:ea typeface="ＭＳ Ｐゴシック" charset="0"/>
              </a:defRPr>
            </a:lvl4pPr>
            <a:lvl5pPr marL="2057400" indent="-228600">
              <a:defRPr>
                <a:solidFill>
                  <a:schemeClr val="tx1"/>
                </a:solidFill>
                <a:latin typeface="Calibri" charset="0"/>
                <a:ea typeface="ＭＳ Ｐゴシック" charset="0"/>
              </a:defRPr>
            </a:lvl5pPr>
            <a:lvl6pPr marL="2514600" indent="-228600" fontAlgn="base">
              <a:spcBef>
                <a:spcPct val="0"/>
              </a:spcBef>
              <a:spcAft>
                <a:spcPct val="0"/>
              </a:spcAft>
              <a:defRPr>
                <a:solidFill>
                  <a:schemeClr val="tx1"/>
                </a:solidFill>
                <a:latin typeface="Calibri" charset="0"/>
                <a:ea typeface="ＭＳ Ｐゴシック" charset="0"/>
              </a:defRPr>
            </a:lvl6pPr>
            <a:lvl7pPr marL="2971800" indent="-228600" fontAlgn="base">
              <a:spcBef>
                <a:spcPct val="0"/>
              </a:spcBef>
              <a:spcAft>
                <a:spcPct val="0"/>
              </a:spcAft>
              <a:defRPr>
                <a:solidFill>
                  <a:schemeClr val="tx1"/>
                </a:solidFill>
                <a:latin typeface="Calibri" charset="0"/>
                <a:ea typeface="ＭＳ Ｐゴシック" charset="0"/>
              </a:defRPr>
            </a:lvl7pPr>
            <a:lvl8pPr marL="3429000" indent="-228600" fontAlgn="base">
              <a:spcBef>
                <a:spcPct val="0"/>
              </a:spcBef>
              <a:spcAft>
                <a:spcPct val="0"/>
              </a:spcAft>
              <a:defRPr>
                <a:solidFill>
                  <a:schemeClr val="tx1"/>
                </a:solidFill>
                <a:latin typeface="Calibri" charset="0"/>
                <a:ea typeface="ＭＳ Ｐゴシック" charset="0"/>
              </a:defRPr>
            </a:lvl8pPr>
            <a:lvl9pPr marL="3886200" indent="-228600" fontAlgn="base">
              <a:spcBef>
                <a:spcPct val="0"/>
              </a:spcBef>
              <a:spcAft>
                <a:spcPct val="0"/>
              </a:spcAft>
              <a:defRPr>
                <a:solidFill>
                  <a:schemeClr val="tx1"/>
                </a:solidFill>
                <a:latin typeface="Calibri" charset="0"/>
                <a:ea typeface="ＭＳ Ｐゴシック" charset="0"/>
              </a:defRPr>
            </a:lvl9pPr>
          </a:lstStyle>
          <a:p>
            <a:r>
              <a:rPr lang="en-GB" sz="2800" dirty="0"/>
              <a:t>John B. Thompson, “Mass Communication and Modern Culture” in O’Sullivan, T. and </a:t>
            </a:r>
            <a:r>
              <a:rPr lang="en-GB" sz="2800" dirty="0" err="1"/>
              <a:t>Jewkes</a:t>
            </a:r>
            <a:r>
              <a:rPr lang="en-GB" sz="2800" dirty="0"/>
              <a:t>, Y. (Eds.) </a:t>
            </a:r>
            <a:r>
              <a:rPr lang="en-GB" sz="2800" i="1" dirty="0"/>
              <a:t>The Media Studies Reader </a:t>
            </a:r>
            <a:r>
              <a:rPr lang="en-GB" sz="2800" dirty="0"/>
              <a:t>(London: Arnold 1997)</a:t>
            </a:r>
          </a:p>
          <a:p>
            <a:endParaRPr lang="en-GB" dirty="0"/>
          </a:p>
        </p:txBody>
      </p:sp>
      <p:sp>
        <p:nvSpPr>
          <p:cNvPr id="4099" name="TextBox 4"/>
          <p:cNvSpPr txBox="1">
            <a:spLocks noChangeArrowheads="1"/>
          </p:cNvSpPr>
          <p:nvPr/>
        </p:nvSpPr>
        <p:spPr bwMode="auto">
          <a:xfrm>
            <a:off x="785813" y="190500"/>
            <a:ext cx="7429500" cy="4524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charset="0"/>
                <a:ea typeface="ＭＳ Ｐゴシック" charset="0"/>
              </a:defRPr>
            </a:lvl1pPr>
            <a:lvl2pPr marL="742950" indent="-285750">
              <a:defRPr>
                <a:solidFill>
                  <a:schemeClr val="tx1"/>
                </a:solidFill>
                <a:latin typeface="Calibri" charset="0"/>
                <a:ea typeface="ＭＳ Ｐゴシック" charset="0"/>
              </a:defRPr>
            </a:lvl2pPr>
            <a:lvl3pPr marL="1143000" indent="-228600">
              <a:defRPr>
                <a:solidFill>
                  <a:schemeClr val="tx1"/>
                </a:solidFill>
                <a:latin typeface="Calibri" charset="0"/>
                <a:ea typeface="ＭＳ Ｐゴシック" charset="0"/>
              </a:defRPr>
            </a:lvl3pPr>
            <a:lvl4pPr marL="1600200" indent="-228600">
              <a:defRPr>
                <a:solidFill>
                  <a:schemeClr val="tx1"/>
                </a:solidFill>
                <a:latin typeface="Calibri" charset="0"/>
                <a:ea typeface="ＭＳ Ｐゴシック" charset="0"/>
              </a:defRPr>
            </a:lvl4pPr>
            <a:lvl5pPr marL="2057400" indent="-228600">
              <a:defRPr>
                <a:solidFill>
                  <a:schemeClr val="tx1"/>
                </a:solidFill>
                <a:latin typeface="Calibri" charset="0"/>
                <a:ea typeface="ＭＳ Ｐゴシック" charset="0"/>
              </a:defRPr>
            </a:lvl5pPr>
            <a:lvl6pPr marL="2514600" indent="-228600" fontAlgn="base">
              <a:spcBef>
                <a:spcPct val="0"/>
              </a:spcBef>
              <a:spcAft>
                <a:spcPct val="0"/>
              </a:spcAft>
              <a:defRPr>
                <a:solidFill>
                  <a:schemeClr val="tx1"/>
                </a:solidFill>
                <a:latin typeface="Calibri" charset="0"/>
                <a:ea typeface="ＭＳ Ｐゴシック" charset="0"/>
              </a:defRPr>
            </a:lvl6pPr>
            <a:lvl7pPr marL="2971800" indent="-228600" fontAlgn="base">
              <a:spcBef>
                <a:spcPct val="0"/>
              </a:spcBef>
              <a:spcAft>
                <a:spcPct val="0"/>
              </a:spcAft>
              <a:defRPr>
                <a:solidFill>
                  <a:schemeClr val="tx1"/>
                </a:solidFill>
                <a:latin typeface="Calibri" charset="0"/>
                <a:ea typeface="ＭＳ Ｐゴシック" charset="0"/>
              </a:defRPr>
            </a:lvl7pPr>
            <a:lvl8pPr marL="3429000" indent="-228600" fontAlgn="base">
              <a:spcBef>
                <a:spcPct val="0"/>
              </a:spcBef>
              <a:spcAft>
                <a:spcPct val="0"/>
              </a:spcAft>
              <a:defRPr>
                <a:solidFill>
                  <a:schemeClr val="tx1"/>
                </a:solidFill>
                <a:latin typeface="Calibri" charset="0"/>
                <a:ea typeface="ＭＳ Ｐゴシック" charset="0"/>
              </a:defRPr>
            </a:lvl8pPr>
            <a:lvl9pPr marL="3886200" indent="-228600" fontAlgn="base">
              <a:spcBef>
                <a:spcPct val="0"/>
              </a:spcBef>
              <a:spcAft>
                <a:spcPct val="0"/>
              </a:spcAft>
              <a:defRPr>
                <a:solidFill>
                  <a:schemeClr val="tx1"/>
                </a:solidFill>
                <a:latin typeface="Calibri" charset="0"/>
                <a:ea typeface="ＭＳ Ｐゴシック" charset="0"/>
              </a:defRPr>
            </a:lvl9pPr>
          </a:lstStyle>
          <a:p>
            <a:pPr algn="ctr"/>
            <a:r>
              <a:rPr lang="en-GB" sz="3200" b="1" dirty="0"/>
              <a:t>Audiences</a:t>
            </a:r>
          </a:p>
          <a:p>
            <a:endParaRPr lang="en-GB" sz="3200" b="1" dirty="0"/>
          </a:p>
          <a:p>
            <a:pPr algn="ctr"/>
            <a:r>
              <a:rPr lang="en-GB" sz="3200" b="1" dirty="0"/>
              <a:t>Institutions</a:t>
            </a:r>
          </a:p>
          <a:p>
            <a:endParaRPr lang="en-GB" sz="3200" b="1" dirty="0"/>
          </a:p>
          <a:p>
            <a:pPr algn="ctr"/>
            <a:r>
              <a:rPr lang="en-GB" sz="3200" b="1" dirty="0"/>
              <a:t>Economics</a:t>
            </a:r>
          </a:p>
          <a:p>
            <a:endParaRPr lang="en-GB" sz="3200" b="1" dirty="0"/>
          </a:p>
          <a:p>
            <a:pPr algn="ctr"/>
            <a:r>
              <a:rPr lang="en-GB" sz="3200" b="1" dirty="0"/>
              <a:t>Regulations</a:t>
            </a:r>
          </a:p>
          <a:p>
            <a:endParaRPr lang="en-GB" sz="3200" b="1" dirty="0"/>
          </a:p>
          <a:p>
            <a:pPr algn="ctr"/>
            <a:r>
              <a:rPr lang="en-GB" sz="3200" b="1" dirty="0"/>
              <a:t>Histories</a:t>
            </a:r>
          </a:p>
        </p:txBody>
      </p:sp>
      <p:pic>
        <p:nvPicPr>
          <p:cNvPr id="2" name="Picture 1"/>
          <p:cNvPicPr>
            <a:picLocks noChangeAspect="1"/>
          </p:cNvPicPr>
          <p:nvPr/>
        </p:nvPicPr>
        <p:blipFill>
          <a:blip r:embed="rId2"/>
          <a:stretch>
            <a:fillRect/>
          </a:stretch>
        </p:blipFill>
        <p:spPr>
          <a:xfrm>
            <a:off x="5562600" y="1413436"/>
            <a:ext cx="3581400" cy="3911600"/>
          </a:xfrm>
          <a:prstGeom prst="rect">
            <a:avLst/>
          </a:prstGeom>
        </p:spPr>
      </p:pic>
    </p:spTree>
    <p:extLst>
      <p:ext uri="{BB962C8B-B14F-4D97-AF65-F5344CB8AC3E}">
        <p14:creationId xmlns:p14="http://schemas.microsoft.com/office/powerpoint/2010/main" val="1534761422"/>
      </p:ext>
    </p:extLst>
  </p:cSld>
  <p:clrMapOvr>
    <a:masterClrMapping/>
  </p:clrMapOvr>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extBox 3"/>
          <p:cNvSpPr txBox="1">
            <a:spLocks noChangeArrowheads="1"/>
          </p:cNvSpPr>
          <p:nvPr/>
        </p:nvSpPr>
        <p:spPr bwMode="auto">
          <a:xfrm>
            <a:off x="857250" y="1149350"/>
            <a:ext cx="7358063" cy="4708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charset="0"/>
                <a:ea typeface="ＭＳ Ｐゴシック" charset="0"/>
              </a:defRPr>
            </a:lvl1pPr>
            <a:lvl2pPr marL="742950" indent="-285750">
              <a:defRPr>
                <a:solidFill>
                  <a:schemeClr val="tx1"/>
                </a:solidFill>
                <a:latin typeface="Calibri" charset="0"/>
                <a:ea typeface="ＭＳ Ｐゴシック" charset="0"/>
              </a:defRPr>
            </a:lvl2pPr>
            <a:lvl3pPr marL="1143000" indent="-228600">
              <a:defRPr>
                <a:solidFill>
                  <a:schemeClr val="tx1"/>
                </a:solidFill>
                <a:latin typeface="Calibri" charset="0"/>
                <a:ea typeface="ＭＳ Ｐゴシック" charset="0"/>
              </a:defRPr>
            </a:lvl3pPr>
            <a:lvl4pPr marL="1600200" indent="-228600">
              <a:defRPr>
                <a:solidFill>
                  <a:schemeClr val="tx1"/>
                </a:solidFill>
                <a:latin typeface="Calibri" charset="0"/>
                <a:ea typeface="ＭＳ Ｐゴシック" charset="0"/>
              </a:defRPr>
            </a:lvl4pPr>
            <a:lvl5pPr marL="2057400" indent="-228600">
              <a:defRPr>
                <a:solidFill>
                  <a:schemeClr val="tx1"/>
                </a:solidFill>
                <a:latin typeface="Calibri" charset="0"/>
                <a:ea typeface="ＭＳ Ｐゴシック" charset="0"/>
              </a:defRPr>
            </a:lvl5pPr>
            <a:lvl6pPr marL="2514600" indent="-228600" fontAlgn="base">
              <a:spcBef>
                <a:spcPct val="0"/>
              </a:spcBef>
              <a:spcAft>
                <a:spcPct val="0"/>
              </a:spcAft>
              <a:defRPr>
                <a:solidFill>
                  <a:schemeClr val="tx1"/>
                </a:solidFill>
                <a:latin typeface="Calibri" charset="0"/>
                <a:ea typeface="ＭＳ Ｐゴシック" charset="0"/>
              </a:defRPr>
            </a:lvl6pPr>
            <a:lvl7pPr marL="2971800" indent="-228600" fontAlgn="base">
              <a:spcBef>
                <a:spcPct val="0"/>
              </a:spcBef>
              <a:spcAft>
                <a:spcPct val="0"/>
              </a:spcAft>
              <a:defRPr>
                <a:solidFill>
                  <a:schemeClr val="tx1"/>
                </a:solidFill>
                <a:latin typeface="Calibri" charset="0"/>
                <a:ea typeface="ＭＳ Ｐゴシック" charset="0"/>
              </a:defRPr>
            </a:lvl7pPr>
            <a:lvl8pPr marL="3429000" indent="-228600" fontAlgn="base">
              <a:spcBef>
                <a:spcPct val="0"/>
              </a:spcBef>
              <a:spcAft>
                <a:spcPct val="0"/>
              </a:spcAft>
              <a:defRPr>
                <a:solidFill>
                  <a:schemeClr val="tx1"/>
                </a:solidFill>
                <a:latin typeface="Calibri" charset="0"/>
                <a:ea typeface="ＭＳ Ｐゴシック" charset="0"/>
              </a:defRPr>
            </a:lvl8pPr>
            <a:lvl9pPr marL="3886200" indent="-228600" fontAlgn="base">
              <a:spcBef>
                <a:spcPct val="0"/>
              </a:spcBef>
              <a:spcAft>
                <a:spcPct val="0"/>
              </a:spcAft>
              <a:defRPr>
                <a:solidFill>
                  <a:schemeClr val="tx1"/>
                </a:solidFill>
                <a:latin typeface="Calibri" charset="0"/>
                <a:ea typeface="ＭＳ Ｐゴシック" charset="0"/>
              </a:defRPr>
            </a:lvl9pPr>
          </a:lstStyle>
          <a:p>
            <a:pPr defTabSz="914400" fontAlgn="base">
              <a:spcBef>
                <a:spcPct val="0"/>
              </a:spcBef>
              <a:spcAft>
                <a:spcPct val="0"/>
              </a:spcAft>
            </a:pPr>
            <a:r>
              <a:rPr lang="en-GB" sz="2400" b="1" dirty="0">
                <a:solidFill>
                  <a:prstClr val="black"/>
                </a:solidFill>
                <a:cs typeface="Arial" charset="0"/>
              </a:rPr>
              <a:t>Newspapers, radio and television are major sources of information, ideas and images concerning events which take place beyond our immediate milieu. The figures who feature in films and programmes become points of reference in a culture which exists far beyond the sphere of social interaction, while films, programs and other products form a </a:t>
            </a:r>
            <a:r>
              <a:rPr lang="en-GB" sz="2400" b="1" i="1" dirty="0">
                <a:solidFill>
                  <a:srgbClr val="FF0000"/>
                </a:solidFill>
                <a:cs typeface="Arial" charset="0"/>
              </a:rPr>
              <a:t>tissue of shared experience</a:t>
            </a:r>
            <a:r>
              <a:rPr lang="en-GB" sz="2400" b="1" dirty="0">
                <a:solidFill>
                  <a:srgbClr val="FF0000"/>
                </a:solidFill>
                <a:cs typeface="Arial" charset="0"/>
              </a:rPr>
              <a:t> </a:t>
            </a:r>
            <a:r>
              <a:rPr lang="en-GB" sz="2400" b="1" dirty="0">
                <a:solidFill>
                  <a:prstClr val="black"/>
                </a:solidFill>
                <a:cs typeface="Arial" charset="0"/>
              </a:rPr>
              <a:t>and collective memory. Even those forms of entertainment which have existed for centuries, such as popular music and sport, are now inseparable from media and mass communication.</a:t>
            </a:r>
          </a:p>
          <a:p>
            <a:pPr defTabSz="914400" fontAlgn="base">
              <a:spcBef>
                <a:spcPct val="0"/>
              </a:spcBef>
              <a:spcAft>
                <a:spcPct val="0"/>
              </a:spcAft>
            </a:pPr>
            <a:endParaRPr lang="en-GB" dirty="0">
              <a:solidFill>
                <a:prstClr val="black"/>
              </a:solidFill>
              <a:cs typeface="Arial" charset="0"/>
            </a:endParaRPr>
          </a:p>
          <a:p>
            <a:pPr defTabSz="914400" fontAlgn="base">
              <a:spcBef>
                <a:spcPct val="0"/>
              </a:spcBef>
              <a:spcAft>
                <a:spcPct val="0"/>
              </a:spcAft>
            </a:pPr>
            <a:r>
              <a:rPr lang="en-GB" dirty="0">
                <a:solidFill>
                  <a:prstClr val="black"/>
                </a:solidFill>
                <a:cs typeface="Arial" charset="0"/>
              </a:rPr>
              <a:t>	      Thompson, J. “Mass Communication and Modern Culture”, p.29</a:t>
            </a:r>
          </a:p>
        </p:txBody>
      </p:sp>
    </p:spTree>
    <p:extLst>
      <p:ext uri="{BB962C8B-B14F-4D97-AF65-F5344CB8AC3E}">
        <p14:creationId xmlns:p14="http://schemas.microsoft.com/office/powerpoint/2010/main" val="229146869"/>
      </p:ext>
    </p:extLst>
  </p:cSld>
  <p:clrMapOvr>
    <a:masterClrMapping/>
  </p:clrMapOvr>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191150"/>
            <a:ext cx="9019855" cy="7417416"/>
          </a:xfrm>
          <a:prstGeom prst="rect">
            <a:avLst/>
          </a:prstGeom>
          <a:noFill/>
        </p:spPr>
        <p:txBody>
          <a:bodyPr wrap="square" rtlCol="0">
            <a:spAutoFit/>
          </a:bodyPr>
          <a:lstStyle/>
          <a:p>
            <a:r>
              <a:rPr lang="en-US" b="1" dirty="0" smtClean="0"/>
              <a:t>Before </a:t>
            </a:r>
            <a:r>
              <a:rPr lang="en-US" b="1" dirty="0" err="1" smtClean="0"/>
              <a:t>analysing</a:t>
            </a:r>
            <a:r>
              <a:rPr lang="en-US" b="1" dirty="0" smtClean="0"/>
              <a:t> a text </a:t>
            </a:r>
            <a:r>
              <a:rPr lang="en-US" b="1" dirty="0" smtClean="0">
                <a:solidFill>
                  <a:srgbClr val="FF0000"/>
                </a:solidFill>
              </a:rPr>
              <a:t>of any sort</a:t>
            </a:r>
            <a:r>
              <a:rPr lang="en-US" b="1" dirty="0" smtClean="0"/>
              <a:t>, you should consider the following points as background information…</a:t>
            </a:r>
          </a:p>
          <a:p>
            <a:endParaRPr lang="en-US" sz="800" b="1" dirty="0"/>
          </a:p>
          <a:p>
            <a:r>
              <a:rPr lang="en-US" sz="3600" b="1" dirty="0" smtClean="0"/>
              <a:t>When was the text made? </a:t>
            </a:r>
            <a:r>
              <a:rPr lang="en-US" dirty="0" smtClean="0"/>
              <a:t>– how is this important?</a:t>
            </a:r>
          </a:p>
          <a:p>
            <a:endParaRPr lang="en-US" dirty="0" smtClean="0"/>
          </a:p>
          <a:p>
            <a:r>
              <a:rPr lang="en-US" sz="3600" b="1" dirty="0" smtClean="0"/>
              <a:t>Who made the text? </a:t>
            </a:r>
            <a:r>
              <a:rPr lang="en-US" dirty="0" smtClean="0"/>
              <a:t>– does this have a bearing on your expectations 									for the text under analysis?</a:t>
            </a:r>
          </a:p>
          <a:p>
            <a:endParaRPr lang="en-US" dirty="0" smtClean="0"/>
          </a:p>
          <a:p>
            <a:r>
              <a:rPr lang="en-US" sz="3600" b="1" dirty="0" smtClean="0"/>
              <a:t>Who starred in the text? </a:t>
            </a:r>
            <a:r>
              <a:rPr lang="en-US" dirty="0" smtClean="0"/>
              <a:t>– why were these people chosen to be in it?</a:t>
            </a:r>
          </a:p>
          <a:p>
            <a:endParaRPr lang="en-US" dirty="0" smtClean="0"/>
          </a:p>
          <a:p>
            <a:r>
              <a:rPr lang="en-US" sz="3600" b="1" dirty="0" smtClean="0"/>
              <a:t>What ‘type’ or ‘genre’ is the text? </a:t>
            </a:r>
            <a:r>
              <a:rPr lang="en-US" dirty="0" smtClean="0"/>
              <a:t>– are you affected by it?</a:t>
            </a:r>
          </a:p>
          <a:p>
            <a:endParaRPr lang="en-US" b="1" dirty="0"/>
          </a:p>
          <a:p>
            <a:r>
              <a:rPr lang="en-US" sz="3600" b="1" dirty="0" smtClean="0"/>
              <a:t>What audience is this text aimed at? </a:t>
            </a:r>
            <a:r>
              <a:rPr lang="en-US" dirty="0" smtClean="0"/>
              <a:t>– why? How</a:t>
            </a:r>
            <a:r>
              <a:rPr lang="en-US" dirty="0" smtClean="0"/>
              <a:t>?</a:t>
            </a:r>
          </a:p>
          <a:p>
            <a:endParaRPr lang="en-US" dirty="0"/>
          </a:p>
          <a:p>
            <a:r>
              <a:rPr lang="en-US" sz="3600" b="1" dirty="0" smtClean="0"/>
              <a:t>What do you think the text will ‘say’?</a:t>
            </a:r>
          </a:p>
          <a:p>
            <a:endParaRPr lang="en-US" b="1" dirty="0"/>
          </a:p>
          <a:p>
            <a:r>
              <a:rPr lang="en-US" sz="3600" b="1" dirty="0" smtClean="0"/>
              <a:t>Where was the text made?</a:t>
            </a:r>
            <a:r>
              <a:rPr lang="en-US" sz="3600" dirty="0" smtClean="0"/>
              <a:t> </a:t>
            </a:r>
            <a:r>
              <a:rPr lang="en-US" dirty="0" smtClean="0"/>
              <a:t>– Cultural specificity</a:t>
            </a:r>
            <a:endParaRPr lang="en-US" sz="3600" dirty="0" smtClean="0"/>
          </a:p>
          <a:p>
            <a:endParaRPr lang="en-US" sz="3600" b="1" dirty="0" smtClean="0"/>
          </a:p>
          <a:p>
            <a:endParaRPr lang="en-US" dirty="0"/>
          </a:p>
        </p:txBody>
      </p:sp>
    </p:spTree>
    <p:extLst>
      <p:ext uri="{BB962C8B-B14F-4D97-AF65-F5344CB8AC3E}">
        <p14:creationId xmlns:p14="http://schemas.microsoft.com/office/powerpoint/2010/main" val="142758008"/>
      </p:ext>
    </p:extLst>
  </p:cSld>
  <p:clrMapOvr>
    <a:masterClrMapping/>
  </p:clrMapOvr>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125293"/>
            <a:ext cx="9144000" cy="7017306"/>
          </a:xfrm>
          <a:prstGeom prst="rect">
            <a:avLst/>
          </a:prstGeom>
        </p:spPr>
        <p:txBody>
          <a:bodyPr wrap="square">
            <a:spAutoFit/>
          </a:bodyPr>
          <a:lstStyle/>
          <a:p>
            <a:r>
              <a:rPr lang="en-GB" sz="2000" dirty="0"/>
              <a:t>A mainstream actor who has starred in films that have taken over a billion dollars at the box office seems an unlikely candidate for cult stardom. Yet Jason Statham has developed a cult reputation in ways that contrast with traditional scholarly accounts linking cult appeal to involvement with financially unsuccessful, obscure or </a:t>
            </a:r>
            <a:r>
              <a:rPr lang="en-GB" sz="2000" dirty="0" err="1"/>
              <a:t>transgressive</a:t>
            </a:r>
            <a:r>
              <a:rPr lang="en-GB" sz="2000" dirty="0"/>
              <a:t> cinema. Part of Statham’s cult appeal arguably derives from the tension between the transferal of his ‘diamond geezer’ persona, established with the success of </a:t>
            </a:r>
            <a:r>
              <a:rPr lang="en-GB" sz="2000" i="1" dirty="0"/>
              <a:t>Lock, Stock and Two Smoking Barrels</a:t>
            </a:r>
            <a:r>
              <a:rPr lang="en-GB" sz="2000" dirty="0"/>
              <a:t> in (1998) and </a:t>
            </a:r>
            <a:r>
              <a:rPr lang="en-GB" sz="2000" i="1" dirty="0"/>
              <a:t>Snatch</a:t>
            </a:r>
            <a:r>
              <a:rPr lang="en-GB" sz="2000" dirty="0"/>
              <a:t> (2000), to the demands of mainstream Hollywood stardom. This career trajectory has worked to position Jason Statham as a curiously liminal figure which, when combined with his continued (if erratic) use of his own estuary English accent and his martial arts and gymnastic skills, positions him as unique contemporary performer in Hollywood.</a:t>
            </a:r>
          </a:p>
          <a:p>
            <a:r>
              <a:rPr lang="en-GB" sz="2000" dirty="0"/>
              <a:t> </a:t>
            </a:r>
          </a:p>
          <a:p>
            <a:r>
              <a:rPr lang="en-GB" sz="2000" dirty="0"/>
              <a:t>This chapter will argue that Statham’s cult persona has developed from a complex interplay between a number of factors: his varied pre-cinema careers as a black market trader, a model and member of the British National Diving Team, his bullet-headed muscularity and athleticism, his Sean Connery-</a:t>
            </a:r>
            <a:r>
              <a:rPr lang="en-GB" sz="2000" dirty="0" err="1"/>
              <a:t>esque</a:t>
            </a:r>
            <a:r>
              <a:rPr lang="en-GB" sz="2000" dirty="0"/>
              <a:t> ability to maintain his natural accent across a large body of work (to the extent that it now embodies him) and his slightly unexpected success a modern action star in the USA.  </a:t>
            </a:r>
            <a:endParaRPr lang="en-GB" sz="2000" dirty="0" smtClean="0"/>
          </a:p>
          <a:p>
            <a:endParaRPr lang="en-GB" dirty="0"/>
          </a:p>
          <a:p>
            <a:r>
              <a:rPr lang="en-US" dirty="0"/>
              <a:t>Russ Hunter</a:t>
            </a:r>
            <a:r>
              <a:rPr lang="en-US" b="1" dirty="0"/>
              <a:t> </a:t>
            </a:r>
            <a:r>
              <a:rPr lang="en-US" dirty="0"/>
              <a:t>is Senior Lecturer in Film &amp; Television at the University of </a:t>
            </a:r>
            <a:r>
              <a:rPr lang="en-US" dirty="0" err="1"/>
              <a:t>Northumbria</a:t>
            </a:r>
            <a:r>
              <a:rPr lang="en-US" dirty="0"/>
              <a:t>. His research is focused upon cult cinema, Italian genre film, and critical reception studies. His most recent book, </a:t>
            </a:r>
            <a:r>
              <a:rPr lang="en-US" i="1" dirty="0"/>
              <a:t>Italian Horror Cinema</a:t>
            </a:r>
            <a:r>
              <a:rPr lang="en-US" dirty="0"/>
              <a:t>, was published in 2016 by Edinburgh University Press </a:t>
            </a:r>
            <a:endParaRPr lang="en-GB" dirty="0"/>
          </a:p>
          <a:p>
            <a:endParaRPr lang="en-GB" dirty="0"/>
          </a:p>
        </p:txBody>
      </p:sp>
    </p:spTree>
    <p:extLst>
      <p:ext uri="{BB962C8B-B14F-4D97-AF65-F5344CB8AC3E}">
        <p14:creationId xmlns:p14="http://schemas.microsoft.com/office/powerpoint/2010/main" val="13689131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83634"/>
            <a:ext cx="9144000" cy="6247864"/>
          </a:xfrm>
          <a:prstGeom prst="rect">
            <a:avLst/>
          </a:prstGeom>
        </p:spPr>
        <p:txBody>
          <a:bodyPr wrap="square">
            <a:spAutoFit/>
          </a:bodyPr>
          <a:lstStyle/>
          <a:p>
            <a:r>
              <a:rPr lang="en-GB" sz="2000" dirty="0"/>
              <a:t>As with any sub-genre, it has to have a beginning. Whilst an earlier film like </a:t>
            </a:r>
            <a:r>
              <a:rPr lang="en-GB" sz="2000" i="1" dirty="0"/>
              <a:t>The Damned </a:t>
            </a:r>
            <a:r>
              <a:rPr lang="en-GB" sz="2000" dirty="0"/>
              <a:t>(1963) offered the depiction of a growing and dissatisfied youth culture in Britain in the post-war years, its modest links to the terrors of today’s movies can be seen. When comparing the teddy boys, mods and rockers of yesteryear to the hoodie, Jane Graham’s article in 5</a:t>
            </a:r>
            <a:r>
              <a:rPr lang="en-GB" sz="2000" baseline="30000" dirty="0"/>
              <a:t>th</a:t>
            </a:r>
            <a:r>
              <a:rPr lang="en-GB" sz="2000" dirty="0"/>
              <a:t> November 2009’s edition of </a:t>
            </a:r>
            <a:r>
              <a:rPr lang="en-GB" sz="2000" i="1" dirty="0"/>
              <a:t>The Guardian </a:t>
            </a:r>
            <a:r>
              <a:rPr lang="en-GB" sz="2000" dirty="0"/>
              <a:t>points out that</a:t>
            </a:r>
          </a:p>
          <a:p>
            <a:r>
              <a:rPr lang="en-GB" sz="2000" i="1" dirty="0"/>
              <a:t> </a:t>
            </a:r>
            <a:endParaRPr lang="en-GB" sz="2000" dirty="0"/>
          </a:p>
          <a:p>
            <a:r>
              <a:rPr lang="en-GB" sz="2000" i="1" dirty="0"/>
              <a:t>	</a:t>
            </a:r>
            <a:r>
              <a:rPr lang="en-GB" sz="2000" dirty="0"/>
              <a:t>(hoodies) don’t have the pop-cultural weight of the other subcultures, </a:t>
            </a:r>
            <a:r>
              <a:rPr lang="en-GB" sz="2000" dirty="0" smtClean="0"/>
              <a:t>whose 	members bonded </a:t>
            </a:r>
            <a:r>
              <a:rPr lang="en-GB" sz="2000" dirty="0"/>
              <a:t>through music, art and customised fashion. </a:t>
            </a:r>
            <a:r>
              <a:rPr lang="en-GB" sz="2000" dirty="0" smtClean="0"/>
              <a:t>Instead</a:t>
            </a:r>
            <a:r>
              <a:rPr lang="en-GB" sz="2000" dirty="0"/>
              <a:t>, they’re </a:t>
            </a:r>
            <a:r>
              <a:rPr lang="en-GB" sz="2000" dirty="0" smtClean="0"/>
              <a:t>	defined </a:t>
            </a:r>
            <a:r>
              <a:rPr lang="en-GB" sz="2000" dirty="0"/>
              <a:t>by their class </a:t>
            </a:r>
            <a:r>
              <a:rPr lang="en-GB" sz="2000" dirty="0" smtClean="0"/>
              <a:t>	(</a:t>
            </a:r>
            <a:r>
              <a:rPr lang="en-GB" sz="2000" dirty="0"/>
              <a:t>perceived as being bottom of the </a:t>
            </a:r>
            <a:r>
              <a:rPr lang="en-GB" sz="2000" dirty="0" smtClean="0"/>
              <a:t>heap</a:t>
            </a:r>
            <a:r>
              <a:rPr lang="en-GB" sz="2000" dirty="0"/>
              <a:t>) and their social </a:t>
            </a:r>
            <a:r>
              <a:rPr lang="en-GB" sz="2000" dirty="0" smtClean="0"/>
              <a:t>	standing </a:t>
            </a:r>
            <a:r>
              <a:rPr lang="en-GB" sz="2000" dirty="0"/>
              <a:t>(…as being oppositional). </a:t>
            </a:r>
            <a:r>
              <a:rPr lang="en-GB" sz="2000" dirty="0" smtClean="0"/>
              <a:t>	Hoodies </a:t>
            </a:r>
            <a:r>
              <a:rPr lang="en-GB" sz="2000" dirty="0"/>
              <a:t>aren’t </a:t>
            </a:r>
            <a:r>
              <a:rPr lang="en-GB" sz="2000" dirty="0" smtClean="0"/>
              <a:t>“</a:t>
            </a:r>
            <a:r>
              <a:rPr lang="en-GB" sz="2000" dirty="0"/>
              <a:t>kids” or “youngsters” or even </a:t>
            </a:r>
            <a:r>
              <a:rPr lang="en-GB" sz="2000" dirty="0" smtClean="0"/>
              <a:t>	“</a:t>
            </a:r>
            <a:r>
              <a:rPr lang="en-GB" sz="2000" dirty="0"/>
              <a:t>rebels” – in fact, recent research by </a:t>
            </a:r>
            <a:r>
              <a:rPr lang="en-GB" sz="2000" i="1" dirty="0" smtClean="0"/>
              <a:t>Women </a:t>
            </a:r>
            <a:r>
              <a:rPr lang="en-GB" sz="2000" i="1" dirty="0"/>
              <a:t>in Journalism </a:t>
            </a:r>
            <a:r>
              <a:rPr lang="en-GB" sz="2000" dirty="0"/>
              <a:t>on regional and </a:t>
            </a:r>
            <a:r>
              <a:rPr lang="en-GB" sz="2000" dirty="0" smtClean="0"/>
              <a:t>	national </a:t>
            </a:r>
            <a:r>
              <a:rPr lang="en-GB" sz="2000" dirty="0"/>
              <a:t>newspaper reporting of </a:t>
            </a:r>
            <a:r>
              <a:rPr lang="en-GB" sz="2000" dirty="0" smtClean="0"/>
              <a:t>hoodies </a:t>
            </a:r>
            <a:r>
              <a:rPr lang="en-GB" sz="2000" dirty="0"/>
              <a:t>shows </a:t>
            </a:r>
            <a:r>
              <a:rPr lang="en-GB" sz="2000" dirty="0" smtClean="0"/>
              <a:t>that 	the </a:t>
            </a:r>
            <a:r>
              <a:rPr lang="en-GB" sz="2000" dirty="0"/>
              <a:t>word is most commonly </a:t>
            </a:r>
            <a:r>
              <a:rPr lang="en-GB" sz="2000" dirty="0" smtClean="0"/>
              <a:t>	interchanged </a:t>
            </a:r>
            <a:r>
              <a:rPr lang="en-GB" sz="2000" dirty="0"/>
              <a:t>with (in </a:t>
            </a:r>
            <a:r>
              <a:rPr lang="en-GB" sz="2000" dirty="0" smtClean="0"/>
              <a:t>order </a:t>
            </a:r>
            <a:r>
              <a:rPr lang="en-GB" sz="2000" dirty="0"/>
              <a:t>of popularity) “yob”, “thug”, “lout” </a:t>
            </a:r>
            <a:r>
              <a:rPr lang="en-GB" sz="2000" dirty="0" smtClean="0"/>
              <a:t>and </a:t>
            </a:r>
            <a:r>
              <a:rPr lang="en-GB" sz="2000" dirty="0"/>
              <a:t>“scum”. </a:t>
            </a:r>
            <a:endParaRPr lang="en-GB" sz="2000" dirty="0" smtClean="0"/>
          </a:p>
          <a:p>
            <a:endParaRPr lang="en-GB" sz="2000" dirty="0"/>
          </a:p>
          <a:p>
            <a:r>
              <a:rPr lang="en-GB" sz="2000" dirty="0"/>
              <a:t>According to the media, Britain had become the target of feral gangs intent on destroying that which they do not own. </a:t>
            </a:r>
            <a:endParaRPr lang="en-GB" sz="2000" dirty="0" smtClean="0"/>
          </a:p>
          <a:p>
            <a:endParaRPr lang="en-GB" sz="2000" dirty="0"/>
          </a:p>
          <a:p>
            <a:r>
              <a:rPr lang="en-GB" sz="2000" dirty="0" smtClean="0"/>
              <a:t>	Gerrard, S. </a:t>
            </a:r>
            <a:r>
              <a:rPr lang="en-GB" sz="2000" i="1" dirty="0" smtClean="0"/>
              <a:t>The Modern British Horror Film. </a:t>
            </a:r>
            <a:r>
              <a:rPr lang="en-GB" sz="2000" dirty="0" smtClean="0"/>
              <a:t>London. Rutgers University Press, 2017</a:t>
            </a:r>
          </a:p>
          <a:p>
            <a:endParaRPr lang="en-GB" sz="2000" dirty="0"/>
          </a:p>
          <a:p>
            <a:endParaRPr lang="en-US" sz="2000" dirty="0"/>
          </a:p>
        </p:txBody>
      </p:sp>
    </p:spTree>
    <p:extLst>
      <p:ext uri="{BB962C8B-B14F-4D97-AF65-F5344CB8AC3E}">
        <p14:creationId xmlns:p14="http://schemas.microsoft.com/office/powerpoint/2010/main" val="23562747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54000" y="96817"/>
            <a:ext cx="8418286" cy="6986527"/>
          </a:xfrm>
          <a:prstGeom prst="rect">
            <a:avLst/>
          </a:prstGeom>
        </p:spPr>
        <p:txBody>
          <a:bodyPr wrap="square">
            <a:spAutoFit/>
          </a:bodyPr>
          <a:lstStyle/>
          <a:p>
            <a:r>
              <a:rPr lang="en-GB" sz="2000" dirty="0"/>
              <a:t>Peter Bradshaw of </a:t>
            </a:r>
            <a:r>
              <a:rPr lang="en-GB" sz="2000" i="1" dirty="0"/>
              <a:t>The Guardian </a:t>
            </a:r>
            <a:r>
              <a:rPr lang="en-GB" sz="2000" dirty="0"/>
              <a:t>(16</a:t>
            </a:r>
            <a:r>
              <a:rPr lang="en-GB" sz="2000" baseline="30000" dirty="0"/>
              <a:t>th</a:t>
            </a:r>
            <a:r>
              <a:rPr lang="en-GB" sz="2000" dirty="0"/>
              <a:t> September 2010) felt that is was a ‘shrewdly chosen, contemporary theme’ that would have been better served to flip the scenario so that ‘those faceless demon-hoodies (who) seem to belong to a more supernatural kind of thriller’ would themselves be subjected by ‘the teacher (…) to a siege ordeal’, which would more than amply demonstrate the power of the themes being explored. Overall, he felt that ‘</a:t>
            </a:r>
            <a:r>
              <a:rPr lang="en-GB" sz="2000" i="1" dirty="0"/>
              <a:t>F </a:t>
            </a:r>
            <a:r>
              <a:rPr lang="en-GB" sz="2000" dirty="0"/>
              <a:t>doesn’t quite work, but it aims at something interesting.’ </a:t>
            </a:r>
            <a:endParaRPr lang="en-GB" sz="2000" dirty="0" smtClean="0"/>
          </a:p>
          <a:p>
            <a:endParaRPr lang="en-GB" sz="800" dirty="0"/>
          </a:p>
          <a:p>
            <a:r>
              <a:rPr lang="en-GB" sz="2000" dirty="0" err="1"/>
              <a:t>HorrorNews.net’s</a:t>
            </a:r>
            <a:r>
              <a:rPr lang="en-GB" sz="2000" dirty="0"/>
              <a:t> review was decidedly against the movie. Whilst they saw that the film addressed some of the very contemporary issues in UK teaching, and also commenting on the idea of the middle class fear of youth culture, where the hoodie became the ‘symbol of youth criminality, the symbol of young people who are up to no good’ it was felt that these themes were dealt with in a ‘superficial nature.’ Any attempt at realism – seen through handheld camera movements and lots of close ups, was dissipated with the ‘supernatural and otherworldly’ treatment of the Hoodies. Robert’s character was seen as unlikeable and distanced from the audience because of his alcoholism and his violence towards others. </a:t>
            </a:r>
          </a:p>
          <a:p>
            <a:endParaRPr lang="en-GB" sz="2000" dirty="0" smtClean="0"/>
          </a:p>
          <a:p>
            <a:pPr algn="ctr"/>
            <a:r>
              <a:rPr lang="en-GB" sz="2000" b="1" dirty="0" smtClean="0"/>
              <a:t>WHAT CONCLUSIONS DO YOU DRAW FROM THESE ARGUMENTS </a:t>
            </a:r>
          </a:p>
          <a:p>
            <a:pPr algn="ctr"/>
            <a:r>
              <a:rPr lang="en-GB" sz="2000" b="1" dirty="0" smtClean="0"/>
              <a:t>ABOUT THE BRITISH ‘HOODIE HORROR’ FILM </a:t>
            </a:r>
            <a:r>
              <a:rPr lang="en-GB" sz="2000" b="1" i="1" dirty="0" smtClean="0"/>
              <a:t>F</a:t>
            </a:r>
            <a:r>
              <a:rPr lang="en-GB" sz="2000" b="1" dirty="0" smtClean="0"/>
              <a:t>?</a:t>
            </a:r>
            <a:endParaRPr lang="en-GB" sz="2000" b="1" dirty="0"/>
          </a:p>
          <a:p>
            <a:endParaRPr lang="en-GB" sz="800" dirty="0" smtClean="0"/>
          </a:p>
          <a:p>
            <a:r>
              <a:rPr lang="en-GB" sz="2000" dirty="0" smtClean="0"/>
              <a:t>											Taken from Gerrard (2017)</a:t>
            </a:r>
            <a:endParaRPr lang="en-GB" sz="2000" dirty="0"/>
          </a:p>
        </p:txBody>
      </p:sp>
    </p:spTree>
    <p:extLst>
      <p:ext uri="{BB962C8B-B14F-4D97-AF65-F5344CB8AC3E}">
        <p14:creationId xmlns:p14="http://schemas.microsoft.com/office/powerpoint/2010/main" val="1905970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01" name="Picture 6" descr="http://www.paintinghere.com/uploadpic/Jean_Auguste_Dominique_Ingres/big/Ingres_The_Grande_Odalisque.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67175" y="4076700"/>
            <a:ext cx="4968875" cy="2655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1202" name="TextBox 3"/>
          <p:cNvSpPr txBox="1">
            <a:spLocks noChangeArrowheads="1"/>
          </p:cNvSpPr>
          <p:nvPr/>
        </p:nvSpPr>
        <p:spPr bwMode="auto">
          <a:xfrm>
            <a:off x="0" y="0"/>
            <a:ext cx="2268538" cy="954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2800" b="1">
                <a:solidFill>
                  <a:schemeClr val="bg1"/>
                </a:solidFill>
              </a:rPr>
              <a:t>Art and influence</a:t>
            </a:r>
          </a:p>
        </p:txBody>
      </p:sp>
      <p:sp>
        <p:nvSpPr>
          <p:cNvPr id="51203" name="TextBox 5"/>
          <p:cNvSpPr txBox="1">
            <a:spLocks noChangeArrowheads="1"/>
          </p:cNvSpPr>
          <p:nvPr/>
        </p:nvSpPr>
        <p:spPr bwMode="auto">
          <a:xfrm>
            <a:off x="106816" y="5013325"/>
            <a:ext cx="3887787" cy="1384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2800" b="1" dirty="0">
                <a:solidFill>
                  <a:srgbClr val="000000"/>
                </a:solidFill>
              </a:rPr>
              <a:t>Jean Ingres</a:t>
            </a:r>
          </a:p>
          <a:p>
            <a:pPr algn="ctr" eaLnBrk="1" hangingPunct="1"/>
            <a:r>
              <a:rPr lang="en-GB" sz="2800" b="1" i="1" dirty="0">
                <a:solidFill>
                  <a:srgbClr val="000000"/>
                </a:solidFill>
              </a:rPr>
              <a:t>La Grande Odalisque </a:t>
            </a:r>
          </a:p>
          <a:p>
            <a:pPr algn="ctr" eaLnBrk="1" hangingPunct="1"/>
            <a:r>
              <a:rPr lang="en-GB" sz="2800" b="1" dirty="0">
                <a:solidFill>
                  <a:srgbClr val="000000"/>
                </a:solidFill>
              </a:rPr>
              <a:t>(1814)</a:t>
            </a:r>
          </a:p>
        </p:txBody>
      </p:sp>
      <p:pic>
        <p:nvPicPr>
          <p:cNvPr id="51204" name="Picture 7" descr="http://www.tygersofwrath.com/thevenusofurbinobytitian1538.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74357" y="95250"/>
            <a:ext cx="5543550" cy="3981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1205" name="TextBox 7"/>
          <p:cNvSpPr txBox="1">
            <a:spLocks noChangeArrowheads="1"/>
          </p:cNvSpPr>
          <p:nvPr/>
        </p:nvSpPr>
        <p:spPr bwMode="auto">
          <a:xfrm>
            <a:off x="33109" y="1341438"/>
            <a:ext cx="3097213" cy="1384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2800" b="1" dirty="0"/>
              <a:t>Titian </a:t>
            </a:r>
          </a:p>
          <a:p>
            <a:pPr algn="ctr" eaLnBrk="1" hangingPunct="1"/>
            <a:r>
              <a:rPr lang="en-GB" sz="2800" b="1" i="1" dirty="0"/>
              <a:t>Venus of </a:t>
            </a:r>
            <a:r>
              <a:rPr lang="en-GB" sz="2800" b="1" i="1" dirty="0" err="1"/>
              <a:t>Urbino</a:t>
            </a:r>
            <a:r>
              <a:rPr lang="en-GB" sz="2800" b="1" i="1" dirty="0"/>
              <a:t> </a:t>
            </a:r>
            <a:r>
              <a:rPr lang="en-GB" sz="2800" b="1" dirty="0"/>
              <a:t>(1538)</a:t>
            </a:r>
          </a:p>
        </p:txBody>
      </p:sp>
    </p:spTree>
    <p:extLst>
      <p:ext uri="{BB962C8B-B14F-4D97-AF65-F5344CB8AC3E}">
        <p14:creationId xmlns:p14="http://schemas.microsoft.com/office/powerpoint/2010/main" val="2292642241"/>
      </p:ext>
    </p:extLst>
  </p:cSld>
  <p:clrMapOvr>
    <a:masterClrMapping/>
  </p:clrMapOvr>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2225" name="Picture 2" descr="http://images.businessweek.com/ss/06/02/photofair/image/14-u1009_h.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37429" y="3016892"/>
            <a:ext cx="5279571" cy="38411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2226" name="Picture 6" descr="http://www.paintinghere.com/uploadpic/Jean_Auguste_Dominique_Ingres/big/Ingres_The_Grande_Odalisque.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
            <a:ext cx="5678714" cy="30346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2227" name="TextBox 5"/>
          <p:cNvSpPr txBox="1">
            <a:spLocks noChangeArrowheads="1"/>
          </p:cNvSpPr>
          <p:nvPr/>
        </p:nvSpPr>
        <p:spPr bwMode="auto">
          <a:xfrm>
            <a:off x="6490607" y="1132681"/>
            <a:ext cx="1584325" cy="522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2800" b="1" dirty="0">
                <a:solidFill>
                  <a:srgbClr val="000000"/>
                </a:solidFill>
              </a:rPr>
              <a:t>ART</a:t>
            </a:r>
          </a:p>
        </p:txBody>
      </p:sp>
      <p:sp>
        <p:nvSpPr>
          <p:cNvPr id="52228" name="TextBox 6"/>
          <p:cNvSpPr txBox="1">
            <a:spLocks noChangeArrowheads="1"/>
          </p:cNvSpPr>
          <p:nvPr/>
        </p:nvSpPr>
        <p:spPr bwMode="auto">
          <a:xfrm>
            <a:off x="707572" y="4803548"/>
            <a:ext cx="2124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3200" b="1" dirty="0">
                <a:solidFill>
                  <a:srgbClr val="000000"/>
                </a:solidFill>
              </a:rPr>
              <a:t>ARTIFICE</a:t>
            </a:r>
          </a:p>
        </p:txBody>
      </p:sp>
    </p:spTree>
    <p:extLst>
      <p:ext uri="{BB962C8B-B14F-4D97-AF65-F5344CB8AC3E}">
        <p14:creationId xmlns:p14="http://schemas.microsoft.com/office/powerpoint/2010/main" val="3747401241"/>
      </p:ext>
    </p:extLst>
  </p:cSld>
  <p:clrMapOvr>
    <a:masterClrMapping/>
  </p:clrMapOvr>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8" descr="http://2.bp.blogspot.com/-s798-k28-Oc/TZyXkJTb9NI/AAAAAAAAEJg/wUHUt3BKT7I/s1600/julianne_moore_as_ingres_grand_odalisque_ny_michael_thompson.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3438" y="43996"/>
            <a:ext cx="7699375" cy="6281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3250" name="TextBox 3"/>
          <p:cNvSpPr txBox="1">
            <a:spLocks noChangeArrowheads="1"/>
          </p:cNvSpPr>
          <p:nvPr/>
        </p:nvSpPr>
        <p:spPr bwMode="auto">
          <a:xfrm>
            <a:off x="2195513" y="6308725"/>
            <a:ext cx="5329237" cy="585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3200" b="1">
                <a:solidFill>
                  <a:schemeClr val="bg1"/>
                </a:solidFill>
              </a:rPr>
              <a:t>The beauty of Photoshop!</a:t>
            </a:r>
          </a:p>
        </p:txBody>
      </p:sp>
      <p:sp>
        <p:nvSpPr>
          <p:cNvPr id="2" name="TextBox 1"/>
          <p:cNvSpPr txBox="1"/>
          <p:nvPr/>
        </p:nvSpPr>
        <p:spPr>
          <a:xfrm>
            <a:off x="1560286" y="6380163"/>
            <a:ext cx="6386285" cy="369332"/>
          </a:xfrm>
          <a:prstGeom prst="rect">
            <a:avLst/>
          </a:prstGeom>
          <a:noFill/>
        </p:spPr>
        <p:txBody>
          <a:bodyPr wrap="square" rtlCol="0">
            <a:spAutoFit/>
          </a:bodyPr>
          <a:lstStyle/>
          <a:p>
            <a:pPr algn="ctr"/>
            <a:r>
              <a:rPr lang="en-US" b="1" dirty="0" smtClean="0"/>
              <a:t>The beauty of Photoshop</a:t>
            </a:r>
            <a:endParaRPr lang="en-US" b="1" dirty="0"/>
          </a:p>
        </p:txBody>
      </p:sp>
    </p:spTree>
    <p:extLst>
      <p:ext uri="{BB962C8B-B14F-4D97-AF65-F5344CB8AC3E}">
        <p14:creationId xmlns:p14="http://schemas.microsoft.com/office/powerpoint/2010/main" val="596314491"/>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http://dvdenlared.com/data/docs/20070427011046/angelina_jolie-0.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9888" y="571500"/>
            <a:ext cx="8274050" cy="5708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157850568"/>
      </p:ext>
    </p:extLst>
  </p:cSld>
  <p:clrMapOvr>
    <a:masterClrMapping/>
  </p:clrMapOvr>
  <p:timing>
    <p:tnLst>
      <p:par>
        <p:cTn xmlns:p14="http://schemas.microsoft.com/office/powerpoint/2010/mai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http://www.gossipcheck.com/blog/wp-content/uploads/2009/03/bradpitt0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71688" y="214313"/>
            <a:ext cx="4716462" cy="6500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64607608"/>
      </p:ext>
    </p:extLst>
  </p:cSld>
  <p:clrMapOvr>
    <a:masterClrMapping/>
  </p:clrMapOvr>
  <p:timing>
    <p:tnLst>
      <p:par>
        <p:cTn xmlns:p14="http://schemas.microsoft.com/office/powerpoint/2010/mai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4" descr="http://www.hollywoodmeddler.com/wp-content/uploads/2009/08/jennifer-aniston9.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20875" y="71438"/>
            <a:ext cx="5080000" cy="6773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77890119"/>
      </p:ext>
    </p:extLst>
  </p:cSld>
  <p:clrMapOvr>
    <a:masterClrMapping/>
  </p:clrMapOvr>
  <p:timing>
    <p:tnLst>
      <p:par>
        <p:cTn xmlns:p14="http://schemas.microsoft.com/office/powerpoint/2010/mai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descr="http://www.smh.com.au/ffximage/2008/03/14/pittaniston_narrowweb__300x458,0.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3825" y="363538"/>
            <a:ext cx="4019550" cy="6137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219" name="Picture 4" descr="http://j.bdbphotos.com/pictures/O/2L/O2X9E3P_large.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57688" y="590550"/>
            <a:ext cx="4467225" cy="5838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01432108"/>
      </p:ext>
    </p:extLst>
  </p:cSld>
  <p:clrMapOvr>
    <a:masterClrMapping/>
  </p:clrMapOvr>
  <p:timing>
    <p:tnLst>
      <p:par>
        <p:cTn xmlns:p14="http://schemas.microsoft.com/office/powerpoint/2010/mai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http://www.superficialdiva.com/wp-content/uploads/2008/08/brad-pitt-angelina-jolie-and-kids-w-magazine-cover-2005.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14875" y="485775"/>
            <a:ext cx="4286250" cy="5729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43" name="Picture 4" descr="http://angelinajolie.celebden.com/wp-content/uploads/2007/09/JoliePitt04Sep2007D.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0025" y="285750"/>
            <a:ext cx="4371975" cy="6065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343713900"/>
      </p:ext>
    </p:extLst>
  </p:cSld>
  <p:clrMapOvr>
    <a:masterClrMapping/>
  </p:clrMapOvr>
  <p:timing>
    <p:tnLst>
      <p:par>
        <p:cTn xmlns:p14="http://schemas.microsoft.com/office/powerpoint/2010/mai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descr="http://bricksandstonesgossip.com/wp-content/uploads/2008/08/angelina_jolie3.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86375" y="666750"/>
            <a:ext cx="3786188" cy="5048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67" name="Picture 2" descr="http://cache.gawker.com/assets/images/39/2009/12/500x_cover500.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2875" y="71438"/>
            <a:ext cx="5072063" cy="6700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97326828"/>
      </p:ext>
    </p:extLst>
  </p:cSld>
  <p:clrMapOvr>
    <a:masterClrMapping/>
  </p:clrMapOvr>
  <p:timing>
    <p:tnLst>
      <p:par>
        <p:cTn xmlns:p14="http://schemas.microsoft.com/office/powerpoint/2010/mai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4" descr="http://beat.bodoglife.com/wp-content/uploads/2009/05/in-touch.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2875" y="998538"/>
            <a:ext cx="5214938" cy="4964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91" name="Picture 6" descr="http://cdn.buzznet.com/media-cdn/jj1/headlines/2008/08/jennifer-aniston-revenge.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00688" y="1428750"/>
            <a:ext cx="3268662" cy="4314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54064864"/>
      </p:ext>
    </p:extLst>
  </p:cSld>
  <p:clrMapOvr>
    <a:masterClrMapping/>
  </p:clrMapOvr>
  <p:timing>
    <p:tnLst>
      <p:par>
        <p:cTn xmlns:p14="http://schemas.microsoft.com/office/powerpoint/2010/mai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008" y="53009"/>
            <a:ext cx="4439479" cy="6055848"/>
          </a:xfrm>
          <a:prstGeom prst="rect">
            <a:avLst/>
          </a:prstGeom>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85725" y="42034"/>
            <a:ext cx="4498456" cy="6093723"/>
          </a:xfrm>
          <a:prstGeom prst="rect">
            <a:avLst/>
          </a:prstGeom>
        </p:spPr>
      </p:pic>
    </p:spTree>
    <p:extLst>
      <p:ext uri="{BB962C8B-B14F-4D97-AF65-F5344CB8AC3E}">
        <p14:creationId xmlns:p14="http://schemas.microsoft.com/office/powerpoint/2010/main" val="12936173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2367" y="333581"/>
            <a:ext cx="4740694" cy="5868436"/>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03744" y="610324"/>
            <a:ext cx="4000500" cy="5314950"/>
          </a:xfrm>
          <a:prstGeom prst="rect">
            <a:avLst/>
          </a:prstGeom>
        </p:spPr>
      </p:pic>
    </p:spTree>
    <p:extLst>
      <p:ext uri="{BB962C8B-B14F-4D97-AF65-F5344CB8AC3E}">
        <p14:creationId xmlns:p14="http://schemas.microsoft.com/office/powerpoint/2010/main" val="44341965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extBox 4"/>
          <p:cNvSpPr txBox="1">
            <a:spLocks noChangeArrowheads="1"/>
          </p:cNvSpPr>
          <p:nvPr/>
        </p:nvSpPr>
        <p:spPr bwMode="auto">
          <a:xfrm>
            <a:off x="642938" y="1285875"/>
            <a:ext cx="7929562" cy="400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charset="0"/>
                <a:ea typeface="ＭＳ Ｐゴシック" charset="0"/>
              </a:defRPr>
            </a:lvl1pPr>
            <a:lvl2pPr marL="742950" indent="-285750">
              <a:defRPr>
                <a:solidFill>
                  <a:schemeClr val="tx1"/>
                </a:solidFill>
                <a:latin typeface="Calibri" charset="0"/>
                <a:ea typeface="ＭＳ Ｐゴシック" charset="0"/>
              </a:defRPr>
            </a:lvl2pPr>
            <a:lvl3pPr marL="1143000" indent="-228600">
              <a:defRPr>
                <a:solidFill>
                  <a:schemeClr val="tx1"/>
                </a:solidFill>
                <a:latin typeface="Calibri" charset="0"/>
                <a:ea typeface="ＭＳ Ｐゴシック" charset="0"/>
              </a:defRPr>
            </a:lvl3pPr>
            <a:lvl4pPr marL="1600200" indent="-228600">
              <a:defRPr>
                <a:solidFill>
                  <a:schemeClr val="tx1"/>
                </a:solidFill>
                <a:latin typeface="Calibri" charset="0"/>
                <a:ea typeface="ＭＳ Ｐゴシック" charset="0"/>
              </a:defRPr>
            </a:lvl4pPr>
            <a:lvl5pPr marL="2057400" indent="-228600">
              <a:defRPr>
                <a:solidFill>
                  <a:schemeClr val="tx1"/>
                </a:solidFill>
                <a:latin typeface="Calibri" charset="0"/>
                <a:ea typeface="ＭＳ Ｐゴシック" charset="0"/>
              </a:defRPr>
            </a:lvl5pPr>
            <a:lvl6pPr marL="2514600" indent="-228600" fontAlgn="base">
              <a:spcBef>
                <a:spcPct val="0"/>
              </a:spcBef>
              <a:spcAft>
                <a:spcPct val="0"/>
              </a:spcAft>
              <a:defRPr>
                <a:solidFill>
                  <a:schemeClr val="tx1"/>
                </a:solidFill>
                <a:latin typeface="Calibri" charset="0"/>
                <a:ea typeface="ＭＳ Ｐゴシック" charset="0"/>
              </a:defRPr>
            </a:lvl6pPr>
            <a:lvl7pPr marL="2971800" indent="-228600" fontAlgn="base">
              <a:spcBef>
                <a:spcPct val="0"/>
              </a:spcBef>
              <a:spcAft>
                <a:spcPct val="0"/>
              </a:spcAft>
              <a:defRPr>
                <a:solidFill>
                  <a:schemeClr val="tx1"/>
                </a:solidFill>
                <a:latin typeface="Calibri" charset="0"/>
                <a:ea typeface="ＭＳ Ｐゴシック" charset="0"/>
              </a:defRPr>
            </a:lvl7pPr>
            <a:lvl8pPr marL="3429000" indent="-228600" fontAlgn="base">
              <a:spcBef>
                <a:spcPct val="0"/>
              </a:spcBef>
              <a:spcAft>
                <a:spcPct val="0"/>
              </a:spcAft>
              <a:defRPr>
                <a:solidFill>
                  <a:schemeClr val="tx1"/>
                </a:solidFill>
                <a:latin typeface="Calibri" charset="0"/>
                <a:ea typeface="ＭＳ Ｐゴシック" charset="0"/>
              </a:defRPr>
            </a:lvl8pPr>
            <a:lvl9pPr marL="3886200" indent="-228600" fontAlgn="base">
              <a:spcBef>
                <a:spcPct val="0"/>
              </a:spcBef>
              <a:spcAft>
                <a:spcPct val="0"/>
              </a:spcAft>
              <a:defRPr>
                <a:solidFill>
                  <a:schemeClr val="tx1"/>
                </a:solidFill>
                <a:latin typeface="Calibri" charset="0"/>
                <a:ea typeface="ＭＳ Ｐゴシック" charset="0"/>
              </a:defRPr>
            </a:lvl9pPr>
          </a:lstStyle>
          <a:p>
            <a:pPr defTabSz="914400" fontAlgn="base">
              <a:spcBef>
                <a:spcPct val="0"/>
              </a:spcBef>
              <a:spcAft>
                <a:spcPct val="0"/>
              </a:spcAft>
            </a:pPr>
            <a:r>
              <a:rPr lang="en-GB" sz="2000" b="1" dirty="0">
                <a:solidFill>
                  <a:prstClr val="black"/>
                </a:solidFill>
                <a:cs typeface="Arial" charset="0"/>
              </a:rPr>
              <a:t>It is in the mundane world that the media operate most significantly. They filter and frame everyday realities, through their singular and multiple representations, providing touchstones, references, for the conduct of everyday life, for the production and maintenance of common sense.  And it is here in what passes as common sense that we have to ground the study of the media…. The media give us the words to speak, and ideas to utter, not as some disembodied force operating against us as we go about our daily business, but as part of the reality in which we participate, in which we share, and which we sustain on a daily basis through our daily talk, our daily interactions.</a:t>
            </a:r>
          </a:p>
          <a:p>
            <a:pPr defTabSz="914400" fontAlgn="base">
              <a:spcBef>
                <a:spcPct val="0"/>
              </a:spcBef>
              <a:spcAft>
                <a:spcPct val="0"/>
              </a:spcAft>
            </a:pPr>
            <a:r>
              <a:rPr lang="en-GB" dirty="0">
                <a:solidFill>
                  <a:prstClr val="black"/>
                </a:solidFill>
                <a:cs typeface="Arial" charset="0"/>
              </a:rPr>
              <a:t>	 </a:t>
            </a:r>
          </a:p>
          <a:p>
            <a:pPr defTabSz="914400" fontAlgn="base">
              <a:spcBef>
                <a:spcPct val="0"/>
              </a:spcBef>
              <a:spcAft>
                <a:spcPct val="0"/>
              </a:spcAft>
            </a:pPr>
            <a:r>
              <a:rPr lang="en-GB" dirty="0">
                <a:solidFill>
                  <a:prstClr val="black"/>
                </a:solidFill>
                <a:cs typeface="Arial" charset="0"/>
              </a:rPr>
              <a:t>		            Roger Silverstone, </a:t>
            </a:r>
            <a:r>
              <a:rPr lang="en-GB" i="1" dirty="0">
                <a:solidFill>
                  <a:prstClr val="black"/>
                </a:solidFill>
                <a:cs typeface="Arial" charset="0"/>
              </a:rPr>
              <a:t>Why Study the Media?  </a:t>
            </a:r>
            <a:r>
              <a:rPr lang="en-GB" dirty="0">
                <a:solidFill>
                  <a:prstClr val="black"/>
                </a:solidFill>
                <a:cs typeface="Arial" charset="0"/>
              </a:rPr>
              <a:t>Sage 1999 p. 6</a:t>
            </a:r>
          </a:p>
          <a:p>
            <a:pPr defTabSz="914400" fontAlgn="base">
              <a:spcBef>
                <a:spcPct val="0"/>
              </a:spcBef>
              <a:spcAft>
                <a:spcPct val="0"/>
              </a:spcAft>
            </a:pPr>
            <a:endParaRPr lang="en-GB" dirty="0">
              <a:solidFill>
                <a:prstClr val="black"/>
              </a:solidFill>
              <a:cs typeface="Arial" charset="0"/>
            </a:endParaRPr>
          </a:p>
        </p:txBody>
      </p:sp>
    </p:spTree>
    <p:extLst>
      <p:ext uri="{BB962C8B-B14F-4D97-AF65-F5344CB8AC3E}">
        <p14:creationId xmlns:p14="http://schemas.microsoft.com/office/powerpoint/2010/main" val="53464080"/>
      </p:ext>
    </p:extLst>
  </p:cSld>
  <p:clrMapOvr>
    <a:masterClrMapping/>
  </p:clrMapOvr>
  <p:timing>
    <p:tnLst>
      <p:par>
        <p:cTn xmlns:p14="http://schemas.microsoft.com/office/powerpoint/2010/mai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88470" y="134472"/>
            <a:ext cx="8396941" cy="1754327"/>
          </a:xfrm>
          <a:prstGeom prst="rect">
            <a:avLst/>
          </a:prstGeom>
          <a:noFill/>
        </p:spPr>
        <p:txBody>
          <a:bodyPr wrap="square" rtlCol="0">
            <a:spAutoFit/>
          </a:bodyPr>
          <a:lstStyle/>
          <a:p>
            <a:pPr algn="ctr"/>
            <a:r>
              <a:rPr lang="en-US" sz="3600" b="1" dirty="0" smtClean="0">
                <a:latin typeface="+mj-lt"/>
              </a:rPr>
              <a:t>So – what about you, the audience?</a:t>
            </a:r>
          </a:p>
          <a:p>
            <a:pPr algn="ctr"/>
            <a:endParaRPr lang="en-US" sz="3600" b="1" dirty="0">
              <a:latin typeface="+mj-lt"/>
            </a:endParaRPr>
          </a:p>
          <a:p>
            <a:pPr algn="ctr"/>
            <a:endParaRPr lang="en-US" sz="3600" b="1" dirty="0">
              <a:latin typeface="+mj-lt"/>
            </a:endParaRPr>
          </a:p>
        </p:txBody>
      </p:sp>
      <p:pic>
        <p:nvPicPr>
          <p:cNvPr id="5" name="Picture 4"/>
          <p:cNvPicPr>
            <a:picLocks noChangeAspect="1"/>
          </p:cNvPicPr>
          <p:nvPr/>
        </p:nvPicPr>
        <p:blipFill>
          <a:blip r:embed="rId2"/>
          <a:stretch>
            <a:fillRect/>
          </a:stretch>
        </p:blipFill>
        <p:spPr>
          <a:xfrm>
            <a:off x="1013307" y="1083237"/>
            <a:ext cx="7279048" cy="4848412"/>
          </a:xfrm>
          <a:prstGeom prst="rect">
            <a:avLst/>
          </a:prstGeom>
        </p:spPr>
      </p:pic>
    </p:spTree>
    <p:extLst>
      <p:ext uri="{BB962C8B-B14F-4D97-AF65-F5344CB8AC3E}">
        <p14:creationId xmlns:p14="http://schemas.microsoft.com/office/powerpoint/2010/main" val="305602505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381</TotalTime>
  <Words>909</Words>
  <Application>Microsoft Macintosh PowerPoint</Application>
  <PresentationFormat>On-screen Show (4:3)</PresentationFormat>
  <Paragraphs>81</Paragraphs>
  <Slides>23</Slides>
  <Notes>0</Notes>
  <HiddenSlides>0</HiddenSlides>
  <MMClips>0</MMClips>
  <ScaleCrop>false</ScaleCrop>
  <HeadingPairs>
    <vt:vector size="4" baseType="variant">
      <vt:variant>
        <vt:lpstr>Theme</vt:lpstr>
      </vt:variant>
      <vt:variant>
        <vt:i4>2</vt:i4>
      </vt:variant>
      <vt:variant>
        <vt:lpstr>Slide Titles</vt:lpstr>
      </vt:variant>
      <vt:variant>
        <vt:i4>23</vt:i4>
      </vt:variant>
    </vt:vector>
  </HeadingPairs>
  <TitlesOfParts>
    <vt:vector size="25" baseType="lpstr">
      <vt:lpstr>Office Theme</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Trinity Saint David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Drindod Dewi Sant</dc:creator>
  <cp:lastModifiedBy>Drindod Dewi Sant</cp:lastModifiedBy>
  <cp:revision>30</cp:revision>
  <dcterms:created xsi:type="dcterms:W3CDTF">2014-10-14T11:39:33Z</dcterms:created>
  <dcterms:modified xsi:type="dcterms:W3CDTF">2016-10-19T07:41:08Z</dcterms:modified>
</cp:coreProperties>
</file>