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4" r:id="rId9"/>
    <p:sldId id="267" r:id="rId10"/>
    <p:sldId id="265" r:id="rId11"/>
    <p:sldId id="266" r:id="rId12"/>
    <p:sldId id="278" r:id="rId13"/>
    <p:sldId id="274" r:id="rId14"/>
    <p:sldId id="275" r:id="rId15"/>
    <p:sldId id="276" r:id="rId16"/>
    <p:sldId id="273" r:id="rId17"/>
    <p:sldId id="268" r:id="rId18"/>
    <p:sldId id="270" r:id="rId19"/>
    <p:sldId id="279" r:id="rId20"/>
    <p:sldId id="280" r:id="rId21"/>
    <p:sldId id="258"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2" d="100"/>
          <a:sy n="112" d="100"/>
        </p:scale>
        <p:origin x="26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25F441-30B5-4234-BF9B-1FCB385DA26F}"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1838A82B-9DF0-4DB8-9BC2-1497BA3B0502}">
      <dgm:prSet/>
      <dgm:spPr/>
      <dgm:t>
        <a:bodyPr/>
        <a:lstStyle/>
        <a:p>
          <a:r>
            <a:rPr lang="en-GB" dirty="0"/>
            <a:t>As identified Social media is changing the way adolescents are living their day to day lives in terms of the amount of time they spend with each other, they are spending far more time at home.</a:t>
          </a:r>
          <a:endParaRPr lang="en-US" dirty="0"/>
        </a:p>
      </dgm:t>
    </dgm:pt>
    <dgm:pt modelId="{B308A547-C04F-467D-851F-A21A295921A8}" type="parTrans" cxnId="{6B570E35-D6AF-4D9C-9011-B4F779C51260}">
      <dgm:prSet/>
      <dgm:spPr/>
      <dgm:t>
        <a:bodyPr/>
        <a:lstStyle/>
        <a:p>
          <a:endParaRPr lang="en-US"/>
        </a:p>
      </dgm:t>
    </dgm:pt>
    <dgm:pt modelId="{26D0E92F-E7BD-4973-891E-BD2CEF3C2990}" type="sibTrans" cxnId="{6B570E35-D6AF-4D9C-9011-B4F779C51260}">
      <dgm:prSet/>
      <dgm:spPr/>
      <dgm:t>
        <a:bodyPr/>
        <a:lstStyle/>
        <a:p>
          <a:endParaRPr lang="en-US"/>
        </a:p>
      </dgm:t>
    </dgm:pt>
    <dgm:pt modelId="{D96CD6DF-F01C-4A07-926B-7D39C0207278}">
      <dgm:prSet/>
      <dgm:spPr/>
      <dgm:t>
        <a:bodyPr/>
        <a:lstStyle/>
        <a:p>
          <a:r>
            <a:rPr lang="en-GB"/>
            <a:t>‘So what are they doing with all that time? They are on their phone, in their room, alone and often distressed.’ (Twenge 2017)</a:t>
          </a:r>
          <a:endParaRPr lang="en-US"/>
        </a:p>
      </dgm:t>
    </dgm:pt>
    <dgm:pt modelId="{55886913-4C6C-4504-BF62-E65D36A73375}" type="parTrans" cxnId="{4A83C9A0-0FEA-4D47-98C9-F7653846D13B}">
      <dgm:prSet/>
      <dgm:spPr/>
      <dgm:t>
        <a:bodyPr/>
        <a:lstStyle/>
        <a:p>
          <a:endParaRPr lang="en-US"/>
        </a:p>
      </dgm:t>
    </dgm:pt>
    <dgm:pt modelId="{24586365-2F3D-4FC1-9932-778CF0E417CF}" type="sibTrans" cxnId="{4A83C9A0-0FEA-4D47-98C9-F7653846D13B}">
      <dgm:prSet/>
      <dgm:spPr/>
      <dgm:t>
        <a:bodyPr/>
        <a:lstStyle/>
        <a:p>
          <a:endParaRPr lang="en-US"/>
        </a:p>
      </dgm:t>
    </dgm:pt>
    <dgm:pt modelId="{3EB9E29E-9964-485A-94EA-54A00275F8BE}" type="pres">
      <dgm:prSet presAssocID="{5525F441-30B5-4234-BF9B-1FCB385DA26F}" presName="linear" presStyleCnt="0">
        <dgm:presLayoutVars>
          <dgm:animLvl val="lvl"/>
          <dgm:resizeHandles val="exact"/>
        </dgm:presLayoutVars>
      </dgm:prSet>
      <dgm:spPr/>
    </dgm:pt>
    <dgm:pt modelId="{1FF5EA96-0D03-4F21-9EF9-7C48EEE8D36B}" type="pres">
      <dgm:prSet presAssocID="{1838A82B-9DF0-4DB8-9BC2-1497BA3B0502}" presName="parentText" presStyleLbl="node1" presStyleIdx="0" presStyleCnt="2">
        <dgm:presLayoutVars>
          <dgm:chMax val="0"/>
          <dgm:bulletEnabled val="1"/>
        </dgm:presLayoutVars>
      </dgm:prSet>
      <dgm:spPr/>
    </dgm:pt>
    <dgm:pt modelId="{E7097EF0-5E70-4D63-80A6-9726428009F9}" type="pres">
      <dgm:prSet presAssocID="{26D0E92F-E7BD-4973-891E-BD2CEF3C2990}" presName="spacer" presStyleCnt="0"/>
      <dgm:spPr/>
    </dgm:pt>
    <dgm:pt modelId="{5A38328B-27DA-4C4A-A997-1580C57CDC09}" type="pres">
      <dgm:prSet presAssocID="{D96CD6DF-F01C-4A07-926B-7D39C0207278}" presName="parentText" presStyleLbl="node1" presStyleIdx="1" presStyleCnt="2">
        <dgm:presLayoutVars>
          <dgm:chMax val="0"/>
          <dgm:bulletEnabled val="1"/>
        </dgm:presLayoutVars>
      </dgm:prSet>
      <dgm:spPr/>
    </dgm:pt>
  </dgm:ptLst>
  <dgm:cxnLst>
    <dgm:cxn modelId="{6B570E35-D6AF-4D9C-9011-B4F779C51260}" srcId="{5525F441-30B5-4234-BF9B-1FCB385DA26F}" destId="{1838A82B-9DF0-4DB8-9BC2-1497BA3B0502}" srcOrd="0" destOrd="0" parTransId="{B308A547-C04F-467D-851F-A21A295921A8}" sibTransId="{26D0E92F-E7BD-4973-891E-BD2CEF3C2990}"/>
    <dgm:cxn modelId="{1C0B679A-62D5-4CC2-87FF-3C1CD0692E60}" type="presOf" srcId="{D96CD6DF-F01C-4A07-926B-7D39C0207278}" destId="{5A38328B-27DA-4C4A-A997-1580C57CDC09}" srcOrd="0" destOrd="0" presId="urn:microsoft.com/office/officeart/2005/8/layout/vList2"/>
    <dgm:cxn modelId="{4A83C9A0-0FEA-4D47-98C9-F7653846D13B}" srcId="{5525F441-30B5-4234-BF9B-1FCB385DA26F}" destId="{D96CD6DF-F01C-4A07-926B-7D39C0207278}" srcOrd="1" destOrd="0" parTransId="{55886913-4C6C-4504-BF62-E65D36A73375}" sibTransId="{24586365-2F3D-4FC1-9932-778CF0E417CF}"/>
    <dgm:cxn modelId="{52833AC8-6CC9-4533-81B0-B4F8DE90E4F2}" type="presOf" srcId="{1838A82B-9DF0-4DB8-9BC2-1497BA3B0502}" destId="{1FF5EA96-0D03-4F21-9EF9-7C48EEE8D36B}" srcOrd="0" destOrd="0" presId="urn:microsoft.com/office/officeart/2005/8/layout/vList2"/>
    <dgm:cxn modelId="{BCD2D1CB-6074-4D7F-97EE-F1EDCA29526F}" type="presOf" srcId="{5525F441-30B5-4234-BF9B-1FCB385DA26F}" destId="{3EB9E29E-9964-485A-94EA-54A00275F8BE}" srcOrd="0" destOrd="0" presId="urn:microsoft.com/office/officeart/2005/8/layout/vList2"/>
    <dgm:cxn modelId="{B5E7D69D-015D-4D6D-AC56-0C30FCB0E36B}" type="presParOf" srcId="{3EB9E29E-9964-485A-94EA-54A00275F8BE}" destId="{1FF5EA96-0D03-4F21-9EF9-7C48EEE8D36B}" srcOrd="0" destOrd="0" presId="urn:microsoft.com/office/officeart/2005/8/layout/vList2"/>
    <dgm:cxn modelId="{98C07DA7-767E-4148-B71C-255D03E46B19}" type="presParOf" srcId="{3EB9E29E-9964-485A-94EA-54A00275F8BE}" destId="{E7097EF0-5E70-4D63-80A6-9726428009F9}" srcOrd="1" destOrd="0" presId="urn:microsoft.com/office/officeart/2005/8/layout/vList2"/>
    <dgm:cxn modelId="{B5691F0C-DF09-48CB-B001-E5EF0AB85A38}" type="presParOf" srcId="{3EB9E29E-9964-485A-94EA-54A00275F8BE}" destId="{5A38328B-27DA-4C4A-A997-1580C57CDC0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4A3049-E502-4270-8A76-E30509668B5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79431CF-9BC4-41BA-8D90-ED89E5D5DBAC}">
      <dgm:prSet custT="1"/>
      <dgm:spPr/>
      <dgm:t>
        <a:bodyPr/>
        <a:lstStyle/>
        <a:p>
          <a:r>
            <a:rPr lang="en-GB" sz="1800" dirty="0"/>
            <a:t>Being social has been imperative to our survival for millions of years, The brain prioritises social interaction, especially if linked to our social standing.</a:t>
          </a:r>
          <a:endParaRPr lang="en-US" sz="1800" dirty="0"/>
        </a:p>
      </dgm:t>
    </dgm:pt>
    <dgm:pt modelId="{27E8E36E-AFF7-4942-A3F7-EEF9E53A8333}" type="parTrans" cxnId="{DDE5420D-735C-4B04-A94F-0D59AE222B93}">
      <dgm:prSet/>
      <dgm:spPr/>
      <dgm:t>
        <a:bodyPr/>
        <a:lstStyle/>
        <a:p>
          <a:endParaRPr lang="en-US"/>
        </a:p>
      </dgm:t>
    </dgm:pt>
    <dgm:pt modelId="{CB4C3D6E-EDCA-4032-91C8-23034DDB04B8}" type="sibTrans" cxnId="{DDE5420D-735C-4B04-A94F-0D59AE222B93}">
      <dgm:prSet/>
      <dgm:spPr/>
      <dgm:t>
        <a:bodyPr/>
        <a:lstStyle/>
        <a:p>
          <a:endParaRPr lang="en-US"/>
        </a:p>
      </dgm:t>
    </dgm:pt>
    <dgm:pt modelId="{C68B3265-BB71-4450-A3F8-4F6856BDA5FA}">
      <dgm:prSet custT="1"/>
      <dgm:spPr/>
      <dgm:t>
        <a:bodyPr/>
        <a:lstStyle/>
        <a:p>
          <a:r>
            <a:rPr lang="en-GB" sz="2000" dirty="0"/>
            <a:t>If we feel our social standing is under threat our brain will trigger a response to this</a:t>
          </a:r>
          <a:r>
            <a:rPr lang="en-GB" sz="500" dirty="0"/>
            <a:t>.</a:t>
          </a:r>
          <a:endParaRPr lang="en-US" sz="500" dirty="0"/>
        </a:p>
      </dgm:t>
    </dgm:pt>
    <dgm:pt modelId="{99758D50-B134-4FC1-BAD5-0B17983930EC}" type="parTrans" cxnId="{4951D632-664D-40EB-8D95-9214CD8965E5}">
      <dgm:prSet/>
      <dgm:spPr/>
      <dgm:t>
        <a:bodyPr/>
        <a:lstStyle/>
        <a:p>
          <a:endParaRPr lang="en-US"/>
        </a:p>
      </dgm:t>
    </dgm:pt>
    <dgm:pt modelId="{F6769395-C657-4825-8071-D6E6CB250055}" type="sibTrans" cxnId="{4951D632-664D-40EB-8D95-9214CD8965E5}">
      <dgm:prSet/>
      <dgm:spPr/>
      <dgm:t>
        <a:bodyPr/>
        <a:lstStyle/>
        <a:p>
          <a:endParaRPr lang="en-US"/>
        </a:p>
      </dgm:t>
    </dgm:pt>
    <dgm:pt modelId="{B042D4AC-E807-4C9F-AFD0-4C2C8830FDCC}">
      <dgm:prSet custT="1"/>
      <dgm:spPr/>
      <dgm:t>
        <a:bodyPr/>
        <a:lstStyle/>
        <a:p>
          <a:r>
            <a:rPr lang="en-GB" sz="2000" dirty="0"/>
            <a:t>Stress activates the amygdala which puts into action the stress response, resulting in elevated blood pressure and glucose levels.</a:t>
          </a:r>
          <a:endParaRPr lang="en-US" sz="2000" dirty="0"/>
        </a:p>
      </dgm:t>
    </dgm:pt>
    <dgm:pt modelId="{C22EA396-CB18-4C77-AC7E-EE56965FBB75}" type="parTrans" cxnId="{3C72B0C3-4F5E-44A3-9D4C-861F8BD67930}">
      <dgm:prSet/>
      <dgm:spPr/>
      <dgm:t>
        <a:bodyPr/>
        <a:lstStyle/>
        <a:p>
          <a:endParaRPr lang="en-US"/>
        </a:p>
      </dgm:t>
    </dgm:pt>
    <dgm:pt modelId="{5BFCBABA-7959-4E35-8003-8093B24B46C5}" type="sibTrans" cxnId="{3C72B0C3-4F5E-44A3-9D4C-861F8BD67930}">
      <dgm:prSet/>
      <dgm:spPr/>
      <dgm:t>
        <a:bodyPr/>
        <a:lstStyle/>
        <a:p>
          <a:endParaRPr lang="en-US"/>
        </a:p>
      </dgm:t>
    </dgm:pt>
    <dgm:pt modelId="{5944EDF4-42BD-4FEB-8322-3826F788E3ED}">
      <dgm:prSet custT="1"/>
      <dgm:spPr/>
      <dgm:t>
        <a:bodyPr/>
        <a:lstStyle/>
        <a:p>
          <a:r>
            <a:rPr lang="en-GB" sz="2000" dirty="0"/>
            <a:t>This process takes place in the old brain, the old brain doesn’t think and therefore reason or rationalise</a:t>
          </a:r>
          <a:r>
            <a:rPr lang="en-GB" sz="500" dirty="0"/>
            <a:t>.</a:t>
          </a:r>
          <a:endParaRPr lang="en-US" sz="500" dirty="0"/>
        </a:p>
      </dgm:t>
    </dgm:pt>
    <dgm:pt modelId="{341106BD-4FF8-4C1E-90F6-1CC45B2D1B91}" type="parTrans" cxnId="{442BDD57-C1B2-4595-98B7-711BD8B804EB}">
      <dgm:prSet/>
      <dgm:spPr/>
      <dgm:t>
        <a:bodyPr/>
        <a:lstStyle/>
        <a:p>
          <a:endParaRPr lang="en-US"/>
        </a:p>
      </dgm:t>
    </dgm:pt>
    <dgm:pt modelId="{BA59B0B4-C035-49F7-97F1-0BAE86907AA1}" type="sibTrans" cxnId="{442BDD57-C1B2-4595-98B7-711BD8B804EB}">
      <dgm:prSet/>
      <dgm:spPr/>
      <dgm:t>
        <a:bodyPr/>
        <a:lstStyle/>
        <a:p>
          <a:endParaRPr lang="en-US"/>
        </a:p>
      </dgm:t>
    </dgm:pt>
    <dgm:pt modelId="{5C87D972-A65B-4520-98B8-92D1CB930D9B}">
      <dgm:prSet custT="1"/>
      <dgm:spPr/>
      <dgm:t>
        <a:bodyPr/>
        <a:lstStyle/>
        <a:p>
          <a:r>
            <a:rPr lang="en-GB" sz="2000" dirty="0"/>
            <a:t>Survive now, ask questions later.</a:t>
          </a:r>
          <a:r>
            <a:rPr lang="en-GB" sz="500" dirty="0"/>
            <a:t>.</a:t>
          </a:r>
          <a:endParaRPr lang="en-US" sz="500" dirty="0"/>
        </a:p>
      </dgm:t>
    </dgm:pt>
    <dgm:pt modelId="{43C7E988-D9AA-4637-865F-A46342D53F53}" type="parTrans" cxnId="{73790763-4B71-45AE-A962-797E67AA999B}">
      <dgm:prSet/>
      <dgm:spPr/>
      <dgm:t>
        <a:bodyPr/>
        <a:lstStyle/>
        <a:p>
          <a:endParaRPr lang="en-US"/>
        </a:p>
      </dgm:t>
    </dgm:pt>
    <dgm:pt modelId="{4280C319-3334-4CF7-ADBF-C2695601E591}" type="sibTrans" cxnId="{73790763-4B71-45AE-A962-797E67AA999B}">
      <dgm:prSet/>
      <dgm:spPr/>
      <dgm:t>
        <a:bodyPr/>
        <a:lstStyle/>
        <a:p>
          <a:endParaRPr lang="en-US"/>
        </a:p>
      </dgm:t>
    </dgm:pt>
    <dgm:pt modelId="{C718DD6D-D9DB-4596-BA91-6C21D30F1CF1}">
      <dgm:prSet custT="1"/>
      <dgm:spPr/>
      <dgm:t>
        <a:bodyPr/>
        <a:lstStyle/>
        <a:p>
          <a:r>
            <a:rPr lang="en-GB" sz="2000" dirty="0"/>
            <a:t>Perceived Threats and Genuine Threats</a:t>
          </a:r>
          <a:r>
            <a:rPr lang="en-GB" sz="500" dirty="0"/>
            <a:t>?</a:t>
          </a:r>
          <a:endParaRPr lang="en-US" sz="500" dirty="0"/>
        </a:p>
      </dgm:t>
    </dgm:pt>
    <dgm:pt modelId="{27477056-0A34-4AA1-971A-0AA7582C20FA}" type="parTrans" cxnId="{41F277C6-8CCD-4695-B0DF-EACF56D0D5E6}">
      <dgm:prSet/>
      <dgm:spPr/>
      <dgm:t>
        <a:bodyPr/>
        <a:lstStyle/>
        <a:p>
          <a:endParaRPr lang="en-US"/>
        </a:p>
      </dgm:t>
    </dgm:pt>
    <dgm:pt modelId="{163CFE28-4FB4-441D-84F7-EB5C436DE612}" type="sibTrans" cxnId="{41F277C6-8CCD-4695-B0DF-EACF56D0D5E6}">
      <dgm:prSet/>
      <dgm:spPr/>
      <dgm:t>
        <a:bodyPr/>
        <a:lstStyle/>
        <a:p>
          <a:endParaRPr lang="en-US"/>
        </a:p>
      </dgm:t>
    </dgm:pt>
    <dgm:pt modelId="{A92A7352-25C7-4E00-9BFE-7CB94D5E3D91}">
      <dgm:prSet custT="1"/>
      <dgm:spPr/>
      <dgm:t>
        <a:bodyPr/>
        <a:lstStyle/>
        <a:p>
          <a:r>
            <a:rPr lang="en-GB" sz="2000" dirty="0"/>
            <a:t>Lack of sleep</a:t>
          </a:r>
          <a:r>
            <a:rPr lang="en-GB" sz="500" dirty="0"/>
            <a:t>.</a:t>
          </a:r>
          <a:endParaRPr lang="en-US" sz="500" dirty="0"/>
        </a:p>
      </dgm:t>
    </dgm:pt>
    <dgm:pt modelId="{39653F5E-FE34-4FF7-BBCD-7C5FEFB7DFE5}" type="parTrans" cxnId="{76E536FF-F038-4BF6-AF0F-9B7502535E4C}">
      <dgm:prSet/>
      <dgm:spPr/>
      <dgm:t>
        <a:bodyPr/>
        <a:lstStyle/>
        <a:p>
          <a:endParaRPr lang="en-US"/>
        </a:p>
      </dgm:t>
    </dgm:pt>
    <dgm:pt modelId="{D9931537-16F4-49A9-A8A9-FD085987F112}" type="sibTrans" cxnId="{76E536FF-F038-4BF6-AF0F-9B7502535E4C}">
      <dgm:prSet/>
      <dgm:spPr/>
      <dgm:t>
        <a:bodyPr/>
        <a:lstStyle/>
        <a:p>
          <a:endParaRPr lang="en-US"/>
        </a:p>
      </dgm:t>
    </dgm:pt>
    <dgm:pt modelId="{039BF834-67C7-44DF-9A5E-1184A6DA3C1E}" type="pres">
      <dgm:prSet presAssocID="{544A3049-E502-4270-8A76-E30509668B51}" presName="linear" presStyleCnt="0">
        <dgm:presLayoutVars>
          <dgm:animLvl val="lvl"/>
          <dgm:resizeHandles val="exact"/>
        </dgm:presLayoutVars>
      </dgm:prSet>
      <dgm:spPr/>
    </dgm:pt>
    <dgm:pt modelId="{AA7DF23C-18F8-4156-98A2-9CDEA8A600FC}" type="pres">
      <dgm:prSet presAssocID="{979431CF-9BC4-41BA-8D90-ED89E5D5DBAC}" presName="parentText" presStyleLbl="node1" presStyleIdx="0" presStyleCnt="7" custScaleY="140613">
        <dgm:presLayoutVars>
          <dgm:chMax val="0"/>
          <dgm:bulletEnabled val="1"/>
        </dgm:presLayoutVars>
      </dgm:prSet>
      <dgm:spPr/>
    </dgm:pt>
    <dgm:pt modelId="{50AD5ACE-62B1-4502-938E-545C7CB7A6A9}" type="pres">
      <dgm:prSet presAssocID="{CB4C3D6E-EDCA-4032-91C8-23034DDB04B8}" presName="spacer" presStyleCnt="0"/>
      <dgm:spPr/>
    </dgm:pt>
    <dgm:pt modelId="{826C5338-F8B7-4ED5-AD00-B604405A22C6}" type="pres">
      <dgm:prSet presAssocID="{C68B3265-BB71-4450-A3F8-4F6856BDA5FA}" presName="parentText" presStyleLbl="node1" presStyleIdx="1" presStyleCnt="7" custScaleY="83217">
        <dgm:presLayoutVars>
          <dgm:chMax val="0"/>
          <dgm:bulletEnabled val="1"/>
        </dgm:presLayoutVars>
      </dgm:prSet>
      <dgm:spPr/>
    </dgm:pt>
    <dgm:pt modelId="{8D9BCAF5-DB78-46FA-AF6D-58D1EB3CEB61}" type="pres">
      <dgm:prSet presAssocID="{F6769395-C657-4825-8071-D6E6CB250055}" presName="spacer" presStyleCnt="0"/>
      <dgm:spPr/>
    </dgm:pt>
    <dgm:pt modelId="{96A6379E-EB74-4D43-9642-7FF56765755A}" type="pres">
      <dgm:prSet presAssocID="{B042D4AC-E807-4C9F-AFD0-4C2C8830FDCC}" presName="parentText" presStyleLbl="node1" presStyleIdx="2" presStyleCnt="7" custScaleY="126748">
        <dgm:presLayoutVars>
          <dgm:chMax val="0"/>
          <dgm:bulletEnabled val="1"/>
        </dgm:presLayoutVars>
      </dgm:prSet>
      <dgm:spPr/>
    </dgm:pt>
    <dgm:pt modelId="{E3A01A13-6183-426F-A2B6-4E429DA45137}" type="pres">
      <dgm:prSet presAssocID="{5BFCBABA-7959-4E35-8003-8093B24B46C5}" presName="spacer" presStyleCnt="0"/>
      <dgm:spPr/>
    </dgm:pt>
    <dgm:pt modelId="{56C38C2F-98D0-4835-A2E7-E85ECBF48104}" type="pres">
      <dgm:prSet presAssocID="{5944EDF4-42BD-4FEB-8322-3826F788E3ED}" presName="parentText" presStyleLbl="node1" presStyleIdx="3" presStyleCnt="7" custScaleY="75357" custLinFactY="1061" custLinFactNeighborX="496" custLinFactNeighborY="100000">
        <dgm:presLayoutVars>
          <dgm:chMax val="0"/>
          <dgm:bulletEnabled val="1"/>
        </dgm:presLayoutVars>
      </dgm:prSet>
      <dgm:spPr/>
    </dgm:pt>
    <dgm:pt modelId="{C5A314B8-6BE9-42D4-A977-89314F5E6575}" type="pres">
      <dgm:prSet presAssocID="{BA59B0B4-C035-49F7-97F1-0BAE86907AA1}" presName="spacer" presStyleCnt="0"/>
      <dgm:spPr/>
    </dgm:pt>
    <dgm:pt modelId="{2802F71A-B179-4D7E-A0F9-6022F03927C6}" type="pres">
      <dgm:prSet presAssocID="{5C87D972-A65B-4520-98B8-92D1CB930D9B}" presName="parentText" presStyleLbl="node1" presStyleIdx="4" presStyleCnt="7" custScaleY="68106" custLinFactNeighborX="-165" custLinFactNeighborY="63071">
        <dgm:presLayoutVars>
          <dgm:chMax val="0"/>
          <dgm:bulletEnabled val="1"/>
        </dgm:presLayoutVars>
      </dgm:prSet>
      <dgm:spPr/>
    </dgm:pt>
    <dgm:pt modelId="{4871226B-62E5-4334-9AD7-59C12EC7864B}" type="pres">
      <dgm:prSet presAssocID="{4280C319-3334-4CF7-ADBF-C2695601E591}" presName="spacer" presStyleCnt="0"/>
      <dgm:spPr/>
    </dgm:pt>
    <dgm:pt modelId="{1B7E4FB4-EC6A-4D2F-B126-7B0E9CA1C239}" type="pres">
      <dgm:prSet presAssocID="{C718DD6D-D9DB-4596-BA91-6C21D30F1CF1}" presName="parentText" presStyleLbl="node1" presStyleIdx="5" presStyleCnt="7" custScaleY="79212">
        <dgm:presLayoutVars>
          <dgm:chMax val="0"/>
          <dgm:bulletEnabled val="1"/>
        </dgm:presLayoutVars>
      </dgm:prSet>
      <dgm:spPr/>
    </dgm:pt>
    <dgm:pt modelId="{20D5C1D9-CB73-4472-8A0B-20F273260189}" type="pres">
      <dgm:prSet presAssocID="{163CFE28-4FB4-441D-84F7-EB5C436DE612}" presName="spacer" presStyleCnt="0"/>
      <dgm:spPr/>
    </dgm:pt>
    <dgm:pt modelId="{C7DB549A-DDFF-4EEC-B534-5392B279AE97}" type="pres">
      <dgm:prSet presAssocID="{A92A7352-25C7-4E00-9BFE-7CB94D5E3D91}" presName="parentText" presStyleLbl="node1" presStyleIdx="6" presStyleCnt="7" custScaleY="67937" custLinFactY="-2648" custLinFactNeighborX="-331" custLinFactNeighborY="-100000">
        <dgm:presLayoutVars>
          <dgm:chMax val="0"/>
          <dgm:bulletEnabled val="1"/>
        </dgm:presLayoutVars>
      </dgm:prSet>
      <dgm:spPr/>
    </dgm:pt>
  </dgm:ptLst>
  <dgm:cxnLst>
    <dgm:cxn modelId="{DDE5420D-735C-4B04-A94F-0D59AE222B93}" srcId="{544A3049-E502-4270-8A76-E30509668B51}" destId="{979431CF-9BC4-41BA-8D90-ED89E5D5DBAC}" srcOrd="0" destOrd="0" parTransId="{27E8E36E-AFF7-4942-A3F7-EEF9E53A8333}" sibTransId="{CB4C3D6E-EDCA-4032-91C8-23034DDB04B8}"/>
    <dgm:cxn modelId="{CBE6A024-AB66-449B-94CE-96576590DAD7}" type="presOf" srcId="{C68B3265-BB71-4450-A3F8-4F6856BDA5FA}" destId="{826C5338-F8B7-4ED5-AD00-B604405A22C6}" srcOrd="0" destOrd="0" presId="urn:microsoft.com/office/officeart/2005/8/layout/vList2"/>
    <dgm:cxn modelId="{4951D632-664D-40EB-8D95-9214CD8965E5}" srcId="{544A3049-E502-4270-8A76-E30509668B51}" destId="{C68B3265-BB71-4450-A3F8-4F6856BDA5FA}" srcOrd="1" destOrd="0" parTransId="{99758D50-B134-4FC1-BAD5-0B17983930EC}" sibTransId="{F6769395-C657-4825-8071-D6E6CB250055}"/>
    <dgm:cxn modelId="{73790763-4B71-45AE-A962-797E67AA999B}" srcId="{544A3049-E502-4270-8A76-E30509668B51}" destId="{5C87D972-A65B-4520-98B8-92D1CB930D9B}" srcOrd="4" destOrd="0" parTransId="{43C7E988-D9AA-4637-865F-A46342D53F53}" sibTransId="{4280C319-3334-4CF7-ADBF-C2695601E591}"/>
    <dgm:cxn modelId="{EE186E49-3165-4F80-9DDF-2DCF653F612C}" type="presOf" srcId="{A92A7352-25C7-4E00-9BFE-7CB94D5E3D91}" destId="{C7DB549A-DDFF-4EEC-B534-5392B279AE97}" srcOrd="0" destOrd="0" presId="urn:microsoft.com/office/officeart/2005/8/layout/vList2"/>
    <dgm:cxn modelId="{6D50F44C-ABC7-4F15-ACA0-858A106DE3FA}" type="presOf" srcId="{5C87D972-A65B-4520-98B8-92D1CB930D9B}" destId="{2802F71A-B179-4D7E-A0F9-6022F03927C6}" srcOrd="0" destOrd="0" presId="urn:microsoft.com/office/officeart/2005/8/layout/vList2"/>
    <dgm:cxn modelId="{442BDD57-C1B2-4595-98B7-711BD8B804EB}" srcId="{544A3049-E502-4270-8A76-E30509668B51}" destId="{5944EDF4-42BD-4FEB-8322-3826F788E3ED}" srcOrd="3" destOrd="0" parTransId="{341106BD-4FF8-4C1E-90F6-1CC45B2D1B91}" sibTransId="{BA59B0B4-C035-49F7-97F1-0BAE86907AA1}"/>
    <dgm:cxn modelId="{4306CC81-7712-4AC5-B1CE-C72AD718E4F4}" type="presOf" srcId="{979431CF-9BC4-41BA-8D90-ED89E5D5DBAC}" destId="{AA7DF23C-18F8-4156-98A2-9CDEA8A600FC}" srcOrd="0" destOrd="0" presId="urn:microsoft.com/office/officeart/2005/8/layout/vList2"/>
    <dgm:cxn modelId="{A56C988B-8350-4BBB-B753-26E034EF37ED}" type="presOf" srcId="{544A3049-E502-4270-8A76-E30509668B51}" destId="{039BF834-67C7-44DF-9A5E-1184A6DA3C1E}" srcOrd="0" destOrd="0" presId="urn:microsoft.com/office/officeart/2005/8/layout/vList2"/>
    <dgm:cxn modelId="{30A44A95-179A-455F-A0B8-83D4C2646ED1}" type="presOf" srcId="{C718DD6D-D9DB-4596-BA91-6C21D30F1CF1}" destId="{1B7E4FB4-EC6A-4D2F-B126-7B0E9CA1C239}" srcOrd="0" destOrd="0" presId="urn:microsoft.com/office/officeart/2005/8/layout/vList2"/>
    <dgm:cxn modelId="{3C72B0C3-4F5E-44A3-9D4C-861F8BD67930}" srcId="{544A3049-E502-4270-8A76-E30509668B51}" destId="{B042D4AC-E807-4C9F-AFD0-4C2C8830FDCC}" srcOrd="2" destOrd="0" parTransId="{C22EA396-CB18-4C77-AC7E-EE56965FBB75}" sibTransId="{5BFCBABA-7959-4E35-8003-8093B24B46C5}"/>
    <dgm:cxn modelId="{41F277C6-8CCD-4695-B0DF-EACF56D0D5E6}" srcId="{544A3049-E502-4270-8A76-E30509668B51}" destId="{C718DD6D-D9DB-4596-BA91-6C21D30F1CF1}" srcOrd="5" destOrd="0" parTransId="{27477056-0A34-4AA1-971A-0AA7582C20FA}" sibTransId="{163CFE28-4FB4-441D-84F7-EB5C436DE612}"/>
    <dgm:cxn modelId="{6E2D26D9-5B59-4489-9C6B-04432732F9AC}" type="presOf" srcId="{5944EDF4-42BD-4FEB-8322-3826F788E3ED}" destId="{56C38C2F-98D0-4835-A2E7-E85ECBF48104}" srcOrd="0" destOrd="0" presId="urn:microsoft.com/office/officeart/2005/8/layout/vList2"/>
    <dgm:cxn modelId="{B89F48F7-4D24-4613-B857-4D79B2D21DEC}" type="presOf" srcId="{B042D4AC-E807-4C9F-AFD0-4C2C8830FDCC}" destId="{96A6379E-EB74-4D43-9642-7FF56765755A}" srcOrd="0" destOrd="0" presId="urn:microsoft.com/office/officeart/2005/8/layout/vList2"/>
    <dgm:cxn modelId="{76E536FF-F038-4BF6-AF0F-9B7502535E4C}" srcId="{544A3049-E502-4270-8A76-E30509668B51}" destId="{A92A7352-25C7-4E00-9BFE-7CB94D5E3D91}" srcOrd="6" destOrd="0" parTransId="{39653F5E-FE34-4FF7-BBCD-7C5FEFB7DFE5}" sibTransId="{D9931537-16F4-49A9-A8A9-FD085987F112}"/>
    <dgm:cxn modelId="{ECA93267-33FF-449D-835E-4029A2EA1BA2}" type="presParOf" srcId="{039BF834-67C7-44DF-9A5E-1184A6DA3C1E}" destId="{AA7DF23C-18F8-4156-98A2-9CDEA8A600FC}" srcOrd="0" destOrd="0" presId="urn:microsoft.com/office/officeart/2005/8/layout/vList2"/>
    <dgm:cxn modelId="{289320F0-DE02-4BC0-86ED-4ED784C58261}" type="presParOf" srcId="{039BF834-67C7-44DF-9A5E-1184A6DA3C1E}" destId="{50AD5ACE-62B1-4502-938E-545C7CB7A6A9}" srcOrd="1" destOrd="0" presId="urn:microsoft.com/office/officeart/2005/8/layout/vList2"/>
    <dgm:cxn modelId="{6ED892E1-7359-4CDA-A818-7D449BCFF831}" type="presParOf" srcId="{039BF834-67C7-44DF-9A5E-1184A6DA3C1E}" destId="{826C5338-F8B7-4ED5-AD00-B604405A22C6}" srcOrd="2" destOrd="0" presId="urn:microsoft.com/office/officeart/2005/8/layout/vList2"/>
    <dgm:cxn modelId="{16C9F65E-8A26-4026-BEED-A42322F05213}" type="presParOf" srcId="{039BF834-67C7-44DF-9A5E-1184A6DA3C1E}" destId="{8D9BCAF5-DB78-46FA-AF6D-58D1EB3CEB61}" srcOrd="3" destOrd="0" presId="urn:microsoft.com/office/officeart/2005/8/layout/vList2"/>
    <dgm:cxn modelId="{A9103347-D4C7-47B6-8BDC-E37E04400E80}" type="presParOf" srcId="{039BF834-67C7-44DF-9A5E-1184A6DA3C1E}" destId="{96A6379E-EB74-4D43-9642-7FF56765755A}" srcOrd="4" destOrd="0" presId="urn:microsoft.com/office/officeart/2005/8/layout/vList2"/>
    <dgm:cxn modelId="{165CED8F-65E7-46B9-8F20-8E3CB8916D46}" type="presParOf" srcId="{039BF834-67C7-44DF-9A5E-1184A6DA3C1E}" destId="{E3A01A13-6183-426F-A2B6-4E429DA45137}" srcOrd="5" destOrd="0" presId="urn:microsoft.com/office/officeart/2005/8/layout/vList2"/>
    <dgm:cxn modelId="{C81D9B03-A7DB-4181-BADE-6BD33D95F8D2}" type="presParOf" srcId="{039BF834-67C7-44DF-9A5E-1184A6DA3C1E}" destId="{56C38C2F-98D0-4835-A2E7-E85ECBF48104}" srcOrd="6" destOrd="0" presId="urn:microsoft.com/office/officeart/2005/8/layout/vList2"/>
    <dgm:cxn modelId="{BC7172B3-35C5-410D-A5FA-9201D8EE801D}" type="presParOf" srcId="{039BF834-67C7-44DF-9A5E-1184A6DA3C1E}" destId="{C5A314B8-6BE9-42D4-A977-89314F5E6575}" srcOrd="7" destOrd="0" presId="urn:microsoft.com/office/officeart/2005/8/layout/vList2"/>
    <dgm:cxn modelId="{17E3C57F-2F7A-4F41-AC7A-0E41D1A425FA}" type="presParOf" srcId="{039BF834-67C7-44DF-9A5E-1184A6DA3C1E}" destId="{2802F71A-B179-4D7E-A0F9-6022F03927C6}" srcOrd="8" destOrd="0" presId="urn:microsoft.com/office/officeart/2005/8/layout/vList2"/>
    <dgm:cxn modelId="{2D604341-D71D-4B69-9D5B-508435AA4323}" type="presParOf" srcId="{039BF834-67C7-44DF-9A5E-1184A6DA3C1E}" destId="{4871226B-62E5-4334-9AD7-59C12EC7864B}" srcOrd="9" destOrd="0" presId="urn:microsoft.com/office/officeart/2005/8/layout/vList2"/>
    <dgm:cxn modelId="{8DF05D93-9852-4286-B460-0BB9A248A584}" type="presParOf" srcId="{039BF834-67C7-44DF-9A5E-1184A6DA3C1E}" destId="{1B7E4FB4-EC6A-4D2F-B126-7B0E9CA1C239}" srcOrd="10" destOrd="0" presId="urn:microsoft.com/office/officeart/2005/8/layout/vList2"/>
    <dgm:cxn modelId="{0F15FFD1-9B7F-4821-9825-26B6F2C72911}" type="presParOf" srcId="{039BF834-67C7-44DF-9A5E-1184A6DA3C1E}" destId="{20D5C1D9-CB73-4472-8A0B-20F273260189}" srcOrd="11" destOrd="0" presId="urn:microsoft.com/office/officeart/2005/8/layout/vList2"/>
    <dgm:cxn modelId="{C32CFD59-4781-4877-A883-117E26CFD2C9}" type="presParOf" srcId="{039BF834-67C7-44DF-9A5E-1184A6DA3C1E}" destId="{C7DB549A-DDFF-4EEC-B534-5392B279AE97}"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F5EA96-0D03-4F21-9EF9-7C48EEE8D36B}">
      <dsp:nvSpPr>
        <dsp:cNvPr id="0" name=""/>
        <dsp:cNvSpPr/>
      </dsp:nvSpPr>
      <dsp:spPr>
        <a:xfrm>
          <a:off x="0" y="35770"/>
          <a:ext cx="5211978" cy="16450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As identified Social media is changing the way adolescents are living their day to day lives in terms of the amount of time they spend with each other, they are spending far more time at home.</a:t>
          </a:r>
          <a:endParaRPr lang="en-US" sz="1900" kern="1200" dirty="0"/>
        </a:p>
      </dsp:txBody>
      <dsp:txXfrm>
        <a:off x="80303" y="116073"/>
        <a:ext cx="5051372" cy="1484414"/>
      </dsp:txXfrm>
    </dsp:sp>
    <dsp:sp modelId="{5A38328B-27DA-4C4A-A997-1580C57CDC09}">
      <dsp:nvSpPr>
        <dsp:cNvPr id="0" name=""/>
        <dsp:cNvSpPr/>
      </dsp:nvSpPr>
      <dsp:spPr>
        <a:xfrm>
          <a:off x="0" y="1735510"/>
          <a:ext cx="5211978" cy="16450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 what are they doing with all that time? They are on their phone, in their room, alone and often distressed.’ (Twenge 2017)</a:t>
          </a:r>
          <a:endParaRPr lang="en-US" sz="1900" kern="1200"/>
        </a:p>
      </dsp:txBody>
      <dsp:txXfrm>
        <a:off x="80303" y="1815813"/>
        <a:ext cx="5051372" cy="14844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7DF23C-18F8-4156-98A2-9CDEA8A600FC}">
      <dsp:nvSpPr>
        <dsp:cNvPr id="0" name=""/>
        <dsp:cNvSpPr/>
      </dsp:nvSpPr>
      <dsp:spPr>
        <a:xfrm>
          <a:off x="0" y="553"/>
          <a:ext cx="6999408" cy="1295535"/>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Being social has been imperative to our survival for millions of years, The brain prioritises social interaction, especially if linked to our social standing.</a:t>
          </a:r>
          <a:endParaRPr lang="en-US" sz="1800" kern="1200" dirty="0"/>
        </a:p>
      </dsp:txBody>
      <dsp:txXfrm>
        <a:off x="63243" y="63796"/>
        <a:ext cx="6872922" cy="1169049"/>
      </dsp:txXfrm>
    </dsp:sp>
    <dsp:sp modelId="{826C5338-F8B7-4ED5-AD00-B604405A22C6}">
      <dsp:nvSpPr>
        <dsp:cNvPr id="0" name=""/>
        <dsp:cNvSpPr/>
      </dsp:nvSpPr>
      <dsp:spPr>
        <a:xfrm>
          <a:off x="0" y="1299504"/>
          <a:ext cx="6999408" cy="766718"/>
        </a:xfrm>
        <a:prstGeom prst="roundRect">
          <a:avLst/>
        </a:prstGeom>
        <a:solidFill>
          <a:schemeClr val="accent2">
            <a:hueOff val="-3294287"/>
            <a:satOff val="15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If we feel our social standing is under threat our brain will trigger a response to this</a:t>
          </a:r>
          <a:r>
            <a:rPr lang="en-GB" sz="500" kern="1200" dirty="0"/>
            <a:t>.</a:t>
          </a:r>
          <a:endParaRPr lang="en-US" sz="500" kern="1200" dirty="0"/>
        </a:p>
      </dsp:txBody>
      <dsp:txXfrm>
        <a:off x="37428" y="1336932"/>
        <a:ext cx="6924552" cy="691862"/>
      </dsp:txXfrm>
    </dsp:sp>
    <dsp:sp modelId="{96A6379E-EB74-4D43-9642-7FF56765755A}">
      <dsp:nvSpPr>
        <dsp:cNvPr id="0" name=""/>
        <dsp:cNvSpPr/>
      </dsp:nvSpPr>
      <dsp:spPr>
        <a:xfrm>
          <a:off x="0" y="2069637"/>
          <a:ext cx="6999408" cy="1167790"/>
        </a:xfrm>
        <a:prstGeom prst="round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Stress activates the amygdala which puts into action the stress response, resulting in elevated blood pressure and glucose levels.</a:t>
          </a:r>
          <a:endParaRPr lang="en-US" sz="2000" kern="1200" dirty="0"/>
        </a:p>
      </dsp:txBody>
      <dsp:txXfrm>
        <a:off x="57007" y="2126644"/>
        <a:ext cx="6885394" cy="1053776"/>
      </dsp:txXfrm>
    </dsp:sp>
    <dsp:sp modelId="{56C38C2F-98D0-4835-A2E7-E85ECBF48104}">
      <dsp:nvSpPr>
        <dsp:cNvPr id="0" name=""/>
        <dsp:cNvSpPr/>
      </dsp:nvSpPr>
      <dsp:spPr>
        <a:xfrm>
          <a:off x="0" y="3254032"/>
          <a:ext cx="6999408" cy="69430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This process takes place in the old brain, the old brain doesn’t think and therefore reason or rationalise</a:t>
          </a:r>
          <a:r>
            <a:rPr lang="en-GB" sz="500" kern="1200" dirty="0"/>
            <a:t>.</a:t>
          </a:r>
          <a:endParaRPr lang="en-US" sz="500" kern="1200" dirty="0"/>
        </a:p>
      </dsp:txBody>
      <dsp:txXfrm>
        <a:off x="33893" y="3287925"/>
        <a:ext cx="6931622" cy="626514"/>
      </dsp:txXfrm>
    </dsp:sp>
    <dsp:sp modelId="{2802F71A-B179-4D7E-A0F9-6022F03927C6}">
      <dsp:nvSpPr>
        <dsp:cNvPr id="0" name=""/>
        <dsp:cNvSpPr/>
      </dsp:nvSpPr>
      <dsp:spPr>
        <a:xfrm>
          <a:off x="0" y="3940710"/>
          <a:ext cx="6999408" cy="627493"/>
        </a:xfrm>
        <a:prstGeom prst="round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Survive now, ask questions later.</a:t>
          </a:r>
          <a:r>
            <a:rPr lang="en-GB" sz="500" kern="1200" dirty="0"/>
            <a:t>.</a:t>
          </a:r>
          <a:endParaRPr lang="en-US" sz="500" kern="1200" dirty="0"/>
        </a:p>
      </dsp:txBody>
      <dsp:txXfrm>
        <a:off x="30632" y="3971342"/>
        <a:ext cx="6938144" cy="566229"/>
      </dsp:txXfrm>
    </dsp:sp>
    <dsp:sp modelId="{1B7E4FB4-EC6A-4D2F-B126-7B0E9CA1C239}">
      <dsp:nvSpPr>
        <dsp:cNvPr id="0" name=""/>
        <dsp:cNvSpPr/>
      </dsp:nvSpPr>
      <dsp:spPr>
        <a:xfrm>
          <a:off x="0" y="4569465"/>
          <a:ext cx="6999408" cy="729818"/>
        </a:xfrm>
        <a:prstGeom prst="roundRect">
          <a:avLst/>
        </a:prstGeom>
        <a:solidFill>
          <a:schemeClr val="accent2">
            <a:hueOff val="-16471434"/>
            <a:satOff val="7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Perceived Threats and Genuine Threats</a:t>
          </a:r>
          <a:r>
            <a:rPr lang="en-GB" sz="500" kern="1200" dirty="0"/>
            <a:t>?</a:t>
          </a:r>
          <a:endParaRPr lang="en-US" sz="500" kern="1200" dirty="0"/>
        </a:p>
      </dsp:txBody>
      <dsp:txXfrm>
        <a:off x="35627" y="4605092"/>
        <a:ext cx="6928154" cy="658564"/>
      </dsp:txXfrm>
    </dsp:sp>
    <dsp:sp modelId="{C7DB549A-DDFF-4EEC-B534-5392B279AE97}">
      <dsp:nvSpPr>
        <dsp:cNvPr id="0" name=""/>
        <dsp:cNvSpPr/>
      </dsp:nvSpPr>
      <dsp:spPr>
        <a:xfrm>
          <a:off x="0" y="5274886"/>
          <a:ext cx="6999408" cy="625936"/>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Lack of sleep</a:t>
          </a:r>
          <a:r>
            <a:rPr lang="en-GB" sz="500" kern="1200" dirty="0"/>
            <a:t>.</a:t>
          </a:r>
          <a:endParaRPr lang="en-US" sz="500" kern="1200" dirty="0"/>
        </a:p>
      </dsp:txBody>
      <dsp:txXfrm>
        <a:off x="30556" y="5305442"/>
        <a:ext cx="6938296" cy="56482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36498647-E52B-4904-B1BE-70CCD06F627C}" type="datetimeFigureOut">
              <a:rPr lang="en-GB" smtClean="0"/>
              <a:t>11/10/2022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2058536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498647-E52B-4904-B1BE-70CCD06F627C}" type="datetimeFigureOut">
              <a:rPr lang="en-GB" smtClean="0"/>
              <a:t>11/10/2022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2884682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498647-E52B-4904-B1BE-70CCD06F627C}" type="datetimeFigureOut">
              <a:rPr lang="en-GB" smtClean="0"/>
              <a:t>11/10/2022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103743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498647-E52B-4904-B1BE-70CCD06F627C}" type="datetimeFigureOut">
              <a:rPr lang="en-GB" smtClean="0"/>
              <a:t>11/10/2022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3483186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498647-E52B-4904-B1BE-70CCD06F627C}" type="datetimeFigureOut">
              <a:rPr lang="en-GB" smtClean="0"/>
              <a:t>11/10/2022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89074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498647-E52B-4904-B1BE-70CCD06F627C}" type="datetimeFigureOut">
              <a:rPr lang="en-GB" smtClean="0"/>
              <a:t>11/10/2022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2656450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498647-E52B-4904-B1BE-70CCD06F627C}" type="datetimeFigureOut">
              <a:rPr lang="en-GB" smtClean="0"/>
              <a:t>11/10/2022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3449294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498647-E52B-4904-B1BE-70CCD06F627C}" type="datetimeFigureOut">
              <a:rPr lang="en-GB" smtClean="0"/>
              <a:t>11/10/2022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3944740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498647-E52B-4904-B1BE-70CCD06F627C}" type="datetimeFigureOut">
              <a:rPr lang="en-GB" smtClean="0"/>
              <a:t>11/10/2022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646044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498647-E52B-4904-B1BE-70CCD06F627C}" type="datetimeFigureOut">
              <a:rPr lang="en-GB" smtClean="0"/>
              <a:t>11/10/2022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950639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6498647-E52B-4904-B1BE-70CCD06F627C}" type="datetimeFigureOut">
              <a:rPr lang="en-GB" smtClean="0"/>
              <a:t>11/10/2022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691228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6498647-E52B-4904-B1BE-70CCD06F627C}" type="datetimeFigureOut">
              <a:rPr lang="en-GB" smtClean="0"/>
              <a:t>11/10/2022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4028428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498647-E52B-4904-B1BE-70CCD06F627C}" type="datetimeFigureOut">
              <a:rPr lang="en-GB" smtClean="0"/>
              <a:t>11/10/2022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12809834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6498647-E52B-4904-B1BE-70CCD06F627C}" type="datetimeFigureOut">
              <a:rPr lang="en-GB" smtClean="0"/>
              <a:t>11/10/2022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11101747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6498647-E52B-4904-B1BE-70CCD06F627C}" type="datetimeFigureOut">
              <a:rPr lang="en-GB" smtClean="0"/>
              <a:t>11/10/2022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36291051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36498647-E52B-4904-B1BE-70CCD06F627C}" type="datetimeFigureOut">
              <a:rPr lang="en-GB" smtClean="0"/>
              <a:t>11/10/2022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1615179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36498647-E52B-4904-B1BE-70CCD06F627C}" type="datetimeFigureOut">
              <a:rPr lang="en-GB" smtClean="0"/>
              <a:t>11/10/2022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7D1140D-4421-436C-B2E0-D6996EC5F722}" type="slidenum">
              <a:rPr lang="en-GB" smtClean="0"/>
              <a:t>‹#›</a:t>
            </a:fld>
            <a:endParaRPr lang="en-GB"/>
          </a:p>
        </p:txBody>
      </p:sp>
    </p:spTree>
    <p:extLst>
      <p:ext uri="{BB962C8B-B14F-4D97-AF65-F5344CB8AC3E}">
        <p14:creationId xmlns:p14="http://schemas.microsoft.com/office/powerpoint/2010/main" val="4199178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6498647-E52B-4904-B1BE-70CCD06F627C}" type="datetimeFigureOut">
              <a:rPr lang="en-GB" smtClean="0"/>
              <a:t>11/10/2022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F7D1140D-4421-436C-B2E0-D6996EC5F722}" type="slidenum">
              <a:rPr lang="en-GB" smtClean="0"/>
              <a:t>‹#›</a:t>
            </a:fld>
            <a:endParaRPr lang="en-GB"/>
          </a:p>
        </p:txBody>
      </p:sp>
    </p:spTree>
    <p:extLst>
      <p:ext uri="{BB962C8B-B14F-4D97-AF65-F5344CB8AC3E}">
        <p14:creationId xmlns:p14="http://schemas.microsoft.com/office/powerpoint/2010/main" val="8532957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640633" y="689458"/>
            <a:ext cx="5428551" cy="3153753"/>
          </a:xfrm>
        </p:spPr>
        <p:txBody>
          <a:bodyPr>
            <a:normAutofit/>
          </a:bodyPr>
          <a:lstStyle/>
          <a:p>
            <a:r>
              <a:rPr lang="en-GB" dirty="0">
                <a:solidFill>
                  <a:srgbClr val="EBEBEB"/>
                </a:solidFill>
              </a:rPr>
              <a:t>The</a:t>
            </a:r>
            <a:br>
              <a:rPr lang="en-GB" dirty="0">
                <a:solidFill>
                  <a:srgbClr val="EBEBEB"/>
                </a:solidFill>
              </a:rPr>
            </a:br>
            <a:r>
              <a:rPr lang="en-GB" dirty="0" err="1">
                <a:solidFill>
                  <a:srgbClr val="EBEBEB"/>
                </a:solidFill>
              </a:rPr>
              <a:t>i</a:t>
            </a:r>
            <a:r>
              <a:rPr lang="en-GB" dirty="0">
                <a:solidFill>
                  <a:srgbClr val="EBEBEB"/>
                </a:solidFill>
              </a:rPr>
              <a:t>-Generation</a:t>
            </a:r>
          </a:p>
        </p:txBody>
      </p:sp>
      <p:sp>
        <p:nvSpPr>
          <p:cNvPr id="3" name="Subtitle 2"/>
          <p:cNvSpPr>
            <a:spLocks noGrp="1"/>
          </p:cNvSpPr>
          <p:nvPr>
            <p:ph type="subTitle" idx="1"/>
          </p:nvPr>
        </p:nvSpPr>
        <p:spPr>
          <a:xfrm>
            <a:off x="5640632" y="4012931"/>
            <a:ext cx="5428551" cy="1622322"/>
          </a:xfrm>
        </p:spPr>
        <p:txBody>
          <a:bodyPr>
            <a:normAutofit fontScale="92500" lnSpcReduction="20000"/>
          </a:bodyPr>
          <a:lstStyle/>
          <a:p>
            <a:r>
              <a:rPr lang="en-GB" sz="2200" dirty="0"/>
              <a:t>Navigating the tumultuous sea that is growing up in the age of social media.</a:t>
            </a:r>
          </a:p>
          <a:p>
            <a:endParaRPr lang="en-GB" dirty="0"/>
          </a:p>
          <a:p>
            <a:r>
              <a:rPr lang="en-GB" sz="2600" dirty="0">
                <a:solidFill>
                  <a:schemeClr val="bg1"/>
                </a:solidFill>
              </a:rPr>
              <a:t>Neil Hapgood</a:t>
            </a:r>
          </a:p>
        </p:txBody>
      </p:sp>
      <p:pic>
        <p:nvPicPr>
          <p:cNvPr id="4" name="Picture 3"/>
          <p:cNvPicPr>
            <a:picLocks noChangeAspect="1"/>
          </p:cNvPicPr>
          <p:nvPr/>
        </p:nvPicPr>
        <p:blipFill rotWithShape="1">
          <a:blip r:embed="rId2"/>
          <a:srcRect t="646" r="10259" b="-1"/>
          <a:stretch/>
        </p:blipFill>
        <p:spPr>
          <a:xfrm>
            <a:off x="1161768" y="1114621"/>
            <a:ext cx="3422235" cy="4628758"/>
          </a:xfrm>
          <a:prstGeom prst="rect">
            <a:avLst/>
          </a:prstGeom>
        </p:spPr>
      </p:pic>
    </p:spTree>
    <p:extLst>
      <p:ext uri="{BB962C8B-B14F-4D97-AF65-F5344CB8AC3E}">
        <p14:creationId xmlns:p14="http://schemas.microsoft.com/office/powerpoint/2010/main" val="5733497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8">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4"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5" name="Freeform: Shape 12">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pic>
        <p:nvPicPr>
          <p:cNvPr id="4" name="Picture 3"/>
          <p:cNvPicPr>
            <a:picLocks noChangeAspect="1"/>
          </p:cNvPicPr>
          <p:nvPr/>
        </p:nvPicPr>
        <p:blipFill rotWithShape="1">
          <a:blip r:embed="rId2"/>
          <a:srcRect l="10061" r="11571" b="-3"/>
          <a:stretch/>
        </p:blipFill>
        <p:spPr>
          <a:xfrm>
            <a:off x="7066522" y="645106"/>
            <a:ext cx="4125334" cy="5585369"/>
          </a:xfrm>
          <a:prstGeom prst="rect">
            <a:avLst/>
          </a:prstGeom>
        </p:spPr>
      </p:pic>
      <p:sp>
        <p:nvSpPr>
          <p:cNvPr id="27" name="Rectangle 16">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79997" y="1666380"/>
            <a:ext cx="5132439" cy="3811742"/>
          </a:xfrm>
        </p:spPr>
        <p:txBody>
          <a:bodyPr anchor="ctr">
            <a:normAutofit/>
          </a:bodyPr>
          <a:lstStyle/>
          <a:p>
            <a:r>
              <a:rPr lang="en-GB" sz="2000" dirty="0">
                <a:solidFill>
                  <a:srgbClr val="FFFFFF"/>
                </a:solidFill>
              </a:rPr>
              <a:t>Children and young people 6 times more likely to report mental ill health than 20 years ago. (Nuffield trust 2018)</a:t>
            </a:r>
          </a:p>
          <a:p>
            <a:pPr marL="0" indent="0">
              <a:buNone/>
            </a:pPr>
            <a:endParaRPr lang="en-GB" sz="2000" dirty="0">
              <a:solidFill>
                <a:srgbClr val="FFFFFF"/>
              </a:solidFill>
            </a:endParaRPr>
          </a:p>
          <a:p>
            <a:r>
              <a:rPr lang="en-GB" sz="2000" dirty="0">
                <a:solidFill>
                  <a:srgbClr val="FFFFFF"/>
                </a:solidFill>
              </a:rPr>
              <a:t>3 hours of social media per day = twice as likely to report high or very high scores for mental ill health (ONS 2015)</a:t>
            </a:r>
          </a:p>
          <a:p>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13043911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6"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48"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639098" y="629265"/>
            <a:ext cx="6072776" cy="1622322"/>
          </a:xfrm>
        </p:spPr>
        <p:txBody>
          <a:bodyPr vert="horz" lIns="91440" tIns="45720" rIns="91440" bIns="45720" rtlCol="0" anchor="ctr">
            <a:normAutofit/>
          </a:bodyPr>
          <a:lstStyle/>
          <a:p>
            <a:r>
              <a:rPr lang="en-US" b="0" i="0" kern="1200" dirty="0">
                <a:solidFill>
                  <a:srgbClr val="EBEBEB"/>
                </a:solidFill>
                <a:latin typeface="+mj-lt"/>
                <a:ea typeface="+mj-ea"/>
                <a:cs typeface="+mj-cs"/>
              </a:rPr>
              <a:t>The </a:t>
            </a:r>
            <a:r>
              <a:rPr lang="en-US" b="0" i="0" kern="1200" dirty="0" err="1">
                <a:solidFill>
                  <a:srgbClr val="EBEBEB"/>
                </a:solidFill>
                <a:latin typeface="+mj-lt"/>
                <a:ea typeface="+mj-ea"/>
                <a:cs typeface="+mj-cs"/>
              </a:rPr>
              <a:t>i</a:t>
            </a:r>
            <a:r>
              <a:rPr lang="en-US" b="0" i="0" kern="1200" dirty="0">
                <a:solidFill>
                  <a:srgbClr val="EBEBEB"/>
                </a:solidFill>
                <a:latin typeface="+mj-lt"/>
                <a:ea typeface="+mj-ea"/>
                <a:cs typeface="+mj-cs"/>
              </a:rPr>
              <a:t>-Generation Report </a:t>
            </a:r>
            <a:br>
              <a:rPr lang="en-US" b="0" i="0" kern="1200" dirty="0">
                <a:solidFill>
                  <a:srgbClr val="EBEBEB"/>
                </a:solidFill>
                <a:latin typeface="+mj-lt"/>
                <a:ea typeface="+mj-ea"/>
                <a:cs typeface="+mj-cs"/>
              </a:rPr>
            </a:br>
            <a:r>
              <a:rPr lang="en-US" b="0" i="0" kern="1200" dirty="0">
                <a:solidFill>
                  <a:srgbClr val="EBEBEB"/>
                </a:solidFill>
                <a:latin typeface="+mj-lt"/>
                <a:ea typeface="+mj-ea"/>
                <a:cs typeface="+mj-cs"/>
              </a:rPr>
              <a:t>(Twenge, 2017)</a:t>
            </a:r>
          </a:p>
        </p:txBody>
      </p:sp>
      <p:sp>
        <p:nvSpPr>
          <p:cNvPr id="50" name="Freeform: Shape 49">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15" name="Graphic 14" descr="Head with Gears">
            <a:extLst>
              <a:ext uri="{FF2B5EF4-FFF2-40B4-BE49-F238E27FC236}">
                <a16:creationId xmlns:a16="http://schemas.microsoft.com/office/drawing/2014/main" id="{8CD51ACE-D0C7-419C-9AF1-C0C4755AE2D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18226" y="1375132"/>
            <a:ext cx="4125317" cy="4125317"/>
          </a:xfrm>
          <a:prstGeom prst="rect">
            <a:avLst/>
          </a:prstGeom>
        </p:spPr>
      </p:pic>
      <p:sp>
        <p:nvSpPr>
          <p:cNvPr id="52" name="Rectangle 51">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4" name="Oval 53">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6" name="Oval 55">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TextBox 10">
            <a:extLst>
              <a:ext uri="{FF2B5EF4-FFF2-40B4-BE49-F238E27FC236}">
                <a16:creationId xmlns:a16="http://schemas.microsoft.com/office/drawing/2014/main" id="{50AD5647-00E0-42FA-8AFF-9441C57CF407}"/>
              </a:ext>
            </a:extLst>
          </p:cNvPr>
          <p:cNvSpPr txBox="1"/>
          <p:nvPr/>
        </p:nvSpPr>
        <p:spPr>
          <a:xfrm>
            <a:off x="639098" y="2418735"/>
            <a:ext cx="6072776" cy="3811740"/>
          </a:xfrm>
          <a:prstGeom prst="rect">
            <a:avLst/>
          </a:prstGeom>
        </p:spPr>
        <p:txBody>
          <a:bodyPr vert="horz" lIns="91440" tIns="45720" rIns="91440" bIns="45720" rtlCol="0" anchor="ctr">
            <a:normAutofit/>
          </a:bodyPr>
          <a:lstStyle/>
          <a:p>
            <a:pPr marL="285750" indent="-285750">
              <a:spcBef>
                <a:spcPts val="1000"/>
              </a:spcBef>
              <a:buClr>
                <a:schemeClr val="accent1"/>
              </a:buClr>
              <a:buSzPct val="80000"/>
              <a:buFont typeface="Wingdings 3" charset="2"/>
              <a:buChar char=""/>
            </a:pPr>
            <a:r>
              <a:rPr lang="en-US">
                <a:solidFill>
                  <a:srgbClr val="FFFFFF"/>
                </a:solidFill>
              </a:rPr>
              <a:t>There has been much speculation and some research regarding social media and mental health however this is the first longitudinal study.</a:t>
            </a:r>
          </a:p>
          <a:p>
            <a:pPr marL="285750" indent="-285750">
              <a:spcBef>
                <a:spcPts val="1000"/>
              </a:spcBef>
              <a:buClr>
                <a:schemeClr val="accent1"/>
              </a:buClr>
              <a:buSzPct val="80000"/>
              <a:buFont typeface="Wingdings 3" charset="2"/>
              <a:buChar char=""/>
            </a:pPr>
            <a:endParaRPr lang="en-US">
              <a:solidFill>
                <a:srgbClr val="FFFFFF"/>
              </a:solidFill>
            </a:endParaRPr>
          </a:p>
          <a:p>
            <a:pPr marL="285750" indent="-285750">
              <a:spcBef>
                <a:spcPts val="1000"/>
              </a:spcBef>
              <a:buClr>
                <a:schemeClr val="accent1"/>
              </a:buClr>
              <a:buSzPct val="80000"/>
              <a:buFont typeface="Wingdings 3" charset="2"/>
              <a:buChar char=""/>
            </a:pPr>
            <a:r>
              <a:rPr lang="en-US">
                <a:solidFill>
                  <a:srgbClr val="FFFFFF"/>
                </a:solidFill>
              </a:rPr>
              <a:t>Crucially the report also looks at lifestyle changes</a:t>
            </a:r>
          </a:p>
          <a:p>
            <a:pPr>
              <a:spcBef>
                <a:spcPts val="1000"/>
              </a:spcBef>
              <a:buClr>
                <a:schemeClr val="accent1"/>
              </a:buClr>
              <a:buSzPct val="80000"/>
              <a:buFont typeface="Wingdings 3" charset="2"/>
              <a:buChar char=""/>
            </a:pPr>
            <a:endParaRPr lang="en-US">
              <a:solidFill>
                <a:srgbClr val="FFFFFF"/>
              </a:solidFill>
            </a:endParaRPr>
          </a:p>
          <a:p>
            <a:pPr marL="285750" indent="-285750">
              <a:spcBef>
                <a:spcPts val="1000"/>
              </a:spcBef>
              <a:buClr>
                <a:schemeClr val="accent1"/>
              </a:buClr>
              <a:buSzPct val="80000"/>
              <a:buFont typeface="Wingdings 3" charset="2"/>
              <a:buChar char=""/>
            </a:pPr>
            <a:r>
              <a:rPr lang="en-US">
                <a:solidFill>
                  <a:srgbClr val="FFFFFF"/>
                </a:solidFill>
              </a:rPr>
              <a:t>The Monitoring the Future survey has asked 12th-graders (17-18) more than 1,000 questions every year since 1975 and queried eighth- and 10th-graders since 1991.</a:t>
            </a:r>
          </a:p>
          <a:p>
            <a:pPr marL="285750" indent="-285750">
              <a:spcBef>
                <a:spcPts val="1000"/>
              </a:spcBef>
              <a:buClr>
                <a:schemeClr val="accent1"/>
              </a:buClr>
              <a:buSzPct val="80000"/>
              <a:buFont typeface="Wingdings 3" charset="2"/>
              <a:buChar char=""/>
            </a:pPr>
            <a:endParaRPr lang="en-US">
              <a:solidFill>
                <a:srgbClr val="FFFFFF"/>
              </a:solidFill>
            </a:endParaRPr>
          </a:p>
          <a:p>
            <a:pPr marL="285750" indent="-285750">
              <a:spcBef>
                <a:spcPts val="1000"/>
              </a:spcBef>
              <a:buClr>
                <a:schemeClr val="accent1"/>
              </a:buClr>
              <a:buSzPct val="80000"/>
              <a:buFont typeface="Wingdings 3" charset="2"/>
              <a:buChar char=""/>
            </a:pPr>
            <a:endParaRPr lang="en-US">
              <a:solidFill>
                <a:srgbClr val="FFFFFF"/>
              </a:solidFill>
            </a:endParaRPr>
          </a:p>
        </p:txBody>
      </p:sp>
    </p:spTree>
    <p:extLst>
      <p:ext uri="{BB962C8B-B14F-4D97-AF65-F5344CB8AC3E}">
        <p14:creationId xmlns:p14="http://schemas.microsoft.com/office/powerpoint/2010/main" val="24417521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1" t="7630" r="-858" b="76895"/>
          <a:stretch/>
        </p:blipFill>
        <p:spPr bwMode="auto">
          <a:xfrm>
            <a:off x="1655805" y="729050"/>
            <a:ext cx="9131644" cy="5276334"/>
          </a:xfrm>
          <a:prstGeom prst="rect">
            <a:avLst/>
          </a:prstGeom>
          <a:ln>
            <a:noFill/>
          </a:ln>
          <a:extLst>
            <a:ext uri="{53640926-AAD7-44D8-BBD7-CCE9431645EC}">
              <a14:shadowObscured xmlns:a14="http://schemas.microsoft.com/office/drawing/2010/main"/>
            </a:ext>
          </a:extLst>
        </p:spPr>
      </p:pic>
      <p:sp>
        <p:nvSpPr>
          <p:cNvPr id="2" name="TextBox 1">
            <a:extLst>
              <a:ext uri="{FF2B5EF4-FFF2-40B4-BE49-F238E27FC236}">
                <a16:creationId xmlns:a16="http://schemas.microsoft.com/office/drawing/2014/main" id="{51DC1F0E-0BDC-4D48-9D01-3D141BE4BA99}"/>
              </a:ext>
            </a:extLst>
          </p:cNvPr>
          <p:cNvSpPr txBox="1"/>
          <p:nvPr/>
        </p:nvSpPr>
        <p:spPr>
          <a:xfrm>
            <a:off x="1794076" y="6005384"/>
            <a:ext cx="2500132" cy="369332"/>
          </a:xfrm>
          <a:prstGeom prst="rect">
            <a:avLst/>
          </a:prstGeom>
          <a:noFill/>
        </p:spPr>
        <p:txBody>
          <a:bodyPr wrap="square" rtlCol="0">
            <a:spAutoFit/>
          </a:bodyPr>
          <a:lstStyle/>
          <a:p>
            <a:r>
              <a:rPr lang="en-GB" dirty="0"/>
              <a:t>(Twenge, 2017)</a:t>
            </a:r>
          </a:p>
        </p:txBody>
      </p:sp>
    </p:spTree>
    <p:extLst>
      <p:ext uri="{BB962C8B-B14F-4D97-AF65-F5344CB8AC3E}">
        <p14:creationId xmlns:p14="http://schemas.microsoft.com/office/powerpoint/2010/main" val="2046176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2" t="22890" r="-2402" b="61838"/>
          <a:stretch/>
        </p:blipFill>
        <p:spPr bwMode="auto">
          <a:xfrm>
            <a:off x="1989439" y="1037969"/>
            <a:ext cx="8699156" cy="5050316"/>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E4852436-D889-4F71-B49A-0BB807F70720}"/>
              </a:ext>
            </a:extLst>
          </p:cNvPr>
          <p:cNvSpPr txBox="1"/>
          <p:nvPr/>
        </p:nvSpPr>
        <p:spPr>
          <a:xfrm>
            <a:off x="1989439" y="6190735"/>
            <a:ext cx="2500132" cy="369332"/>
          </a:xfrm>
          <a:prstGeom prst="rect">
            <a:avLst/>
          </a:prstGeom>
          <a:noFill/>
        </p:spPr>
        <p:txBody>
          <a:bodyPr wrap="square" rtlCol="0">
            <a:spAutoFit/>
          </a:bodyPr>
          <a:lstStyle/>
          <a:p>
            <a:r>
              <a:rPr lang="en-GB" dirty="0"/>
              <a:t>Twenge (2017)</a:t>
            </a:r>
          </a:p>
        </p:txBody>
      </p:sp>
    </p:spTree>
    <p:extLst>
      <p:ext uri="{BB962C8B-B14F-4D97-AF65-F5344CB8AC3E}">
        <p14:creationId xmlns:p14="http://schemas.microsoft.com/office/powerpoint/2010/main" val="3757642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1823" t="38258" r="2335" b="46650"/>
          <a:stretch/>
        </p:blipFill>
        <p:spPr bwMode="auto">
          <a:xfrm>
            <a:off x="1045579" y="979776"/>
            <a:ext cx="9618563" cy="5312935"/>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07DB058B-75C0-4FEF-B447-9DCE7C0A93F0}"/>
              </a:ext>
            </a:extLst>
          </p:cNvPr>
          <p:cNvSpPr txBox="1"/>
          <p:nvPr/>
        </p:nvSpPr>
        <p:spPr>
          <a:xfrm>
            <a:off x="1527858" y="6292711"/>
            <a:ext cx="2500132" cy="369332"/>
          </a:xfrm>
          <a:prstGeom prst="rect">
            <a:avLst/>
          </a:prstGeom>
          <a:noFill/>
        </p:spPr>
        <p:txBody>
          <a:bodyPr wrap="square" rtlCol="0">
            <a:spAutoFit/>
          </a:bodyPr>
          <a:lstStyle/>
          <a:p>
            <a:r>
              <a:rPr lang="en-GB" dirty="0"/>
              <a:t>(Twenge, 2017)</a:t>
            </a:r>
          </a:p>
        </p:txBody>
      </p:sp>
    </p:spTree>
    <p:extLst>
      <p:ext uri="{BB962C8B-B14F-4D97-AF65-F5344CB8AC3E}">
        <p14:creationId xmlns:p14="http://schemas.microsoft.com/office/powerpoint/2010/main" val="3665852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1976" t="67851" r="-344" b="16598"/>
          <a:stretch/>
        </p:blipFill>
        <p:spPr bwMode="auto">
          <a:xfrm>
            <a:off x="1145894" y="1111170"/>
            <a:ext cx="9678624" cy="4965539"/>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A601F93E-78CB-4492-BE29-808AE0BFA2A8}"/>
              </a:ext>
            </a:extLst>
          </p:cNvPr>
          <p:cNvSpPr txBox="1"/>
          <p:nvPr/>
        </p:nvSpPr>
        <p:spPr>
          <a:xfrm>
            <a:off x="951469" y="6176964"/>
            <a:ext cx="2500132" cy="369332"/>
          </a:xfrm>
          <a:prstGeom prst="rect">
            <a:avLst/>
          </a:prstGeom>
          <a:noFill/>
        </p:spPr>
        <p:txBody>
          <a:bodyPr wrap="square" rtlCol="0">
            <a:spAutoFit/>
          </a:bodyPr>
          <a:lstStyle/>
          <a:p>
            <a:r>
              <a:rPr lang="en-GB" dirty="0"/>
              <a:t>(Twenge, 2017)</a:t>
            </a:r>
          </a:p>
        </p:txBody>
      </p:sp>
    </p:spTree>
    <p:extLst>
      <p:ext uri="{BB962C8B-B14F-4D97-AF65-F5344CB8AC3E}">
        <p14:creationId xmlns:p14="http://schemas.microsoft.com/office/powerpoint/2010/main" val="2336567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1" t="83179" r="-6003" b="-51"/>
          <a:stretch/>
        </p:blipFill>
        <p:spPr bwMode="auto">
          <a:xfrm>
            <a:off x="790832" y="753762"/>
            <a:ext cx="10614454" cy="5436973"/>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202CAFD2-BA56-437C-A3C2-FE35CD8079D0}"/>
              </a:ext>
            </a:extLst>
          </p:cNvPr>
          <p:cNvSpPr txBox="1"/>
          <p:nvPr/>
        </p:nvSpPr>
        <p:spPr>
          <a:xfrm>
            <a:off x="1412111" y="6190735"/>
            <a:ext cx="2500132" cy="369332"/>
          </a:xfrm>
          <a:prstGeom prst="rect">
            <a:avLst/>
          </a:prstGeom>
          <a:noFill/>
        </p:spPr>
        <p:txBody>
          <a:bodyPr wrap="square" rtlCol="0">
            <a:spAutoFit/>
          </a:bodyPr>
          <a:lstStyle/>
          <a:p>
            <a:r>
              <a:rPr lang="en-GB" dirty="0"/>
              <a:t>(Twenge, 2017)</a:t>
            </a:r>
          </a:p>
        </p:txBody>
      </p:sp>
    </p:spTree>
    <p:extLst>
      <p:ext uri="{BB962C8B-B14F-4D97-AF65-F5344CB8AC3E}">
        <p14:creationId xmlns:p14="http://schemas.microsoft.com/office/powerpoint/2010/main" val="1836688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6"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p:cNvSpPr>
            <a:spLocks noGrp="1"/>
          </p:cNvSpPr>
          <p:nvPr>
            <p:ph type="title"/>
          </p:nvPr>
        </p:nvSpPr>
        <p:spPr>
          <a:xfrm>
            <a:off x="836247" y="1085549"/>
            <a:ext cx="3430947" cy="4686903"/>
          </a:xfrm>
        </p:spPr>
        <p:txBody>
          <a:bodyPr anchor="ctr">
            <a:normAutofit/>
          </a:bodyPr>
          <a:lstStyle/>
          <a:p>
            <a:pPr algn="r"/>
            <a:r>
              <a:rPr lang="en-GB" dirty="0">
                <a:solidFill>
                  <a:schemeClr val="tx1"/>
                </a:solidFill>
              </a:rPr>
              <a:t>Worst Case Scenario</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041399" y="1085549"/>
            <a:ext cx="5579707" cy="4686903"/>
          </a:xfrm>
        </p:spPr>
        <p:txBody>
          <a:bodyPr anchor="ctr">
            <a:normAutofit/>
          </a:bodyPr>
          <a:lstStyle/>
          <a:p>
            <a:pPr marL="0" indent="0">
              <a:buNone/>
            </a:pPr>
            <a:r>
              <a:rPr lang="en-GB">
                <a:solidFill>
                  <a:schemeClr val="tx1"/>
                </a:solidFill>
              </a:rPr>
              <a:t> ‘’The twin rise of the smartphone and social media has caused an earthquake of a magnitude we’ve not seen in a very long time, if ever. There is compelling evidence that the devices we’ve placed in young people’s hands are having profound effects on their lives—and making them seriously unhappy.’’ </a:t>
            </a:r>
          </a:p>
          <a:p>
            <a:pPr marL="0" indent="0">
              <a:buNone/>
            </a:pPr>
            <a:r>
              <a:rPr lang="en-GB">
                <a:solidFill>
                  <a:schemeClr val="tx1"/>
                </a:solidFill>
              </a:rPr>
              <a:t>(Twenge, 2017)</a:t>
            </a:r>
          </a:p>
        </p:txBody>
      </p:sp>
    </p:spTree>
    <p:extLst>
      <p:ext uri="{BB962C8B-B14F-4D97-AF65-F5344CB8AC3E}">
        <p14:creationId xmlns:p14="http://schemas.microsoft.com/office/powerpoint/2010/main" val="59878403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Social Media Specific Issues</a:t>
            </a:r>
          </a:p>
        </p:txBody>
      </p:sp>
      <p:sp>
        <p:nvSpPr>
          <p:cNvPr id="3" name="Content Placeholder 2"/>
          <p:cNvSpPr>
            <a:spLocks noGrp="1"/>
          </p:cNvSpPr>
          <p:nvPr>
            <p:ph idx="1"/>
          </p:nvPr>
        </p:nvSpPr>
        <p:spPr>
          <a:xfrm>
            <a:off x="810227" y="6300812"/>
            <a:ext cx="2037144" cy="3924622"/>
          </a:xfrm>
        </p:spPr>
        <p:txBody>
          <a:bodyPr>
            <a:normAutofit/>
          </a:bodyPr>
          <a:lstStyle/>
          <a:p>
            <a:pPr marL="0" indent="0">
              <a:buNone/>
            </a:pPr>
            <a:r>
              <a:rPr lang="en-GB" dirty="0"/>
              <a:t> (Twenge, 2017)</a:t>
            </a:r>
          </a:p>
          <a:p>
            <a:endParaRPr lang="en-GB" dirty="0"/>
          </a:p>
          <a:p>
            <a:endParaRPr lang="en-GB" dirty="0"/>
          </a:p>
        </p:txBody>
      </p:sp>
      <p:sp>
        <p:nvSpPr>
          <p:cNvPr id="6" name="TextBox 5">
            <a:extLst>
              <a:ext uri="{FF2B5EF4-FFF2-40B4-BE49-F238E27FC236}">
                <a16:creationId xmlns:a16="http://schemas.microsoft.com/office/drawing/2014/main" id="{5512F9EF-9D87-4E3E-A830-DDDAC57E89CC}"/>
              </a:ext>
            </a:extLst>
          </p:cNvPr>
          <p:cNvSpPr txBox="1"/>
          <p:nvPr/>
        </p:nvSpPr>
        <p:spPr>
          <a:xfrm>
            <a:off x="717630" y="2615880"/>
            <a:ext cx="5185459"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t>The number of teens who get together with their friends nearly every day dropped by more than 40 percent from 2000 to 2015</a:t>
            </a:r>
          </a:p>
        </p:txBody>
      </p:sp>
      <p:sp>
        <p:nvSpPr>
          <p:cNvPr id="7" name="TextBox 6">
            <a:extLst>
              <a:ext uri="{FF2B5EF4-FFF2-40B4-BE49-F238E27FC236}">
                <a16:creationId xmlns:a16="http://schemas.microsoft.com/office/drawing/2014/main" id="{73C434B7-B7B1-4FF9-87ED-C0084E2346D2}"/>
              </a:ext>
            </a:extLst>
          </p:cNvPr>
          <p:cNvSpPr txBox="1"/>
          <p:nvPr/>
        </p:nvSpPr>
        <p:spPr>
          <a:xfrm>
            <a:off x="6096000" y="2569580"/>
            <a:ext cx="5050420" cy="1631216"/>
          </a:xfrm>
          <a:prstGeom prst="rect">
            <a:avLst/>
          </a:prstGeom>
          <a:noFill/>
        </p:spPr>
        <p:txBody>
          <a:bodyPr wrap="square" rtlCol="0">
            <a:spAutoFit/>
          </a:bodyPr>
          <a:lstStyle/>
          <a:p>
            <a:pPr marL="285750" indent="-285750">
              <a:buFont typeface="Arial" panose="020B0604020202020204" pitchFamily="34" charset="0"/>
              <a:buChar char="•"/>
            </a:pPr>
            <a:r>
              <a:rPr lang="en-GB" sz="2000" dirty="0"/>
              <a:t>Eighth-graders (13-14) who spend 10 or more hours a week on social media are 56 percent more likely to say they’re unhappy than those who devote less time to social media. </a:t>
            </a:r>
          </a:p>
        </p:txBody>
      </p:sp>
      <p:sp>
        <p:nvSpPr>
          <p:cNvPr id="9" name="TextBox 8">
            <a:extLst>
              <a:ext uri="{FF2B5EF4-FFF2-40B4-BE49-F238E27FC236}">
                <a16:creationId xmlns:a16="http://schemas.microsoft.com/office/drawing/2014/main" id="{4A3D7A4F-715E-4F29-8F75-0CEFFB91478A}"/>
              </a:ext>
            </a:extLst>
          </p:cNvPr>
          <p:cNvSpPr txBox="1"/>
          <p:nvPr/>
        </p:nvSpPr>
        <p:spPr>
          <a:xfrm>
            <a:off x="810227" y="4458346"/>
            <a:ext cx="5000264"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t>Teens who spend three hours a day or more on electronic devices are 35 percent more likely to have a risk factor for suicide</a:t>
            </a:r>
          </a:p>
        </p:txBody>
      </p:sp>
      <p:sp>
        <p:nvSpPr>
          <p:cNvPr id="10" name="TextBox 9">
            <a:extLst>
              <a:ext uri="{FF2B5EF4-FFF2-40B4-BE49-F238E27FC236}">
                <a16:creationId xmlns:a16="http://schemas.microsoft.com/office/drawing/2014/main" id="{0FF75466-3AEC-45F6-9CFC-3A3C97D5CF77}"/>
              </a:ext>
            </a:extLst>
          </p:cNvPr>
          <p:cNvSpPr txBox="1"/>
          <p:nvPr/>
        </p:nvSpPr>
        <p:spPr>
          <a:xfrm>
            <a:off x="6045842" y="4375623"/>
            <a:ext cx="5150735" cy="2246769"/>
          </a:xfrm>
          <a:prstGeom prst="rect">
            <a:avLst/>
          </a:prstGeom>
          <a:noFill/>
        </p:spPr>
        <p:txBody>
          <a:bodyPr wrap="square" rtlCol="0">
            <a:spAutoFit/>
          </a:bodyPr>
          <a:lstStyle/>
          <a:p>
            <a:pPr marL="285750" indent="-285750">
              <a:buFont typeface="Arial" panose="020B0604020202020204" pitchFamily="34" charset="0"/>
              <a:buChar char="•"/>
            </a:pPr>
            <a:r>
              <a:rPr lang="en-GB" sz="2000" dirty="0"/>
              <a:t>Since 2007, the homicide rate among teens has declined, but the suicide rate has increased. As teens have started spending less time together, they have become less likely to kill one another, and more likely to kill themselves</a:t>
            </a:r>
          </a:p>
        </p:txBody>
      </p:sp>
    </p:spTree>
    <p:extLst>
      <p:ext uri="{BB962C8B-B14F-4D97-AF65-F5344CB8AC3E}">
        <p14:creationId xmlns:p14="http://schemas.microsoft.com/office/powerpoint/2010/main" val="2192726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1"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9" grpId="0"/>
      <p:bldP spid="9" grpId="1"/>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a:t>Lifestyle changes</a:t>
            </a:r>
          </a:p>
        </p:txBody>
      </p:sp>
      <p:graphicFrame>
        <p:nvGraphicFramePr>
          <p:cNvPr id="5" name="Content Placeholder 2">
            <a:extLst>
              <a:ext uri="{FF2B5EF4-FFF2-40B4-BE49-F238E27FC236}">
                <a16:creationId xmlns:a16="http://schemas.microsoft.com/office/drawing/2014/main" id="{45FCD601-211F-45DD-9539-F6A85B26F5BE}"/>
              </a:ext>
            </a:extLst>
          </p:cNvPr>
          <p:cNvGraphicFramePr>
            <a:graphicFrameLocks noGrp="1"/>
          </p:cNvGraphicFramePr>
          <p:nvPr>
            <p:ph idx="1"/>
            <p:extLst>
              <p:ext uri="{D42A27DB-BD31-4B8C-83A1-F6EECF244321}">
                <p14:modId xmlns:p14="http://schemas.microsoft.com/office/powerpoint/2010/main" val="1681841940"/>
              </p:ext>
            </p:extLst>
          </p:nvPr>
        </p:nvGraphicFramePr>
        <p:xfrm>
          <a:off x="5980954" y="2603500"/>
          <a:ext cx="5211979"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50" name="Picture 6" descr="Image result for child in room at home on phone">
            <a:extLst>
              <a:ext uri="{FF2B5EF4-FFF2-40B4-BE49-F238E27FC236}">
                <a16:creationId xmlns:a16="http://schemas.microsoft.com/office/drawing/2014/main" id="{E3973A8A-860A-4C39-9971-D0C98CDD5CB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8632"/>
          <a:stretch/>
        </p:blipFill>
        <p:spPr bwMode="auto">
          <a:xfrm>
            <a:off x="999067" y="2930434"/>
            <a:ext cx="3999235" cy="2762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7774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6"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3242F6F9-B7E0-465C-9A73-5A55A47BE39A}"/>
              </a:ext>
            </a:extLst>
          </p:cNvPr>
          <p:cNvSpPr>
            <a:spLocks noGrp="1"/>
          </p:cNvSpPr>
          <p:nvPr>
            <p:ph type="title"/>
          </p:nvPr>
        </p:nvSpPr>
        <p:spPr>
          <a:xfrm>
            <a:off x="836247" y="1085549"/>
            <a:ext cx="3430947" cy="4686903"/>
          </a:xfrm>
        </p:spPr>
        <p:txBody>
          <a:bodyPr anchor="ctr">
            <a:normAutofit/>
          </a:bodyPr>
          <a:lstStyle/>
          <a:p>
            <a:pPr algn="r"/>
            <a:r>
              <a:rPr lang="en-GB" dirty="0">
                <a:solidFill>
                  <a:schemeClr val="tx1"/>
                </a:solidFill>
              </a:rPr>
              <a:t>It’s all in your head………..</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287E24-0BF3-42E9-B110-02111BDBB742}"/>
              </a:ext>
            </a:extLst>
          </p:cNvPr>
          <p:cNvSpPr>
            <a:spLocks noGrp="1"/>
          </p:cNvSpPr>
          <p:nvPr>
            <p:ph idx="1"/>
          </p:nvPr>
        </p:nvSpPr>
        <p:spPr>
          <a:xfrm>
            <a:off x="5041399" y="1085549"/>
            <a:ext cx="5579707" cy="4686903"/>
          </a:xfrm>
        </p:spPr>
        <p:txBody>
          <a:bodyPr anchor="ctr">
            <a:normAutofit/>
          </a:bodyPr>
          <a:lstStyle/>
          <a:p>
            <a:r>
              <a:rPr lang="en-GB">
                <a:solidFill>
                  <a:schemeClr val="tx1"/>
                </a:solidFill>
              </a:rPr>
              <a:t>‘The results of several studies demonstrate that cognitive and socio-affective development in adolescence is accompanied by extensive changes in the structure and function of the adolescent brain’. (Crone &amp; Konigine 2018).</a:t>
            </a:r>
          </a:p>
          <a:p>
            <a:pPr marL="0" indent="0">
              <a:buNone/>
            </a:pPr>
            <a:endParaRPr lang="en-GB">
              <a:solidFill>
                <a:schemeClr val="tx1"/>
              </a:solidFill>
            </a:endParaRPr>
          </a:p>
          <a:p>
            <a:r>
              <a:rPr lang="en-GB">
                <a:solidFill>
                  <a:schemeClr val="tx1"/>
                </a:solidFill>
              </a:rPr>
              <a:t>It has been theorised that social activity and risk taking behaviour is necessary to allow these changes in the brain to happen as they should, however there is not an evidence base that this isn’t happening post social media.  </a:t>
            </a:r>
          </a:p>
          <a:p>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23343916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28" name="Rectangle 71">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29"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75" name="Rectangle 74">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8D1440AB-0F42-4EBC-BD18-2DFCFCC5F53D}"/>
              </a:ext>
            </a:extLst>
          </p:cNvPr>
          <p:cNvSpPr txBox="1"/>
          <p:nvPr/>
        </p:nvSpPr>
        <p:spPr>
          <a:xfrm>
            <a:off x="8382055" y="1241266"/>
            <a:ext cx="3161016" cy="3153753"/>
          </a:xfrm>
          <a:prstGeom prst="rect">
            <a:avLst/>
          </a:prstGeom>
        </p:spPr>
        <p:txBody>
          <a:bodyPr vert="horz" lIns="91440" tIns="45720" rIns="91440" bIns="45720" rtlCol="0" anchor="b">
            <a:normAutofit/>
          </a:bodyPr>
          <a:lstStyle/>
          <a:p>
            <a:pPr>
              <a:spcBef>
                <a:spcPct val="0"/>
              </a:spcBef>
              <a:spcAft>
                <a:spcPts val="600"/>
              </a:spcAft>
            </a:pPr>
            <a:r>
              <a:rPr lang="en-US" sz="5400" b="0" i="0" kern="1200">
                <a:solidFill>
                  <a:srgbClr val="EBEBEB"/>
                </a:solidFill>
                <a:latin typeface="+mj-lt"/>
                <a:ea typeface="+mj-ea"/>
                <a:cs typeface="+mj-cs"/>
              </a:rPr>
              <a:t>Leaving Home </a:t>
            </a:r>
          </a:p>
        </p:txBody>
      </p:sp>
      <p:grpSp>
        <p:nvGrpSpPr>
          <p:cNvPr id="77" name="Group 76">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030" name="Rectangle 77">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79"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32"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1026" name="Picture 2" descr="Related image">
            <a:extLst>
              <a:ext uri="{FF2B5EF4-FFF2-40B4-BE49-F238E27FC236}">
                <a16:creationId xmlns:a16="http://schemas.microsoft.com/office/drawing/2014/main" id="{1D5BE9F8-6AE7-47C8-A00C-EB68B0B88E2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09763" y="1169129"/>
            <a:ext cx="6443180" cy="45197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3002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73" name="Freeform: Shape 72">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7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77"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p:cNvSpPr>
            <a:spLocks noGrp="1"/>
          </p:cNvSpPr>
          <p:nvPr>
            <p:ph type="title"/>
          </p:nvPr>
        </p:nvSpPr>
        <p:spPr>
          <a:xfrm>
            <a:off x="639098" y="629265"/>
            <a:ext cx="6072776" cy="1622322"/>
          </a:xfrm>
        </p:spPr>
        <p:txBody>
          <a:bodyPr>
            <a:normAutofit/>
          </a:bodyPr>
          <a:lstStyle/>
          <a:p>
            <a:r>
              <a:rPr lang="en-GB">
                <a:solidFill>
                  <a:schemeClr val="tx1"/>
                </a:solidFill>
              </a:rPr>
              <a:t>Old brain, new brain……..</a:t>
            </a:r>
          </a:p>
        </p:txBody>
      </p:sp>
      <p:pic>
        <p:nvPicPr>
          <p:cNvPr id="2050" name="Picture 2" descr="Image result for stone age community cartoon">
            <a:extLst>
              <a:ext uri="{FF2B5EF4-FFF2-40B4-BE49-F238E27FC236}">
                <a16:creationId xmlns:a16="http://schemas.microsoft.com/office/drawing/2014/main" id="{81C6F901-8CDF-4D69-A5B3-F4643C73A7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128" r="37670"/>
          <a:stretch/>
        </p:blipFill>
        <p:spPr bwMode="auto">
          <a:xfrm>
            <a:off x="7219210" y="636315"/>
            <a:ext cx="4702790" cy="5585369"/>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1" name="Oval 80">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3" name="Oval 82">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6072776" cy="3811740"/>
          </a:xfrm>
        </p:spPr>
        <p:txBody>
          <a:bodyPr anchor="ctr">
            <a:normAutofit/>
          </a:bodyPr>
          <a:lstStyle/>
          <a:p>
            <a:r>
              <a:rPr lang="en-GB" dirty="0">
                <a:solidFill>
                  <a:schemeClr val="tx1"/>
                </a:solidFill>
              </a:rPr>
              <a:t>‘Society is considerably more complex and diverse than it was 56-million years ago when our ancestors formed groups to increase survival odds, but the need to be social to survive remains the same’ (Gordon 2017) </a:t>
            </a:r>
          </a:p>
          <a:p>
            <a:pPr marL="0" indent="0">
              <a:buNone/>
            </a:pPr>
            <a:endParaRPr lang="en-GB" dirty="0">
              <a:solidFill>
                <a:schemeClr val="tx1"/>
              </a:solidFill>
            </a:endParaRPr>
          </a:p>
          <a:p>
            <a:r>
              <a:rPr lang="en-GB" dirty="0">
                <a:solidFill>
                  <a:schemeClr val="tx1"/>
                </a:solidFill>
              </a:rPr>
              <a:t>The primary functions and structures of our brains have remained unchanged for </a:t>
            </a:r>
            <a:r>
              <a:rPr lang="en-GB" dirty="0" err="1">
                <a:solidFill>
                  <a:schemeClr val="tx1"/>
                </a:solidFill>
              </a:rPr>
              <a:t>hudreds</a:t>
            </a:r>
            <a:r>
              <a:rPr lang="en-GB" dirty="0">
                <a:solidFill>
                  <a:schemeClr val="tx1"/>
                </a:solidFill>
              </a:rPr>
              <a:t> of thousands of years, whilst the way we live has changed immeasurably.</a:t>
            </a:r>
          </a:p>
        </p:txBody>
      </p:sp>
    </p:spTree>
    <p:extLst>
      <p:ext uri="{BB962C8B-B14F-4D97-AF65-F5344CB8AC3E}">
        <p14:creationId xmlns:p14="http://schemas.microsoft.com/office/powerpoint/2010/main" val="23079316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fight or flight">
            <a:extLst>
              <a:ext uri="{FF2B5EF4-FFF2-40B4-BE49-F238E27FC236}">
                <a16:creationId xmlns:a16="http://schemas.microsoft.com/office/drawing/2014/main" id="{F939A756-7BE7-4FB0-A1CD-7A9616F50D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6470" y="2708476"/>
            <a:ext cx="10348613" cy="341187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56EA7918-105C-4ED4-A3C6-141B4673CDEE}"/>
              </a:ext>
            </a:extLst>
          </p:cNvPr>
          <p:cNvSpPr/>
          <p:nvPr/>
        </p:nvSpPr>
        <p:spPr>
          <a:xfrm>
            <a:off x="6096000" y="3287210"/>
            <a:ext cx="2376668" cy="28331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A3165A77-78A7-4AF0-A532-78EF7EE7B985}"/>
              </a:ext>
            </a:extLst>
          </p:cNvPr>
          <p:cNvSpPr/>
          <p:nvPr/>
        </p:nvSpPr>
        <p:spPr>
          <a:xfrm>
            <a:off x="8102278" y="2812648"/>
            <a:ext cx="3310360" cy="77550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9CE5AD54-E406-4A44-A896-003E38282073}"/>
              </a:ext>
            </a:extLst>
          </p:cNvPr>
          <p:cNvSpPr txBox="1"/>
          <p:nvPr/>
        </p:nvSpPr>
        <p:spPr>
          <a:xfrm>
            <a:off x="3483981" y="995422"/>
            <a:ext cx="6149712" cy="646331"/>
          </a:xfrm>
          <a:prstGeom prst="rect">
            <a:avLst/>
          </a:prstGeom>
          <a:noFill/>
        </p:spPr>
        <p:txBody>
          <a:bodyPr wrap="square" rtlCol="0">
            <a:spAutoFit/>
          </a:bodyPr>
          <a:lstStyle/>
          <a:p>
            <a:r>
              <a:rPr lang="en-GB" sz="3600" dirty="0">
                <a:solidFill>
                  <a:schemeClr val="bg1"/>
                </a:solidFill>
              </a:rPr>
              <a:t>Fight or Flight Response</a:t>
            </a:r>
          </a:p>
        </p:txBody>
      </p:sp>
    </p:spTree>
    <p:extLst>
      <p:ext uri="{BB962C8B-B14F-4D97-AF65-F5344CB8AC3E}">
        <p14:creationId xmlns:p14="http://schemas.microsoft.com/office/powerpoint/2010/main" val="412480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5" y="973667"/>
            <a:ext cx="2942210" cy="4833745"/>
          </a:xfrm>
        </p:spPr>
        <p:txBody>
          <a:bodyPr>
            <a:normAutofit/>
          </a:bodyPr>
          <a:lstStyle/>
          <a:p>
            <a:r>
              <a:rPr lang="en-GB" sz="4000" dirty="0">
                <a:solidFill>
                  <a:schemeClr val="tx2">
                    <a:lumMod val="75000"/>
                  </a:schemeClr>
                </a:solidFill>
              </a:rPr>
              <a:t>It’s all a Bit Traumatic</a:t>
            </a:r>
          </a:p>
        </p:txBody>
      </p:sp>
      <p:graphicFrame>
        <p:nvGraphicFramePr>
          <p:cNvPr id="5" name="Content Placeholder 2">
            <a:extLst>
              <a:ext uri="{FF2B5EF4-FFF2-40B4-BE49-F238E27FC236}">
                <a16:creationId xmlns:a16="http://schemas.microsoft.com/office/drawing/2014/main" id="{36462B11-A466-41B8-B037-79B7B276AB0B}"/>
              </a:ext>
            </a:extLst>
          </p:cNvPr>
          <p:cNvGraphicFramePr>
            <a:graphicFrameLocks noGrp="1"/>
          </p:cNvGraphicFramePr>
          <p:nvPr>
            <p:ph idx="1"/>
            <p:extLst>
              <p:ext uri="{D42A27DB-BD31-4B8C-83A1-F6EECF244321}">
                <p14:modId xmlns:p14="http://schemas.microsoft.com/office/powerpoint/2010/main" val="3609016822"/>
              </p:ext>
            </p:extLst>
          </p:nvPr>
        </p:nvGraphicFramePr>
        <p:xfrm>
          <a:off x="4945665" y="402163"/>
          <a:ext cx="6999408" cy="59291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4829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5293" y="915794"/>
            <a:ext cx="8761413" cy="706964"/>
          </a:xfrm>
        </p:spPr>
        <p:txBody>
          <a:bodyPr/>
          <a:lstStyle/>
          <a:p>
            <a:pPr algn="ctr"/>
            <a:r>
              <a:rPr lang="en-GB" dirty="0"/>
              <a:t>Dealing with the Repercussions</a:t>
            </a:r>
          </a:p>
        </p:txBody>
      </p:sp>
      <p:pic>
        <p:nvPicPr>
          <p:cNvPr id="4" name="Content Placeholder 3"/>
          <p:cNvPicPr>
            <a:picLocks noGrp="1" noChangeAspect="1"/>
          </p:cNvPicPr>
          <p:nvPr>
            <p:ph idx="1"/>
          </p:nvPr>
        </p:nvPicPr>
        <p:blipFill rotWithShape="1">
          <a:blip r:embed="rId2"/>
          <a:srcRect b="9063"/>
          <a:stretch/>
        </p:blipFill>
        <p:spPr>
          <a:xfrm>
            <a:off x="3868124" y="2469217"/>
            <a:ext cx="4164706" cy="4085345"/>
          </a:xfrm>
          <a:prstGeom prst="rect">
            <a:avLst/>
          </a:prstGeom>
        </p:spPr>
      </p:pic>
    </p:spTree>
    <p:extLst>
      <p:ext uri="{BB962C8B-B14F-4D97-AF65-F5344CB8AC3E}">
        <p14:creationId xmlns:p14="http://schemas.microsoft.com/office/powerpoint/2010/main" val="12962229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73" name="Freeform: Shape 72">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75"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extBox 1">
            <a:extLst>
              <a:ext uri="{FF2B5EF4-FFF2-40B4-BE49-F238E27FC236}">
                <a16:creationId xmlns:a16="http://schemas.microsoft.com/office/drawing/2014/main" id="{E1285ABD-22E4-43C6-BE2D-84031E5F5DAF}"/>
              </a:ext>
            </a:extLst>
          </p:cNvPr>
          <p:cNvSpPr txBox="1"/>
          <p:nvPr/>
        </p:nvSpPr>
        <p:spPr>
          <a:xfrm>
            <a:off x="1154955" y="973668"/>
            <a:ext cx="2942210" cy="1020232"/>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2800" dirty="0">
                <a:latin typeface="+mj-lt"/>
                <a:ea typeface="+mj-ea"/>
                <a:cs typeface="+mj-cs"/>
              </a:rPr>
              <a:t>Dealing with the Repercussions</a:t>
            </a:r>
          </a:p>
        </p:txBody>
      </p:sp>
      <p:pic>
        <p:nvPicPr>
          <p:cNvPr id="5122" name="Picture 2" descr="Image result for student self management">
            <a:extLst>
              <a:ext uri="{FF2B5EF4-FFF2-40B4-BE49-F238E27FC236}">
                <a16:creationId xmlns:a16="http://schemas.microsoft.com/office/drawing/2014/main" id="{726137CB-86DC-471A-A06D-76429837D74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7" r="18425" b="-1"/>
          <a:stretch/>
        </p:blipFill>
        <p:spPr bwMode="auto">
          <a:xfrm>
            <a:off x="5194607" y="803751"/>
            <a:ext cx="6391533" cy="5250498"/>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9" name="Oval 78">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1" name="Oval 80">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1108921" y="2468140"/>
            <a:ext cx="3133726" cy="3898900"/>
          </a:xfrm>
        </p:spPr>
        <p:txBody>
          <a:bodyPr vert="horz" lIns="91440" tIns="45720" rIns="91440" bIns="45720" rtlCol="0">
            <a:normAutofit/>
          </a:bodyPr>
          <a:lstStyle/>
          <a:p>
            <a:r>
              <a:rPr lang="en-US" dirty="0">
                <a:solidFill>
                  <a:schemeClr val="tx1"/>
                </a:solidFill>
              </a:rPr>
              <a:t>Children and young people are curious.</a:t>
            </a:r>
          </a:p>
          <a:p>
            <a:r>
              <a:rPr lang="en-US" dirty="0">
                <a:solidFill>
                  <a:schemeClr val="tx1"/>
                </a:solidFill>
              </a:rPr>
              <a:t>Provide them with information.</a:t>
            </a:r>
          </a:p>
          <a:p>
            <a:r>
              <a:rPr lang="en-US" dirty="0">
                <a:solidFill>
                  <a:schemeClr val="tx1"/>
                </a:solidFill>
              </a:rPr>
              <a:t>Bring in the concept of managing your own mind</a:t>
            </a:r>
          </a:p>
          <a:p>
            <a:r>
              <a:rPr lang="en-US" dirty="0">
                <a:solidFill>
                  <a:schemeClr val="tx1"/>
                </a:solidFill>
              </a:rPr>
              <a:t>Self-reflection</a:t>
            </a:r>
          </a:p>
          <a:p>
            <a:r>
              <a:rPr lang="en-US" dirty="0">
                <a:solidFill>
                  <a:schemeClr val="tx1"/>
                </a:solidFill>
              </a:rPr>
              <a:t>Focus on the positives.</a:t>
            </a:r>
          </a:p>
        </p:txBody>
      </p:sp>
      <p:sp>
        <p:nvSpPr>
          <p:cNvPr id="83"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805884779"/>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143C9-6238-4ACA-97B7-8BB21797043C}"/>
              </a:ext>
            </a:extLst>
          </p:cNvPr>
          <p:cNvSpPr>
            <a:spLocks noGrp="1"/>
          </p:cNvSpPr>
          <p:nvPr>
            <p:ph type="title"/>
          </p:nvPr>
        </p:nvSpPr>
        <p:spPr/>
        <p:txBody>
          <a:bodyPr/>
          <a:lstStyle/>
          <a:p>
            <a:r>
              <a:rPr lang="en-GB" dirty="0"/>
              <a:t>Overview of the Scheme</a:t>
            </a:r>
          </a:p>
        </p:txBody>
      </p:sp>
      <p:sp>
        <p:nvSpPr>
          <p:cNvPr id="3" name="Content Placeholder 2">
            <a:extLst>
              <a:ext uri="{FF2B5EF4-FFF2-40B4-BE49-F238E27FC236}">
                <a16:creationId xmlns:a16="http://schemas.microsoft.com/office/drawing/2014/main" id="{9E1191A2-BF24-4E1F-B241-CA30BD56E1C4}"/>
              </a:ext>
            </a:extLst>
          </p:cNvPr>
          <p:cNvSpPr>
            <a:spLocks noGrp="1"/>
          </p:cNvSpPr>
          <p:nvPr>
            <p:ph idx="1"/>
          </p:nvPr>
        </p:nvSpPr>
        <p:spPr/>
        <p:txBody>
          <a:bodyPr>
            <a:normAutofit fontScale="85000" lnSpcReduction="20000"/>
          </a:bodyPr>
          <a:lstStyle/>
          <a:p>
            <a:r>
              <a:rPr lang="en-GB" dirty="0"/>
              <a:t>Give the data from the Twenge report.</a:t>
            </a:r>
          </a:p>
          <a:p>
            <a:r>
              <a:rPr lang="en-GB" dirty="0"/>
              <a:t>Use nearpod to ask them the following questions:</a:t>
            </a:r>
          </a:p>
          <a:p>
            <a:pPr marL="514350" indent="-514350">
              <a:buFont typeface="+mj-lt"/>
              <a:buAutoNum type="arabicPeriod"/>
            </a:pPr>
            <a:r>
              <a:rPr lang="en-GB" dirty="0"/>
              <a:t>Can they relate to the data, does it make sense in their own lives?</a:t>
            </a:r>
          </a:p>
          <a:p>
            <a:pPr marL="514350" indent="-514350">
              <a:buFont typeface="+mj-lt"/>
              <a:buAutoNum type="arabicPeriod"/>
            </a:pPr>
            <a:r>
              <a:rPr lang="en-GB" dirty="0"/>
              <a:t>If they had the power to would they eliminate social media from society?</a:t>
            </a:r>
          </a:p>
          <a:p>
            <a:r>
              <a:rPr lang="en-GB" dirty="0"/>
              <a:t>Consider the brain as being an organ that evolved for a completely different world to the one we live in.</a:t>
            </a:r>
          </a:p>
          <a:p>
            <a:r>
              <a:rPr lang="en-GB" dirty="0"/>
              <a:t>Team building activities.</a:t>
            </a:r>
          </a:p>
          <a:p>
            <a:r>
              <a:rPr lang="en-GB" dirty="0"/>
              <a:t>Consider fight or flight.</a:t>
            </a:r>
          </a:p>
          <a:p>
            <a:r>
              <a:rPr lang="en-GB" dirty="0"/>
              <a:t>Use nearpod to ask if they can relate to threat responses when using social media.</a:t>
            </a:r>
          </a:p>
          <a:p>
            <a:r>
              <a:rPr lang="en-GB" dirty="0"/>
              <a:t>Become an active participant in managing their own brain.</a:t>
            </a:r>
          </a:p>
          <a:p>
            <a:r>
              <a:rPr lang="en-GB" dirty="0"/>
              <a:t>Social media as being a positive tool – near pod</a:t>
            </a:r>
          </a:p>
          <a:p>
            <a:pPr marL="514350" indent="-514350">
              <a:buFont typeface="+mj-lt"/>
              <a:buAutoNum type="arabicPeriod"/>
            </a:pPr>
            <a:endParaRPr lang="en-GB" dirty="0"/>
          </a:p>
        </p:txBody>
      </p:sp>
    </p:spTree>
    <p:extLst>
      <p:ext uri="{BB962C8B-B14F-4D97-AF65-F5344CB8AC3E}">
        <p14:creationId xmlns:p14="http://schemas.microsoft.com/office/powerpoint/2010/main" val="297629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2215BA73-B5E9-4660-8FFC-B382B75ABCDA}"/>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Getting In Touch</a:t>
            </a:r>
          </a:p>
        </p:txBody>
      </p:sp>
      <p:sp>
        <p:nvSpPr>
          <p:cNvPr id="3" name="Content Placeholder 2">
            <a:extLst>
              <a:ext uri="{FF2B5EF4-FFF2-40B4-BE49-F238E27FC236}">
                <a16:creationId xmlns:a16="http://schemas.microsoft.com/office/drawing/2014/main" id="{0F7161FE-0AA8-435D-A141-2E549F374C7F}"/>
              </a:ext>
            </a:extLst>
          </p:cNvPr>
          <p:cNvSpPr>
            <a:spLocks noGrp="1"/>
          </p:cNvSpPr>
          <p:nvPr>
            <p:ph idx="1"/>
          </p:nvPr>
        </p:nvSpPr>
        <p:spPr>
          <a:xfrm>
            <a:off x="5330616" y="-1"/>
            <a:ext cx="5502614" cy="5954325"/>
          </a:xfrm>
        </p:spPr>
        <p:txBody>
          <a:bodyPr anchor="ctr">
            <a:normAutofit/>
          </a:bodyPr>
          <a:lstStyle/>
          <a:p>
            <a:pPr marL="0" indent="0">
              <a:buNone/>
            </a:pPr>
            <a:endParaRPr lang="en-GB" sz="2000" dirty="0"/>
          </a:p>
          <a:p>
            <a:pPr marL="0" indent="0">
              <a:buNone/>
            </a:pPr>
            <a:endParaRPr lang="en-GB" sz="2000" dirty="0"/>
          </a:p>
          <a:p>
            <a:pPr marL="0" indent="0">
              <a:buNone/>
            </a:pPr>
            <a:r>
              <a:rPr lang="en-GB" sz="2000" b="1" dirty="0"/>
              <a:t>Contact Details:</a:t>
            </a:r>
          </a:p>
          <a:p>
            <a:pPr marL="0" indent="0">
              <a:buNone/>
            </a:pPr>
            <a:r>
              <a:rPr lang="en-GB" sz="2000" dirty="0"/>
              <a:t>Neil Hapgood</a:t>
            </a:r>
          </a:p>
          <a:p>
            <a:pPr marL="0" indent="0">
              <a:buNone/>
            </a:pPr>
            <a:r>
              <a:rPr lang="en-GB" sz="2000" dirty="0"/>
              <a:t>Mobile: 07818 443884</a:t>
            </a:r>
          </a:p>
          <a:p>
            <a:pPr marL="0" indent="0">
              <a:buNone/>
            </a:pPr>
            <a:r>
              <a:rPr lang="en-GB" sz="2000" dirty="0"/>
              <a:t>Email: Neil.hapgood@uwtsd.ac.uk</a:t>
            </a:r>
          </a:p>
        </p:txBody>
      </p:sp>
    </p:spTree>
    <p:extLst>
      <p:ext uri="{BB962C8B-B14F-4D97-AF65-F5344CB8AC3E}">
        <p14:creationId xmlns:p14="http://schemas.microsoft.com/office/powerpoint/2010/main" val="2256578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normAutofit fontScale="85000" lnSpcReduction="20000"/>
          </a:bodyPr>
          <a:lstStyle/>
          <a:p>
            <a:r>
              <a:rPr lang="en-GB" dirty="0">
                <a:hlinkClick r:id="rId2"/>
              </a:rPr>
              <a:t>https://www.nuffieldtrust.org.uk/news-item/striking-increase-in-mental-health-conditions-in-children-and-young-people</a:t>
            </a:r>
            <a:endParaRPr lang="en-GB" dirty="0"/>
          </a:p>
          <a:p>
            <a:r>
              <a:rPr lang="en-GB" dirty="0">
                <a:hlinkClick r:id="rId2"/>
              </a:rPr>
              <a:t>https://www.theatlantic.com/magazine/archive/2017/09/has-the-smartphone-destroyed-a-generation/534198/</a:t>
            </a:r>
            <a:endParaRPr lang="en-GB" dirty="0"/>
          </a:p>
          <a:p>
            <a:r>
              <a:rPr lang="en-GB" dirty="0"/>
              <a:t>Crone EA </a:t>
            </a:r>
            <a:r>
              <a:rPr lang="en-GB" dirty="0" err="1"/>
              <a:t>Konijn</a:t>
            </a:r>
            <a:r>
              <a:rPr lang="en-GB" dirty="0"/>
              <a:t> EA ‘</a:t>
            </a:r>
            <a:r>
              <a:rPr lang="en-GB" b="1" dirty="0"/>
              <a:t>Media use and brain development during adolescence’.  </a:t>
            </a:r>
            <a:r>
              <a:rPr lang="en-GB" i="1" dirty="0"/>
              <a:t>Nat </a:t>
            </a:r>
            <a:r>
              <a:rPr lang="en-GB" i="1" dirty="0" err="1"/>
              <a:t>Commun</a:t>
            </a:r>
            <a:r>
              <a:rPr lang="en-GB" i="1" dirty="0"/>
              <a:t>.</a:t>
            </a:r>
            <a:r>
              <a:rPr lang="en-GB" dirty="0"/>
              <a:t> 2018; </a:t>
            </a:r>
            <a:r>
              <a:rPr lang="en-GB" b="1" dirty="0"/>
              <a:t>9</a:t>
            </a:r>
            <a:r>
              <a:rPr lang="en-GB" dirty="0"/>
              <a:t>: 588</a:t>
            </a:r>
          </a:p>
          <a:p>
            <a:r>
              <a:rPr lang="en-GB" dirty="0">
                <a:hlinkClick r:id="rId2"/>
              </a:rPr>
              <a:t>https://www.psychologytoday.com/gb/blog/obesely-speaking/201710/social-media-is-harmful-your-brain-and-relationships</a:t>
            </a:r>
            <a:endParaRPr lang="en-GB" dirty="0"/>
          </a:p>
          <a:p>
            <a:r>
              <a:rPr lang="en-GB" dirty="0" err="1"/>
              <a:t>Twenge</a:t>
            </a:r>
            <a:r>
              <a:rPr lang="en-GB" dirty="0"/>
              <a:t>, J. M. (2017). </a:t>
            </a:r>
            <a:r>
              <a:rPr lang="en-GB" i="1" dirty="0" err="1"/>
              <a:t>iGen</a:t>
            </a:r>
            <a:r>
              <a:rPr lang="en-GB" i="1" dirty="0"/>
              <a:t>: Why today's super-connected kids are growing up less rebellious, more tolerant, less happy-- and completely unprepared for adulthood (and what this means for the rest of us)</a:t>
            </a:r>
            <a:r>
              <a:rPr lang="en-GB" dirty="0"/>
              <a:t> (First Atria Books hardcover edition.). New York, NY: Atria Books.</a:t>
            </a:r>
          </a:p>
          <a:p>
            <a:r>
              <a:rPr lang="en-GB" dirty="0">
                <a:hlinkClick r:id="rId2"/>
              </a:rPr>
              <a:t>https://www.ons.gov.uk/peoplepopulationandcommunity/wellbeing/articles/morechildrenusingsocialmediareportmentalillhealthsymptoms/2015-10-20</a:t>
            </a:r>
            <a:endParaRPr lang="en-GB" dirty="0"/>
          </a:p>
        </p:txBody>
      </p:sp>
    </p:spTree>
    <p:extLst>
      <p:ext uri="{BB962C8B-B14F-4D97-AF65-F5344CB8AC3E}">
        <p14:creationId xmlns:p14="http://schemas.microsoft.com/office/powerpoint/2010/main" val="5471652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otalTime>48</TotalTime>
  <Words>1020</Words>
  <Application>Microsoft Office PowerPoint</Application>
  <PresentationFormat>Widescreen</PresentationFormat>
  <Paragraphs>80</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Century Gothic</vt:lpstr>
      <vt:lpstr>Wingdings 3</vt:lpstr>
      <vt:lpstr>Ion Boardroom</vt:lpstr>
      <vt:lpstr>The i-Generation</vt:lpstr>
      <vt:lpstr>PowerPoint Presentation</vt:lpstr>
      <vt:lpstr>The i-Generation Report  (Twenge, 2017)</vt:lpstr>
      <vt:lpstr>PowerPoint Presentation</vt:lpstr>
      <vt:lpstr>PowerPoint Presentation</vt:lpstr>
      <vt:lpstr>PowerPoint Presentation</vt:lpstr>
      <vt:lpstr>PowerPoint Presentation</vt:lpstr>
      <vt:lpstr>PowerPoint Presentation</vt:lpstr>
      <vt:lpstr>Worst Case Scenario</vt:lpstr>
      <vt:lpstr>Social Media Specific Issues</vt:lpstr>
      <vt:lpstr>Lifestyle changes</vt:lpstr>
      <vt:lpstr>It’s all in your head………..</vt:lpstr>
      <vt:lpstr>PowerPoint Presentation</vt:lpstr>
      <vt:lpstr>Old brain, new brain……..</vt:lpstr>
      <vt:lpstr>PowerPoint Presentation</vt:lpstr>
      <vt:lpstr>It’s all a Bit Traumatic</vt:lpstr>
      <vt:lpstr>Dealing with the Repercussions</vt:lpstr>
      <vt:lpstr>PowerPoint Presentation</vt:lpstr>
      <vt:lpstr>Overview of the Scheme</vt:lpstr>
      <vt:lpstr>Getting In Touch</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i-Generation</dc:title>
  <dc:creator>Katie hapgood</dc:creator>
  <cp:lastModifiedBy>Neil Hapgood</cp:lastModifiedBy>
  <cp:revision>3</cp:revision>
  <dcterms:created xsi:type="dcterms:W3CDTF">2019-07-10T09:19:55Z</dcterms:created>
  <dcterms:modified xsi:type="dcterms:W3CDTF">2022-10-11T18:23:43Z</dcterms:modified>
</cp:coreProperties>
</file>