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42" r:id="rId5"/>
    <p:sldId id="359" r:id="rId6"/>
    <p:sldId id="373" r:id="rId7"/>
    <p:sldId id="374" r:id="rId8"/>
    <p:sldId id="375" r:id="rId9"/>
    <p:sldId id="365" r:id="rId10"/>
    <p:sldId id="376" r:id="rId11"/>
    <p:sldId id="377" r:id="rId12"/>
    <p:sldId id="378" r:id="rId13"/>
    <p:sldId id="379" r:id="rId14"/>
    <p:sldId id="380" r:id="rId15"/>
    <p:sldId id="381" r:id="rId16"/>
    <p:sldId id="3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FBFE"/>
    <a:srgbClr val="000000"/>
    <a:srgbClr val="FFFFFF"/>
    <a:srgbClr val="05202E"/>
    <a:srgbClr val="0515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0A1B5D5-9B99-4C35-A422-299274C87663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43" autoAdjust="0"/>
    <p:restoredTop sz="95388" autoAdjust="0"/>
  </p:normalViewPr>
  <p:slideViewPr>
    <p:cSldViewPr snapToGrid="0" snapToObjects="1" showGuides="1">
      <p:cViewPr>
        <p:scale>
          <a:sx n="100" d="100"/>
          <a:sy n="100" d="100"/>
        </p:scale>
        <p:origin x="58" y="-44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459878-C319-6BF3-52DC-16FA4340A6C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FA7FC-DFAE-8499-5A3E-AD9648D7FCA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8BFD57-AB0A-470B-A7AF-56DFE7B5174A}" type="datetimeFigureOut">
              <a:rPr lang="en-US" smtClean="0"/>
              <a:t>10/6/2025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9C12BB-9544-9F9A-BEDA-E7168643859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1E77E4-B9A2-A882-9240-3AE65EE2176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D61A1-75D9-49F7-83EB-F587264261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327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B3339F-6CEA-4641-BE08-40DAFD6FCF25}" type="datetimeFigureOut">
              <a:rPr lang="en-US" smtClean="0"/>
              <a:t>10/6/2025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75CB5-5666-5049-9AE0-38EFD385C2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562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999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F75CB5-5666-5049-9AE0-38EFD385C21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2673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164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072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5224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F75CB5-5666-5049-9AE0-38EFD385C21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5012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0290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4872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125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199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2136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5100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75CB5-5666-5049-9AE0-38EFD385C21E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890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04799"/>
            <a:ext cx="12191998" cy="3215641"/>
          </a:xfrm>
        </p:spPr>
        <p:txBody>
          <a:bodyPr lIns="0" rIns="0" bIns="0" anchor="b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8B9CAE2-F3DD-D6D3-96C8-D947A41177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" y="3670628"/>
            <a:ext cx="12191997" cy="2577772"/>
          </a:xfrm>
        </p:spPr>
        <p:txBody>
          <a:bodyPr>
            <a:noAutofit/>
          </a:bodyPr>
          <a:lstStyle>
            <a:lvl1pPr marL="0" indent="0" algn="ctr">
              <a:buNone/>
              <a:defRPr sz="3200" b="0" i="0" cap="all" spc="600" baseline="0">
                <a:solidFill>
                  <a:schemeClr val="accent3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1193215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" y="1821180"/>
            <a:ext cx="12191994" cy="3215641"/>
          </a:xfrm>
        </p:spPr>
        <p:txBody>
          <a:bodyPr lIns="0" rIns="0" bIns="0" anchor="ctr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63504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A084D09-1B2D-4EE2-82A7-83196133B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6350"/>
            <a:ext cx="12185769" cy="6864350"/>
            <a:chOff x="0" y="-6350"/>
            <a:chExt cx="12185769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3860AA6-1B14-DF89-B725-CC444E502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-6350"/>
              <a:ext cx="6160393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6" name="Content Placeholder 14">
              <a:extLst>
                <a:ext uri="{FF2B5EF4-FFF2-40B4-BE49-F238E27FC236}">
                  <a16:creationId xmlns:a16="http://schemas.microsoft.com/office/drawing/2014/main" id="{D172E570-D67F-4980-88C2-CF6560C1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5400000">
              <a:off x="5750267" y="410125"/>
              <a:ext cx="6845628" cy="6025377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F90BF68-CF26-6705-CBFD-428BEB787EDB}"/>
                </a:ext>
              </a:extLst>
            </p:cNvPr>
            <p:cNvGrpSpPr/>
            <p:nvPr/>
          </p:nvGrpSpPr>
          <p:grpSpPr>
            <a:xfrm rot="10800000">
              <a:off x="5304704" y="259572"/>
              <a:ext cx="584267" cy="390181"/>
              <a:chOff x="1876516" y="596691"/>
              <a:chExt cx="584267" cy="390181"/>
            </a:xfrm>
          </p:grpSpPr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1066F635-8DB9-B091-8467-D8F0327217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876516" y="842493"/>
                <a:ext cx="144379" cy="144379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9" name="Graphic 12">
                <a:extLst>
                  <a:ext uri="{FF2B5EF4-FFF2-40B4-BE49-F238E27FC236}">
                    <a16:creationId xmlns:a16="http://schemas.microsoft.com/office/drawing/2014/main" id="{882D2FD3-A05B-400C-6347-115486FFD9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360199" y="596691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0459F4-C5B9-4070-46D1-2E7DA3EFB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4466502" cy="1936866"/>
          </a:xfrm>
        </p:spPr>
        <p:txBody>
          <a:bodyPr anchor="b"/>
          <a:lstStyle>
            <a:lvl1pPr>
              <a:defRPr sz="3200" cap="all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F613B1-323C-4C25-4526-1D3313A71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20500"/>
            <a:ext cx="4471665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D2C2143-1936-BBDA-A6A8-40B6DBD16AE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38201" y="3097848"/>
            <a:ext cx="4466504" cy="3405187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090407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EB5B81B-FCE8-FE9C-8F0A-6488B25F0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1869" y="579120"/>
            <a:ext cx="11548261" cy="2733306"/>
          </a:xfrm>
        </p:spPr>
        <p:txBody>
          <a:bodyPr anchor="b">
            <a:noAutofit/>
          </a:bodyPr>
          <a:lstStyle>
            <a:lvl1pPr algn="ctr">
              <a:defRPr sz="3200" cap="all" spc="3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F877C2F-8190-18D9-5D24-5BD7B05A29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1868" y="3484615"/>
            <a:ext cx="11562303" cy="2387865"/>
          </a:xfrm>
        </p:spPr>
        <p:txBody>
          <a:bodyPr>
            <a:noAutofit/>
          </a:bodyPr>
          <a:lstStyle>
            <a:lvl1pPr marL="0" indent="0" algn="ctr">
              <a:buNone/>
              <a:defRPr sz="60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6590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gradFill>
          <a:gsLst>
            <a:gs pos="100000">
              <a:schemeClr val="tx2"/>
            </a:gs>
            <a:gs pos="79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64209F-41AB-70E5-1B9E-7490900C5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1"/>
            <a:ext cx="12191997" cy="6857998"/>
          </a:xfrm>
          <a:prstGeom prst="rect">
            <a:avLst/>
          </a:prstGeom>
          <a:gradFill flip="none" rotWithShape="1">
            <a:gsLst>
              <a:gs pos="0">
                <a:srgbClr val="1A012C"/>
              </a:gs>
              <a:gs pos="45000">
                <a:srgbClr val="1A012C">
                  <a:alpha val="50000"/>
                </a:srgbClr>
              </a:gs>
              <a:gs pos="100000">
                <a:schemeClr val="accent6">
                  <a:lumMod val="5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2D3409-585B-54E2-1DCC-AC58804E4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6350"/>
            <a:ext cx="6096000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9891" y="511762"/>
            <a:ext cx="4960830" cy="2785158"/>
          </a:xfrm>
        </p:spPr>
        <p:txBody>
          <a:bodyPr anchor="b">
            <a:noAutofit/>
          </a:bodyPr>
          <a:lstStyle>
            <a:lvl1pPr algn="l">
              <a:defRPr sz="2400" cap="all" spc="3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47B8A5C-E279-DB0B-E9D3-92741787612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2640" y="3484615"/>
            <a:ext cx="4958081" cy="2387865"/>
          </a:xfrm>
        </p:spPr>
        <p:txBody>
          <a:bodyPr>
            <a:noAutofit/>
          </a:bodyPr>
          <a:lstStyle>
            <a:lvl1pPr marL="0" indent="0" algn="l">
              <a:buNone/>
              <a:defRPr sz="32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386C402-C5C5-2A54-C618-62673AD93C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97638" y="336550"/>
            <a:ext cx="5322887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2185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2 column">
    <p:bg>
      <p:bgPr>
        <a:gradFill>
          <a:gsLst>
            <a:gs pos="100000">
              <a:schemeClr val="tx2"/>
            </a:gs>
            <a:gs pos="79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4">
            <a:extLst>
              <a:ext uri="{FF2B5EF4-FFF2-40B4-BE49-F238E27FC236}">
                <a16:creationId xmlns:a16="http://schemas.microsoft.com/office/drawing/2014/main" id="{318CE367-BBCB-F4AB-635F-4C9995EAE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2356339" cy="685386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E3FBBA-81E2-31F1-EF51-02706B5B5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56339" y="-6350"/>
            <a:ext cx="983180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D3746D-3CD1-FFA5-0019-AD0C588B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305669" y="2002443"/>
            <a:ext cx="7922116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05669" y="113097"/>
            <a:ext cx="7420819" cy="16563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9624CF4-7769-4663-3361-39136F5E20C8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3305669" y="2470150"/>
            <a:ext cx="7420819" cy="3676649"/>
          </a:xfrm>
        </p:spPr>
        <p:txBody>
          <a:bodyPr/>
          <a:lstStyle>
            <a:lvl1pPr marL="2857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  <a:latin typeface="+mn-lt"/>
              </a:defRPr>
            </a:lvl1pPr>
            <a:lvl2pPr marL="8001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  <a:latin typeface="+mn-lt"/>
              </a:defRPr>
            </a:lvl2pPr>
            <a:lvl3pPr marL="12573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  <a:latin typeface="+mn-lt"/>
              </a:defRPr>
            </a:lvl3pPr>
            <a:lvl4pPr marL="16573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4pPr>
            <a:lvl5pPr marL="21145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0267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361F2FA-20C7-5447-C138-CE2CA186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" y="2"/>
            <a:ext cx="12191997" cy="6857998"/>
            <a:chOff x="3" y="2"/>
            <a:chExt cx="12191997" cy="685799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EDD626-82E4-71C6-25F1-CDA46B7B3F39}"/>
                </a:ext>
              </a:extLst>
            </p:cNvPr>
            <p:cNvSpPr/>
            <p:nvPr/>
          </p:nvSpPr>
          <p:spPr>
            <a:xfrm>
              <a:off x="3" y="2"/>
              <a:ext cx="12191997" cy="6857998"/>
            </a:xfrm>
            <a:prstGeom prst="rect">
              <a:avLst/>
            </a:prstGeom>
            <a:gradFill flip="none" rotWithShape="1">
              <a:gsLst>
                <a:gs pos="0">
                  <a:srgbClr val="1A012C"/>
                </a:gs>
                <a:gs pos="45000">
                  <a:srgbClr val="1A012C">
                    <a:alpha val="50000"/>
                  </a:srgbClr>
                </a:gs>
                <a:gs pos="100000">
                  <a:schemeClr val="accent6">
                    <a:lumMod val="50000"/>
                    <a:alpha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DC952AF-CE06-54F7-CB4A-1722F90A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" y="2"/>
              <a:ext cx="12191994" cy="6857996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E6EDFF3-843B-AAE9-DB73-423142606F52}"/>
                </a:ext>
              </a:extLst>
            </p:cNvPr>
            <p:cNvGrpSpPr/>
            <p:nvPr/>
          </p:nvGrpSpPr>
          <p:grpSpPr>
            <a:xfrm rot="5400000">
              <a:off x="1645776" y="1222395"/>
              <a:ext cx="431603" cy="412684"/>
              <a:chOff x="1870859" y="869908"/>
              <a:chExt cx="431603" cy="412684"/>
            </a:xfrm>
          </p:grpSpPr>
          <p:sp>
            <p:nvSpPr>
              <p:cNvPr id="12" name="Graphic 15">
                <a:extLst>
                  <a:ext uri="{FF2B5EF4-FFF2-40B4-BE49-F238E27FC236}">
                    <a16:creationId xmlns:a16="http://schemas.microsoft.com/office/drawing/2014/main" id="{312F4F85-6C79-201D-E20D-64CD4728E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01D71DAD-ECC6-A850-88E4-A4EDCF494A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632CC6D-6024-2368-8EBA-4B7A2D6428BC}"/>
                </a:ext>
              </a:extLst>
            </p:cNvPr>
            <p:cNvGrpSpPr/>
            <p:nvPr/>
          </p:nvGrpSpPr>
          <p:grpSpPr>
            <a:xfrm rot="20626702">
              <a:off x="10248169" y="5448942"/>
              <a:ext cx="431603" cy="412684"/>
              <a:chOff x="1870859" y="869908"/>
              <a:chExt cx="431603" cy="412684"/>
            </a:xfrm>
          </p:grpSpPr>
          <p:sp>
            <p:nvSpPr>
              <p:cNvPr id="6" name="Graphic 15">
                <a:extLst>
                  <a:ext uri="{FF2B5EF4-FFF2-40B4-BE49-F238E27FC236}">
                    <a16:creationId xmlns:a16="http://schemas.microsoft.com/office/drawing/2014/main" id="{B05BE7BE-7D54-A09B-8A67-6B28CF6BB6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7" name="Graphic 12">
                <a:extLst>
                  <a:ext uri="{FF2B5EF4-FFF2-40B4-BE49-F238E27FC236}">
                    <a16:creationId xmlns:a16="http://schemas.microsoft.com/office/drawing/2014/main" id="{258346A9-F75C-6704-EEED-CF7A8A0F8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2CC39D-03B1-4933-F236-462B5862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448" y="264160"/>
            <a:ext cx="6327105" cy="3373973"/>
          </a:xfrm>
        </p:spPr>
        <p:txBody>
          <a:bodyPr anchor="b"/>
          <a:lstStyle>
            <a:lvl1pPr algn="ctr">
              <a:defRPr sz="3200" cap="all" spc="6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711CA51-49DC-62CA-F147-F286B1C9DBD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932448" y="3962135"/>
            <a:ext cx="6327105" cy="2653771"/>
          </a:xfrm>
        </p:spPr>
        <p:txBody>
          <a:bodyPr>
            <a:noAutofit/>
          </a:bodyPr>
          <a:lstStyle>
            <a:lvl1pPr marL="0" indent="0" algn="ctr">
              <a:buNone/>
              <a:defRPr sz="1800" b="0" i="0" cap="all" spc="300" baseline="0">
                <a:solidFill>
                  <a:schemeClr val="bg1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1183414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C7D5518-914C-92E3-E9EC-26752C9F0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" y="-6350"/>
            <a:ext cx="12192000" cy="6864350"/>
            <a:chOff x="-1" y="-6350"/>
            <a:chExt cx="12192000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82D0B82-F74C-65EF-3BF6-8EEA16F36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428750" y="-6350"/>
              <a:ext cx="10763249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6" name="Picture 5" descr="A blue and purple spiral&#10;&#10;Description automatically generated">
              <a:extLst>
                <a:ext uri="{FF2B5EF4-FFF2-40B4-BE49-F238E27FC236}">
                  <a16:creationId xmlns:a16="http://schemas.microsoft.com/office/drawing/2014/main" id="{44E12326-9CF4-38EC-1BAF-1F994F22089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93"/>
            <a:stretch/>
          </p:blipFill>
          <p:spPr>
            <a:xfrm flipH="1">
              <a:off x="-1" y="0"/>
              <a:ext cx="1428751" cy="6858000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D5C1D9C-B114-FC6A-9213-7287D39EAD9F}"/>
                </a:ext>
              </a:extLst>
            </p:cNvPr>
            <p:cNvGrpSpPr/>
            <p:nvPr/>
          </p:nvGrpSpPr>
          <p:grpSpPr>
            <a:xfrm>
              <a:off x="10649689" y="4382998"/>
              <a:ext cx="754139" cy="1865729"/>
              <a:chOff x="653351" y="2693558"/>
              <a:chExt cx="754139" cy="1865729"/>
            </a:xfrm>
          </p:grpSpPr>
          <p:sp>
            <p:nvSpPr>
              <p:cNvPr id="11" name="Graphic 15">
                <a:extLst>
                  <a:ext uri="{FF2B5EF4-FFF2-40B4-BE49-F238E27FC236}">
                    <a16:creationId xmlns:a16="http://schemas.microsoft.com/office/drawing/2014/main" id="{2BC89B10-C93E-8CE5-73B3-F6049168C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098137" y="2693558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2" name="Graphic 12">
                <a:extLst>
                  <a:ext uri="{FF2B5EF4-FFF2-40B4-BE49-F238E27FC236}">
                    <a16:creationId xmlns:a16="http://schemas.microsoft.com/office/drawing/2014/main" id="{39DB2AA2-9661-AC91-932D-2F1BEC47BD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306906" y="3837599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86C9AC9B-3792-E880-03FE-D46FB046AB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3351" y="4521502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1142A133-65D6-D958-C0CD-E8D45B9BD7BB}"/>
                </a:ext>
              </a:extLst>
            </p:cNvPr>
            <p:cNvGrpSpPr/>
            <p:nvPr/>
          </p:nvGrpSpPr>
          <p:grpSpPr>
            <a:xfrm>
              <a:off x="1870859" y="869908"/>
              <a:ext cx="431603" cy="412684"/>
              <a:chOff x="1870859" y="869908"/>
              <a:chExt cx="431603" cy="412684"/>
            </a:xfrm>
          </p:grpSpPr>
          <p:sp>
            <p:nvSpPr>
              <p:cNvPr id="9" name="Graphic 15">
                <a:extLst>
                  <a:ext uri="{FF2B5EF4-FFF2-40B4-BE49-F238E27FC236}">
                    <a16:creationId xmlns:a16="http://schemas.microsoft.com/office/drawing/2014/main" id="{A746B023-387D-4EAC-052B-60F131E6E7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0" name="Graphic 12">
                <a:extLst>
                  <a:ext uri="{FF2B5EF4-FFF2-40B4-BE49-F238E27FC236}">
                    <a16:creationId xmlns:a16="http://schemas.microsoft.com/office/drawing/2014/main" id="{20760125-21CF-A296-3EA7-3C6C0E9BC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851D11-41E3-33F2-CBA6-B2A9A5A2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69139" y="2002443"/>
            <a:ext cx="88735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99620" y="162560"/>
            <a:ext cx="8843050" cy="16169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2373002" y="2474811"/>
            <a:ext cx="4015098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1" name="Content Placeholder 4">
            <a:extLst>
              <a:ext uri="{FF2B5EF4-FFF2-40B4-BE49-F238E27FC236}">
                <a16:creationId xmlns:a16="http://schemas.microsoft.com/office/drawing/2014/main" id="{D77F99A7-26FA-422E-43E9-C76B4A56E44A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995159" y="2474811"/>
            <a:ext cx="4227332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828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3A7247A-846A-F316-B494-69B42CBF3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4B3AF6-983E-0901-0045-6CDF4E93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3C5B7647-403E-A66E-6CF4-0D3A99AA5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 flipH="1">
            <a:off x="10488530" y="4210019"/>
            <a:ext cx="754139" cy="1865729"/>
            <a:chOff x="653351" y="2693558"/>
            <a:chExt cx="754139" cy="1865729"/>
          </a:xfrm>
        </p:grpSpPr>
        <p:sp>
          <p:nvSpPr>
            <p:cNvPr id="10" name="Graphic 15">
              <a:extLst>
                <a:ext uri="{FF2B5EF4-FFF2-40B4-BE49-F238E27FC236}">
                  <a16:creationId xmlns:a16="http://schemas.microsoft.com/office/drawing/2014/main" id="{E48E731E-FEF1-9C59-64B0-9CB6E8853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8137" y="2693558"/>
              <a:ext cx="128016" cy="128016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610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Graphic 12">
              <a:extLst>
                <a:ext uri="{FF2B5EF4-FFF2-40B4-BE49-F238E27FC236}">
                  <a16:creationId xmlns:a16="http://schemas.microsoft.com/office/drawing/2014/main" id="{AFE83BB3-4D12-8E20-CA93-1834D7F0A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306906" y="3837599"/>
              <a:ext cx="100584" cy="100584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Graphic 12">
              <a:extLst>
                <a:ext uri="{FF2B5EF4-FFF2-40B4-BE49-F238E27FC236}">
                  <a16:creationId xmlns:a16="http://schemas.microsoft.com/office/drawing/2014/main" id="{3EB1D810-BC05-6C0E-0DE4-3604EBAA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351" y="4521502"/>
              <a:ext cx="45719" cy="37785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1680" y="430482"/>
            <a:ext cx="10500989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807038" y="2465539"/>
            <a:ext cx="3774587" cy="3723753"/>
          </a:xfrm>
        </p:spPr>
        <p:txBody>
          <a:bodyPr/>
          <a:lstStyle>
            <a:lvl1pPr marL="342900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eriod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62636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eriod"/>
              <a:defRPr sz="1800" spc="0">
                <a:solidFill>
                  <a:schemeClr val="bg1"/>
                </a:solidFill>
                <a:latin typeface="+mn-lt"/>
              </a:defRPr>
            </a:lvl2pPr>
            <a:lvl3pPr marL="918972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arenR"/>
              <a:defRPr sz="1800" spc="0">
                <a:solidFill>
                  <a:schemeClr val="bg1"/>
                </a:solidFill>
                <a:latin typeface="+mn-lt"/>
              </a:defRPr>
            </a:lvl3pPr>
            <a:lvl4pPr marL="120929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arenR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4927600" y="2465539"/>
            <a:ext cx="6315069" cy="3723753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222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23B0D0-B01D-0BB0-6127-A878BE49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39728" y="-6350"/>
            <a:ext cx="6154615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9627" y="173736"/>
            <a:ext cx="4352662" cy="220370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C363351-4779-B42E-ED7A-C4AF2920BABC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36550" y="336550"/>
            <a:ext cx="5303640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889627" y="3104277"/>
            <a:ext cx="4371560" cy="3022201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0712911-615E-724B-FC0F-996291526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89627" y="2679480"/>
            <a:ext cx="4352662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082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FFF0E2-6B47-67EB-D6AA-D972E7B7C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6350"/>
            <a:ext cx="464695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4827F6F-999F-23E9-8C09-325D1A76B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80134"/>
            <a:ext cx="3114078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171396"/>
            <a:ext cx="3736630" cy="2202350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41716" y="3078480"/>
            <a:ext cx="3108193" cy="30479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2" name="Table Placeholder 11">
            <a:extLst>
              <a:ext uri="{FF2B5EF4-FFF2-40B4-BE49-F238E27FC236}">
                <a16:creationId xmlns:a16="http://schemas.microsoft.com/office/drawing/2014/main" id="{D360C16C-E69B-FDEF-F033-CA9A2E238288}"/>
              </a:ext>
            </a:extLst>
          </p:cNvPr>
          <p:cNvSpPr>
            <a:spLocks noGrp="1"/>
          </p:cNvSpPr>
          <p:nvPr>
            <p:ph type="tbl" sz="quarter" idx="37"/>
          </p:nvPr>
        </p:nvSpPr>
        <p:spPr>
          <a:xfrm>
            <a:off x="5067300" y="404813"/>
            <a:ext cx="6705600" cy="6048375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US" dirty="0"/>
              <a:t>Click icon to add table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9072198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196A82D-0723-4BA3-0283-9F0D67B0C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A20A5FD-BDFB-45F2-E644-E93FB81CA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416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3562" y="433906"/>
            <a:ext cx="10515601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14302" y="2465535"/>
            <a:ext cx="7303538" cy="3427265"/>
          </a:xfrm>
        </p:spPr>
        <p:txBody>
          <a:bodyPr/>
          <a:lstStyle>
            <a:lvl1pPr marL="283464" indent="-283464"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6928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2pPr>
            <a:lvl3pPr marL="859536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3pPr>
            <a:lvl4pPr marL="115214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7FC75E-AA73-003E-D4E3-B1819886AF9C}"/>
              </a:ext>
            </a:extLst>
          </p:cNvPr>
          <p:cNvSpPr>
            <a:spLocks noGrp="1"/>
          </p:cNvSpPr>
          <p:nvPr>
            <p:ph sz="quarter" idx="37" hasCustomPrompt="1"/>
          </p:nvPr>
        </p:nvSpPr>
        <p:spPr>
          <a:xfrm>
            <a:off x="8392160" y="2465388"/>
            <a:ext cx="2856865" cy="3427412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  <a:latin typeface="+mn-lt"/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bg1"/>
                </a:solidFill>
                <a:latin typeface="+mn-lt"/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6119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D51531-1219-2E4B-DCE7-C6FD9D809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EC02E56-87A4-158A-F0B0-DB8E9BE3A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91547"/>
            <a:ext cx="10546763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643842"/>
            <a:ext cx="10515601" cy="1140849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471D7DE3-05F5-8052-02FA-6EF9717E15BE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835025" y="2560638"/>
            <a:ext cx="10515600" cy="3478212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US" dirty="0"/>
              <a:t>Click icon to add table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68DE94-FC46-A848-7949-ABFEADADE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81987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89F5C3D-E9E6-75E0-BF7D-799B5CFE5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575462" y="4137"/>
            <a:ext cx="7616537" cy="6853863"/>
            <a:chOff x="4575462" y="4137"/>
            <a:chExt cx="7616537" cy="6853863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DE1D2C2-40C4-6B80-E8C6-B4CE94C23037}"/>
                </a:ext>
              </a:extLst>
            </p:cNvPr>
            <p:cNvGrpSpPr/>
            <p:nvPr/>
          </p:nvGrpSpPr>
          <p:grpSpPr>
            <a:xfrm>
              <a:off x="4575462" y="691665"/>
              <a:ext cx="364018" cy="857035"/>
              <a:chOff x="468157" y="1144246"/>
              <a:chExt cx="364018" cy="85703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C904D88-E1BE-F1FA-D405-F55DA966DA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05405" y="1144246"/>
                <a:ext cx="126770" cy="126770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Graphic 12">
                <a:extLst>
                  <a:ext uri="{FF2B5EF4-FFF2-40B4-BE49-F238E27FC236}">
                    <a16:creationId xmlns:a16="http://schemas.microsoft.com/office/drawing/2014/main" id="{1D8F0816-C429-D32E-058B-33405874DF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468157" y="1963496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pic>
          <p:nvPicPr>
            <p:cNvPr id="4" name="Content Placeholder 14">
              <a:extLst>
                <a:ext uri="{FF2B5EF4-FFF2-40B4-BE49-F238E27FC236}">
                  <a16:creationId xmlns:a16="http://schemas.microsoft.com/office/drawing/2014/main" id="{14AC0A97-7D79-3DBE-FB53-A9EBFD806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542796" y="4137"/>
              <a:ext cx="5649203" cy="685386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E83F98-B388-2594-BACB-E3DB652C9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831" y="173735"/>
            <a:ext cx="4409514" cy="2203704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9D0F3E-69D8-49F3-5D7A-71FDC4E3EE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1850" y="3079119"/>
            <a:ext cx="4413250" cy="2752725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1CFC792-44F7-2497-E19D-8FB08AFF9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79192"/>
            <a:ext cx="4101929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8260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99000">
              <a:srgbClr val="05202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EA418-19D1-0D4D-BE52-40A86E32F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BAE0C-5187-A64D-A481-E69245670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59C05-48F5-9346-8256-5B61C6990E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75D63-7351-9C4A-AEE0-10E27B3B6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0889F-2BBA-5F45-95BC-BEA668816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693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79" r:id="rId2"/>
    <p:sldLayoutId id="2147483669" r:id="rId3"/>
    <p:sldLayoutId id="2147483672" r:id="rId4"/>
    <p:sldLayoutId id="2147483673" r:id="rId5"/>
    <p:sldLayoutId id="2147483674" r:id="rId6"/>
    <p:sldLayoutId id="2147483671" r:id="rId7"/>
    <p:sldLayoutId id="2147483675" r:id="rId8"/>
    <p:sldLayoutId id="2147483676" r:id="rId9"/>
    <p:sldLayoutId id="2147483670" r:id="rId10"/>
    <p:sldLayoutId id="2147483677" r:id="rId11"/>
    <p:sldLayoutId id="2147483678" r:id="rId12"/>
    <p:sldLayoutId id="2147483664" r:id="rId13"/>
    <p:sldLayoutId id="2147483663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300" baseline="0">
          <a:solidFill>
            <a:schemeClr val="bg1"/>
          </a:solidFill>
          <a:latin typeface="+mj-lt"/>
          <a:ea typeface="+mj-ea"/>
          <a:cs typeface="Biome" panose="020B05030302040208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accent3"/>
          </a:solidFill>
          <a:latin typeface="+mj-lt"/>
          <a:ea typeface="+mn-ea"/>
          <a:cs typeface="Biome" panose="020B0503030204020804" pitchFamily="34" charset="0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573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1145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97874EA-2F67-60CD-631F-5A787057F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4799"/>
            <a:ext cx="12191998" cy="3215641"/>
          </a:xfrm>
        </p:spPr>
        <p:txBody>
          <a:bodyPr anchor="b"/>
          <a:lstStyle/>
          <a:p>
            <a:r>
              <a:rPr lang="en-US" dirty="0"/>
              <a:t>BASIC</a:t>
            </a:r>
          </a:p>
        </p:txBody>
      </p:sp>
      <p:sp>
        <p:nvSpPr>
          <p:cNvPr id="9" name="Subtitle 3">
            <a:extLst>
              <a:ext uri="{FF2B5EF4-FFF2-40B4-BE49-F238E27FC236}">
                <a16:creationId xmlns:a16="http://schemas.microsoft.com/office/drawing/2014/main" id="{2981AB9E-AF0F-CAD0-2DD2-D640FB871E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" y="3670628"/>
            <a:ext cx="12191997" cy="2577772"/>
          </a:xfrm>
        </p:spPr>
        <p:txBody>
          <a:bodyPr/>
          <a:lstStyle/>
          <a:p>
            <a:r>
              <a:rPr lang="en-US" dirty="0"/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498031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A2458FF-0D0C-4ACC-C6FB-103BC0BAD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4466502" cy="1936866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F1239C0E-3F39-787D-0FC3-6B7C9BA37E8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1" y="3097848"/>
            <a:ext cx="4466504" cy="3405187"/>
          </a:xfrm>
        </p:spPr>
        <p:txBody>
          <a:bodyPr anchor="t"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Building confidence</a:t>
            </a:r>
          </a:p>
          <a:p>
            <a:r>
              <a:rPr lang="en-US" dirty="0"/>
              <a:t>Engaging the audience</a:t>
            </a:r>
          </a:p>
          <a:p>
            <a:r>
              <a:rPr lang="en-US" dirty="0"/>
              <a:t>Visual aids</a:t>
            </a:r>
          </a:p>
          <a:p>
            <a:r>
              <a:rPr lang="en-US" dirty="0"/>
              <a:t>Final tips &amp; takeaways</a:t>
            </a:r>
          </a:p>
        </p:txBody>
      </p:sp>
    </p:spTree>
    <p:extLst>
      <p:ext uri="{BB962C8B-B14F-4D97-AF65-F5344CB8AC3E}">
        <p14:creationId xmlns:p14="http://schemas.microsoft.com/office/powerpoint/2010/main" val="1460159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F7C5-CBA2-9823-0CBA-5BD773998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69" y="579120"/>
            <a:ext cx="11548261" cy="2733306"/>
          </a:xfrm>
        </p:spPr>
        <p:txBody>
          <a:bodyPr/>
          <a:lstStyle/>
          <a:p>
            <a:r>
              <a:rPr lang="en-US" dirty="0"/>
              <a:t>The Power of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60D053B-A40A-3228-B6D5-3371B9EE2E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868" y="3484615"/>
            <a:ext cx="11562303" cy="2387865"/>
          </a:xfrm>
        </p:spPr>
        <p:txBody>
          <a:bodyPr/>
          <a:lstStyle/>
          <a:p>
            <a:r>
              <a:rPr lang="en-US" dirty="0"/>
              <a:t>Communication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A971A9-0C5C-DDFC-67F9-2E5A55F12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193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tx2"/>
            </a:gs>
            <a:gs pos="79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EFE388-CD0B-9671-4D4E-D6D8004C8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91" y="511762"/>
            <a:ext cx="4960830" cy="2785158"/>
          </a:xfrm>
        </p:spPr>
        <p:txBody>
          <a:bodyPr/>
          <a:lstStyle/>
          <a:p>
            <a:r>
              <a:rPr lang="en-US" dirty="0"/>
              <a:t>Overcoming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4E0F37-0AD5-833C-CBE5-EAE02EC460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640" y="3484615"/>
            <a:ext cx="4958081" cy="2387865"/>
          </a:xfrm>
        </p:spPr>
        <p:txBody>
          <a:bodyPr/>
          <a:lstStyle/>
          <a:p>
            <a:r>
              <a:rPr lang="en-US" dirty="0"/>
              <a:t>Nervousness</a:t>
            </a:r>
          </a:p>
        </p:txBody>
      </p:sp>
      <p:pic>
        <p:nvPicPr>
          <p:cNvPr id="8" name="Picture Placeholder 7" descr="A blue and purple spirals">
            <a:extLst>
              <a:ext uri="{FF2B5EF4-FFF2-40B4-BE49-F238E27FC236}">
                <a16:creationId xmlns:a16="http://schemas.microsoft.com/office/drawing/2014/main" id="{E1DBD4C7-D952-4426-40FD-8799F80F821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1" b="31"/>
          <a:stretch/>
        </p:blipFill>
        <p:spPr>
          <a:xfrm>
            <a:off x="6497638" y="336550"/>
            <a:ext cx="5322887" cy="61849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6EA54-3083-FB0D-9011-2353791B0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144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60903-003B-273E-3584-5312F76C3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669" y="113097"/>
            <a:ext cx="7420819" cy="1656304"/>
          </a:xfrm>
        </p:spPr>
        <p:txBody>
          <a:bodyPr/>
          <a:lstStyle/>
          <a:p>
            <a:r>
              <a:rPr lang="en-US" dirty="0"/>
              <a:t>ENGAGING THE AUDIENCE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160DFF-2E7E-7A22-819A-C011020DFF01}"/>
              </a:ext>
            </a:extLst>
          </p:cNvPr>
          <p:cNvSpPr>
            <a:spLocks noGrp="1"/>
          </p:cNvSpPr>
          <p:nvPr>
            <p:ph sz="quarter" idx="31"/>
          </p:nvPr>
        </p:nvSpPr>
        <p:spPr>
          <a:xfrm>
            <a:off x="3305669" y="2470150"/>
            <a:ext cx="7420819" cy="3676649"/>
          </a:xfrm>
        </p:spPr>
        <p:txBody>
          <a:bodyPr/>
          <a:lstStyle/>
          <a:p>
            <a:r>
              <a:rPr lang="en-US" dirty="0"/>
              <a:t>Make eye contact with your audience to create a sense of intimacy and involvement</a:t>
            </a:r>
          </a:p>
          <a:p>
            <a:r>
              <a:rPr lang="en-US" dirty="0"/>
              <a:t>Weave relatable stories into your presentation using narratives that make your message memorable and impactful</a:t>
            </a:r>
          </a:p>
          <a:p>
            <a:r>
              <a:rPr lang="en-US" dirty="0"/>
              <a:t>Encourage questions and provide thoughtful responses to enhance audience participation</a:t>
            </a:r>
          </a:p>
          <a:p>
            <a:r>
              <a:rPr lang="en-US" dirty="0"/>
              <a:t>Use live polls or surveys to gather audience opinions, promoting engagement and making sure the audience feel involved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347AE7-D6A2-42FB-3D58-6297742FC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637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hidden="1">
            <a:extLst>
              <a:ext uri="{FF2B5EF4-FFF2-40B4-BE49-F238E27FC236}">
                <a16:creationId xmlns:a16="http://schemas.microsoft.com/office/drawing/2014/main" id="{8692FC88-DAD7-F5AD-7831-DE543221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12227942" cy="6857997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6A3FE-1BF6-4C1A-0553-EBD497A69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448" y="264160"/>
            <a:ext cx="6327105" cy="3373973"/>
          </a:xfrm>
        </p:spPr>
        <p:txBody>
          <a:bodyPr anchor="b"/>
          <a:lstStyle/>
          <a:p>
            <a:r>
              <a:rPr lang="en-US" dirty="0"/>
              <a:t>SELECTING</a:t>
            </a:r>
            <a:br>
              <a:rPr lang="en-US" dirty="0"/>
            </a:br>
            <a:r>
              <a:rPr lang="en-US" dirty="0"/>
              <a:t>VISUAL AIDS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5774B0-D971-67D7-27EB-FDB82B3A5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2448" y="3962135"/>
            <a:ext cx="6327105" cy="2653771"/>
          </a:xfrm>
        </p:spPr>
        <p:txBody>
          <a:bodyPr/>
          <a:lstStyle/>
          <a:p>
            <a:r>
              <a:rPr lang="en-US" dirty="0"/>
              <a:t>ENHANCING YOUR PRESENTATION</a:t>
            </a:r>
          </a:p>
        </p:txBody>
      </p:sp>
    </p:spTree>
    <p:extLst>
      <p:ext uri="{BB962C8B-B14F-4D97-AF65-F5344CB8AC3E}">
        <p14:creationId xmlns:p14="http://schemas.microsoft.com/office/powerpoint/2010/main" val="1330733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A29A4-AAFD-04EE-0732-0671E83D5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620" y="162560"/>
            <a:ext cx="8843050" cy="1616904"/>
          </a:xfrm>
        </p:spPr>
        <p:txBody>
          <a:bodyPr/>
          <a:lstStyle/>
          <a:p>
            <a:r>
              <a:rPr lang="en-US" dirty="0"/>
              <a:t>EFFECTIVE DELIVERY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FEE91-E849-1CB0-9E51-A58B99C631C5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2373002" y="2474811"/>
            <a:ext cx="4015098" cy="3528397"/>
          </a:xfrm>
        </p:spPr>
        <p:txBody>
          <a:bodyPr/>
          <a:lstStyle/>
          <a:p>
            <a:r>
              <a:rPr lang="en-US" dirty="0"/>
              <a:t>This is a powerful tool in public speaking. It involves varying pitch, tone, and volume to convey emotion, emphasize points, and maintain interest.</a:t>
            </a:r>
          </a:p>
          <a:p>
            <a:pPr lvl="1"/>
            <a:r>
              <a:rPr lang="en-US" dirty="0"/>
              <a:t>Pitch variation</a:t>
            </a:r>
          </a:p>
          <a:p>
            <a:pPr lvl="1"/>
            <a:r>
              <a:rPr lang="en-US" dirty="0"/>
              <a:t>Tone inflection</a:t>
            </a:r>
          </a:p>
          <a:p>
            <a:pPr lvl="1"/>
            <a:r>
              <a:rPr lang="en-US" dirty="0"/>
              <a:t>Volume control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774F1A-D233-C240-B22D-F82C6161FAC1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6995159" y="2474811"/>
            <a:ext cx="4227332" cy="3528397"/>
          </a:xfrm>
        </p:spPr>
        <p:txBody>
          <a:bodyPr/>
          <a:lstStyle/>
          <a:p>
            <a:r>
              <a:rPr lang="en-US" dirty="0"/>
              <a:t>Effective body language enhances your message, making it more impactful and memorable.</a:t>
            </a:r>
          </a:p>
          <a:p>
            <a:pPr lvl="1"/>
            <a:r>
              <a:rPr lang="en-US" dirty="0"/>
              <a:t>Meaningful eye contact</a:t>
            </a:r>
          </a:p>
          <a:p>
            <a:pPr lvl="1"/>
            <a:r>
              <a:rPr lang="en-US" dirty="0"/>
              <a:t>Purposeful gestures</a:t>
            </a:r>
          </a:p>
          <a:p>
            <a:pPr lvl="1"/>
            <a:r>
              <a:rPr lang="en-US" dirty="0"/>
              <a:t>Maintain good posture</a:t>
            </a:r>
          </a:p>
          <a:p>
            <a:pPr lvl="1"/>
            <a:r>
              <a:rPr lang="en-US" dirty="0"/>
              <a:t>Control your expressions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E23533-91C6-420C-B7D7-4977ACF73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601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83E06-8BEA-1DD3-D0D6-391C08880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680" y="430482"/>
            <a:ext cx="10500989" cy="1327464"/>
          </a:xfrm>
        </p:spPr>
        <p:txBody>
          <a:bodyPr/>
          <a:lstStyle/>
          <a:p>
            <a:r>
              <a:rPr lang="en-US" dirty="0"/>
              <a:t>NAVIGATING Q&amp;A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175D3-F3DC-695F-474B-346EDCA5D60F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807038" y="2465539"/>
            <a:ext cx="3774587" cy="3723753"/>
          </a:xfrm>
        </p:spPr>
        <p:txBody>
          <a:bodyPr/>
          <a:lstStyle/>
          <a:p>
            <a:r>
              <a:rPr lang="en-US" dirty="0"/>
              <a:t>Know your material in advance</a:t>
            </a:r>
          </a:p>
          <a:p>
            <a:r>
              <a:rPr lang="en-US" dirty="0"/>
              <a:t>Anticipate common questions</a:t>
            </a:r>
          </a:p>
          <a:p>
            <a:r>
              <a:rPr lang="en-US" dirty="0"/>
              <a:t>Rehearse your responses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70D91C-D5C0-248C-26D3-DE7C7C72E632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4927600" y="2465539"/>
            <a:ext cx="6315069" cy="3723753"/>
          </a:xfrm>
        </p:spPr>
        <p:txBody>
          <a:bodyPr/>
          <a:lstStyle/>
          <a:p>
            <a:r>
              <a:rPr lang="en-US" dirty="0"/>
              <a:t>Maintaining composure during the Q&amp;A session is essential for projecting confidence and authority. Consider the following tips for staying composed:</a:t>
            </a:r>
          </a:p>
          <a:p>
            <a:pPr lvl="1"/>
            <a:r>
              <a:rPr lang="en-US" dirty="0"/>
              <a:t>Stay calm</a:t>
            </a:r>
          </a:p>
          <a:p>
            <a:pPr lvl="1"/>
            <a:r>
              <a:rPr lang="en-US" dirty="0"/>
              <a:t>Actively listen</a:t>
            </a:r>
          </a:p>
          <a:p>
            <a:pPr lvl="1"/>
            <a:r>
              <a:rPr lang="en-US" dirty="0"/>
              <a:t>Pause and reflect</a:t>
            </a:r>
          </a:p>
          <a:p>
            <a:pPr lvl="1"/>
            <a:r>
              <a:rPr lang="en-US" dirty="0"/>
              <a:t>Maintain eye contact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7B8B6A-2B28-5C38-80E7-0EBE705F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59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EB8B-0AB9-7554-AEEA-E8D744959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627" y="173736"/>
            <a:ext cx="4352662" cy="2203704"/>
          </a:xfrm>
        </p:spPr>
        <p:txBody>
          <a:bodyPr/>
          <a:lstStyle/>
          <a:p>
            <a:pPr lvl="0"/>
            <a:r>
              <a:rPr lang="en-US" noProof="0" dirty="0"/>
              <a:t>SPEAKING IMPACT</a:t>
            </a:r>
          </a:p>
        </p:txBody>
      </p:sp>
      <p:pic>
        <p:nvPicPr>
          <p:cNvPr id="6" name="Picture Placeholder 5" descr="A blue and purple spiral">
            <a:extLst>
              <a:ext uri="{FF2B5EF4-FFF2-40B4-BE49-F238E27FC236}">
                <a16:creationId xmlns:a16="http://schemas.microsoft.com/office/drawing/2014/main" id="{05B64636-376E-96D4-B550-D764B2C6A6A7}"/>
              </a:ext>
            </a:extLst>
          </p:cNvPr>
          <p:cNvPicPr>
            <a:picLocks noGrp="1" noChangeAspect="1"/>
          </p:cNvPicPr>
          <p:nvPr>
            <p:ph type="pic" sz="quarter" idx="37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2" b="202"/>
          <a:stretch/>
        </p:blipFill>
        <p:spPr>
          <a:xfrm>
            <a:off x="336550" y="336550"/>
            <a:ext cx="5303640" cy="61849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F5F9A-B16D-CA49-7F40-A0142E41DC56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6889627" y="3104277"/>
            <a:ext cx="4371560" cy="3022201"/>
          </a:xfrm>
        </p:spPr>
        <p:txBody>
          <a:bodyPr/>
          <a:lstStyle/>
          <a:p>
            <a:r>
              <a:rPr lang="en-US" dirty="0"/>
              <a:t>Your ability to communicate effectively will leave a lasting impact on your audience</a:t>
            </a:r>
          </a:p>
          <a:p>
            <a:r>
              <a:rPr lang="en-US" dirty="0"/>
              <a:t>Effectively communicating involves not only delivering a message but also resonating with the experiences, values, and emotions of those listening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DB868-BEE2-49F7-9AC5-A3B143880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315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DE3104-398C-EF95-D86E-630F51248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70" y="171396"/>
            <a:ext cx="3736630" cy="2202350"/>
          </a:xfrm>
        </p:spPr>
        <p:txBody>
          <a:bodyPr/>
          <a:lstStyle/>
          <a:p>
            <a:pPr lvl="0"/>
            <a:r>
              <a:rPr lang="en-US" noProof="0" dirty="0"/>
              <a:t>DYNAMIC DELIVERY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328E6B-D306-C2F9-54E9-FD35599AC24B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841716" y="3078480"/>
            <a:ext cx="3108193" cy="3047997"/>
          </a:xfrm>
        </p:spPr>
        <p:txBody>
          <a:bodyPr/>
          <a:lstStyle/>
          <a:p>
            <a:r>
              <a:rPr lang="en-US" dirty="0"/>
              <a:t>Learn to infuse energy into your delivery to leave a lasting impression</a:t>
            </a:r>
          </a:p>
          <a:p>
            <a:r>
              <a:rPr lang="en-US" dirty="0"/>
              <a:t>One of the goals of effective communication is to motivate your audience</a:t>
            </a:r>
          </a:p>
        </p:txBody>
      </p:sp>
      <p:graphicFrame>
        <p:nvGraphicFramePr>
          <p:cNvPr id="5" name="Table Placeholder 2">
            <a:extLst>
              <a:ext uri="{FF2B5EF4-FFF2-40B4-BE49-F238E27FC236}">
                <a16:creationId xmlns:a16="http://schemas.microsoft.com/office/drawing/2014/main" id="{67588EB3-ED1D-6AD3-5960-55BD64293774}"/>
              </a:ext>
            </a:extLst>
          </p:cNvPr>
          <p:cNvGraphicFramePr>
            <a:graphicFrameLocks noGrp="1"/>
          </p:cNvGraphicFramePr>
          <p:nvPr>
            <p:ph type="tbl" sz="quarter" idx="37"/>
            <p:extLst>
              <p:ext uri="{D42A27DB-BD31-4B8C-83A1-F6EECF244321}">
                <p14:modId xmlns:p14="http://schemas.microsoft.com/office/powerpoint/2010/main" val="1366282485"/>
              </p:ext>
            </p:extLst>
          </p:nvPr>
        </p:nvGraphicFramePr>
        <p:xfrm>
          <a:off x="5067300" y="404813"/>
          <a:ext cx="6705602" cy="604948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127040821"/>
                    </a:ext>
                  </a:extLst>
                </a:gridCol>
                <a:gridCol w="1932147">
                  <a:extLst>
                    <a:ext uri="{9D8B030D-6E8A-4147-A177-3AD203B41FA5}">
                      <a16:colId xmlns:a16="http://schemas.microsoft.com/office/drawing/2014/main" val="149845700"/>
                    </a:ext>
                  </a:extLst>
                </a:gridCol>
                <a:gridCol w="1420655">
                  <a:extLst>
                    <a:ext uri="{9D8B030D-6E8A-4147-A177-3AD203B41FA5}">
                      <a16:colId xmlns:a16="http://schemas.microsoft.com/office/drawing/2014/main" val="3119692462"/>
                    </a:ext>
                  </a:extLst>
                </a:gridCol>
                <a:gridCol w="1676400">
                  <a:extLst>
                    <a:ext uri="{9D8B030D-6E8A-4147-A177-3AD203B41FA5}">
                      <a16:colId xmlns:a16="http://schemas.microsoft.com/office/drawing/2014/main" val="3472639139"/>
                    </a:ext>
                  </a:extLst>
                </a:gridCol>
              </a:tblGrid>
              <a:tr h="9242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METRIC</a:t>
                      </a:r>
                      <a:endParaRPr lang="en-US" b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MEASUREMENT</a:t>
                      </a:r>
                      <a:endParaRPr lang="en-US" b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TARGET</a:t>
                      </a:r>
                      <a:endParaRPr lang="en-US" b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ACTUAL</a:t>
                      </a:r>
                      <a:endParaRPr lang="en-US" b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8013591"/>
                  </a:ext>
                </a:extLst>
              </a:tr>
              <a:tr h="10150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Audience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# of attendees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150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120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3867931"/>
                  </a:ext>
                </a:extLst>
              </a:tr>
              <a:tr h="10150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Engagement duration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Minutes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60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75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209771"/>
                  </a:ext>
                </a:extLst>
              </a:tr>
              <a:tr h="10150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Q&amp;A interaction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# of questions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15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31278"/>
                  </a:ext>
                </a:extLst>
              </a:tr>
              <a:tr h="10150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Positive feedback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90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95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1840781"/>
                  </a:ext>
                </a:extLst>
              </a:tr>
              <a:tr h="10648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Rate of information retention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80</a:t>
                      </a: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enorite "/>
                        </a:defRPr>
                      </a:lvl9pPr>
                    </a:lstStyle>
                    <a:p>
                      <a:pPr algn="ctr"/>
                      <a:r>
                        <a:rPr lang="en-US" dirty="0">
                          <a:latin typeface="+mn-lt"/>
                        </a:rPr>
                        <a:t>85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3897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0071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E810E-8E37-1D8A-245B-020E4E4C0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562" y="433906"/>
            <a:ext cx="10515601" cy="1327464"/>
          </a:xfrm>
        </p:spPr>
        <p:txBody>
          <a:bodyPr/>
          <a:lstStyle/>
          <a:p>
            <a:r>
              <a:rPr lang="en-US" dirty="0"/>
              <a:t>FINAL TIPS &amp;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CECA3-144C-CD4B-9246-81B4F2E65466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814302" y="2465535"/>
            <a:ext cx="7303538" cy="3427265"/>
          </a:xfrm>
        </p:spPr>
        <p:txBody>
          <a:bodyPr/>
          <a:lstStyle/>
          <a:p>
            <a:r>
              <a:rPr lang="en-US" dirty="0"/>
              <a:t>Consistent rehearsal</a:t>
            </a:r>
          </a:p>
          <a:p>
            <a:pPr lvl="1"/>
            <a:r>
              <a:rPr lang="en-US" dirty="0"/>
              <a:t>Strengthen your familiarity</a:t>
            </a:r>
          </a:p>
          <a:p>
            <a:r>
              <a:rPr lang="en-US" dirty="0"/>
              <a:t>Refine delivery style</a:t>
            </a:r>
          </a:p>
          <a:p>
            <a:pPr lvl="1"/>
            <a:r>
              <a:rPr lang="en-US" dirty="0"/>
              <a:t>Pacing, tone, and emphasis</a:t>
            </a:r>
          </a:p>
          <a:p>
            <a:r>
              <a:rPr lang="en-US" dirty="0"/>
              <a:t>Timing and transitions</a:t>
            </a:r>
          </a:p>
          <a:p>
            <a:pPr lvl="1"/>
            <a:r>
              <a:rPr lang="en-US" dirty="0"/>
              <a:t>Aim for seamless, professional delivery</a:t>
            </a:r>
          </a:p>
          <a:p>
            <a:r>
              <a:rPr lang="en-US" dirty="0"/>
              <a:t>Practice audience</a:t>
            </a:r>
          </a:p>
          <a:p>
            <a:pPr lvl="1"/>
            <a:r>
              <a:rPr lang="en-US" dirty="0"/>
              <a:t>Enlist colleagues to listen &amp; provide feedback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3D1544-95D3-8A05-6E1B-C08C307C55D4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8392160" y="2465388"/>
            <a:ext cx="2856865" cy="3427412"/>
          </a:xfrm>
        </p:spPr>
        <p:txBody>
          <a:bodyPr/>
          <a:lstStyle/>
          <a:p>
            <a:r>
              <a:rPr lang="en-US" dirty="0"/>
              <a:t>Seek feedback</a:t>
            </a:r>
          </a:p>
          <a:p>
            <a:r>
              <a:rPr lang="en-US" dirty="0"/>
              <a:t>Reflect on performance</a:t>
            </a:r>
          </a:p>
          <a:p>
            <a:r>
              <a:rPr lang="en-US" dirty="0"/>
              <a:t>Explore new techniques</a:t>
            </a:r>
          </a:p>
          <a:p>
            <a:r>
              <a:rPr lang="en-US" dirty="0"/>
              <a:t>Set personal goals</a:t>
            </a:r>
          </a:p>
          <a:p>
            <a:r>
              <a:rPr lang="en-US" dirty="0"/>
              <a:t>Iterate and adapt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E69EA-A9E8-C521-7C62-DA1F24879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95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F125C3-99F8-5ABF-1328-0370F1121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70" y="643842"/>
            <a:ext cx="10515601" cy="1140849"/>
          </a:xfrm>
        </p:spPr>
        <p:txBody>
          <a:bodyPr/>
          <a:lstStyle/>
          <a:p>
            <a:r>
              <a:rPr lang="en-US" dirty="0"/>
              <a:t>SPEAKING ENGAGEMENT METRICS</a:t>
            </a:r>
          </a:p>
        </p:txBody>
      </p:sp>
      <p:graphicFrame>
        <p:nvGraphicFramePr>
          <p:cNvPr id="5" name="Table Placeholder 2">
            <a:extLst>
              <a:ext uri="{FF2B5EF4-FFF2-40B4-BE49-F238E27FC236}">
                <a16:creationId xmlns:a16="http://schemas.microsoft.com/office/drawing/2014/main" id="{8EEA5630-8504-C8C7-2F0C-EE6D53FDDCC5}"/>
              </a:ext>
            </a:extLst>
          </p:cNvPr>
          <p:cNvGraphicFramePr>
            <a:graphicFrameLocks noGrp="1"/>
          </p:cNvGraphicFramePr>
          <p:nvPr>
            <p:ph type="tbl" sz="quarter" idx="13"/>
            <p:extLst>
              <p:ext uri="{D42A27DB-BD31-4B8C-83A1-F6EECF244321}">
                <p14:modId xmlns:p14="http://schemas.microsoft.com/office/powerpoint/2010/main" val="3050753078"/>
              </p:ext>
            </p:extLst>
          </p:nvPr>
        </p:nvGraphicFramePr>
        <p:xfrm>
          <a:off x="835025" y="2560638"/>
          <a:ext cx="10515601" cy="3477156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3433998">
                  <a:extLst>
                    <a:ext uri="{9D8B030D-6E8A-4147-A177-3AD203B41FA5}">
                      <a16:colId xmlns:a16="http://schemas.microsoft.com/office/drawing/2014/main" val="127040821"/>
                    </a:ext>
                  </a:extLst>
                </a:gridCol>
                <a:gridCol w="2450892">
                  <a:extLst>
                    <a:ext uri="{9D8B030D-6E8A-4147-A177-3AD203B41FA5}">
                      <a16:colId xmlns:a16="http://schemas.microsoft.com/office/drawing/2014/main" val="149845700"/>
                    </a:ext>
                  </a:extLst>
                </a:gridCol>
                <a:gridCol w="2375942">
                  <a:extLst>
                    <a:ext uri="{9D8B030D-6E8A-4147-A177-3AD203B41FA5}">
                      <a16:colId xmlns:a16="http://schemas.microsoft.com/office/drawing/2014/main" val="3119692462"/>
                    </a:ext>
                  </a:extLst>
                </a:gridCol>
                <a:gridCol w="2254769">
                  <a:extLst>
                    <a:ext uri="{9D8B030D-6E8A-4147-A177-3AD203B41FA5}">
                      <a16:colId xmlns:a16="http://schemas.microsoft.com/office/drawing/2014/main" val="3472639139"/>
                    </a:ext>
                  </a:extLst>
                </a:gridCol>
              </a:tblGrid>
              <a:tr h="57952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IMPACT FACTOR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MEASUREMENT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TARGET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ACHIEVED</a:t>
                      </a:r>
                      <a:endParaRPr lang="en-US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8013591"/>
                  </a:ext>
                </a:extLst>
              </a:tr>
              <a:tr h="57952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Audience interaction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3867931"/>
                  </a:ext>
                </a:extLst>
              </a:tr>
              <a:tr h="57952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Knowledge retention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209771"/>
                  </a:ext>
                </a:extLst>
              </a:tr>
              <a:tr h="57952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Post-presentation surveys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Average rating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4.5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31278"/>
                  </a:ext>
                </a:extLst>
              </a:tr>
              <a:tr h="57952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Referral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Percentage (%)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1840781"/>
                  </a:ext>
                </a:extLst>
              </a:tr>
              <a:tr h="57952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Collaboration opportunities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# of opportunities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389741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EA189C-8A41-5C63-2470-06541519C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fld id="{FE024F78-56A6-7740-B68D-8D4D026EDF3F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068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8000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>
                <a:lumMod val="50000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1">
            <a:extLst>
              <a:ext uri="{FF2B5EF4-FFF2-40B4-BE49-F238E27FC236}">
                <a16:creationId xmlns:a16="http://schemas.microsoft.com/office/drawing/2014/main" id="{CE1ABEC8-43FD-4F21-A7D2-70200D862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831" y="173735"/>
            <a:ext cx="4409514" cy="2203704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AE5F2E56-9F77-E1C2-EC04-EA959822CA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850" y="3079119"/>
            <a:ext cx="4413250" cy="2752725"/>
          </a:xfrm>
        </p:spPr>
        <p:txBody>
          <a:bodyPr/>
          <a:lstStyle/>
          <a:p>
            <a:r>
              <a:rPr lang="en-US" dirty="0"/>
              <a:t>Mirjam Nilsson​</a:t>
            </a:r>
          </a:p>
          <a:p>
            <a:r>
              <a:rPr lang="en-US" dirty="0"/>
              <a:t>206-555-0146</a:t>
            </a:r>
          </a:p>
          <a:p>
            <a:r>
              <a:rPr lang="en-US" dirty="0"/>
              <a:t>mirjam@contoso.com</a:t>
            </a:r>
          </a:p>
          <a:p>
            <a:r>
              <a:rPr lang="en-US" dirty="0"/>
              <a:t>www.contoso.com</a:t>
            </a:r>
          </a:p>
        </p:txBody>
      </p:sp>
    </p:spTree>
    <p:extLst>
      <p:ext uri="{BB962C8B-B14F-4D97-AF65-F5344CB8AC3E}">
        <p14:creationId xmlns:p14="http://schemas.microsoft.com/office/powerpoint/2010/main" val="239546498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000000"/>
      </a:dk1>
      <a:lt1>
        <a:srgbClr val="FFFFFF"/>
      </a:lt1>
      <a:dk2>
        <a:srgbClr val="FC4EFB"/>
      </a:dk2>
      <a:lt2>
        <a:srgbClr val="E7E6E6"/>
      </a:lt2>
      <a:accent1>
        <a:srgbClr val="FAF24C"/>
      </a:accent1>
      <a:accent2>
        <a:srgbClr val="5EFCAC"/>
      </a:accent2>
      <a:accent3>
        <a:srgbClr val="73EBF9"/>
      </a:accent3>
      <a:accent4>
        <a:srgbClr val="316CFC"/>
      </a:accent4>
      <a:accent5>
        <a:srgbClr val="B059FD"/>
      </a:accent5>
      <a:accent6>
        <a:srgbClr val="9405FC"/>
      </a:accent6>
      <a:hlink>
        <a:srgbClr val="FFFFFF"/>
      </a:hlink>
      <a:folHlink>
        <a:srgbClr val="FFFFFF"/>
      </a:folHlink>
    </a:clrScheme>
    <a:fontScheme name="Custom 15">
      <a:majorFont>
        <a:latin typeface="Biome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36837_win32_SL_V11" id="{EAD6EF7B-6F25-4469-AF6A-07D6EB1461DD}" vid="{30FEA78B-2F89-4FF0-8415-E3920802C58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2E6C21-1752-4E06-9FE3-208D45ADB66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78D9019-7CE1-4B77-8F5D-67F6576598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6E7B4D-FB62-47B7-AAA7-0DEC9938DB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430</Words>
  <Application>Microsoft Office PowerPoint</Application>
  <PresentationFormat>Widescreen</PresentationFormat>
  <Paragraphs>133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Custom</vt:lpstr>
      <vt:lpstr>BASIC</vt:lpstr>
      <vt:lpstr>Agenda</vt:lpstr>
      <vt:lpstr>The Power of</vt:lpstr>
      <vt:lpstr>Overcoming </vt:lpstr>
      <vt:lpstr>ENGAGING THE AUDIENCE</vt:lpstr>
      <vt:lpstr>SELECTING VISUAL AIDS</vt:lpstr>
      <vt:lpstr>EFFECTIVE DELIVERY TECHNIQUES</vt:lpstr>
      <vt:lpstr>NAVIGATING Q&amp;A SESSIONS</vt:lpstr>
      <vt:lpstr>SPEAKING IMPACT</vt:lpstr>
      <vt:lpstr>DYNAMIC DELIVERY</vt:lpstr>
      <vt:lpstr>FINAL TIPS &amp; TAKEAWAYS</vt:lpstr>
      <vt:lpstr>SPEAKING ENGAGEMENT METRICS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2025-10-06T15:59:58Z</dcterms:created>
  <dcterms:modified xsi:type="dcterms:W3CDTF">2025-10-06T16:00:02Z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