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60"/>
  </p:notesMasterIdLst>
  <p:sldIdLst>
    <p:sldId id="267" r:id="rId2"/>
    <p:sldId id="331" r:id="rId3"/>
    <p:sldId id="279" r:id="rId4"/>
    <p:sldId id="294" r:id="rId5"/>
    <p:sldId id="335" r:id="rId6"/>
    <p:sldId id="280" r:id="rId7"/>
    <p:sldId id="325" r:id="rId8"/>
    <p:sldId id="295" r:id="rId9"/>
    <p:sldId id="281" r:id="rId10"/>
    <p:sldId id="257" r:id="rId11"/>
    <p:sldId id="265" r:id="rId12"/>
    <p:sldId id="266" r:id="rId13"/>
    <p:sldId id="258" r:id="rId14"/>
    <p:sldId id="260" r:id="rId15"/>
    <p:sldId id="261" r:id="rId16"/>
    <p:sldId id="338" r:id="rId17"/>
    <p:sldId id="339" r:id="rId18"/>
    <p:sldId id="293" r:id="rId19"/>
    <p:sldId id="296" r:id="rId20"/>
    <p:sldId id="336" r:id="rId21"/>
    <p:sldId id="259" r:id="rId22"/>
    <p:sldId id="283" r:id="rId23"/>
    <p:sldId id="285" r:id="rId24"/>
    <p:sldId id="287" r:id="rId25"/>
    <p:sldId id="256" r:id="rId26"/>
    <p:sldId id="304" r:id="rId27"/>
    <p:sldId id="288" r:id="rId28"/>
    <p:sldId id="269" r:id="rId29"/>
    <p:sldId id="271" r:id="rId30"/>
    <p:sldId id="337" r:id="rId31"/>
    <p:sldId id="297" r:id="rId32"/>
    <p:sldId id="303" r:id="rId33"/>
    <p:sldId id="308" r:id="rId34"/>
    <p:sldId id="309" r:id="rId35"/>
    <p:sldId id="310" r:id="rId36"/>
    <p:sldId id="311" r:id="rId37"/>
    <p:sldId id="312" r:id="rId38"/>
    <p:sldId id="315" r:id="rId39"/>
    <p:sldId id="313" r:id="rId40"/>
    <p:sldId id="291" r:id="rId41"/>
    <p:sldId id="340" r:id="rId42"/>
    <p:sldId id="342" r:id="rId43"/>
    <p:sldId id="328" r:id="rId44"/>
    <p:sldId id="341" r:id="rId45"/>
    <p:sldId id="316" r:id="rId46"/>
    <p:sldId id="317" r:id="rId47"/>
    <p:sldId id="318" r:id="rId48"/>
    <p:sldId id="319" r:id="rId49"/>
    <p:sldId id="329" r:id="rId50"/>
    <p:sldId id="324" r:id="rId51"/>
    <p:sldId id="321" r:id="rId52"/>
    <p:sldId id="322" r:id="rId53"/>
    <p:sldId id="323" r:id="rId54"/>
    <p:sldId id="333" r:id="rId55"/>
    <p:sldId id="332" r:id="rId56"/>
    <p:sldId id="330" r:id="rId57"/>
    <p:sldId id="292" r:id="rId58"/>
    <p:sldId id="278" r:id="rId5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88"/>
    <p:restoredTop sz="95206"/>
  </p:normalViewPr>
  <p:slideViewPr>
    <p:cSldViewPr snapToGrid="0" snapToObjects="1">
      <p:cViewPr varScale="1">
        <p:scale>
          <a:sx n="125" d="100"/>
          <a:sy n="125" d="100"/>
        </p:scale>
        <p:origin x="1488"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58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theme" Target="theme/theme1.xml"/><Relationship Id="rId64"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notesMaster" Target="notesMasters/notesMaster1.xml"/><Relationship Id="rId61" Type="http://schemas.openxmlformats.org/officeDocument/2006/relationships/presProps" Target="presProps.xml"/><Relationship Id="rId62"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6B4652-C3EF-FD46-8E32-0EF364BAAD51}" type="datetimeFigureOut">
              <a:rPr lang="en-US" smtClean="0"/>
              <a:t>11/3/19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4B2265-59BD-1046-8F66-559DAA14D552}" type="slidenum">
              <a:rPr lang="en-US" smtClean="0"/>
              <a:t>‹#›</a:t>
            </a:fld>
            <a:endParaRPr lang="en-US" dirty="0"/>
          </a:p>
        </p:txBody>
      </p:sp>
    </p:spTree>
    <p:extLst>
      <p:ext uri="{BB962C8B-B14F-4D97-AF65-F5344CB8AC3E}">
        <p14:creationId xmlns:p14="http://schemas.microsoft.com/office/powerpoint/2010/main" val="224306158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 Id="rId3" Type="http://schemas.openxmlformats.org/officeDocument/2006/relationships/hyperlink" Target="https://en.wikipedia.org/wiki/Smoking_pipe_(tobacco)"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a:t>
            </a:fld>
            <a:endParaRPr lang="en-US" dirty="0"/>
          </a:p>
        </p:txBody>
      </p:sp>
    </p:spTree>
    <p:extLst>
      <p:ext uri="{BB962C8B-B14F-4D97-AF65-F5344CB8AC3E}">
        <p14:creationId xmlns:p14="http://schemas.microsoft.com/office/powerpoint/2010/main" val="1753099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Today we are going to take a journey into understanding</a:t>
            </a:r>
            <a:r>
              <a:rPr lang="en-US" baseline="0" dirty="0" smtClean="0"/>
              <a:t> meaning in mostly visual language</a:t>
            </a:r>
          </a:p>
          <a:p>
            <a:r>
              <a:rPr lang="en-US" baseline="0" dirty="0" smtClean="0"/>
              <a:t>Who here has seen the film the Wizard of Oz?</a:t>
            </a:r>
          </a:p>
          <a:p>
            <a:r>
              <a:rPr lang="en-US" baseline="0" dirty="0" smtClean="0"/>
              <a:t>About 4 unlikely </a:t>
            </a:r>
            <a:r>
              <a:rPr lang="en-US" baseline="0" dirty="0" err="1" smtClean="0"/>
              <a:t>companios</a:t>
            </a:r>
            <a:r>
              <a:rPr lang="en-US" baseline="0" dirty="0" smtClean="0"/>
              <a:t>, tin man, lion , scarecrow and Dorothy of course not forgetting TOTO.  They are looking for the all Powerful Wizard, but what do they find when they reach OZ? The man behind the curtain creating the Myth and myth is part of what we will be discussing today.</a:t>
            </a:r>
            <a:r>
              <a:rPr lang="en-US" dirty="0" smtClean="0"/>
              <a:t> </a:t>
            </a:r>
          </a:p>
          <a:p>
            <a:r>
              <a:rPr lang="en-US" dirty="0" smtClean="0"/>
              <a:t>‘Pay no attention to the man behind the curtain</a:t>
            </a:r>
            <a:r>
              <a:rPr lang="en-US" baseline="0" dirty="0" smtClean="0"/>
              <a:t> “the Great and powerful OZ)’</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a:t>
            </a:fld>
            <a:endParaRPr lang="en-US" dirty="0"/>
          </a:p>
        </p:txBody>
      </p:sp>
    </p:spTree>
    <p:extLst>
      <p:ext uri="{BB962C8B-B14F-4D97-AF65-F5344CB8AC3E}">
        <p14:creationId xmlns:p14="http://schemas.microsoft.com/office/powerpoint/2010/main" val="3785750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Answers from students.</a:t>
            </a:r>
          </a:p>
          <a:p>
            <a:r>
              <a:rPr lang="en-US" dirty="0" smtClean="0"/>
              <a:t>It about our own personal culture and experience of life.</a:t>
            </a:r>
          </a:p>
          <a:p>
            <a:r>
              <a:rPr lang="en-US" dirty="0" smtClean="0"/>
              <a:t>Lets look at example</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a:t>
            </a:fld>
            <a:endParaRPr lang="en-US" dirty="0"/>
          </a:p>
        </p:txBody>
      </p:sp>
    </p:spTree>
    <p:extLst>
      <p:ext uri="{BB962C8B-B14F-4D97-AF65-F5344CB8AC3E}">
        <p14:creationId xmlns:p14="http://schemas.microsoft.com/office/powerpoint/2010/main" val="1701633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What is your</a:t>
            </a:r>
            <a:r>
              <a:rPr lang="en-US" baseline="0" dirty="0" smtClean="0"/>
              <a:t> experience?</a:t>
            </a:r>
          </a:p>
          <a:p>
            <a:r>
              <a:rPr lang="en-US" dirty="0" smtClean="0"/>
              <a:t>1950’6, 2018, china, Oman</a:t>
            </a:r>
          </a:p>
          <a:p>
            <a:r>
              <a:rPr lang="en-US" dirty="0" smtClean="0"/>
              <a:t>Talk about Gerald </a:t>
            </a:r>
            <a:r>
              <a:rPr lang="en-US" dirty="0" err="1" smtClean="0"/>
              <a:t>Zaltman</a:t>
            </a:r>
            <a:r>
              <a:rPr lang="en-US" dirty="0" smtClean="0"/>
              <a:t>  Marketing</a:t>
            </a:r>
            <a:r>
              <a:rPr lang="en-US" baseline="0" dirty="0" smtClean="0"/>
              <a:t> </a:t>
            </a:r>
            <a:r>
              <a:rPr lang="en-US" baseline="0" dirty="0" err="1" smtClean="0"/>
              <a:t>Metaphoria</a:t>
            </a:r>
            <a:r>
              <a:rPr lang="en-US" baseline="0" dirty="0" smtClean="0"/>
              <a:t> </a:t>
            </a:r>
            <a:r>
              <a:rPr lang="en-US" dirty="0" smtClean="0"/>
              <a:t>and his work with Coca-Cola and the importance of Coke being part of the family experience. </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a:t>
            </a:fld>
            <a:endParaRPr lang="en-US" dirty="0"/>
          </a:p>
        </p:txBody>
      </p:sp>
    </p:spTree>
    <p:extLst>
      <p:ext uri="{BB962C8B-B14F-4D97-AF65-F5344CB8AC3E}">
        <p14:creationId xmlns:p14="http://schemas.microsoft.com/office/powerpoint/2010/main" val="409459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a:ln/>
        </p:spPr>
      </p:sp>
      <p:sp>
        <p:nvSpPr>
          <p:cNvPr id="86018"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dirty="0">
                <a:latin typeface="Arial" charset="0"/>
                <a:ea typeface="ＭＳ Ｐゴシック" charset="0"/>
                <a:cs typeface="ＭＳ Ｐゴシック" charset="0"/>
              </a:rPr>
              <a:t>1945 family </a:t>
            </a:r>
            <a:r>
              <a:rPr lang="en-US" dirty="0" smtClean="0">
                <a:latin typeface="Arial" charset="0"/>
                <a:ea typeface="ＭＳ Ｐゴシック" charset="0"/>
                <a:cs typeface="ＭＳ Ｐゴシック" charset="0"/>
              </a:rPr>
              <a:t>values. These brand values were used for decades in advertising campaigns</a:t>
            </a:r>
            <a:r>
              <a:rPr lang="en-US" baseline="0" dirty="0" smtClean="0">
                <a:latin typeface="Arial" charset="0"/>
                <a:ea typeface="ＭＳ Ｐゴシック" charset="0"/>
                <a:cs typeface="ＭＳ Ｐゴシック" charset="0"/>
              </a:rPr>
              <a:t> when sold mostly in USA.</a:t>
            </a:r>
            <a:endParaRPr lang="en-US" dirty="0">
              <a:latin typeface="Arial" charset="0"/>
              <a:ea typeface="ＭＳ Ｐゴシック" charset="0"/>
              <a:cs typeface="ＭＳ Ｐゴシック" charset="0"/>
            </a:endParaRPr>
          </a:p>
        </p:txBody>
      </p:sp>
      <p:sp>
        <p:nvSpPr>
          <p:cNvPr id="860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08D1F527-364C-644F-BC51-57DD9F86E60D}" type="slidenum">
              <a:rPr lang="en-US" sz="1200"/>
              <a:pPr/>
              <a:t>5</a:t>
            </a:fld>
            <a:endParaRPr lang="en-US" sz="1200"/>
          </a:p>
        </p:txBody>
      </p:sp>
    </p:spTree>
    <p:extLst>
      <p:ext uri="{BB962C8B-B14F-4D97-AF65-F5344CB8AC3E}">
        <p14:creationId xmlns:p14="http://schemas.microsoft.com/office/powerpoint/2010/main" val="695187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But there are no elephants in Denmark.</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6</a:t>
            </a:fld>
            <a:endParaRPr lang="en-US" dirty="0"/>
          </a:p>
        </p:txBody>
      </p:sp>
    </p:spTree>
    <p:extLst>
      <p:ext uri="{BB962C8B-B14F-4D97-AF65-F5344CB8AC3E}">
        <p14:creationId xmlns:p14="http://schemas.microsoft.com/office/powerpoint/2010/main" val="2612465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SEMIOTICS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7</a:t>
            </a:fld>
            <a:endParaRPr lang="en-US" dirty="0"/>
          </a:p>
        </p:txBody>
      </p:sp>
    </p:spTree>
    <p:extLst>
      <p:ext uri="{BB962C8B-B14F-4D97-AF65-F5344CB8AC3E}">
        <p14:creationId xmlns:p14="http://schemas.microsoft.com/office/powerpoint/2010/main" val="3520318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picture shows a </a:t>
            </a:r>
            <a:r>
              <a:rPr lang="en-US" sz="1200" kern="1200" dirty="0" smtClean="0">
                <a:solidFill>
                  <a:schemeClr val="tx1"/>
                </a:solidFill>
                <a:latin typeface="+mn-lt"/>
                <a:ea typeface="+mn-ea"/>
                <a:cs typeface="+mn-cs"/>
                <a:hlinkClick r:id="rId3"/>
              </a:rPr>
              <a:t>pipe. Below it, Magritte painted, "</a:t>
            </a:r>
            <a:r>
              <a:rPr lang="en-US" sz="1200" i="1" kern="1200" dirty="0" smtClean="0">
                <a:solidFill>
                  <a:schemeClr val="tx1"/>
                </a:solidFill>
                <a:latin typeface="+mn-lt"/>
                <a:ea typeface="+mn-ea"/>
                <a:cs typeface="+mn-cs"/>
                <a:hlinkClick r:id="rId3"/>
              </a:rPr>
              <a:t>Ceci n'est pas une pipe.</a:t>
            </a:r>
            <a:r>
              <a:rPr lang="en-US" sz="1200" i="0" kern="1200" dirty="0" smtClean="0">
                <a:solidFill>
                  <a:schemeClr val="tx1"/>
                </a:solidFill>
                <a:latin typeface="+mn-lt"/>
                <a:ea typeface="+mn-ea"/>
                <a:cs typeface="+mn-cs"/>
                <a:hlinkClick r:id="rId3"/>
              </a:rPr>
              <a:t>", French for "This is not a pipe."</a:t>
            </a:r>
          </a:p>
          <a:p>
            <a:r>
              <a:rPr lang="en-US" sz="1200" i="0" kern="1200" dirty="0" smtClean="0">
                <a:solidFill>
                  <a:schemeClr val="tx1"/>
                </a:solidFill>
                <a:latin typeface="+mn-lt"/>
                <a:ea typeface="+mn-ea"/>
                <a:cs typeface="+mn-cs"/>
              </a:rPr>
              <a:t>The famous pipe. How people reproached me for it! And yet, could you stuff my pipe? No, it's just a representation, is it not? So if I had written on my picture 'This is a pipe', I'd have been lying!</a:t>
            </a:r>
          </a:p>
          <a:p>
            <a:r>
              <a:rPr lang="en-US" sz="1200" i="0" kern="1200" dirty="0" smtClean="0">
                <a:solidFill>
                  <a:schemeClr val="tx1"/>
                </a:solidFill>
                <a:latin typeface="+mn-lt"/>
                <a:ea typeface="+mn-ea"/>
                <a:cs typeface="+mn-cs"/>
              </a:rPr>
              <a:t>— René Magritte</a:t>
            </a:r>
            <a:r>
              <a:rPr lang="en-US" sz="1200" i="0" kern="1200" baseline="30000" dirty="0" smtClean="0">
                <a:solidFill>
                  <a:schemeClr val="tx1"/>
                </a:solidFill>
                <a:latin typeface="+mn-lt"/>
                <a:ea typeface="+mn-ea"/>
                <a:cs typeface="+mn-cs"/>
              </a:rPr>
              <a:t>[4]</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8</a:t>
            </a:fld>
            <a:endParaRPr lang="en-US" dirty="0"/>
          </a:p>
        </p:txBody>
      </p:sp>
    </p:spTree>
    <p:extLst>
      <p:ext uri="{BB962C8B-B14F-4D97-AF65-F5344CB8AC3E}">
        <p14:creationId xmlns:p14="http://schemas.microsoft.com/office/powerpoint/2010/main" val="3230201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smtClean="0">
                <a:solidFill>
                  <a:srgbClr val="7F7F7F"/>
                </a:solidFill>
              </a:rPr>
              <a:t>These philosophers found ways to investigate and decipher the signs we see and hear in our everyday communication. It started with linguistics with Ferdinand de Saussure and moved into visual imagery with Roland Barthes. </a:t>
            </a:r>
          </a:p>
          <a:p>
            <a:pPr marL="0" indent="0">
              <a:buNone/>
            </a:pPr>
            <a:r>
              <a:rPr lang="en-US" sz="1200" dirty="0" smtClean="0">
                <a:solidFill>
                  <a:srgbClr val="7F7F7F"/>
                </a:solidFill>
              </a:rPr>
              <a:t>Of course it is brands and advertising that comes in for the most scrutiny</a:t>
            </a:r>
          </a:p>
          <a:p>
            <a:endParaRPr lang="en-US" sz="1200" dirty="0" smtClean="0">
              <a:solidFill>
                <a:srgbClr val="7F7F7F"/>
              </a:solidFill>
            </a:endParaRPr>
          </a:p>
          <a:p>
            <a:pPr marL="0" indent="0">
              <a:buNone/>
            </a:pPr>
            <a:endParaRPr lang="en-US" sz="1200" dirty="0" smtClean="0">
              <a:solidFill>
                <a:srgbClr val="7F7F7F"/>
              </a:solidFill>
            </a:endParaRPr>
          </a:p>
          <a:p>
            <a:pPr marL="0" indent="0">
              <a:buNone/>
            </a:pPr>
            <a:endParaRPr lang="en-US" sz="1200" dirty="0" smtClean="0">
              <a:solidFill>
                <a:srgbClr val="7F7F7F"/>
              </a:solidFill>
            </a:endParaRPr>
          </a:p>
          <a:p>
            <a:pPr marL="0" indent="0">
              <a:buNone/>
            </a:pPr>
            <a:endParaRPr lang="en-US" sz="1200" dirty="0" smtClean="0">
              <a:solidFill>
                <a:srgbClr val="7F7F7F"/>
              </a:solidFill>
            </a:endParaRPr>
          </a:p>
          <a:p>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11</a:t>
            </a:fld>
            <a:endParaRPr lang="en-US" dirty="0"/>
          </a:p>
        </p:txBody>
      </p:sp>
    </p:spTree>
    <p:extLst>
      <p:ext uri="{BB962C8B-B14F-4D97-AF65-F5344CB8AC3E}">
        <p14:creationId xmlns:p14="http://schemas.microsoft.com/office/powerpoint/2010/main" val="2759295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EXERCISE</a:t>
            </a:r>
          </a:p>
          <a:p>
            <a:r>
              <a:rPr lang="en-US" b="1" dirty="0" smtClean="0"/>
              <a:t>Hand out cards and pens ask students to draw a tree</a:t>
            </a:r>
          </a:p>
          <a:p>
            <a:r>
              <a:rPr lang="en-US" dirty="0" smtClean="0"/>
              <a:t>In your mind’s eye can you tell me your tree, tall?</a:t>
            </a:r>
            <a:r>
              <a:rPr lang="en-US" baseline="0" dirty="0" smtClean="0"/>
              <a:t> Oak, birch, animation, manga?</a:t>
            </a:r>
          </a:p>
          <a:p>
            <a:r>
              <a:rPr lang="en-US" baseline="0" dirty="0" smtClean="0"/>
              <a:t>On the paper in front of you draw your tree.</a:t>
            </a:r>
          </a:p>
          <a:p>
            <a:r>
              <a:rPr lang="en-US" baseline="0" dirty="0" smtClean="0"/>
              <a:t>Everyone’s is different Yes? No?</a:t>
            </a:r>
          </a:p>
          <a:p>
            <a:r>
              <a:rPr lang="en-US" baseline="0" dirty="0" smtClean="0"/>
              <a:t>What do you think might make your </a:t>
            </a:r>
            <a:r>
              <a:rPr lang="en-US" baseline="0" dirty="0" smtClean="0"/>
              <a:t>minds eye </a:t>
            </a:r>
            <a:r>
              <a:rPr lang="en-US" baseline="0" dirty="0" smtClean="0"/>
              <a:t>tree similar or different to the person next to you?</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12</a:t>
            </a:fld>
            <a:endParaRPr lang="en-US" dirty="0"/>
          </a:p>
        </p:txBody>
      </p:sp>
    </p:spTree>
    <p:extLst>
      <p:ext uri="{BB962C8B-B14F-4D97-AF65-F5344CB8AC3E}">
        <p14:creationId xmlns:p14="http://schemas.microsoft.com/office/powerpoint/2010/main" val="3162334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Would yours look like this?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13</a:t>
            </a:fld>
            <a:endParaRPr lang="en-US" dirty="0"/>
          </a:p>
        </p:txBody>
      </p:sp>
    </p:spTree>
    <p:extLst>
      <p:ext uri="{BB962C8B-B14F-4D97-AF65-F5344CB8AC3E}">
        <p14:creationId xmlns:p14="http://schemas.microsoft.com/office/powerpoint/2010/main" val="1042250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Structuralist</a:t>
            </a:r>
            <a:r>
              <a:rPr lang="en-US" dirty="0" smtClean="0"/>
              <a:t> view = Tree Binary system</a:t>
            </a:r>
          </a:p>
          <a:p>
            <a:r>
              <a:rPr lang="en-US" dirty="0" smtClean="0"/>
              <a:t>Post </a:t>
            </a:r>
            <a:r>
              <a:rPr lang="en-US" dirty="0" err="1" smtClean="0"/>
              <a:t>structuralist</a:t>
            </a:r>
            <a:r>
              <a:rPr lang="en-US" dirty="0" smtClean="0"/>
              <a:t> is </a:t>
            </a:r>
            <a:r>
              <a:rPr lang="en-US" dirty="0" err="1" smtClean="0"/>
              <a:t>infinate</a:t>
            </a:r>
            <a:r>
              <a:rPr lang="en-US" dirty="0" smtClean="0"/>
              <a:t> in meaning </a:t>
            </a:r>
            <a:r>
              <a:rPr lang="en-US" dirty="0" err="1" smtClean="0"/>
              <a:t>e.g</a:t>
            </a:r>
            <a:r>
              <a:rPr lang="en-US" dirty="0" smtClean="0"/>
              <a:t>  A tree, life,</a:t>
            </a:r>
            <a:r>
              <a:rPr lang="en-US" baseline="0" dirty="0" smtClean="0"/>
              <a:t> strength, green, forest</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14</a:t>
            </a:fld>
            <a:endParaRPr lang="en-US" dirty="0"/>
          </a:p>
        </p:txBody>
      </p:sp>
    </p:spTree>
    <p:extLst>
      <p:ext uri="{BB962C8B-B14F-4D97-AF65-F5344CB8AC3E}">
        <p14:creationId xmlns:p14="http://schemas.microsoft.com/office/powerpoint/2010/main" val="1042250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happens if I add the word /logo Mulberry</a:t>
            </a:r>
            <a:r>
              <a:rPr lang="en-US" baseline="0" dirty="0" smtClean="0"/>
              <a:t> under the tree?</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15</a:t>
            </a:fld>
            <a:endParaRPr lang="en-US" dirty="0"/>
          </a:p>
        </p:txBody>
      </p:sp>
    </p:spTree>
    <p:extLst>
      <p:ext uri="{BB962C8B-B14F-4D97-AF65-F5344CB8AC3E}">
        <p14:creationId xmlns:p14="http://schemas.microsoft.com/office/powerpoint/2010/main" val="1042250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Cara Delavigne</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16</a:t>
            </a:fld>
            <a:endParaRPr lang="en-US" dirty="0"/>
          </a:p>
        </p:txBody>
      </p:sp>
    </p:spTree>
    <p:extLst>
      <p:ext uri="{BB962C8B-B14F-4D97-AF65-F5344CB8AC3E}">
        <p14:creationId xmlns:p14="http://schemas.microsoft.com/office/powerpoint/2010/main" val="966190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advertising myth is about ideology. A better existence as a result</a:t>
            </a:r>
            <a:r>
              <a:rPr lang="en-US" baseline="0" dirty="0" smtClean="0"/>
              <a:t> of the produce purchase. </a:t>
            </a:r>
          </a:p>
          <a:p>
            <a:endParaRPr lang="en-US" baseline="0" dirty="0" smtClean="0"/>
          </a:p>
          <a:p>
            <a:r>
              <a:rPr lang="en-US" baseline="0" dirty="0" smtClean="0"/>
              <a:t>Lets look at an example of a well known ad.</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18</a:t>
            </a:fld>
            <a:endParaRPr lang="en-US" dirty="0"/>
          </a:p>
        </p:txBody>
      </p:sp>
    </p:spTree>
    <p:extLst>
      <p:ext uri="{BB962C8B-B14F-4D97-AF65-F5344CB8AC3E}">
        <p14:creationId xmlns:p14="http://schemas.microsoft.com/office/powerpoint/2010/main" val="2934818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1954 Leo Burnett created the Marlboro Man for Philip Morris. The myth of the independent freedom-loving American this also ties in Steinbeck’s </a:t>
            </a:r>
            <a:r>
              <a:rPr lang="en-US" sz="1200" i="1" kern="1200" dirty="0" smtClean="0">
                <a:solidFill>
                  <a:schemeClr val="tx1"/>
                </a:solidFill>
                <a:effectLst/>
                <a:latin typeface="+mn-lt"/>
                <a:ea typeface="+mn-ea"/>
                <a:cs typeface="+mn-cs"/>
              </a:rPr>
              <a:t>American Dream</a:t>
            </a:r>
            <a:r>
              <a:rPr lang="en-US" sz="1200" kern="1200" dirty="0" smtClean="0">
                <a:solidFill>
                  <a:schemeClr val="tx1"/>
                </a:solidFill>
                <a:effectLst/>
                <a:latin typeface="+mn-lt"/>
                <a:ea typeface="+mn-ea"/>
                <a:cs typeface="+mn-cs"/>
              </a:rPr>
              <a:t>. If relies on the concept that if you worked hard, freedom and wealth can be yours. In terms of Saussure’s binary theory of Signifier and Signified, the Marlboro Man is the Signifier of the cultural myth created in the mind of the consumer. Signified is the concept of freedom and independence. For advertising understanding that is intrinsic to the American way of life at that time helped to turn that brand it to a very successful one. After the campaigns initial launch initially called ‘the sheriff’ Marlboro cigarettes became the number one brand in the USA within thirty days. The campaign was solely print based and seen as an effective piece of brand management that turned the Marlboro Man in to a metaphor for the American male. (</a:t>
            </a:r>
            <a:r>
              <a:rPr lang="en-US" sz="1200" kern="1200" dirty="0" err="1" smtClean="0">
                <a:solidFill>
                  <a:schemeClr val="tx1"/>
                </a:solidFill>
                <a:effectLst/>
                <a:latin typeface="+mn-lt"/>
                <a:ea typeface="+mn-ea"/>
                <a:cs typeface="+mn-cs"/>
              </a:rPr>
              <a:t>Tungate</a:t>
            </a:r>
            <a:r>
              <a:rPr lang="en-US" sz="1200" kern="1200" dirty="0" smtClean="0">
                <a:solidFill>
                  <a:schemeClr val="tx1"/>
                </a:solidFill>
                <a:effectLst/>
                <a:latin typeface="+mn-lt"/>
                <a:ea typeface="+mn-ea"/>
                <a:cs typeface="+mn-cs"/>
              </a:rPr>
              <a:t>, 2008:73).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19</a:t>
            </a:fld>
            <a:endParaRPr lang="en-US" dirty="0"/>
          </a:p>
        </p:txBody>
      </p:sp>
    </p:spTree>
    <p:extLst>
      <p:ext uri="{BB962C8B-B14F-4D97-AF65-F5344CB8AC3E}">
        <p14:creationId xmlns:p14="http://schemas.microsoft.com/office/powerpoint/2010/main" val="20316474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Show </a:t>
            </a:r>
            <a:r>
              <a:rPr lang="en-US" dirty="0" err="1" smtClean="0"/>
              <a:t>colour</a:t>
            </a:r>
            <a:r>
              <a:rPr lang="en-US" dirty="0" smtClean="0"/>
              <a:t> swatches</a:t>
            </a:r>
          </a:p>
          <a:p>
            <a:r>
              <a:rPr lang="en-US" dirty="0" smtClean="0"/>
              <a:t>RGB screen</a:t>
            </a:r>
          </a:p>
          <a:p>
            <a:r>
              <a:rPr lang="en-US" dirty="0" smtClean="0"/>
              <a:t>CMYK full </a:t>
            </a:r>
            <a:r>
              <a:rPr lang="en-US" dirty="0" err="1" smtClean="0"/>
              <a:t>colour</a:t>
            </a:r>
            <a:r>
              <a:rPr lang="en-US" dirty="0" smtClean="0"/>
              <a:t> printing and photographs</a:t>
            </a:r>
          </a:p>
          <a:p>
            <a:r>
              <a:rPr lang="en-US" dirty="0" smtClean="0"/>
              <a:t>Pantone for spot </a:t>
            </a:r>
            <a:r>
              <a:rPr lang="en-US" dirty="0" err="1" smtClean="0"/>
              <a:t>colours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22</a:t>
            </a:fld>
            <a:endParaRPr lang="en-US" dirty="0"/>
          </a:p>
        </p:txBody>
      </p:sp>
    </p:spTree>
    <p:extLst>
      <p:ext uri="{BB962C8B-B14F-4D97-AF65-F5344CB8AC3E}">
        <p14:creationId xmlns:p14="http://schemas.microsoft.com/office/powerpoint/2010/main" val="32614025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0325" eaLnBrk="0" hangingPunct="0">
              <a:defRPr sz="3000">
                <a:solidFill>
                  <a:schemeClr val="tx1"/>
                </a:solidFill>
                <a:latin typeface="Times New Roman" charset="0"/>
                <a:ea typeface="ＭＳ Ｐゴシック" charset="0"/>
                <a:cs typeface="Times New Roman" charset="0"/>
              </a:defRPr>
            </a:lvl1pPr>
            <a:lvl2pPr marL="35834101" indent="-35402184" defTabSz="910325" eaLnBrk="0" hangingPunct="0">
              <a:defRPr sz="3000">
                <a:solidFill>
                  <a:schemeClr val="tx1"/>
                </a:solidFill>
                <a:latin typeface="Times New Roman" charset="0"/>
                <a:ea typeface="Times New Roman" charset="0"/>
                <a:cs typeface="Times New Roman" charset="0"/>
              </a:defRPr>
            </a:lvl2pPr>
            <a:lvl3pPr eaLnBrk="0" hangingPunct="0">
              <a:defRPr sz="3000">
                <a:solidFill>
                  <a:schemeClr val="tx1"/>
                </a:solidFill>
                <a:latin typeface="Times New Roman" charset="0"/>
                <a:ea typeface="Times New Roman" charset="0"/>
                <a:cs typeface="Times New Roman" charset="0"/>
              </a:defRPr>
            </a:lvl3pPr>
            <a:lvl4pPr eaLnBrk="0" hangingPunct="0">
              <a:defRPr sz="3000">
                <a:solidFill>
                  <a:schemeClr val="tx1"/>
                </a:solidFill>
                <a:latin typeface="Times New Roman" charset="0"/>
                <a:ea typeface="Times New Roman" charset="0"/>
                <a:cs typeface="Times New Roman" charset="0"/>
              </a:defRPr>
            </a:lvl4pPr>
            <a:lvl5pPr eaLnBrk="0" hangingPunct="0">
              <a:defRPr sz="3000">
                <a:solidFill>
                  <a:schemeClr val="tx1"/>
                </a:solidFill>
                <a:latin typeface="Times New Roman" charset="0"/>
                <a:ea typeface="Times New Roman" charset="0"/>
                <a:cs typeface="Times New Roman" charset="0"/>
              </a:defRPr>
            </a:lvl5pPr>
            <a:lvl6pPr marL="431917" eaLnBrk="0" fontAlgn="base" hangingPunct="0">
              <a:spcBef>
                <a:spcPct val="0"/>
              </a:spcBef>
              <a:spcAft>
                <a:spcPct val="0"/>
              </a:spcAft>
              <a:defRPr sz="3000">
                <a:solidFill>
                  <a:schemeClr val="tx1"/>
                </a:solidFill>
                <a:latin typeface="Times New Roman" charset="0"/>
                <a:ea typeface="Times New Roman" charset="0"/>
                <a:cs typeface="Times New Roman" charset="0"/>
              </a:defRPr>
            </a:lvl6pPr>
            <a:lvl7pPr marL="863834" eaLnBrk="0" fontAlgn="base" hangingPunct="0">
              <a:spcBef>
                <a:spcPct val="0"/>
              </a:spcBef>
              <a:spcAft>
                <a:spcPct val="0"/>
              </a:spcAft>
              <a:defRPr sz="3000">
                <a:solidFill>
                  <a:schemeClr val="tx1"/>
                </a:solidFill>
                <a:latin typeface="Times New Roman" charset="0"/>
                <a:ea typeface="Times New Roman" charset="0"/>
                <a:cs typeface="Times New Roman" charset="0"/>
              </a:defRPr>
            </a:lvl7pPr>
            <a:lvl8pPr marL="1295751" eaLnBrk="0" fontAlgn="base" hangingPunct="0">
              <a:spcBef>
                <a:spcPct val="0"/>
              </a:spcBef>
              <a:spcAft>
                <a:spcPct val="0"/>
              </a:spcAft>
              <a:defRPr sz="3000">
                <a:solidFill>
                  <a:schemeClr val="tx1"/>
                </a:solidFill>
                <a:latin typeface="Times New Roman" charset="0"/>
                <a:ea typeface="Times New Roman" charset="0"/>
                <a:cs typeface="Times New Roman" charset="0"/>
              </a:defRPr>
            </a:lvl8pPr>
            <a:lvl9pPr marL="1727667" eaLnBrk="0" fontAlgn="base" hangingPunct="0">
              <a:spcBef>
                <a:spcPct val="0"/>
              </a:spcBef>
              <a:spcAft>
                <a:spcPct val="0"/>
              </a:spcAft>
              <a:defRPr sz="3000">
                <a:solidFill>
                  <a:schemeClr val="tx1"/>
                </a:solidFill>
                <a:latin typeface="Times New Roman" charset="0"/>
                <a:ea typeface="Times New Roman" charset="0"/>
                <a:cs typeface="Times New Roman" charset="0"/>
              </a:defRPr>
            </a:lvl9pPr>
          </a:lstStyle>
          <a:p>
            <a:pPr eaLnBrk="1" hangingPunct="1"/>
            <a:fld id="{57CB33AF-2373-B544-8E13-6EFEBA713238}" type="slidenum">
              <a:rPr lang="en-GB" sz="1100"/>
              <a:pPr eaLnBrk="1" hangingPunct="1"/>
              <a:t>23</a:t>
            </a:fld>
            <a:endParaRPr lang="en-GB" sz="1100"/>
          </a:p>
        </p:txBody>
      </p:sp>
      <p:sp>
        <p:nvSpPr>
          <p:cNvPr id="114691" name="Rectangle 2"/>
          <p:cNvSpPr>
            <a:spLocks noGrp="1" noRot="1" noChangeAspect="1" noChangeArrowheads="1" noTextEdit="1"/>
          </p:cNvSpPr>
          <p:nvPr>
            <p:ph type="sldImg"/>
          </p:nvPr>
        </p:nvSpPr>
        <p:spPr>
          <a:xfrm>
            <a:off x="1143000" y="685800"/>
            <a:ext cx="4573588" cy="3429000"/>
          </a:xfrm>
          <a:ln/>
        </p:spPr>
      </p:sp>
      <p:sp>
        <p:nvSpPr>
          <p:cNvPr id="114692" name="Rectangle 3"/>
          <p:cNvSpPr>
            <a:spLocks noGrp="1" noChangeArrowheads="1"/>
          </p:cNvSpPr>
          <p:nvPr>
            <p:ph type="body" idx="1"/>
          </p:nvPr>
        </p:nvSpPr>
        <p:spPr>
          <a:xfrm>
            <a:off x="685800" y="4343365"/>
            <a:ext cx="5486400" cy="411544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latin typeface="Times New Roman" charset="0"/>
                <a:cs typeface="Times New Roman" charset="0"/>
              </a:rPr>
              <a:t>Name products and companies that use red</a:t>
            </a:r>
          </a:p>
          <a:p>
            <a:pPr eaLnBrk="1" hangingPunct="1"/>
            <a:r>
              <a:rPr lang="en-GB">
                <a:latin typeface="Times New Roman" charset="0"/>
                <a:cs typeface="Times New Roman" charset="0"/>
              </a:rPr>
              <a:t>Coca cola</a:t>
            </a:r>
          </a:p>
          <a:p>
            <a:pPr eaLnBrk="1" hangingPunct="1"/>
            <a:r>
              <a:rPr lang="en-GB">
                <a:latin typeface="Times New Roman" charset="0"/>
                <a:cs typeface="Times New Roman" charset="0"/>
              </a:rPr>
              <a:t>Virgin</a:t>
            </a:r>
          </a:p>
          <a:p>
            <a:pPr eaLnBrk="1" hangingPunct="1"/>
            <a:r>
              <a:rPr lang="en-GB">
                <a:latin typeface="Times New Roman" charset="0"/>
                <a:cs typeface="Times New Roman" charset="0"/>
              </a:rPr>
              <a:t>RED ROSES VALENTINE</a:t>
            </a:r>
          </a:p>
          <a:p>
            <a:pPr eaLnBrk="1" hangingPunct="1"/>
            <a:endParaRPr lang="en-GB">
              <a:latin typeface="Times New Roman" charset="0"/>
              <a:cs typeface="Times New Roman" charset="0"/>
            </a:endParaRPr>
          </a:p>
        </p:txBody>
      </p:sp>
    </p:spTree>
    <p:extLst>
      <p:ext uri="{BB962C8B-B14F-4D97-AF65-F5344CB8AC3E}">
        <p14:creationId xmlns:p14="http://schemas.microsoft.com/office/powerpoint/2010/main" val="390171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0325" eaLnBrk="0" hangingPunct="0">
              <a:defRPr sz="3000">
                <a:solidFill>
                  <a:schemeClr val="tx1"/>
                </a:solidFill>
                <a:latin typeface="Times New Roman" charset="0"/>
                <a:ea typeface="ＭＳ Ｐゴシック" charset="0"/>
                <a:cs typeface="Times New Roman" charset="0"/>
              </a:defRPr>
            </a:lvl1pPr>
            <a:lvl2pPr marL="35834101" indent="-35402184" defTabSz="910325" eaLnBrk="0" hangingPunct="0">
              <a:defRPr sz="3000">
                <a:solidFill>
                  <a:schemeClr val="tx1"/>
                </a:solidFill>
                <a:latin typeface="Times New Roman" charset="0"/>
                <a:ea typeface="Times New Roman" charset="0"/>
                <a:cs typeface="Times New Roman" charset="0"/>
              </a:defRPr>
            </a:lvl2pPr>
            <a:lvl3pPr eaLnBrk="0" hangingPunct="0">
              <a:defRPr sz="3000">
                <a:solidFill>
                  <a:schemeClr val="tx1"/>
                </a:solidFill>
                <a:latin typeface="Times New Roman" charset="0"/>
                <a:ea typeface="Times New Roman" charset="0"/>
                <a:cs typeface="Times New Roman" charset="0"/>
              </a:defRPr>
            </a:lvl3pPr>
            <a:lvl4pPr eaLnBrk="0" hangingPunct="0">
              <a:defRPr sz="3000">
                <a:solidFill>
                  <a:schemeClr val="tx1"/>
                </a:solidFill>
                <a:latin typeface="Times New Roman" charset="0"/>
                <a:ea typeface="Times New Roman" charset="0"/>
                <a:cs typeface="Times New Roman" charset="0"/>
              </a:defRPr>
            </a:lvl4pPr>
            <a:lvl5pPr eaLnBrk="0" hangingPunct="0">
              <a:defRPr sz="3000">
                <a:solidFill>
                  <a:schemeClr val="tx1"/>
                </a:solidFill>
                <a:latin typeface="Times New Roman" charset="0"/>
                <a:ea typeface="Times New Roman" charset="0"/>
                <a:cs typeface="Times New Roman" charset="0"/>
              </a:defRPr>
            </a:lvl5pPr>
            <a:lvl6pPr marL="431917" eaLnBrk="0" fontAlgn="base" hangingPunct="0">
              <a:spcBef>
                <a:spcPct val="0"/>
              </a:spcBef>
              <a:spcAft>
                <a:spcPct val="0"/>
              </a:spcAft>
              <a:defRPr sz="3000">
                <a:solidFill>
                  <a:schemeClr val="tx1"/>
                </a:solidFill>
                <a:latin typeface="Times New Roman" charset="0"/>
                <a:ea typeface="Times New Roman" charset="0"/>
                <a:cs typeface="Times New Roman" charset="0"/>
              </a:defRPr>
            </a:lvl6pPr>
            <a:lvl7pPr marL="863834" eaLnBrk="0" fontAlgn="base" hangingPunct="0">
              <a:spcBef>
                <a:spcPct val="0"/>
              </a:spcBef>
              <a:spcAft>
                <a:spcPct val="0"/>
              </a:spcAft>
              <a:defRPr sz="3000">
                <a:solidFill>
                  <a:schemeClr val="tx1"/>
                </a:solidFill>
                <a:latin typeface="Times New Roman" charset="0"/>
                <a:ea typeface="Times New Roman" charset="0"/>
                <a:cs typeface="Times New Roman" charset="0"/>
              </a:defRPr>
            </a:lvl7pPr>
            <a:lvl8pPr marL="1295751" eaLnBrk="0" fontAlgn="base" hangingPunct="0">
              <a:spcBef>
                <a:spcPct val="0"/>
              </a:spcBef>
              <a:spcAft>
                <a:spcPct val="0"/>
              </a:spcAft>
              <a:defRPr sz="3000">
                <a:solidFill>
                  <a:schemeClr val="tx1"/>
                </a:solidFill>
                <a:latin typeface="Times New Roman" charset="0"/>
                <a:ea typeface="Times New Roman" charset="0"/>
                <a:cs typeface="Times New Roman" charset="0"/>
              </a:defRPr>
            </a:lvl8pPr>
            <a:lvl9pPr marL="1727667" eaLnBrk="0" fontAlgn="base" hangingPunct="0">
              <a:spcBef>
                <a:spcPct val="0"/>
              </a:spcBef>
              <a:spcAft>
                <a:spcPct val="0"/>
              </a:spcAft>
              <a:defRPr sz="3000">
                <a:solidFill>
                  <a:schemeClr val="tx1"/>
                </a:solidFill>
                <a:latin typeface="Times New Roman" charset="0"/>
                <a:ea typeface="Times New Roman" charset="0"/>
                <a:cs typeface="Times New Roman" charset="0"/>
              </a:defRPr>
            </a:lvl9pPr>
          </a:lstStyle>
          <a:p>
            <a:pPr eaLnBrk="1" hangingPunct="1"/>
            <a:fld id="{05900837-296B-0445-9696-B0DBFCF7A51C}" type="slidenum">
              <a:rPr lang="en-GB" sz="1100"/>
              <a:pPr eaLnBrk="1" hangingPunct="1"/>
              <a:t>24</a:t>
            </a:fld>
            <a:endParaRPr lang="en-GB" sz="1100"/>
          </a:p>
        </p:txBody>
      </p:sp>
      <p:sp>
        <p:nvSpPr>
          <p:cNvPr id="116739" name="Rectangle 2"/>
          <p:cNvSpPr>
            <a:spLocks noGrp="1" noRot="1" noChangeAspect="1" noChangeArrowheads="1" noTextEdit="1"/>
          </p:cNvSpPr>
          <p:nvPr>
            <p:ph type="sldImg"/>
          </p:nvPr>
        </p:nvSpPr>
        <p:spPr>
          <a:xfrm>
            <a:off x="1143000" y="685800"/>
            <a:ext cx="4573588" cy="3429000"/>
          </a:xfrm>
          <a:ln/>
        </p:spPr>
      </p:sp>
      <p:sp>
        <p:nvSpPr>
          <p:cNvPr id="116740" name="Rectangle 3"/>
          <p:cNvSpPr>
            <a:spLocks noGrp="1" noChangeArrowheads="1"/>
          </p:cNvSpPr>
          <p:nvPr>
            <p:ph type="body" idx="1"/>
          </p:nvPr>
        </p:nvSpPr>
        <p:spPr>
          <a:xfrm>
            <a:off x="685800" y="4343365"/>
            <a:ext cx="5486400" cy="4115448"/>
          </a:xfrm>
          <a:noFill/>
          <a:ln/>
          <a:extLst>
            <a:ext uri="{FAA26D3D-D897-4be2-8F04-BA451C77F1D7}">
              <ma14:placeholderFlag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sz="1200" kern="1200" dirty="0" smtClean="0">
                <a:solidFill>
                  <a:schemeClr val="tx1"/>
                </a:solidFill>
                <a:latin typeface="+mn-lt"/>
                <a:ea typeface="+mn-ea"/>
                <a:cs typeface="+mn-cs"/>
              </a:rPr>
              <a:t>China Red – Fire: Red is an auspicious as well as a popular </a:t>
            </a:r>
            <a:r>
              <a:rPr lang="en-US" sz="1200" b="1" kern="1200" dirty="0" smtClean="0">
                <a:solidFill>
                  <a:schemeClr val="tx1"/>
                </a:solidFill>
                <a:latin typeface="+mn-lt"/>
                <a:ea typeface="+mn-ea"/>
                <a:cs typeface="+mn-cs"/>
              </a:rPr>
              <a:t>color</a:t>
            </a:r>
            <a:r>
              <a:rPr lang="en-US" sz="1200" b="0" kern="1200" dirty="0" smtClean="0">
                <a:solidFill>
                  <a:schemeClr val="tx1"/>
                </a:solidFill>
                <a:latin typeface="+mn-lt"/>
                <a:ea typeface="+mn-ea"/>
                <a:cs typeface="+mn-cs"/>
              </a:rPr>
              <a:t> in </a:t>
            </a:r>
            <a:r>
              <a:rPr lang="en-US" sz="1200" b="1" kern="1200" dirty="0" smtClean="0">
                <a:solidFill>
                  <a:schemeClr val="tx1"/>
                </a:solidFill>
                <a:latin typeface="+mn-lt"/>
                <a:ea typeface="+mn-ea"/>
                <a:cs typeface="+mn-cs"/>
              </a:rPr>
              <a:t>Chinese culture</a:t>
            </a:r>
            <a:r>
              <a:rPr lang="en-US" sz="1200" b="0" kern="1200" dirty="0" smtClean="0">
                <a:solidFill>
                  <a:schemeClr val="tx1"/>
                </a:solidFill>
                <a:latin typeface="+mn-lt"/>
                <a:ea typeface="+mn-ea"/>
                <a:cs typeface="+mn-cs"/>
              </a:rPr>
              <a:t>. It symbolizes luck, happiness and joy.</a:t>
            </a:r>
          </a:p>
          <a:p>
            <a:pPr eaLnBrk="1" hangingPunct="1"/>
            <a:endParaRPr lang="en-US" sz="1200" b="0" kern="1200" dirty="0" smtClean="0">
              <a:solidFill>
                <a:schemeClr val="tx1"/>
              </a:solidFill>
              <a:latin typeface="+mn-lt"/>
              <a:ea typeface="+mn-ea"/>
              <a:cs typeface="+mn-cs"/>
            </a:endParaRPr>
          </a:p>
          <a:p>
            <a:pPr eaLnBrk="1" hangingPunct="1"/>
            <a:r>
              <a:rPr lang="en-US" sz="1200" kern="1200" dirty="0" smtClean="0">
                <a:solidFill>
                  <a:schemeClr val="tx1"/>
                </a:solidFill>
                <a:latin typeface="+mn-lt"/>
                <a:ea typeface="+mn-ea"/>
                <a:cs typeface="+mn-cs"/>
              </a:rPr>
              <a:t>In </a:t>
            </a:r>
            <a:r>
              <a:rPr lang="en-US" sz="1200" b="1" kern="1200" dirty="0" smtClean="0">
                <a:solidFill>
                  <a:schemeClr val="tx1"/>
                </a:solidFill>
                <a:latin typeface="+mn-lt"/>
                <a:ea typeface="+mn-ea"/>
                <a:cs typeface="+mn-cs"/>
              </a:rPr>
              <a:t>Indian</a:t>
            </a:r>
            <a:r>
              <a:rPr lang="en-US" sz="1200" b="0" kern="1200" dirty="0" smtClean="0">
                <a:solidFill>
                  <a:schemeClr val="tx1"/>
                </a:solidFill>
                <a:latin typeface="+mn-lt"/>
                <a:ea typeface="+mn-ea"/>
                <a:cs typeface="+mn-cs"/>
              </a:rPr>
              <a:t> context, </a:t>
            </a:r>
            <a:r>
              <a:rPr lang="en-US" sz="1200" b="1" kern="1200" dirty="0" smtClean="0">
                <a:solidFill>
                  <a:schemeClr val="tx1"/>
                </a:solidFill>
                <a:latin typeface="+mn-lt"/>
                <a:ea typeface="+mn-ea"/>
                <a:cs typeface="+mn-cs"/>
              </a:rPr>
              <a:t>red</a:t>
            </a:r>
            <a:r>
              <a:rPr lang="en-US" sz="1200" b="0" kern="1200" dirty="0" smtClean="0">
                <a:solidFill>
                  <a:schemeClr val="tx1"/>
                </a:solidFill>
                <a:latin typeface="+mn-lt"/>
                <a:ea typeface="+mn-ea"/>
                <a:cs typeface="+mn-cs"/>
              </a:rPr>
              <a:t> is also connected to the rising sun. Besides, according to astrology, the planet in charge of marriages, Mars, is </a:t>
            </a:r>
            <a:r>
              <a:rPr lang="en-US" sz="1200" b="1" kern="1200" dirty="0" smtClean="0">
                <a:solidFill>
                  <a:schemeClr val="tx1"/>
                </a:solidFill>
                <a:latin typeface="+mn-lt"/>
                <a:ea typeface="+mn-ea"/>
                <a:cs typeface="+mn-cs"/>
              </a:rPr>
              <a:t>red</a:t>
            </a:r>
            <a:r>
              <a:rPr lang="en-US" sz="1200" b="0" kern="1200" dirty="0" smtClean="0">
                <a:solidFill>
                  <a:schemeClr val="tx1"/>
                </a:solidFill>
                <a:latin typeface="+mn-lt"/>
                <a:ea typeface="+mn-ea"/>
                <a:cs typeface="+mn-cs"/>
              </a:rPr>
              <a:t> in </a:t>
            </a:r>
            <a:r>
              <a:rPr lang="en-US" sz="1200" b="0" kern="1200" dirty="0" err="1" smtClean="0">
                <a:solidFill>
                  <a:schemeClr val="tx1"/>
                </a:solidFill>
                <a:latin typeface="+mn-lt"/>
                <a:ea typeface="+mn-ea"/>
                <a:cs typeface="+mn-cs"/>
              </a:rPr>
              <a:t>colour</a:t>
            </a:r>
            <a:r>
              <a:rPr lang="en-US" sz="1200" b="0" kern="1200" dirty="0" smtClean="0">
                <a:solidFill>
                  <a:schemeClr val="tx1"/>
                </a:solidFill>
                <a:latin typeface="+mn-lt"/>
                <a:ea typeface="+mn-ea"/>
                <a:cs typeface="+mn-cs"/>
              </a:rPr>
              <a:t>. Therefore, Hindu </a:t>
            </a:r>
            <a:r>
              <a:rPr lang="en-US" sz="1200" b="1" kern="1200" dirty="0" smtClean="0">
                <a:solidFill>
                  <a:schemeClr val="tx1"/>
                </a:solidFill>
                <a:latin typeface="+mn-lt"/>
                <a:ea typeface="+mn-ea"/>
                <a:cs typeface="+mn-cs"/>
              </a:rPr>
              <a:t>brides</a:t>
            </a:r>
            <a:r>
              <a:rPr lang="en-US" sz="1200" b="0" kern="1200" dirty="0" smtClean="0">
                <a:solidFill>
                  <a:schemeClr val="tx1"/>
                </a:solidFill>
                <a:latin typeface="+mn-lt"/>
                <a:ea typeface="+mn-ea"/>
                <a:cs typeface="+mn-cs"/>
              </a:rPr>
              <a:t> are asked to </a:t>
            </a:r>
            <a:r>
              <a:rPr lang="en-US" sz="1200" b="1" kern="1200" dirty="0" smtClean="0">
                <a:solidFill>
                  <a:schemeClr val="tx1"/>
                </a:solidFill>
                <a:latin typeface="+mn-lt"/>
                <a:ea typeface="+mn-ea"/>
                <a:cs typeface="+mn-cs"/>
              </a:rPr>
              <a:t>wear red</a:t>
            </a:r>
            <a:r>
              <a:rPr lang="en-US" sz="1200" b="0" kern="1200" dirty="0" smtClean="0">
                <a:solidFill>
                  <a:schemeClr val="tx1"/>
                </a:solidFill>
                <a:latin typeface="+mn-lt"/>
                <a:ea typeface="+mn-ea"/>
                <a:cs typeface="+mn-cs"/>
              </a:rPr>
              <a:t> during the wedding proceedings since it stands for prosperity and fertility.31 Aug 2017</a:t>
            </a:r>
          </a:p>
          <a:p>
            <a:pPr eaLnBrk="1" hangingPunct="1"/>
            <a:endParaRPr lang="en-US" sz="1200" b="0" kern="1200" dirty="0" smtClean="0">
              <a:solidFill>
                <a:schemeClr val="tx1"/>
              </a:solidFill>
              <a:latin typeface="+mn-lt"/>
              <a:ea typeface="+mn-ea"/>
              <a:cs typeface="+mn-cs"/>
            </a:endParaRPr>
          </a:p>
          <a:p>
            <a:pPr eaLnBrk="1" hangingPunct="1"/>
            <a:r>
              <a:rPr lang="en-US" sz="1200" kern="1200" dirty="0" smtClean="0">
                <a:solidFill>
                  <a:schemeClr val="tx1"/>
                </a:solidFill>
                <a:latin typeface="+mn-lt"/>
                <a:ea typeface="+mn-ea"/>
                <a:cs typeface="+mn-cs"/>
              </a:rPr>
              <a:t>Red symbolizes excitement, energy, passion, action, love, and danger in Western </a:t>
            </a:r>
            <a:r>
              <a:rPr lang="en-US" sz="1200" b="1" kern="1200" dirty="0" smtClean="0">
                <a:solidFill>
                  <a:schemeClr val="tx1"/>
                </a:solidFill>
                <a:latin typeface="+mn-lt"/>
                <a:ea typeface="+mn-ea"/>
                <a:cs typeface="+mn-cs"/>
              </a:rPr>
              <a:t>cultures</a:t>
            </a:r>
            <a:r>
              <a:rPr lang="en-US" sz="1200" b="0" kern="1200" dirty="0" smtClean="0">
                <a:solidFill>
                  <a:schemeClr val="tx1"/>
                </a:solidFill>
                <a:latin typeface="+mn-lt"/>
                <a:ea typeface="+mn-ea"/>
                <a:cs typeface="+mn-cs"/>
              </a:rPr>
              <a:t>. It's also associated with communism and revolution in countries like Russia. In Asian </a:t>
            </a:r>
            <a:r>
              <a:rPr lang="en-US" sz="1200" b="1" kern="1200" dirty="0" smtClean="0">
                <a:solidFill>
                  <a:schemeClr val="tx1"/>
                </a:solidFill>
                <a:latin typeface="+mn-lt"/>
                <a:ea typeface="+mn-ea"/>
                <a:cs typeface="+mn-cs"/>
              </a:rPr>
              <a:t>cultures</a:t>
            </a:r>
            <a:r>
              <a:rPr lang="en-US" sz="1200" b="0" kern="1200" dirty="0" smtClean="0">
                <a:solidFill>
                  <a:schemeClr val="tx1"/>
                </a:solidFill>
                <a:latin typeface="+mn-lt"/>
                <a:ea typeface="+mn-ea"/>
                <a:cs typeface="+mn-cs"/>
              </a:rPr>
              <a:t> red is a very important </a:t>
            </a:r>
            <a:r>
              <a:rPr lang="en-US" sz="1200" b="1" kern="1200" dirty="0" smtClean="0">
                <a:solidFill>
                  <a:schemeClr val="tx1"/>
                </a:solidFill>
                <a:latin typeface="+mn-lt"/>
                <a:ea typeface="+mn-ea"/>
                <a:cs typeface="+mn-cs"/>
              </a:rPr>
              <a:t>color</a:t>
            </a:r>
            <a:r>
              <a:rPr lang="en-US" sz="1200" b="0" kern="1200" dirty="0" smtClean="0">
                <a:solidFill>
                  <a:schemeClr val="tx1"/>
                </a:solidFill>
                <a:latin typeface="+mn-lt"/>
                <a:ea typeface="+mn-ea"/>
                <a:cs typeface="+mn-cs"/>
              </a:rPr>
              <a:t> — it symbolizes good luck, joy, prosperity, celebration, happiness, and a long life.3 Apr 2015</a:t>
            </a:r>
            <a:endParaRPr lang="en-US" dirty="0">
              <a:latin typeface="Times New Roman" charset="0"/>
              <a:cs typeface="Times New Roman" charset="0"/>
            </a:endParaRPr>
          </a:p>
        </p:txBody>
      </p:sp>
    </p:spTree>
    <p:extLst>
      <p:ext uri="{BB962C8B-B14F-4D97-AF65-F5344CB8AC3E}">
        <p14:creationId xmlns:p14="http://schemas.microsoft.com/office/powerpoint/2010/main" val="13504061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does a brand use </a:t>
            </a:r>
            <a:r>
              <a:rPr lang="en-US" dirty="0" err="1" smtClean="0"/>
              <a:t>colour</a:t>
            </a:r>
            <a:r>
              <a:rPr lang="en-US" dirty="0" smtClean="0"/>
              <a:t> as a visual sign? Who can name this brand? </a:t>
            </a:r>
            <a:r>
              <a:rPr lang="en-US" dirty="0" err="1" smtClean="0"/>
              <a:t>Louboutin</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25</a:t>
            </a:fld>
            <a:endParaRPr lang="en-US" dirty="0"/>
          </a:p>
        </p:txBody>
      </p:sp>
    </p:spTree>
    <p:extLst>
      <p:ext uri="{BB962C8B-B14F-4D97-AF65-F5344CB8AC3E}">
        <p14:creationId xmlns:p14="http://schemas.microsoft.com/office/powerpoint/2010/main" val="1844585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we can see how the red is used subtly in this magazine advertisement.</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26</a:t>
            </a:fld>
            <a:endParaRPr lang="en-US" dirty="0"/>
          </a:p>
        </p:txBody>
      </p:sp>
    </p:spTree>
    <p:extLst>
      <p:ext uri="{BB962C8B-B14F-4D97-AF65-F5344CB8AC3E}">
        <p14:creationId xmlns:p14="http://schemas.microsoft.com/office/powerpoint/2010/main" val="35710652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Milton Glaser 1977 following NY blackout widespread riots and looting.</a:t>
            </a:r>
            <a:r>
              <a:rPr lang="en-US" baseline="0" dirty="0" smtClean="0"/>
              <a:t> </a:t>
            </a:r>
          </a:p>
          <a:p>
            <a:r>
              <a:rPr lang="en-US" baseline="0" dirty="0" smtClean="0"/>
              <a:t>Font American Typewriter</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28</a:t>
            </a:fld>
            <a:endParaRPr lang="en-US" dirty="0"/>
          </a:p>
        </p:txBody>
      </p:sp>
    </p:spTree>
    <p:extLst>
      <p:ext uri="{BB962C8B-B14F-4D97-AF65-F5344CB8AC3E}">
        <p14:creationId xmlns:p14="http://schemas.microsoft.com/office/powerpoint/2010/main" val="13353863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Milton Glaser after 9/11</a:t>
            </a:r>
          </a:p>
          <a:p>
            <a:r>
              <a:rPr lang="en-US" dirty="0" smtClean="0"/>
              <a:t>This iconography can be extremely powerful.</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29</a:t>
            </a:fld>
            <a:endParaRPr lang="en-US" dirty="0"/>
          </a:p>
        </p:txBody>
      </p:sp>
    </p:spTree>
    <p:extLst>
      <p:ext uri="{BB962C8B-B14F-4D97-AF65-F5344CB8AC3E}">
        <p14:creationId xmlns:p14="http://schemas.microsoft.com/office/powerpoint/2010/main" val="1169153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Take the brand Burberry.</a:t>
            </a:r>
            <a:r>
              <a:rPr lang="en-US" baseline="0" dirty="0" smtClean="0"/>
              <a:t> Come a long way since </a:t>
            </a:r>
            <a:r>
              <a:rPr lang="en-US" dirty="0" smtClean="0">
                <a:latin typeface="Times New Roman" charset="0"/>
                <a:cs typeface="Times New Roman" charset="0"/>
              </a:rPr>
              <a:t>Thomas Burberry1835</a:t>
            </a:r>
          </a:p>
          <a:p>
            <a:pPr eaLnBrk="1" hangingPunct="1"/>
            <a:r>
              <a:rPr lang="en-US" dirty="0" smtClean="0">
                <a:latin typeface="Times New Roman" charset="0"/>
                <a:cs typeface="Times New Roman" charset="0"/>
              </a:rPr>
              <a:t>Having seen a smock frock worn by shepherds and farmers he realized they were cool in summer and warm in winter. With help of a cotton mill owner coated in rubber.</a:t>
            </a:r>
          </a:p>
          <a:p>
            <a:pPr eaLnBrk="1" hangingPunct="1"/>
            <a:r>
              <a:rPr lang="en-US" dirty="0" smtClean="0">
                <a:latin typeface="Times New Roman" charset="0"/>
                <a:cs typeface="Times New Roman" charset="0"/>
              </a:rPr>
              <a:t>Warrants are held for royalty . Outfitters in Basingstoke Gabardine</a:t>
            </a:r>
          </a:p>
          <a:p>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31</a:t>
            </a:fld>
            <a:endParaRPr lang="en-US" dirty="0"/>
          </a:p>
        </p:txBody>
      </p:sp>
    </p:spTree>
    <p:extLst>
      <p:ext uri="{BB962C8B-B14F-4D97-AF65-F5344CB8AC3E}">
        <p14:creationId xmlns:p14="http://schemas.microsoft.com/office/powerpoint/2010/main" val="1350666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LBGTQ Diversity</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32</a:t>
            </a:fld>
            <a:endParaRPr lang="en-US" dirty="0"/>
          </a:p>
        </p:txBody>
      </p:sp>
    </p:spTree>
    <p:extLst>
      <p:ext uri="{BB962C8B-B14F-4D97-AF65-F5344CB8AC3E}">
        <p14:creationId xmlns:p14="http://schemas.microsoft.com/office/powerpoint/2010/main" val="13390856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Jack Wills graphic device, surface pattern</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33</a:t>
            </a:fld>
            <a:endParaRPr lang="en-US" dirty="0"/>
          </a:p>
        </p:txBody>
      </p:sp>
    </p:spTree>
    <p:extLst>
      <p:ext uri="{BB962C8B-B14F-4D97-AF65-F5344CB8AC3E}">
        <p14:creationId xmlns:p14="http://schemas.microsoft.com/office/powerpoint/2010/main" val="1447333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Advertising lets call it</a:t>
            </a:r>
            <a:r>
              <a:rPr lang="en-US" baseline="0" dirty="0" smtClean="0"/>
              <a:t> a Sign </a:t>
            </a:r>
            <a:r>
              <a:rPr lang="en-US" dirty="0" smtClean="0"/>
              <a:t>what are the signifiers? Models, gaze, age, look and style,</a:t>
            </a:r>
            <a:r>
              <a:rPr lang="en-US" baseline="0" dirty="0" smtClean="0"/>
              <a:t> </a:t>
            </a:r>
            <a:r>
              <a:rPr lang="en-US" dirty="0" smtClean="0"/>
              <a:t>clothes, environment</a:t>
            </a:r>
            <a:r>
              <a:rPr lang="en-US" baseline="0" dirty="0" smtClean="0"/>
              <a:t> around them.</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34</a:t>
            </a:fld>
            <a:endParaRPr lang="en-US" dirty="0"/>
          </a:p>
        </p:txBody>
      </p:sp>
    </p:spTree>
    <p:extLst>
      <p:ext uri="{BB962C8B-B14F-4D97-AF65-F5344CB8AC3E}">
        <p14:creationId xmlns:p14="http://schemas.microsoft.com/office/powerpoint/2010/main" val="3756136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is the iconography used in the store? Highly </a:t>
            </a:r>
            <a:r>
              <a:rPr lang="en-US" dirty="0" err="1" smtClean="0"/>
              <a:t>recognisable</a:t>
            </a:r>
            <a:r>
              <a:rPr lang="en-US" dirty="0" smtClean="0"/>
              <a:t>.</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35</a:t>
            </a:fld>
            <a:endParaRPr lang="en-US" dirty="0"/>
          </a:p>
        </p:txBody>
      </p:sp>
    </p:spTree>
    <p:extLst>
      <p:ext uri="{BB962C8B-B14F-4D97-AF65-F5344CB8AC3E}">
        <p14:creationId xmlns:p14="http://schemas.microsoft.com/office/powerpoint/2010/main" val="6373263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Paul Smith iconography</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36</a:t>
            </a:fld>
            <a:endParaRPr lang="en-US" dirty="0"/>
          </a:p>
        </p:txBody>
      </p:sp>
    </p:spTree>
    <p:extLst>
      <p:ext uri="{BB962C8B-B14F-4D97-AF65-F5344CB8AC3E}">
        <p14:creationId xmlns:p14="http://schemas.microsoft.com/office/powerpoint/2010/main" val="35148404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Used in its advertising</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37</a:t>
            </a:fld>
            <a:endParaRPr lang="en-US" dirty="0"/>
          </a:p>
        </p:txBody>
      </p:sp>
    </p:spTree>
    <p:extLst>
      <p:ext uri="{BB962C8B-B14F-4D97-AF65-F5344CB8AC3E}">
        <p14:creationId xmlns:p14="http://schemas.microsoft.com/office/powerpoint/2010/main" val="8047405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Signature</a:t>
            </a:r>
            <a:r>
              <a:rPr lang="en-US" baseline="0" dirty="0" smtClean="0"/>
              <a:t> used as iconography Typography</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39</a:t>
            </a:fld>
            <a:endParaRPr lang="en-US" dirty="0"/>
          </a:p>
        </p:txBody>
      </p:sp>
    </p:spTree>
    <p:extLst>
      <p:ext uri="{BB962C8B-B14F-4D97-AF65-F5344CB8AC3E}">
        <p14:creationId xmlns:p14="http://schemas.microsoft.com/office/powerpoint/2010/main" val="42210179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Rockwell,</a:t>
            </a:r>
            <a:r>
              <a:rPr lang="en-US" baseline="0" dirty="0" smtClean="0"/>
              <a:t> Helvetica Swiss School, Decorative. All have meaning and and convey a style. What might you use for a construction business, or fashion brand for a particular market sector. </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40</a:t>
            </a:fld>
            <a:endParaRPr lang="en-US" dirty="0"/>
          </a:p>
        </p:txBody>
      </p:sp>
    </p:spTree>
    <p:extLst>
      <p:ext uri="{BB962C8B-B14F-4D97-AF65-F5344CB8AC3E}">
        <p14:creationId xmlns:p14="http://schemas.microsoft.com/office/powerpoint/2010/main" val="10417401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Robert Indiana 1970 died 2018</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42</a:t>
            </a:fld>
            <a:endParaRPr lang="en-US" dirty="0"/>
          </a:p>
        </p:txBody>
      </p:sp>
    </p:spTree>
    <p:extLst>
      <p:ext uri="{BB962C8B-B14F-4D97-AF65-F5344CB8AC3E}">
        <p14:creationId xmlns:p14="http://schemas.microsoft.com/office/powerpoint/2010/main" val="17992345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Designed by Carolyn Davidson Graphic Design student at Portland State University for $35. For Phil Knight CEO. 1972</a:t>
            </a:r>
          </a:p>
          <a:p>
            <a:r>
              <a:rPr lang="en-US" dirty="0" smtClean="0"/>
              <a:t>Its</a:t>
            </a:r>
            <a:r>
              <a:rPr lang="en-US" baseline="0" dirty="0" smtClean="0"/>
              <a:t> meaning to represent the sound someone makes as they speed passed you. The </a:t>
            </a:r>
            <a:r>
              <a:rPr lang="en-US" baseline="0" dirty="0" err="1" smtClean="0"/>
              <a:t>wordmark</a:t>
            </a:r>
            <a:r>
              <a:rPr lang="en-US" baseline="0" dirty="0" smtClean="0"/>
              <a:t> the ‘arch’ of movement.</a:t>
            </a:r>
          </a:p>
          <a:p>
            <a:r>
              <a:rPr lang="en-US" baseline="0" dirty="0" smtClean="0"/>
              <a:t>Font is Sans Serif FUTURA</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43</a:t>
            </a:fld>
            <a:endParaRPr lang="en-US" dirty="0"/>
          </a:p>
        </p:txBody>
      </p:sp>
    </p:spTree>
    <p:extLst>
      <p:ext uri="{BB962C8B-B14F-4D97-AF65-F5344CB8AC3E}">
        <p14:creationId xmlns:p14="http://schemas.microsoft.com/office/powerpoint/2010/main" val="635770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Students to translate meaning</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46</a:t>
            </a:fld>
            <a:endParaRPr lang="en-US" dirty="0"/>
          </a:p>
        </p:txBody>
      </p:sp>
    </p:spTree>
    <p:extLst>
      <p:ext uri="{BB962C8B-B14F-4D97-AF65-F5344CB8AC3E}">
        <p14:creationId xmlns:p14="http://schemas.microsoft.com/office/powerpoint/2010/main" val="42019674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Story of Pepper text. Ill feeling washed out, will bounce back.</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47</a:t>
            </a:fld>
            <a:endParaRPr lang="en-US" dirty="0"/>
          </a:p>
        </p:txBody>
      </p:sp>
    </p:spTree>
    <p:extLst>
      <p:ext uri="{BB962C8B-B14F-4D97-AF65-F5344CB8AC3E}">
        <p14:creationId xmlns:p14="http://schemas.microsoft.com/office/powerpoint/2010/main" val="28384428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48</a:t>
            </a:fld>
            <a:endParaRPr lang="en-US" dirty="0"/>
          </a:p>
        </p:txBody>
      </p:sp>
    </p:spTree>
    <p:extLst>
      <p:ext uri="{BB962C8B-B14F-4D97-AF65-F5344CB8AC3E}">
        <p14:creationId xmlns:p14="http://schemas.microsoft.com/office/powerpoint/2010/main" val="33738203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Hollister push out their perfume that radiates in a shopping mall. They also used topless male models</a:t>
            </a:r>
            <a:r>
              <a:rPr lang="en-US" baseline="0" dirty="0" smtClean="0"/>
              <a:t> only recruited the ‘cool’ crowd. Disco feel</a:t>
            </a:r>
            <a:endParaRPr lang="en-US" dirty="0" smtClean="0"/>
          </a:p>
          <a:p>
            <a:r>
              <a:rPr lang="en-US" dirty="0" smtClean="0"/>
              <a:t>Supermarkets push out the smell</a:t>
            </a:r>
            <a:r>
              <a:rPr lang="en-US" baseline="0" dirty="0" smtClean="0"/>
              <a:t> of fresh bread</a:t>
            </a:r>
          </a:p>
          <a:p>
            <a:r>
              <a:rPr lang="en-US" baseline="0" dirty="0" smtClean="0"/>
              <a:t>Attention Interest Desire Action</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49</a:t>
            </a:fld>
            <a:endParaRPr lang="en-US" dirty="0"/>
          </a:p>
        </p:txBody>
      </p:sp>
    </p:spTree>
    <p:extLst>
      <p:ext uri="{BB962C8B-B14F-4D97-AF65-F5344CB8AC3E}">
        <p14:creationId xmlns:p14="http://schemas.microsoft.com/office/powerpoint/2010/main" val="28807817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Salvador Dali, Persistence of Memory, Passing of time, decay, death all signs or metaphors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50</a:t>
            </a:fld>
            <a:endParaRPr lang="en-US" dirty="0"/>
          </a:p>
        </p:txBody>
      </p:sp>
    </p:spTree>
    <p:extLst>
      <p:ext uri="{BB962C8B-B14F-4D97-AF65-F5344CB8AC3E}">
        <p14:creationId xmlns:p14="http://schemas.microsoft.com/office/powerpoint/2010/main" val="18332786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Tiffany metaphor for Love</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51</a:t>
            </a:fld>
            <a:endParaRPr lang="en-US" dirty="0"/>
          </a:p>
        </p:txBody>
      </p:sp>
    </p:spTree>
    <p:extLst>
      <p:ext uri="{BB962C8B-B14F-4D97-AF65-F5344CB8AC3E}">
        <p14:creationId xmlns:p14="http://schemas.microsoft.com/office/powerpoint/2010/main" val="5031753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Catherine </a:t>
            </a:r>
            <a:r>
              <a:rPr lang="en-US" dirty="0" err="1" smtClean="0"/>
              <a:t>Denurve</a:t>
            </a:r>
            <a:r>
              <a:rPr lang="en-US" dirty="0" smtClean="0"/>
              <a:t> metaphor for  beauty</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52</a:t>
            </a:fld>
            <a:endParaRPr lang="en-US" dirty="0"/>
          </a:p>
        </p:txBody>
      </p:sp>
    </p:spTree>
    <p:extLst>
      <p:ext uri="{BB962C8B-B14F-4D97-AF65-F5344CB8AC3E}">
        <p14:creationId xmlns:p14="http://schemas.microsoft.com/office/powerpoint/2010/main" val="12845344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Visual Metaphor for Global warming</a:t>
            </a:r>
          </a:p>
          <a:p>
            <a:endParaRPr lang="en-US" b="1" dirty="0">
              <a:solidFill>
                <a:srgbClr val="FF0000"/>
              </a:solidFill>
            </a:endParaRPr>
          </a:p>
        </p:txBody>
      </p:sp>
      <p:sp>
        <p:nvSpPr>
          <p:cNvPr id="4" name="Slide Number Placeholder 3"/>
          <p:cNvSpPr>
            <a:spLocks noGrp="1"/>
          </p:cNvSpPr>
          <p:nvPr>
            <p:ph type="sldNum" sz="quarter" idx="10"/>
          </p:nvPr>
        </p:nvSpPr>
        <p:spPr/>
        <p:txBody>
          <a:bodyPr/>
          <a:lstStyle/>
          <a:p>
            <a:fld id="{F14B2265-59BD-1046-8F66-559DAA14D552}" type="slidenum">
              <a:rPr lang="en-US" smtClean="0"/>
              <a:t>53</a:t>
            </a:fld>
            <a:endParaRPr lang="en-US" dirty="0"/>
          </a:p>
        </p:txBody>
      </p:sp>
    </p:spTree>
    <p:extLst>
      <p:ext uri="{BB962C8B-B14F-4D97-AF65-F5344CB8AC3E}">
        <p14:creationId xmlns:p14="http://schemas.microsoft.com/office/powerpoint/2010/main" val="42546422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Remind students this is a metaphor for the session this morning. Visual Semiotics has been revealed and once they have seen the man behind the curtain or in other words the theory of semiotics and visual</a:t>
            </a:r>
            <a:r>
              <a:rPr lang="en-US" baseline="0" dirty="0" smtClean="0"/>
              <a:t> tropes of metaphor, </a:t>
            </a:r>
            <a:r>
              <a:rPr lang="en-US" dirty="0" smtClean="0"/>
              <a:t>they cannot un do what they now know. </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Now to put the theory into practice.</a:t>
            </a:r>
          </a:p>
          <a:p>
            <a:endParaRPr lang="en-US" dirty="0" smtClean="0"/>
          </a:p>
          <a:p>
            <a:r>
              <a:rPr lang="en-US" dirty="0" smtClean="0"/>
              <a:t>EXCERCISE</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54</a:t>
            </a:fld>
            <a:endParaRPr lang="en-US" dirty="0"/>
          </a:p>
        </p:txBody>
      </p:sp>
    </p:spTree>
    <p:extLst>
      <p:ext uri="{BB962C8B-B14F-4D97-AF65-F5344CB8AC3E}">
        <p14:creationId xmlns:p14="http://schemas.microsoft.com/office/powerpoint/2010/main" val="37857506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solidFill>
                  <a:srgbClr val="FF0000"/>
                </a:solidFill>
              </a:rPr>
              <a:t>STOP EXERCISE</a:t>
            </a:r>
          </a:p>
          <a:p>
            <a:r>
              <a:rPr lang="en-US" b="1" dirty="0" smtClean="0">
                <a:solidFill>
                  <a:srgbClr val="FF0000"/>
                </a:solidFill>
              </a:rPr>
              <a:t>Examine brand logos on sheets in rotation</a:t>
            </a:r>
          </a:p>
          <a:p>
            <a:r>
              <a:rPr lang="en-US" b="1" dirty="0" smtClean="0">
                <a:solidFill>
                  <a:srgbClr val="FF0000"/>
                </a:solidFill>
              </a:rPr>
              <a:t>Brand</a:t>
            </a:r>
            <a:r>
              <a:rPr lang="en-US" b="1" baseline="0" dirty="0" smtClean="0">
                <a:solidFill>
                  <a:srgbClr val="FF0000"/>
                </a:solidFill>
              </a:rPr>
              <a:t> investor sheets</a:t>
            </a:r>
          </a:p>
          <a:p>
            <a:r>
              <a:rPr lang="en-US" b="1" baseline="0" dirty="0" smtClean="0">
                <a:solidFill>
                  <a:srgbClr val="FF0000"/>
                </a:solidFill>
              </a:rPr>
              <a:t>Brand metaphor sheets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55</a:t>
            </a:fld>
            <a:endParaRPr lang="en-US" dirty="0"/>
          </a:p>
        </p:txBody>
      </p:sp>
    </p:spTree>
    <p:extLst>
      <p:ext uri="{BB962C8B-B14F-4D97-AF65-F5344CB8AC3E}">
        <p14:creationId xmlns:p14="http://schemas.microsoft.com/office/powerpoint/2010/main" val="371511097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Each team  receives a sheet with its brand. A signifier of the brand values.</a:t>
            </a:r>
          </a:p>
          <a:p>
            <a:r>
              <a:rPr lang="en-US" dirty="0" smtClean="0"/>
              <a:t>What does the logo</a:t>
            </a:r>
            <a:r>
              <a:rPr lang="en-US" baseline="0" dirty="0" smtClean="0"/>
              <a:t> signify.?</a:t>
            </a:r>
          </a:p>
          <a:p>
            <a:r>
              <a:rPr lang="en-US" baseline="0" dirty="0" err="1" smtClean="0"/>
              <a:t>Analyse</a:t>
            </a:r>
            <a:r>
              <a:rPr lang="en-US" baseline="0" dirty="0" smtClean="0"/>
              <a:t> the font.</a:t>
            </a:r>
          </a:p>
          <a:p>
            <a:r>
              <a:rPr lang="en-US" baseline="0" dirty="0" smtClean="0"/>
              <a:t>You have researched the brand how well does the brand logo convey those brand values.</a:t>
            </a:r>
            <a:endParaRPr lang="en-US" dirty="0"/>
          </a:p>
        </p:txBody>
      </p:sp>
      <p:sp>
        <p:nvSpPr>
          <p:cNvPr id="4" name="Slide Number Placeholder 3"/>
          <p:cNvSpPr>
            <a:spLocks noGrp="1"/>
          </p:cNvSpPr>
          <p:nvPr>
            <p:ph type="sldNum" sz="quarter" idx="10"/>
          </p:nvPr>
        </p:nvSpPr>
        <p:spPr/>
        <p:txBody>
          <a:bodyPr/>
          <a:lstStyle/>
          <a:p>
            <a:fld id="{F14B2265-59BD-1046-8F66-559DAA14D552}" type="slidenum">
              <a:rPr lang="en-US" smtClean="0"/>
              <a:t>56</a:t>
            </a:fld>
            <a:endParaRPr lang="en-US" dirty="0"/>
          </a:p>
        </p:txBody>
      </p:sp>
    </p:spTree>
    <p:extLst>
      <p:ext uri="{BB962C8B-B14F-4D97-AF65-F5344CB8AC3E}">
        <p14:creationId xmlns:p14="http://schemas.microsoft.com/office/powerpoint/2010/main" val="3496414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F0129B2-E6A7-7C45-8447-75ACB3C2CA1B}" type="datetimeFigureOut">
              <a:rPr lang="en-US" smtClean="0"/>
              <a:t>11/3/19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3075842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F0129B2-E6A7-7C45-8447-75ACB3C2CA1B}" type="datetimeFigureOut">
              <a:rPr lang="en-US" smtClean="0"/>
              <a:t>11/3/19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3106207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F0129B2-E6A7-7C45-8447-75ACB3C2CA1B}" type="datetimeFigureOut">
              <a:rPr lang="en-US" smtClean="0"/>
              <a:t>11/3/19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27134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F0129B2-E6A7-7C45-8447-75ACB3C2CA1B}" type="datetimeFigureOut">
              <a:rPr lang="en-US" smtClean="0"/>
              <a:t>11/3/19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1393449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F0129B2-E6A7-7C45-8447-75ACB3C2CA1B}" type="datetimeFigureOut">
              <a:rPr lang="en-US" smtClean="0"/>
              <a:t>11/3/19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168818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F0129B2-E6A7-7C45-8447-75ACB3C2CA1B}" type="datetimeFigureOut">
              <a:rPr lang="en-US" smtClean="0"/>
              <a:t>11/3/19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240318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0129B2-E6A7-7C45-8447-75ACB3C2CA1B}" type="datetimeFigureOut">
              <a:rPr lang="en-US" smtClean="0"/>
              <a:t>11/3/19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1005069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F0129B2-E6A7-7C45-8447-75ACB3C2CA1B}" type="datetimeFigureOut">
              <a:rPr lang="en-US" smtClean="0"/>
              <a:t>11/3/19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2525554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F0129B2-E6A7-7C45-8447-75ACB3C2CA1B}" type="datetimeFigureOut">
              <a:rPr lang="en-US" smtClean="0"/>
              <a:t>11/3/19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1124992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F0129B2-E6A7-7C45-8447-75ACB3C2CA1B}" type="datetimeFigureOut">
              <a:rPr lang="en-US" smtClean="0"/>
              <a:t>11/3/19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3482759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F0129B2-E6A7-7C45-8447-75ACB3C2CA1B}" type="datetimeFigureOut">
              <a:rPr lang="en-US" smtClean="0"/>
              <a:t>11/3/19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880E39-E35D-194E-84B8-41CC6D60CCB2}" type="slidenum">
              <a:rPr lang="en-US" smtClean="0"/>
              <a:t>‹#›</a:t>
            </a:fld>
            <a:endParaRPr lang="en-US" dirty="0"/>
          </a:p>
        </p:txBody>
      </p:sp>
    </p:spTree>
    <p:extLst>
      <p:ext uri="{BB962C8B-B14F-4D97-AF65-F5344CB8AC3E}">
        <p14:creationId xmlns:p14="http://schemas.microsoft.com/office/powerpoint/2010/main" val="234671749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0129B2-E6A7-7C45-8447-75ACB3C2CA1B}" type="datetimeFigureOut">
              <a:rPr lang="en-US" smtClean="0"/>
              <a:t>11/3/19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880E39-E35D-194E-84B8-41CC6D60CCB2}" type="slidenum">
              <a:rPr lang="en-US" smtClean="0"/>
              <a:t>‹#›</a:t>
            </a:fld>
            <a:endParaRPr lang="en-US" dirty="0"/>
          </a:p>
        </p:txBody>
      </p:sp>
    </p:spTree>
    <p:extLst>
      <p:ext uri="{BB962C8B-B14F-4D97-AF65-F5344CB8AC3E}">
        <p14:creationId xmlns:p14="http://schemas.microsoft.com/office/powerpoint/2010/main" val="37342280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g"/><Relationship Id="rId5" Type="http://schemas.openxmlformats.org/officeDocument/2006/relationships/image" Target="../media/image6.png"/><Relationship Id="rId6"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4.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4"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jpeg"/><Relationship Id="rId5" Type="http://schemas.openxmlformats.org/officeDocument/2006/relationships/image" Target="../media/image21.jpeg"/><Relationship Id="rId6" Type="http://schemas.openxmlformats.org/officeDocument/2006/relationships/image" Target="../media/image22.jpeg"/><Relationship Id="rId7" Type="http://schemas.openxmlformats.org/officeDocument/2006/relationships/image" Target="../media/image23.jpeg"/><Relationship Id="rId8" Type="http://schemas.openxmlformats.org/officeDocument/2006/relationships/image" Target="../media/image24.jpeg"/><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25.jp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eg"/><Relationship Id="rId3" Type="http://schemas.openxmlformats.org/officeDocument/2006/relationships/image" Target="../media/image31.jpeg"/></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image" Target="../media/image33.png"/><Relationship Id="rId5" Type="http://schemas.openxmlformats.org/officeDocument/2006/relationships/image" Target="../media/image34.png"/><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3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3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3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3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3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4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4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43.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tif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45.tif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4.xml"/><Relationship Id="rId3" Type="http://schemas.openxmlformats.org/officeDocument/2006/relationships/image" Target="../media/image4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7.tif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48.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 Id="rId3" Type="http://schemas.openxmlformats.org/officeDocument/2006/relationships/image" Target="../media/image49.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0.xml"/><Relationship Id="rId3" Type="http://schemas.openxmlformats.org/officeDocument/2006/relationships/image" Target="../media/image50.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1.xml"/><Relationship Id="rId3" Type="http://schemas.openxmlformats.org/officeDocument/2006/relationships/image" Target="../media/image51.jp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2.xml"/><Relationship Id="rId3" Type="http://schemas.openxmlformats.org/officeDocument/2006/relationships/image" Target="../media/image52.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2.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4.xml"/><Relationship Id="rId3" Type="http://schemas.openxmlformats.org/officeDocument/2006/relationships/image" Target="../media/image53.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5.xml"/><Relationship Id="rId3" Type="http://schemas.openxmlformats.org/officeDocument/2006/relationships/image" Target="../media/image54.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5.e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emiotic Head.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059" y="190500"/>
            <a:ext cx="9144000" cy="6461615"/>
          </a:xfrm>
          <a:prstGeom prst="rect">
            <a:avLst/>
          </a:prstGeom>
        </p:spPr>
      </p:pic>
      <p:sp>
        <p:nvSpPr>
          <p:cNvPr id="2" name="Rectangle 1"/>
          <p:cNvSpPr/>
          <p:nvPr/>
        </p:nvSpPr>
        <p:spPr>
          <a:xfrm>
            <a:off x="4332941" y="5944229"/>
            <a:ext cx="4572000" cy="707886"/>
          </a:xfrm>
          <a:prstGeom prst="rect">
            <a:avLst/>
          </a:prstGeom>
        </p:spPr>
        <p:txBody>
          <a:bodyPr>
            <a:spAutoFit/>
          </a:bodyPr>
          <a:lstStyle/>
          <a:p>
            <a:pPr algn="r"/>
            <a:r>
              <a:rPr lang="en-US" sz="1000" dirty="0"/>
              <a:t>Slides for educational purposes only.</a:t>
            </a:r>
          </a:p>
          <a:p>
            <a:pPr algn="r"/>
            <a:r>
              <a:rPr lang="en-US" sz="1000" dirty="0"/>
              <a:t>Not for publication.</a:t>
            </a:r>
          </a:p>
          <a:p>
            <a:pPr algn="r"/>
            <a:r>
              <a:rPr lang="en-US" sz="1000" dirty="0"/>
              <a:t>Original images maybe subject to Copyright.</a:t>
            </a:r>
          </a:p>
          <a:p>
            <a:pPr algn="r"/>
            <a:r>
              <a:rPr lang="en-US" sz="1000" dirty="0"/>
              <a:t>Angela Williams </a:t>
            </a:r>
            <a:r>
              <a:rPr lang="en-US" sz="1000" dirty="0" smtClean="0"/>
              <a:t>2019</a:t>
            </a:r>
            <a:endParaRPr lang="en-US" sz="1000" dirty="0"/>
          </a:p>
        </p:txBody>
      </p:sp>
    </p:spTree>
    <p:extLst>
      <p:ext uri="{BB962C8B-B14F-4D97-AF65-F5344CB8AC3E}">
        <p14:creationId xmlns:p14="http://schemas.microsoft.com/office/powerpoint/2010/main" val="41506312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3-08 at 09.39.48.png"/>
          <p:cNvPicPr>
            <a:picLocks noGrp="1" noChangeAspect="1"/>
          </p:cNvPicPr>
          <p:nvPr>
            <p:ph idx="1"/>
          </p:nvPr>
        </p:nvPicPr>
        <p:blipFill>
          <a:blip r:embed="rId3">
            <a:extLst>
              <a:ext uri="{28A0092B-C50C-407E-A947-70E740481C1C}">
                <a14:useLocalDpi xmlns:a14="http://schemas.microsoft.com/office/drawing/2010/main" val="0"/>
              </a:ext>
            </a:extLst>
          </a:blip>
          <a:srcRect l="-26852" r="-26852"/>
          <a:stretch>
            <a:fillRect/>
          </a:stretch>
        </p:blipFill>
        <p:spPr>
          <a:xfrm>
            <a:off x="-2554246" y="-741984"/>
            <a:ext cx="14503428" cy="7976327"/>
          </a:xfrm>
        </p:spPr>
      </p:pic>
      <p:sp>
        <p:nvSpPr>
          <p:cNvPr id="3" name="Rectangle 2"/>
          <p:cNvSpPr/>
          <p:nvPr/>
        </p:nvSpPr>
        <p:spPr>
          <a:xfrm>
            <a:off x="7690150" y="6482586"/>
            <a:ext cx="1137902" cy="369332"/>
          </a:xfrm>
          <a:prstGeom prst="rect">
            <a:avLst/>
          </a:prstGeom>
        </p:spPr>
        <p:txBody>
          <a:bodyPr wrap="none">
            <a:spAutoFit/>
          </a:bodyPr>
          <a:lstStyle/>
          <a:p>
            <a:r>
              <a:rPr lang="en-US" sz="800" dirty="0" err="1">
                <a:solidFill>
                  <a:srgbClr val="FFFFFF"/>
                </a:solidFill>
              </a:rPr>
              <a:t>www.eggdonor.com</a:t>
            </a:r>
            <a:r>
              <a:rPr lang="en-GB" dirty="0">
                <a:solidFill>
                  <a:srgbClr val="FFFFFF"/>
                </a:solidFill>
              </a:rPr>
              <a:t> </a:t>
            </a:r>
            <a:endParaRPr lang="en-US" dirty="0">
              <a:solidFill>
                <a:srgbClr val="FFFFFF"/>
              </a:solidFill>
            </a:endParaRPr>
          </a:p>
        </p:txBody>
      </p:sp>
    </p:spTree>
    <p:extLst>
      <p:ext uri="{BB962C8B-B14F-4D97-AF65-F5344CB8AC3E}">
        <p14:creationId xmlns:p14="http://schemas.microsoft.com/office/powerpoint/2010/main" val="3631100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emiotics cultures heads.pdf"/>
          <p:cNvPicPr>
            <a:picLocks noGrp="1" noChangeAspect="1"/>
          </p:cNvPicPr>
          <p:nvPr>
            <p:ph idx="1"/>
          </p:nvPr>
        </p:nvPicPr>
        <p:blipFill>
          <a:blip r:embed="rId3">
            <a:extLst>
              <a:ext uri="{28A0092B-C50C-407E-A947-70E740481C1C}">
                <a14:useLocalDpi xmlns:a14="http://schemas.microsoft.com/office/drawing/2010/main" val="0"/>
              </a:ext>
            </a:extLst>
          </a:blip>
          <a:srcRect l="-5891" r="-5891"/>
          <a:stretch>
            <a:fillRect/>
          </a:stretch>
        </p:blipFill>
        <p:spPr>
          <a:xfrm>
            <a:off x="457200" y="500338"/>
            <a:ext cx="8229600" cy="5414144"/>
          </a:xfrm>
        </p:spPr>
      </p:pic>
    </p:spTree>
    <p:extLst>
      <p:ext uri="{BB962C8B-B14F-4D97-AF65-F5344CB8AC3E}">
        <p14:creationId xmlns:p14="http://schemas.microsoft.com/office/powerpoint/2010/main" val="38092479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lumMod val="50000"/>
                  </a:schemeClr>
                </a:solidFill>
                <a:latin typeface="American Typewriter"/>
                <a:cs typeface="American Typewriter"/>
              </a:rPr>
              <a:t>Childhood Family dinner?</a:t>
            </a:r>
            <a:endParaRPr lang="en-US" dirty="0">
              <a:solidFill>
                <a:schemeClr val="bg1">
                  <a:lumMod val="50000"/>
                </a:schemeClr>
              </a:solidFill>
              <a:latin typeface="American Typewriter"/>
              <a:cs typeface="American Typewriter"/>
            </a:endParaRPr>
          </a:p>
        </p:txBody>
      </p:sp>
      <p:pic>
        <p:nvPicPr>
          <p:cNvPr id="4" name="Content Placeholder 3" descr="d591eebd-40c8-4f03-830d-0ad81e5366b9.jpg"/>
          <p:cNvPicPr>
            <a:picLocks noGrp="1" noChangeAspect="1"/>
          </p:cNvPicPr>
          <p:nvPr>
            <p:ph idx="1"/>
          </p:nvPr>
        </p:nvPicPr>
        <p:blipFill>
          <a:blip r:embed="rId3">
            <a:extLst>
              <a:ext uri="{28A0092B-C50C-407E-A947-70E740481C1C}">
                <a14:useLocalDpi xmlns:a14="http://schemas.microsoft.com/office/drawing/2010/main" val="0"/>
              </a:ext>
            </a:extLst>
          </a:blip>
          <a:srcRect l="-30100" r="-30100"/>
          <a:stretch>
            <a:fillRect/>
          </a:stretch>
        </p:blipFill>
        <p:spPr>
          <a:xfrm>
            <a:off x="4968953" y="1417638"/>
            <a:ext cx="4175047" cy="2296115"/>
          </a:xfrm>
        </p:spPr>
      </p:pic>
      <p:pic>
        <p:nvPicPr>
          <p:cNvPr id="5" name="Picture 4" descr="pancake-family-1-459987.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0749" y="1417638"/>
            <a:ext cx="3279472" cy="2184461"/>
          </a:xfrm>
          <a:prstGeom prst="rect">
            <a:avLst/>
          </a:prstGeom>
        </p:spPr>
      </p:pic>
      <p:pic>
        <p:nvPicPr>
          <p:cNvPr id="3" name="Picture 2" descr="Screen Shot 2018-03-07 at 14.52.42.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908" y="3965916"/>
            <a:ext cx="3384313" cy="2483023"/>
          </a:xfrm>
          <a:prstGeom prst="rect">
            <a:avLst/>
          </a:prstGeom>
        </p:spPr>
      </p:pic>
      <p:pic>
        <p:nvPicPr>
          <p:cNvPr id="6" name="Picture 5" descr="Screen Shot 2018-03-07 at 14.53.54.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45919" y="4145157"/>
            <a:ext cx="3540881" cy="2303782"/>
          </a:xfrm>
          <a:prstGeom prst="rect">
            <a:avLst/>
          </a:prstGeom>
        </p:spPr>
      </p:pic>
      <p:sp>
        <p:nvSpPr>
          <p:cNvPr id="7" name="Rectangle 6"/>
          <p:cNvSpPr/>
          <p:nvPr/>
        </p:nvSpPr>
        <p:spPr>
          <a:xfrm>
            <a:off x="5843010" y="3768144"/>
            <a:ext cx="1232379" cy="215444"/>
          </a:xfrm>
          <a:prstGeom prst="rect">
            <a:avLst/>
          </a:prstGeom>
        </p:spPr>
        <p:txBody>
          <a:bodyPr wrap="none">
            <a:spAutoFit/>
          </a:bodyPr>
          <a:lstStyle/>
          <a:p>
            <a:r>
              <a:rPr lang="en-US" sz="800" dirty="0" err="1"/>
              <a:t>news.cchscamels.com</a:t>
            </a:r>
            <a:r>
              <a:rPr lang="en-GB" sz="800" dirty="0"/>
              <a:t> </a:t>
            </a:r>
            <a:endParaRPr lang="en-US" sz="800" dirty="0"/>
          </a:p>
        </p:txBody>
      </p:sp>
      <p:sp>
        <p:nvSpPr>
          <p:cNvPr id="8" name="Rectangle 7"/>
          <p:cNvSpPr/>
          <p:nvPr/>
        </p:nvSpPr>
        <p:spPr>
          <a:xfrm>
            <a:off x="915908" y="6473093"/>
            <a:ext cx="1252416" cy="215444"/>
          </a:xfrm>
          <a:prstGeom prst="rect">
            <a:avLst/>
          </a:prstGeom>
        </p:spPr>
        <p:txBody>
          <a:bodyPr wrap="none">
            <a:spAutoFit/>
          </a:bodyPr>
          <a:lstStyle/>
          <a:p>
            <a:r>
              <a:rPr lang="en-US" sz="800" dirty="0"/>
              <a:t>http://</a:t>
            </a:r>
            <a:r>
              <a:rPr lang="en-US" sz="800" dirty="0" err="1"/>
              <a:t>www.alamy.com</a:t>
            </a:r>
            <a:endParaRPr lang="en-US" sz="800" dirty="0"/>
          </a:p>
        </p:txBody>
      </p:sp>
      <p:sp>
        <p:nvSpPr>
          <p:cNvPr id="9" name="Rectangle 8"/>
          <p:cNvSpPr/>
          <p:nvPr/>
        </p:nvSpPr>
        <p:spPr>
          <a:xfrm>
            <a:off x="5145919" y="6473093"/>
            <a:ext cx="1252416" cy="215444"/>
          </a:xfrm>
          <a:prstGeom prst="rect">
            <a:avLst/>
          </a:prstGeom>
        </p:spPr>
        <p:txBody>
          <a:bodyPr wrap="none">
            <a:spAutoFit/>
          </a:bodyPr>
          <a:lstStyle/>
          <a:p>
            <a:r>
              <a:rPr lang="en-US" sz="800" dirty="0"/>
              <a:t>http://</a:t>
            </a:r>
            <a:r>
              <a:rPr lang="en-US" sz="800" dirty="0" err="1"/>
              <a:t>www.alamy.com</a:t>
            </a:r>
            <a:endParaRPr lang="en-US" sz="800" dirty="0"/>
          </a:p>
        </p:txBody>
      </p:sp>
      <p:sp>
        <p:nvSpPr>
          <p:cNvPr id="10" name="Rectangle 9"/>
          <p:cNvSpPr/>
          <p:nvPr/>
        </p:nvSpPr>
        <p:spPr>
          <a:xfrm>
            <a:off x="1020749" y="3623292"/>
            <a:ext cx="1096324" cy="215444"/>
          </a:xfrm>
          <a:prstGeom prst="rect">
            <a:avLst/>
          </a:prstGeom>
        </p:spPr>
        <p:txBody>
          <a:bodyPr wrap="none">
            <a:spAutoFit/>
          </a:bodyPr>
          <a:lstStyle/>
          <a:p>
            <a:r>
              <a:rPr lang="en-US" sz="800" dirty="0" err="1"/>
              <a:t>www.express.co.uk</a:t>
            </a:r>
            <a:endParaRPr lang="en-US" sz="800" dirty="0"/>
          </a:p>
        </p:txBody>
      </p:sp>
    </p:spTree>
    <p:extLst>
      <p:ext uri="{BB962C8B-B14F-4D97-AF65-F5344CB8AC3E}">
        <p14:creationId xmlns:p14="http://schemas.microsoft.com/office/powerpoint/2010/main" val="3173894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800" fill="hold"/>
                                        <p:tgtEl>
                                          <p:spTgt spid="4"/>
                                        </p:tgtEl>
                                        <p:attrNameLst>
                                          <p:attrName>ppt_x</p:attrName>
                                        </p:attrNameLst>
                                      </p:cBhvr>
                                      <p:tavLst>
                                        <p:tav tm="0">
                                          <p:val>
                                            <p:strVal val="#ppt_x"/>
                                          </p:val>
                                        </p:tav>
                                        <p:tav tm="100000">
                                          <p:val>
                                            <p:strVal val="#ppt_x"/>
                                          </p:val>
                                        </p:tav>
                                      </p:tavLst>
                                    </p:anim>
                                    <p:anim calcmode="lin" valueType="num">
                                      <p:cBhvr additive="base">
                                        <p:cTn id="8" dur="8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Picture 1" descr="coca famil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44738" y="0"/>
            <a:ext cx="4454525"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7551620" y="6481526"/>
            <a:ext cx="1144414" cy="215444"/>
          </a:xfrm>
          <a:prstGeom prst="rect">
            <a:avLst/>
          </a:prstGeom>
        </p:spPr>
        <p:txBody>
          <a:bodyPr wrap="none">
            <a:spAutoFit/>
          </a:bodyPr>
          <a:lstStyle/>
          <a:p>
            <a:r>
              <a:rPr lang="en-US" sz="800" dirty="0" err="1"/>
              <a:t>www.pinterest.co.uk</a:t>
            </a:r>
            <a:endParaRPr lang="en-US" sz="800" dirty="0"/>
          </a:p>
        </p:txBody>
      </p:sp>
    </p:spTree>
    <p:extLst>
      <p:ext uri="{BB962C8B-B14F-4D97-AF65-F5344CB8AC3E}">
        <p14:creationId xmlns:p14="http://schemas.microsoft.com/office/powerpoint/2010/main" val="39889795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latin typeface="American Typewriter"/>
                <a:cs typeface="American Typewriter"/>
              </a:rPr>
              <a:t>Try this simple exercise?</a:t>
            </a:r>
            <a:endParaRPr lang="en-US" dirty="0">
              <a:solidFill>
                <a:srgbClr val="7F7F7F"/>
              </a:solidFill>
              <a:latin typeface="American Typewriter"/>
              <a:cs typeface="American Typewriter"/>
            </a:endParaRPr>
          </a:p>
        </p:txBody>
      </p:sp>
      <p:sp>
        <p:nvSpPr>
          <p:cNvPr id="3" name="Content Placeholder 2"/>
          <p:cNvSpPr>
            <a:spLocks noGrp="1"/>
          </p:cNvSpPr>
          <p:nvPr>
            <p:ph idx="1"/>
          </p:nvPr>
        </p:nvSpPr>
        <p:spPr>
          <a:xfrm>
            <a:off x="457200" y="1600200"/>
            <a:ext cx="8229600" cy="4981171"/>
          </a:xfrm>
        </p:spPr>
        <p:txBody>
          <a:bodyPr>
            <a:normAutofit/>
          </a:bodyPr>
          <a:lstStyle/>
          <a:p>
            <a:pPr marL="514350" indent="-514350">
              <a:buFont typeface="+mj-lt"/>
              <a:buAutoNum type="arabicPeriod"/>
            </a:pPr>
            <a:r>
              <a:rPr lang="en-US" sz="2400" dirty="0" smtClean="0">
                <a:solidFill>
                  <a:srgbClr val="7F7F7F"/>
                </a:solidFill>
                <a:latin typeface="American Typewriter"/>
                <a:cs typeface="American Typewriter"/>
              </a:rPr>
              <a:t>Think of a number between 0-9.</a:t>
            </a:r>
          </a:p>
          <a:p>
            <a:pPr marL="514350" indent="-514350">
              <a:buFont typeface="+mj-lt"/>
              <a:buAutoNum type="arabicPeriod"/>
            </a:pPr>
            <a:r>
              <a:rPr lang="en-US" sz="2400" dirty="0" smtClean="0">
                <a:solidFill>
                  <a:srgbClr val="7F7F7F"/>
                </a:solidFill>
                <a:latin typeface="American Typewriter"/>
                <a:cs typeface="American Typewriter"/>
              </a:rPr>
              <a:t>Times (x) it by 9.</a:t>
            </a:r>
          </a:p>
          <a:p>
            <a:pPr marL="514350" indent="-514350">
              <a:buFont typeface="+mj-lt"/>
              <a:buAutoNum type="arabicPeriod"/>
            </a:pPr>
            <a:r>
              <a:rPr lang="en-US" sz="2400" dirty="0" smtClean="0">
                <a:solidFill>
                  <a:srgbClr val="7F7F7F"/>
                </a:solidFill>
                <a:latin typeface="American Typewriter"/>
                <a:cs typeface="American Typewriter"/>
              </a:rPr>
              <a:t>You should have two numbers? Now Add(+) them together.</a:t>
            </a:r>
          </a:p>
          <a:p>
            <a:pPr marL="514350" indent="-514350">
              <a:buFont typeface="+mj-lt"/>
              <a:buAutoNum type="arabicPeriod"/>
            </a:pPr>
            <a:r>
              <a:rPr lang="en-US" sz="2400" dirty="0" smtClean="0">
                <a:solidFill>
                  <a:srgbClr val="7F7F7F"/>
                </a:solidFill>
                <a:latin typeface="American Typewriter"/>
                <a:cs typeface="American Typewriter"/>
              </a:rPr>
              <a:t>Subtract (-) 5 from that number.</a:t>
            </a:r>
          </a:p>
          <a:p>
            <a:pPr marL="514350" indent="-514350">
              <a:buFont typeface="+mj-lt"/>
              <a:buAutoNum type="arabicPeriod"/>
            </a:pPr>
            <a:r>
              <a:rPr lang="en-US" sz="2400" dirty="0" smtClean="0">
                <a:solidFill>
                  <a:srgbClr val="7F7F7F"/>
                </a:solidFill>
                <a:latin typeface="American Typewriter"/>
                <a:cs typeface="American Typewriter"/>
              </a:rPr>
              <a:t>With the number remaining, think of the letter of the alphabet that it corresponds to?</a:t>
            </a:r>
          </a:p>
          <a:p>
            <a:pPr marL="514350" indent="-514350">
              <a:buFont typeface="+mj-lt"/>
              <a:buAutoNum type="arabicPeriod"/>
            </a:pPr>
            <a:r>
              <a:rPr lang="en-US" sz="2400" dirty="0" smtClean="0">
                <a:solidFill>
                  <a:srgbClr val="7F7F7F"/>
                </a:solidFill>
                <a:latin typeface="American Typewriter"/>
                <a:cs typeface="American Typewriter"/>
              </a:rPr>
              <a:t>Now think of a country in Europe that begins with that letter.</a:t>
            </a:r>
          </a:p>
          <a:p>
            <a:pPr marL="514350" indent="-514350">
              <a:buFont typeface="+mj-lt"/>
              <a:buAutoNum type="arabicPeriod"/>
            </a:pPr>
            <a:r>
              <a:rPr lang="en-US" sz="2400" dirty="0" smtClean="0">
                <a:solidFill>
                  <a:srgbClr val="7F7F7F"/>
                </a:solidFill>
                <a:latin typeface="American Typewriter"/>
                <a:cs typeface="American Typewriter"/>
              </a:rPr>
              <a:t>Now think of the next letter of the alphabet and think of a Circus animal beginning with that letter.</a:t>
            </a:r>
            <a:endParaRPr lang="en-US" sz="2400" dirty="0">
              <a:solidFill>
                <a:srgbClr val="7F7F7F"/>
              </a:solidFill>
              <a:latin typeface="American Typewriter"/>
              <a:cs typeface="American Typewriter"/>
            </a:endParaRPr>
          </a:p>
        </p:txBody>
      </p:sp>
    </p:spTree>
    <p:extLst>
      <p:ext uri="{BB962C8B-B14F-4D97-AF65-F5344CB8AC3E}">
        <p14:creationId xmlns:p14="http://schemas.microsoft.com/office/powerpoint/2010/main" val="73197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54820"/>
          </a:xfrm>
        </p:spPr>
        <p:txBody>
          <a:bodyPr>
            <a:normAutofit/>
          </a:bodyPr>
          <a:lstStyle/>
          <a:p>
            <a:r>
              <a:rPr lang="en-US" dirty="0" smtClean="0">
                <a:solidFill>
                  <a:srgbClr val="7F7F7F"/>
                </a:solidFill>
              </a:rPr>
              <a:t>How do we interpret visual meaning? </a:t>
            </a:r>
            <a:br>
              <a:rPr lang="en-US" dirty="0" smtClean="0">
                <a:solidFill>
                  <a:srgbClr val="7F7F7F"/>
                </a:solidFill>
              </a:rPr>
            </a:br>
            <a:r>
              <a:rPr lang="en-US" dirty="0" smtClean="0">
                <a:solidFill>
                  <a:srgbClr val="7F7F7F"/>
                </a:solidFill>
              </a:rPr>
              <a:t> </a:t>
            </a:r>
            <a:br>
              <a:rPr lang="en-US" dirty="0" smtClean="0">
                <a:solidFill>
                  <a:srgbClr val="7F7F7F"/>
                </a:solidFill>
              </a:rPr>
            </a:br>
            <a:r>
              <a:rPr lang="en-US" dirty="0">
                <a:solidFill>
                  <a:srgbClr val="7F7F7F"/>
                </a:solidFill>
              </a:rPr>
              <a:t>So how do we create visual </a:t>
            </a:r>
            <a:r>
              <a:rPr lang="en-US" dirty="0" smtClean="0">
                <a:solidFill>
                  <a:srgbClr val="7F7F7F"/>
                </a:solidFill>
              </a:rPr>
              <a:t>meaning?</a:t>
            </a:r>
            <a:r>
              <a:rPr lang="en-US" dirty="0">
                <a:solidFill>
                  <a:srgbClr val="7F7F7F"/>
                </a:solidFill>
              </a:rPr>
              <a:t/>
            </a:r>
            <a:br>
              <a:rPr lang="en-US" dirty="0">
                <a:solidFill>
                  <a:srgbClr val="7F7F7F"/>
                </a:solidFill>
              </a:rPr>
            </a:br>
            <a:r>
              <a:rPr lang="en-US" dirty="0" smtClean="0">
                <a:solidFill>
                  <a:srgbClr val="7F7F7F"/>
                </a:solidFill>
              </a:rPr>
              <a:t/>
            </a:r>
            <a:br>
              <a:rPr lang="en-US" dirty="0" smtClean="0">
                <a:solidFill>
                  <a:srgbClr val="7F7F7F"/>
                </a:solidFill>
              </a:rPr>
            </a:br>
            <a:r>
              <a:rPr lang="en-US" dirty="0" smtClean="0">
                <a:solidFill>
                  <a:srgbClr val="7F7F7F"/>
                </a:solidFill>
              </a:rPr>
              <a:t>In a diverse and multicultural world of globalization</a:t>
            </a:r>
            <a:endParaRPr lang="en-US" dirty="0">
              <a:solidFill>
                <a:srgbClr val="7F7F7F"/>
              </a:solidFill>
            </a:endParaRPr>
          </a:p>
        </p:txBody>
      </p:sp>
    </p:spTree>
    <p:extLst>
      <p:ext uri="{BB962C8B-B14F-4D97-AF65-F5344CB8AC3E}">
        <p14:creationId xmlns:p14="http://schemas.microsoft.com/office/powerpoint/2010/main" val="1035175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latin typeface="American Typewriter"/>
                <a:cs typeface="American Typewriter"/>
              </a:rPr>
              <a:t>What is Branding Semiotics</a:t>
            </a:r>
            <a:r>
              <a:rPr lang="en-US" dirty="0" smtClean="0">
                <a:solidFill>
                  <a:srgbClr val="7F7F7F"/>
                </a:solidFill>
              </a:rPr>
              <a:t>?</a:t>
            </a:r>
            <a:endParaRPr lang="en-US" dirty="0">
              <a:solidFill>
                <a:srgbClr val="7F7F7F"/>
              </a:solidFill>
            </a:endParaRPr>
          </a:p>
        </p:txBody>
      </p:sp>
      <p:sp>
        <p:nvSpPr>
          <p:cNvPr id="3" name="Content Placeholder 2"/>
          <p:cNvSpPr>
            <a:spLocks noGrp="1"/>
          </p:cNvSpPr>
          <p:nvPr>
            <p:ph idx="1"/>
          </p:nvPr>
        </p:nvSpPr>
        <p:spPr/>
        <p:txBody>
          <a:bodyPr/>
          <a:lstStyle/>
          <a:p>
            <a:pPr marL="0" indent="0">
              <a:buNone/>
            </a:pPr>
            <a:r>
              <a:rPr lang="en-US" sz="2400" dirty="0" smtClean="0">
                <a:solidFill>
                  <a:srgbClr val="7F7F7F"/>
                </a:solidFill>
                <a:latin typeface="American Typewriter"/>
                <a:cs typeface="American Typewriter"/>
              </a:rPr>
              <a:t>Put simply it is a way to understand meaning in the verbal and visual imagery we see? </a:t>
            </a:r>
          </a:p>
          <a:p>
            <a:endParaRPr lang="en-US" dirty="0"/>
          </a:p>
          <a:p>
            <a:pPr marL="0" indent="0">
              <a:buNone/>
            </a:pPr>
            <a:endParaRPr lang="en-US" dirty="0" smtClean="0"/>
          </a:p>
        </p:txBody>
      </p:sp>
      <p:pic>
        <p:nvPicPr>
          <p:cNvPr id="4" name="Picture 3" descr="Screen Shot 2018-03-07 at 15.25.5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8327" y="2762986"/>
            <a:ext cx="5075174" cy="3549508"/>
          </a:xfrm>
          <a:prstGeom prst="rect">
            <a:avLst/>
          </a:prstGeom>
        </p:spPr>
      </p:pic>
      <p:sp>
        <p:nvSpPr>
          <p:cNvPr id="5" name="Rectangle 4"/>
          <p:cNvSpPr/>
          <p:nvPr/>
        </p:nvSpPr>
        <p:spPr>
          <a:xfrm>
            <a:off x="7388817" y="6312494"/>
            <a:ext cx="882673" cy="215444"/>
          </a:xfrm>
          <a:prstGeom prst="rect">
            <a:avLst/>
          </a:prstGeom>
        </p:spPr>
        <p:txBody>
          <a:bodyPr wrap="none">
            <a:spAutoFit/>
          </a:bodyPr>
          <a:lstStyle/>
          <a:p>
            <a:r>
              <a:rPr lang="en-US" sz="800" dirty="0" err="1"/>
              <a:t>africanlinks.ne</a:t>
            </a:r>
            <a:endParaRPr lang="en-US" sz="800" dirty="0"/>
          </a:p>
        </p:txBody>
      </p:sp>
      <p:sp>
        <p:nvSpPr>
          <p:cNvPr id="6" name="TextBox 5"/>
          <p:cNvSpPr txBox="1"/>
          <p:nvPr/>
        </p:nvSpPr>
        <p:spPr>
          <a:xfrm>
            <a:off x="2600690" y="6365694"/>
            <a:ext cx="4339526" cy="369332"/>
          </a:xfrm>
          <a:prstGeom prst="rect">
            <a:avLst/>
          </a:prstGeom>
          <a:noFill/>
        </p:spPr>
        <p:txBody>
          <a:bodyPr wrap="square" rtlCol="0">
            <a:spAutoFit/>
          </a:bodyPr>
          <a:lstStyle/>
          <a:p>
            <a:r>
              <a:rPr lang="en-US" dirty="0" smtClean="0"/>
              <a:t>Surrealist Artist René Magritte</a:t>
            </a:r>
            <a:endParaRPr lang="en-US" dirty="0"/>
          </a:p>
        </p:txBody>
      </p:sp>
    </p:spTree>
    <p:extLst>
      <p:ext uri="{BB962C8B-B14F-4D97-AF65-F5344CB8AC3E}">
        <p14:creationId xmlns:p14="http://schemas.microsoft.com/office/powerpoint/2010/main" val="824685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675917" y="572306"/>
            <a:ext cx="2622736" cy="3027346"/>
          </a:xfrm>
          <a:prstGeom prst="rect">
            <a:avLst/>
          </a:prstGeom>
        </p:spPr>
      </p:pic>
      <p:pic>
        <p:nvPicPr>
          <p:cNvPr id="5" name="Picture 4"/>
          <p:cNvPicPr>
            <a:picLocks noChangeAspect="1"/>
          </p:cNvPicPr>
          <p:nvPr/>
        </p:nvPicPr>
        <p:blipFill>
          <a:blip r:embed="rId3"/>
          <a:stretch>
            <a:fillRect/>
          </a:stretch>
        </p:blipFill>
        <p:spPr>
          <a:xfrm>
            <a:off x="1115942" y="257777"/>
            <a:ext cx="2182449" cy="3341875"/>
          </a:xfrm>
          <a:prstGeom prst="rect">
            <a:avLst/>
          </a:prstGeom>
        </p:spPr>
      </p:pic>
      <p:sp>
        <p:nvSpPr>
          <p:cNvPr id="6" name="TextBox 5"/>
          <p:cNvSpPr txBox="1"/>
          <p:nvPr/>
        </p:nvSpPr>
        <p:spPr>
          <a:xfrm>
            <a:off x="5368071" y="3922126"/>
            <a:ext cx="3084506" cy="2862323"/>
          </a:xfrm>
          <a:prstGeom prst="rect">
            <a:avLst/>
          </a:prstGeom>
          <a:noFill/>
        </p:spPr>
        <p:txBody>
          <a:bodyPr wrap="square" rtlCol="0">
            <a:spAutoFit/>
          </a:bodyPr>
          <a:lstStyle/>
          <a:p>
            <a:r>
              <a:rPr lang="en-US" dirty="0" smtClean="0">
                <a:solidFill>
                  <a:srgbClr val="7F7F7F"/>
                </a:solidFill>
                <a:latin typeface="American Typewriter"/>
                <a:cs typeface="American Typewriter"/>
              </a:rPr>
              <a:t>Ferdinand de Saussure (1857-1913)</a:t>
            </a:r>
          </a:p>
          <a:p>
            <a:r>
              <a:rPr lang="en-US" b="1" dirty="0">
                <a:solidFill>
                  <a:srgbClr val="7F7F7F"/>
                </a:solidFill>
                <a:latin typeface="American Typewriter"/>
                <a:cs typeface="American Typewriter"/>
              </a:rPr>
              <a:t>Semiology</a:t>
            </a:r>
            <a:r>
              <a:rPr lang="en-US" dirty="0">
                <a:solidFill>
                  <a:srgbClr val="7F7F7F"/>
                </a:solidFill>
                <a:latin typeface="American Typewriter"/>
                <a:cs typeface="American Typewriter"/>
              </a:rPr>
              <a:t>. </a:t>
            </a:r>
            <a:r>
              <a:rPr lang="en-US" b="1" dirty="0">
                <a:solidFill>
                  <a:srgbClr val="7F7F7F"/>
                </a:solidFill>
                <a:latin typeface="American Typewriter"/>
                <a:cs typeface="American Typewriter"/>
              </a:rPr>
              <a:t>Saussure</a:t>
            </a:r>
            <a:r>
              <a:rPr lang="en-US" dirty="0">
                <a:solidFill>
                  <a:srgbClr val="7F7F7F"/>
                </a:solidFill>
                <a:latin typeface="American Typewriter"/>
                <a:cs typeface="American Typewriter"/>
              </a:rPr>
              <a:t> is one of the founding fathers of </a:t>
            </a:r>
            <a:r>
              <a:rPr lang="en-US" b="1" dirty="0">
                <a:solidFill>
                  <a:srgbClr val="7F7F7F"/>
                </a:solidFill>
                <a:latin typeface="American Typewriter"/>
                <a:cs typeface="American Typewriter"/>
              </a:rPr>
              <a:t>semiotics</a:t>
            </a:r>
            <a:r>
              <a:rPr lang="en-US" dirty="0">
                <a:solidFill>
                  <a:srgbClr val="7F7F7F"/>
                </a:solidFill>
                <a:latin typeface="American Typewriter"/>
                <a:cs typeface="American Typewriter"/>
              </a:rPr>
              <a:t>, which he called </a:t>
            </a:r>
            <a:r>
              <a:rPr lang="en-US" b="1" dirty="0">
                <a:solidFill>
                  <a:srgbClr val="7F7F7F"/>
                </a:solidFill>
                <a:latin typeface="American Typewriter"/>
                <a:cs typeface="American Typewriter"/>
              </a:rPr>
              <a:t>semiology</a:t>
            </a:r>
            <a:r>
              <a:rPr lang="en-US" dirty="0">
                <a:solidFill>
                  <a:srgbClr val="7F7F7F"/>
                </a:solidFill>
                <a:latin typeface="American Typewriter"/>
                <a:cs typeface="American Typewriter"/>
              </a:rPr>
              <a:t>. His concept of the sign/signifier/signified/referent forms the core of the field.</a:t>
            </a:r>
          </a:p>
        </p:txBody>
      </p:sp>
      <p:sp>
        <p:nvSpPr>
          <p:cNvPr id="8" name="TextBox 7"/>
          <p:cNvSpPr txBox="1"/>
          <p:nvPr/>
        </p:nvSpPr>
        <p:spPr>
          <a:xfrm>
            <a:off x="562780" y="3922126"/>
            <a:ext cx="3347830" cy="2585323"/>
          </a:xfrm>
          <a:prstGeom prst="rect">
            <a:avLst/>
          </a:prstGeom>
          <a:noFill/>
        </p:spPr>
        <p:txBody>
          <a:bodyPr wrap="square" rtlCol="0">
            <a:spAutoFit/>
          </a:bodyPr>
          <a:lstStyle/>
          <a:p>
            <a:r>
              <a:rPr lang="en-US" dirty="0" smtClean="0">
                <a:solidFill>
                  <a:srgbClr val="7F7F7F"/>
                </a:solidFill>
                <a:latin typeface="American Typewriter"/>
                <a:cs typeface="American Typewriter"/>
              </a:rPr>
              <a:t>Roland Barthes</a:t>
            </a:r>
          </a:p>
          <a:p>
            <a:r>
              <a:rPr lang="en-US" b="1" dirty="0">
                <a:solidFill>
                  <a:srgbClr val="7F7F7F"/>
                </a:solidFill>
                <a:latin typeface="American Typewriter"/>
                <a:cs typeface="American Typewriter"/>
              </a:rPr>
              <a:t>Roland Barthes</a:t>
            </a:r>
            <a:r>
              <a:rPr lang="en-US" dirty="0">
                <a:solidFill>
                  <a:srgbClr val="7F7F7F"/>
                </a:solidFill>
                <a:latin typeface="American Typewriter"/>
                <a:cs typeface="American Typewriter"/>
              </a:rPr>
              <a:t> (1915 – 1980) is one of the most </a:t>
            </a:r>
            <a:r>
              <a:rPr lang="en-US" dirty="0" err="1">
                <a:solidFill>
                  <a:srgbClr val="7F7F7F"/>
                </a:solidFill>
                <a:latin typeface="American Typewriter"/>
                <a:cs typeface="American Typewriter"/>
              </a:rPr>
              <a:t>recognised</a:t>
            </a:r>
            <a:r>
              <a:rPr lang="en-US" dirty="0">
                <a:solidFill>
                  <a:srgbClr val="7F7F7F"/>
                </a:solidFill>
                <a:latin typeface="American Typewriter"/>
                <a:cs typeface="American Typewriter"/>
              </a:rPr>
              <a:t> names in the field of </a:t>
            </a:r>
            <a:r>
              <a:rPr lang="en-US" b="1" dirty="0">
                <a:solidFill>
                  <a:srgbClr val="7F7F7F"/>
                </a:solidFill>
                <a:latin typeface="American Typewriter"/>
                <a:cs typeface="American Typewriter"/>
              </a:rPr>
              <a:t>Semiotics</a:t>
            </a:r>
            <a:r>
              <a:rPr lang="en-US" dirty="0">
                <a:solidFill>
                  <a:srgbClr val="7F7F7F"/>
                </a:solidFill>
                <a:latin typeface="American Typewriter"/>
                <a:cs typeface="American Typewriter"/>
              </a:rPr>
              <a:t>. His </a:t>
            </a:r>
            <a:r>
              <a:rPr lang="en-US" b="1" dirty="0">
                <a:solidFill>
                  <a:srgbClr val="7F7F7F"/>
                </a:solidFill>
                <a:latin typeface="American Typewriter"/>
                <a:cs typeface="American Typewriter"/>
              </a:rPr>
              <a:t>Semiotic</a:t>
            </a:r>
            <a:r>
              <a:rPr lang="en-US" dirty="0">
                <a:solidFill>
                  <a:srgbClr val="7F7F7F"/>
                </a:solidFill>
                <a:latin typeface="American Typewriter"/>
                <a:cs typeface="American Typewriter"/>
              </a:rPr>
              <a:t> Theory has been the inspiration behind many aspiring students and teachers alike.</a:t>
            </a:r>
          </a:p>
        </p:txBody>
      </p:sp>
    </p:spTree>
    <p:extLst>
      <p:ext uri="{BB962C8B-B14F-4D97-AF65-F5344CB8AC3E}">
        <p14:creationId xmlns:p14="http://schemas.microsoft.com/office/powerpoint/2010/main" val="16761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p:tgtEl>
                                          <p:spTgt spid="4"/>
                                        </p:tgtEl>
                                        <p:attrNameLst>
                                          <p:attrName>ppt_y</p:attrName>
                                        </p:attrNameLst>
                                      </p:cBhvr>
                                      <p:tavLst>
                                        <p:tav tm="0">
                                          <p:val>
                                            <p:strVal val="#ppt_y+#ppt_h*1.125000"/>
                                          </p:val>
                                        </p:tav>
                                        <p:tav tm="100000">
                                          <p:val>
                                            <p:strVal val="#ppt_y"/>
                                          </p:val>
                                        </p:tav>
                                      </p:tavLst>
                                    </p:anim>
                                    <p:animEffect transition="in" filter="wipe(up)">
                                      <p:cBhvr>
                                        <p:cTn id="8" dur="1000"/>
                                        <p:tgtEl>
                                          <p:spTgt spid="4"/>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up)">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p:tgtEl>
                                          <p:spTgt spid="5"/>
                                        </p:tgtEl>
                                        <p:attrNameLst>
                                          <p:attrName>ppt_y</p:attrName>
                                        </p:attrNameLst>
                                      </p:cBhvr>
                                      <p:tavLst>
                                        <p:tav tm="0">
                                          <p:val>
                                            <p:strVal val="#ppt_y+#ppt_h*1.125000"/>
                                          </p:val>
                                        </p:tav>
                                        <p:tav tm="100000">
                                          <p:val>
                                            <p:strVal val="#ppt_y"/>
                                          </p:val>
                                        </p:tav>
                                      </p:tavLst>
                                    </p:anim>
                                    <p:animEffect transition="in" filter="wipe(up)">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p:tgtEl>
                                          <p:spTgt spid="8"/>
                                        </p:tgtEl>
                                        <p:attrNameLst>
                                          <p:attrName>ppt_y</p:attrName>
                                        </p:attrNameLst>
                                      </p:cBhvr>
                                      <p:tavLst>
                                        <p:tav tm="0">
                                          <p:val>
                                            <p:strVal val="#ppt_y+#ppt_h*1.125000"/>
                                          </p:val>
                                        </p:tav>
                                        <p:tav tm="100000">
                                          <p:val>
                                            <p:strVal val="#ppt_y"/>
                                          </p:val>
                                        </p:tav>
                                      </p:tavLst>
                                    </p:anim>
                                    <p:animEffect transition="in" filter="wipe(up)">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nodeType="clickEffect">
                                  <p:stCondLst>
                                    <p:cond delay="0"/>
                                  </p:stCondLst>
                                  <p:childTnLst>
                                    <p:animRot by="21600000">
                                      <p:cBhvr>
                                        <p:cTn id="30" dur="2000" fill="hold"/>
                                        <p:tgtEl>
                                          <p:spTgt spid="4"/>
                                        </p:tgtEl>
                                        <p:attrNameLst>
                                          <p:attrName>r</p:attrName>
                                        </p:attrNameLst>
                                      </p:cBhvr>
                                    </p:animRot>
                                  </p:childTnLst>
                                </p:cTn>
                              </p:par>
                            </p:childTnLst>
                          </p:cTn>
                        </p:par>
                      </p:childTnLst>
                    </p:cTn>
                  </p:par>
                  <p:par>
                    <p:cTn id="31" fill="hold">
                      <p:stCondLst>
                        <p:cond delay="indefinite"/>
                      </p:stCondLst>
                      <p:childTnLst>
                        <p:par>
                          <p:cTn id="32" fill="hold">
                            <p:stCondLst>
                              <p:cond delay="0"/>
                            </p:stCondLst>
                            <p:childTnLst>
                              <p:par>
                                <p:cTn id="33" presetID="8" presetClass="emph" presetSubtype="0" fill="hold" nodeType="clickEffect">
                                  <p:stCondLst>
                                    <p:cond delay="0"/>
                                  </p:stCondLst>
                                  <p:childTnLst>
                                    <p:animRot by="21600000">
                                      <p:cBhvr>
                                        <p:cTn id="34"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2573441"/>
          </a:xfrm>
        </p:spPr>
        <p:txBody>
          <a:bodyPr>
            <a:normAutofit fontScale="90000"/>
          </a:bodyPr>
          <a:lstStyle/>
          <a:p>
            <a:r>
              <a:rPr lang="en-US" dirty="0" smtClean="0"/>
              <a:t/>
            </a:r>
            <a:br>
              <a:rPr lang="en-US" dirty="0" smtClean="0"/>
            </a:br>
            <a:r>
              <a:rPr lang="en-US" dirty="0"/>
              <a:t/>
            </a:r>
            <a:br>
              <a:rPr lang="en-US" dirty="0"/>
            </a:br>
            <a:r>
              <a:rPr lang="en-US" dirty="0" smtClean="0"/>
              <a:t>Semiotics</a:t>
            </a:r>
            <a:br>
              <a:rPr lang="en-US" dirty="0" smtClean="0"/>
            </a:br>
            <a:endParaRPr lang="en-US" dirty="0">
              <a:solidFill>
                <a:srgbClr val="7F7F7F"/>
              </a:solidFill>
            </a:endParaRPr>
          </a:p>
        </p:txBody>
      </p:sp>
      <p:sp>
        <p:nvSpPr>
          <p:cNvPr id="12" name="TextBox 11"/>
          <p:cNvSpPr txBox="1"/>
          <p:nvPr/>
        </p:nvSpPr>
        <p:spPr>
          <a:xfrm>
            <a:off x="0" y="3234267"/>
            <a:ext cx="9143999" cy="584776"/>
          </a:xfrm>
          <a:prstGeom prst="rect">
            <a:avLst/>
          </a:prstGeom>
          <a:noFill/>
        </p:spPr>
        <p:txBody>
          <a:bodyPr wrap="square" rtlCol="0">
            <a:spAutoFit/>
          </a:bodyPr>
          <a:lstStyle/>
          <a:p>
            <a:pPr algn="ctr"/>
            <a:r>
              <a:rPr lang="en-US" sz="3200" dirty="0" smtClean="0">
                <a:solidFill>
                  <a:srgbClr val="7F7F7F"/>
                </a:solidFill>
              </a:rPr>
              <a:t>Sign = Signifier + Signified</a:t>
            </a:r>
            <a:endParaRPr lang="en-US" sz="3200" dirty="0">
              <a:solidFill>
                <a:srgbClr val="7F7F7F"/>
              </a:solidFill>
            </a:endParaRPr>
          </a:p>
        </p:txBody>
      </p:sp>
    </p:spTree>
    <p:extLst>
      <p:ext uri="{BB962C8B-B14F-4D97-AF65-F5344CB8AC3E}">
        <p14:creationId xmlns:p14="http://schemas.microsoft.com/office/powerpoint/2010/main" val="35706932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8229600" cy="6705600"/>
          </a:xfrm>
        </p:spPr>
        <p:txBody>
          <a:bodyPr>
            <a:normAutofit fontScale="40000" lnSpcReduction="20000"/>
          </a:bodyPr>
          <a:lstStyle/>
          <a:p>
            <a:pPr marL="0" indent="0">
              <a:buNone/>
            </a:pPr>
            <a:endParaRPr lang="en-US" sz="4000" dirty="0" smtClean="0">
              <a:solidFill>
                <a:srgbClr val="7F7F7F"/>
              </a:solidFill>
            </a:endParaRPr>
          </a:p>
          <a:p>
            <a:pPr marL="0" indent="0">
              <a:buNone/>
            </a:pPr>
            <a:endParaRPr lang="en-US" sz="4000" dirty="0" smtClean="0">
              <a:solidFill>
                <a:srgbClr val="7F7F7F"/>
              </a:solidFill>
            </a:endParaRPr>
          </a:p>
          <a:p>
            <a:pPr marL="0" indent="0">
              <a:buNone/>
            </a:pPr>
            <a:endParaRPr lang="en-US" sz="4000" dirty="0">
              <a:solidFill>
                <a:srgbClr val="7F7F7F"/>
              </a:solidFill>
            </a:endParaRPr>
          </a:p>
          <a:p>
            <a:endParaRPr lang="en-US" sz="4000" dirty="0" smtClean="0">
              <a:solidFill>
                <a:srgbClr val="7F7F7F"/>
              </a:solidFill>
            </a:endParaRPr>
          </a:p>
          <a:p>
            <a:pPr marL="0" indent="0">
              <a:buNone/>
            </a:pPr>
            <a:endParaRPr lang="en-US" sz="4000" dirty="0" smtClean="0">
              <a:solidFill>
                <a:srgbClr val="7F7F7F"/>
              </a:solidFill>
            </a:endParaRPr>
          </a:p>
          <a:p>
            <a:pPr marL="0" indent="0">
              <a:buNone/>
            </a:pPr>
            <a:endParaRPr lang="en-US" sz="4000" dirty="0" smtClean="0">
              <a:solidFill>
                <a:srgbClr val="7F7F7F"/>
              </a:solidFill>
            </a:endParaRPr>
          </a:p>
          <a:p>
            <a:pPr marL="0" indent="0">
              <a:buNone/>
            </a:pPr>
            <a:endParaRPr lang="en-US" sz="4000" dirty="0">
              <a:solidFill>
                <a:srgbClr val="7F7F7F"/>
              </a:solidFill>
            </a:endParaRPr>
          </a:p>
          <a:p>
            <a:pPr marL="0" indent="0" algn="ctr">
              <a:buNone/>
            </a:pPr>
            <a:r>
              <a:rPr lang="en-US" sz="4000" dirty="0" smtClean="0">
                <a:solidFill>
                  <a:srgbClr val="7F7F7F"/>
                </a:solidFill>
              </a:rPr>
              <a:t>.</a:t>
            </a:r>
          </a:p>
          <a:p>
            <a:pPr marL="0" indent="0" algn="ctr">
              <a:buNone/>
            </a:pPr>
            <a:endParaRPr lang="en-US" sz="4000" dirty="0" smtClean="0">
              <a:solidFill>
                <a:srgbClr val="7F7F7F"/>
              </a:solidFill>
            </a:endParaRPr>
          </a:p>
          <a:p>
            <a:pPr marL="0" indent="0">
              <a:buNone/>
            </a:pPr>
            <a:endParaRPr lang="en-US" sz="4000" dirty="0">
              <a:solidFill>
                <a:srgbClr val="7F7F7F"/>
              </a:solidFill>
            </a:endParaRPr>
          </a:p>
          <a:p>
            <a:pPr marL="0" indent="0">
              <a:buNone/>
            </a:pPr>
            <a:endParaRPr lang="en-US" sz="4000" dirty="0" smtClean="0">
              <a:solidFill>
                <a:srgbClr val="7F7F7F"/>
              </a:solidFill>
            </a:endParaRPr>
          </a:p>
          <a:p>
            <a:pPr marL="0" indent="0" algn="ctr">
              <a:buNone/>
            </a:pPr>
            <a:r>
              <a:rPr lang="en-US" sz="7000" dirty="0" smtClean="0">
                <a:solidFill>
                  <a:srgbClr val="7F7F7F"/>
                </a:solidFill>
              </a:rPr>
              <a:t>If it is possible to use signs to communicate messages would it be possible to manipulate what we see and </a:t>
            </a:r>
            <a:r>
              <a:rPr lang="en-US" sz="7000" dirty="0" err="1" smtClean="0">
                <a:solidFill>
                  <a:srgbClr val="7F7F7F"/>
                </a:solidFill>
              </a:rPr>
              <a:t>recognise</a:t>
            </a:r>
            <a:r>
              <a:rPr lang="en-US" sz="7000" dirty="0" smtClean="0">
                <a:solidFill>
                  <a:srgbClr val="7F7F7F"/>
                </a:solidFill>
              </a:rPr>
              <a:t>? </a:t>
            </a:r>
          </a:p>
          <a:p>
            <a:pPr marL="0" indent="0" algn="ctr">
              <a:buNone/>
            </a:pPr>
            <a:r>
              <a:rPr lang="en-US" sz="7000" dirty="0" smtClean="0">
                <a:solidFill>
                  <a:srgbClr val="7F7F7F"/>
                </a:solidFill>
              </a:rPr>
              <a:t>What we can deconstruct can we then reconstruct to manipulate or subvert?</a:t>
            </a:r>
          </a:p>
          <a:p>
            <a:pPr marL="0" indent="0" algn="ctr">
              <a:buNone/>
            </a:pPr>
            <a:endParaRPr lang="en-US" sz="7000" dirty="0" smtClean="0">
              <a:solidFill>
                <a:srgbClr val="7F7F7F"/>
              </a:solidFill>
            </a:endParaRPr>
          </a:p>
          <a:p>
            <a:pPr marL="0" indent="0" algn="ctr">
              <a:buNone/>
            </a:pPr>
            <a:r>
              <a:rPr lang="en-US" sz="7000" dirty="0" smtClean="0">
                <a:solidFill>
                  <a:srgbClr val="7F7F7F"/>
                </a:solidFill>
              </a:rPr>
              <a:t>What do you think?</a:t>
            </a:r>
          </a:p>
          <a:p>
            <a:pPr marL="0" indent="0" algn="ctr">
              <a:buNone/>
            </a:pPr>
            <a:endParaRPr lang="en-US" sz="7000" dirty="0" smtClean="0">
              <a:solidFill>
                <a:srgbClr val="7F7F7F"/>
              </a:solidFill>
            </a:endParaRPr>
          </a:p>
          <a:p>
            <a:pPr marL="0" indent="0">
              <a:buNone/>
            </a:pPr>
            <a:r>
              <a:rPr lang="en-US" sz="7000" dirty="0" smtClean="0"/>
              <a:t> </a:t>
            </a:r>
            <a:endParaRPr lang="en-US" sz="7000" dirty="0"/>
          </a:p>
        </p:txBody>
      </p:sp>
      <p:pic>
        <p:nvPicPr>
          <p:cNvPr id="4" name="Picture 3"/>
          <p:cNvPicPr>
            <a:picLocks noChangeAspect="1"/>
          </p:cNvPicPr>
          <p:nvPr/>
        </p:nvPicPr>
        <p:blipFill>
          <a:blip r:embed="rId3"/>
          <a:stretch>
            <a:fillRect/>
          </a:stretch>
        </p:blipFill>
        <p:spPr>
          <a:xfrm>
            <a:off x="1562176" y="619586"/>
            <a:ext cx="1630558" cy="1882105"/>
          </a:xfrm>
          <a:prstGeom prst="rect">
            <a:avLst/>
          </a:prstGeom>
        </p:spPr>
      </p:pic>
      <p:pic>
        <p:nvPicPr>
          <p:cNvPr id="5" name="Picture 4"/>
          <p:cNvPicPr>
            <a:picLocks noChangeAspect="1"/>
          </p:cNvPicPr>
          <p:nvPr/>
        </p:nvPicPr>
        <p:blipFill>
          <a:blip r:embed="rId4"/>
          <a:stretch>
            <a:fillRect/>
          </a:stretch>
        </p:blipFill>
        <p:spPr>
          <a:xfrm>
            <a:off x="5546178" y="619586"/>
            <a:ext cx="1168721" cy="1789604"/>
          </a:xfrm>
          <a:prstGeom prst="rect">
            <a:avLst/>
          </a:prstGeom>
        </p:spPr>
      </p:pic>
    </p:spTree>
    <p:extLst>
      <p:ext uri="{BB962C8B-B14F-4D97-AF65-F5344CB8AC3E}">
        <p14:creationId xmlns:p14="http://schemas.microsoft.com/office/powerpoint/2010/main" val="189076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p:tgtEl>
                                          <p:spTgt spid="4"/>
                                        </p:tgtEl>
                                        <p:attrNameLst>
                                          <p:attrName>ppt_y</p:attrName>
                                        </p:attrNameLst>
                                      </p:cBhvr>
                                      <p:tavLst>
                                        <p:tav tm="0">
                                          <p:val>
                                            <p:strVal val="#ppt_y+#ppt_h*1.125000"/>
                                          </p:val>
                                        </p:tav>
                                        <p:tav tm="100000">
                                          <p:val>
                                            <p:strVal val="#ppt_y"/>
                                          </p:val>
                                        </p:tav>
                                      </p:tavLst>
                                    </p:anim>
                                    <p:animEffect transition="in" filter="wipe(up)">
                                      <p:cBhvr>
                                        <p:cTn id="8" dur="1000"/>
                                        <p:tgtEl>
                                          <p:spTgt spid="4"/>
                                        </p:tgtEl>
                                      </p:cBhvr>
                                    </p:animEffect>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4"/>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p:tgtEl>
                                          <p:spTgt spid="5"/>
                                        </p:tgtEl>
                                        <p:attrNameLst>
                                          <p:attrName>ppt_y</p:attrName>
                                        </p:attrNameLst>
                                      </p:cBhvr>
                                      <p:tavLst>
                                        <p:tav tm="0">
                                          <p:val>
                                            <p:strVal val="#ppt_y+#ppt_h*1.125000"/>
                                          </p:val>
                                        </p:tav>
                                        <p:tav tm="100000">
                                          <p:val>
                                            <p:strVal val="#ppt_y"/>
                                          </p:val>
                                        </p:tav>
                                      </p:tavLst>
                                    </p:anim>
                                    <p:animEffect transition="in" filter="wipe(up)">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nodeType="clickEffect">
                                  <p:stCondLst>
                                    <p:cond delay="0"/>
                                  </p:stCondLst>
                                  <p:childTnLst>
                                    <p:animRot by="21600000">
                                      <p:cBhvr>
                                        <p:cTn id="22"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lgn="ctr">
              <a:buNone/>
            </a:pPr>
            <a:r>
              <a:rPr lang="en-US" dirty="0" smtClean="0">
                <a:solidFill>
                  <a:srgbClr val="7F7F7F"/>
                </a:solidFill>
              </a:rPr>
              <a:t>If I say the four letters </a:t>
            </a:r>
          </a:p>
          <a:p>
            <a:pPr marL="0" indent="0" algn="ctr">
              <a:buNone/>
            </a:pPr>
            <a:endParaRPr lang="en-US" dirty="0" smtClean="0">
              <a:solidFill>
                <a:srgbClr val="7F7F7F"/>
              </a:solidFill>
            </a:endParaRPr>
          </a:p>
          <a:p>
            <a:pPr marL="0" indent="0" algn="ctr">
              <a:buNone/>
            </a:pPr>
            <a:r>
              <a:rPr lang="en-US" sz="8000" dirty="0" smtClean="0"/>
              <a:t>T  R  E E</a:t>
            </a:r>
          </a:p>
          <a:p>
            <a:pPr marL="0" indent="0" algn="ctr">
              <a:buNone/>
            </a:pPr>
            <a:r>
              <a:rPr lang="en-US" sz="8000" dirty="0" smtClean="0">
                <a:solidFill>
                  <a:srgbClr val="7F7F7F"/>
                </a:solidFill>
              </a:rPr>
              <a:t> </a:t>
            </a:r>
          </a:p>
          <a:p>
            <a:pPr marL="0" indent="0" algn="ctr">
              <a:buNone/>
            </a:pPr>
            <a:r>
              <a:rPr lang="en-US" dirty="0" smtClean="0">
                <a:solidFill>
                  <a:srgbClr val="7F7F7F"/>
                </a:solidFill>
              </a:rPr>
              <a:t>What am I signifying?</a:t>
            </a:r>
          </a:p>
          <a:p>
            <a:pPr marL="0" indent="0" algn="ctr">
              <a:buNone/>
            </a:pPr>
            <a:endParaRPr lang="en-US" dirty="0">
              <a:solidFill>
                <a:srgbClr val="7F7F7F"/>
              </a:solidFill>
            </a:endParaRPr>
          </a:p>
        </p:txBody>
      </p:sp>
      <p:sp>
        <p:nvSpPr>
          <p:cNvPr id="2" name="TextBox 1"/>
          <p:cNvSpPr txBox="1"/>
          <p:nvPr/>
        </p:nvSpPr>
        <p:spPr>
          <a:xfrm>
            <a:off x="8091530" y="6278325"/>
            <a:ext cx="595270" cy="369332"/>
          </a:xfrm>
          <a:prstGeom prst="rect">
            <a:avLst/>
          </a:prstGeom>
          <a:noFill/>
        </p:spPr>
        <p:txBody>
          <a:bodyPr wrap="square" rtlCol="0">
            <a:spAutoFit/>
          </a:bodyPr>
          <a:lstStyle/>
          <a:p>
            <a:r>
              <a:rPr lang="en-US" dirty="0" smtClean="0">
                <a:solidFill>
                  <a:schemeClr val="accent5">
                    <a:lumMod val="60000"/>
                    <a:lumOff val="40000"/>
                  </a:schemeClr>
                </a:solidFill>
              </a:rPr>
              <a:t>E</a:t>
            </a:r>
            <a:endParaRPr lang="en-US" dirty="0">
              <a:solidFill>
                <a:schemeClr val="accent5">
                  <a:lumMod val="60000"/>
                  <a:lumOff val="40000"/>
                </a:schemeClr>
              </a:solidFill>
            </a:endParaRPr>
          </a:p>
        </p:txBody>
      </p:sp>
      <p:sp>
        <p:nvSpPr>
          <p:cNvPr id="4" name="TextBox 3"/>
          <p:cNvSpPr txBox="1"/>
          <p:nvPr/>
        </p:nvSpPr>
        <p:spPr>
          <a:xfrm>
            <a:off x="6699661" y="6294314"/>
            <a:ext cx="1192202" cy="369332"/>
          </a:xfrm>
          <a:prstGeom prst="rect">
            <a:avLst/>
          </a:prstGeom>
          <a:noFill/>
        </p:spPr>
        <p:txBody>
          <a:bodyPr wrap="square" rtlCol="0">
            <a:spAutoFit/>
          </a:bodyPr>
          <a:lstStyle/>
          <a:p>
            <a:r>
              <a:rPr lang="en-US" dirty="0" smtClean="0"/>
              <a:t>STOP</a:t>
            </a:r>
            <a:endParaRPr lang="en-US" dirty="0"/>
          </a:p>
        </p:txBody>
      </p:sp>
    </p:spTree>
    <p:extLst>
      <p:ext uri="{BB962C8B-B14F-4D97-AF65-F5344CB8AC3E}">
        <p14:creationId xmlns:p14="http://schemas.microsoft.com/office/powerpoint/2010/main" val="5711056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ogo.png"/>
          <p:cNvPicPr>
            <a:picLocks noGrp="1" noChangeAspect="1"/>
          </p:cNvPicPr>
          <p:nvPr>
            <p:ph idx="1"/>
          </p:nvPr>
        </p:nvPicPr>
        <p:blipFill>
          <a:blip r:embed="rId3">
            <a:extLst>
              <a:ext uri="{28A0092B-C50C-407E-A947-70E740481C1C}">
                <a14:useLocalDpi xmlns:a14="http://schemas.microsoft.com/office/drawing/2010/main" val="0"/>
              </a:ext>
            </a:extLst>
          </a:blip>
          <a:srcRect l="-25482" r="-25482"/>
          <a:stretch>
            <a:fillRect/>
          </a:stretch>
        </p:blipFill>
        <p:spPr>
          <a:xfrm>
            <a:off x="457200" y="872067"/>
            <a:ext cx="8229600" cy="4525963"/>
          </a:xfrm>
          <a:prstGeom prst="rect">
            <a:avLst/>
          </a:prstGeom>
        </p:spPr>
      </p:pic>
    </p:spTree>
    <p:extLst>
      <p:ext uri="{BB962C8B-B14F-4D97-AF65-F5344CB8AC3E}">
        <p14:creationId xmlns:p14="http://schemas.microsoft.com/office/powerpoint/2010/main" val="26404612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ogo.png"/>
          <p:cNvPicPr>
            <a:picLocks noGrp="1" noChangeAspect="1"/>
          </p:cNvPicPr>
          <p:nvPr>
            <p:ph idx="1"/>
          </p:nvPr>
        </p:nvPicPr>
        <p:blipFill>
          <a:blip r:embed="rId3">
            <a:extLst>
              <a:ext uri="{28A0092B-C50C-407E-A947-70E740481C1C}">
                <a14:useLocalDpi xmlns:a14="http://schemas.microsoft.com/office/drawing/2010/main" val="0"/>
              </a:ext>
            </a:extLst>
          </a:blip>
          <a:srcRect l="-25482" r="-25482"/>
          <a:stretch>
            <a:fillRect/>
          </a:stretch>
        </p:blipFill>
        <p:spPr>
          <a:xfrm>
            <a:off x="440266" y="2457704"/>
            <a:ext cx="3776132" cy="2076727"/>
          </a:xfrm>
          <a:prstGeom prst="rect">
            <a:avLst/>
          </a:prstGeom>
        </p:spPr>
      </p:pic>
      <p:sp>
        <p:nvSpPr>
          <p:cNvPr id="3" name="TextBox 2"/>
          <p:cNvSpPr txBox="1"/>
          <p:nvPr/>
        </p:nvSpPr>
        <p:spPr>
          <a:xfrm>
            <a:off x="0" y="575733"/>
            <a:ext cx="9144000" cy="584776"/>
          </a:xfrm>
          <a:prstGeom prst="rect">
            <a:avLst/>
          </a:prstGeom>
          <a:noFill/>
        </p:spPr>
        <p:txBody>
          <a:bodyPr wrap="square" rtlCol="0">
            <a:spAutoFit/>
          </a:bodyPr>
          <a:lstStyle/>
          <a:p>
            <a:pPr algn="ctr"/>
            <a:r>
              <a:rPr lang="en-US" sz="3200" dirty="0" smtClean="0">
                <a:solidFill>
                  <a:srgbClr val="7F7F7F"/>
                </a:solidFill>
              </a:rPr>
              <a:t>Visual Sign</a:t>
            </a:r>
            <a:endParaRPr lang="en-US" sz="3200" dirty="0">
              <a:solidFill>
                <a:srgbClr val="7F7F7F"/>
              </a:solidFill>
            </a:endParaRPr>
          </a:p>
        </p:txBody>
      </p:sp>
      <p:sp>
        <p:nvSpPr>
          <p:cNvPr id="7" name="TextBox 6"/>
          <p:cNvSpPr txBox="1"/>
          <p:nvPr/>
        </p:nvSpPr>
        <p:spPr>
          <a:xfrm>
            <a:off x="1625584" y="1642533"/>
            <a:ext cx="3403598" cy="584776"/>
          </a:xfrm>
          <a:prstGeom prst="rect">
            <a:avLst/>
          </a:prstGeom>
          <a:noFill/>
        </p:spPr>
        <p:txBody>
          <a:bodyPr wrap="square" rtlCol="0">
            <a:spAutoFit/>
          </a:bodyPr>
          <a:lstStyle/>
          <a:p>
            <a:r>
              <a:rPr lang="en-US" sz="3200" dirty="0" smtClean="0">
                <a:solidFill>
                  <a:srgbClr val="7F7F7F"/>
                </a:solidFill>
              </a:rPr>
              <a:t>Signifier</a:t>
            </a:r>
            <a:endParaRPr lang="en-US" sz="3200" dirty="0">
              <a:solidFill>
                <a:srgbClr val="7F7F7F"/>
              </a:solidFill>
            </a:endParaRPr>
          </a:p>
        </p:txBody>
      </p:sp>
      <p:sp>
        <p:nvSpPr>
          <p:cNvPr id="8" name="TextBox 7"/>
          <p:cNvSpPr txBox="1"/>
          <p:nvPr/>
        </p:nvSpPr>
        <p:spPr>
          <a:xfrm>
            <a:off x="5757320" y="1642533"/>
            <a:ext cx="3403598" cy="584776"/>
          </a:xfrm>
          <a:prstGeom prst="rect">
            <a:avLst/>
          </a:prstGeom>
          <a:noFill/>
        </p:spPr>
        <p:txBody>
          <a:bodyPr wrap="square" rtlCol="0">
            <a:spAutoFit/>
          </a:bodyPr>
          <a:lstStyle/>
          <a:p>
            <a:r>
              <a:rPr lang="en-US" sz="3200" dirty="0" smtClean="0">
                <a:solidFill>
                  <a:srgbClr val="7F7F7F"/>
                </a:solidFill>
              </a:rPr>
              <a:t>Signified</a:t>
            </a:r>
            <a:endParaRPr lang="en-US" sz="3200" dirty="0">
              <a:solidFill>
                <a:srgbClr val="7F7F7F"/>
              </a:solidFill>
            </a:endParaRPr>
          </a:p>
        </p:txBody>
      </p:sp>
      <p:sp>
        <p:nvSpPr>
          <p:cNvPr id="9" name="TextBox 8"/>
          <p:cNvSpPr txBox="1"/>
          <p:nvPr/>
        </p:nvSpPr>
        <p:spPr>
          <a:xfrm>
            <a:off x="5757320" y="2864383"/>
            <a:ext cx="2404533" cy="1323439"/>
          </a:xfrm>
          <a:prstGeom prst="rect">
            <a:avLst/>
          </a:prstGeom>
          <a:noFill/>
        </p:spPr>
        <p:txBody>
          <a:bodyPr wrap="square" rtlCol="0">
            <a:spAutoFit/>
          </a:bodyPr>
          <a:lstStyle/>
          <a:p>
            <a:r>
              <a:rPr lang="en-US" sz="8000" dirty="0" smtClean="0">
                <a:solidFill>
                  <a:srgbClr val="7F7F7F"/>
                </a:solidFill>
              </a:rPr>
              <a:t>tree</a:t>
            </a:r>
            <a:endParaRPr lang="en-US" sz="8000" dirty="0">
              <a:solidFill>
                <a:srgbClr val="7F7F7F"/>
              </a:solidFill>
            </a:endParaRPr>
          </a:p>
        </p:txBody>
      </p:sp>
    </p:spTree>
    <p:extLst>
      <p:ext uri="{BB962C8B-B14F-4D97-AF65-F5344CB8AC3E}">
        <p14:creationId xmlns:p14="http://schemas.microsoft.com/office/powerpoint/2010/main" val="37113388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575733"/>
            <a:ext cx="9144000" cy="584776"/>
          </a:xfrm>
          <a:prstGeom prst="rect">
            <a:avLst/>
          </a:prstGeom>
          <a:noFill/>
        </p:spPr>
        <p:txBody>
          <a:bodyPr wrap="square" rtlCol="0">
            <a:spAutoFit/>
          </a:bodyPr>
          <a:lstStyle/>
          <a:p>
            <a:pPr algn="ctr"/>
            <a:r>
              <a:rPr lang="en-US" sz="3200" dirty="0" smtClean="0">
                <a:solidFill>
                  <a:srgbClr val="7F7F7F"/>
                </a:solidFill>
              </a:rPr>
              <a:t>Sign</a:t>
            </a:r>
            <a:endParaRPr lang="en-US" sz="3200" dirty="0">
              <a:solidFill>
                <a:srgbClr val="7F7F7F"/>
              </a:solidFill>
            </a:endParaRPr>
          </a:p>
        </p:txBody>
      </p:sp>
      <p:sp>
        <p:nvSpPr>
          <p:cNvPr id="7" name="TextBox 6"/>
          <p:cNvSpPr txBox="1"/>
          <p:nvPr/>
        </p:nvSpPr>
        <p:spPr>
          <a:xfrm>
            <a:off x="1659450" y="1642533"/>
            <a:ext cx="3403598" cy="584776"/>
          </a:xfrm>
          <a:prstGeom prst="rect">
            <a:avLst/>
          </a:prstGeom>
          <a:noFill/>
        </p:spPr>
        <p:txBody>
          <a:bodyPr wrap="square" rtlCol="0">
            <a:spAutoFit/>
          </a:bodyPr>
          <a:lstStyle/>
          <a:p>
            <a:r>
              <a:rPr lang="en-US" sz="3200" dirty="0" smtClean="0">
                <a:solidFill>
                  <a:srgbClr val="7F7F7F"/>
                </a:solidFill>
              </a:rPr>
              <a:t>Signifier          </a:t>
            </a:r>
            <a:r>
              <a:rPr lang="en-US" sz="3200" b="0" i="0" dirty="0" smtClean="0">
                <a:solidFill>
                  <a:srgbClr val="7F7F7F"/>
                </a:solidFill>
                <a:latin typeface="Wingdings"/>
                <a:ea typeface="Wingdings"/>
                <a:cs typeface="Wingdings"/>
              </a:rPr>
              <a:t></a:t>
            </a:r>
            <a:endParaRPr lang="en-US" sz="3200" dirty="0">
              <a:solidFill>
                <a:srgbClr val="7F7F7F"/>
              </a:solidFill>
            </a:endParaRPr>
          </a:p>
        </p:txBody>
      </p:sp>
      <p:sp>
        <p:nvSpPr>
          <p:cNvPr id="8" name="TextBox 7"/>
          <p:cNvSpPr txBox="1"/>
          <p:nvPr/>
        </p:nvSpPr>
        <p:spPr>
          <a:xfrm>
            <a:off x="5401727" y="1642533"/>
            <a:ext cx="3403598" cy="584776"/>
          </a:xfrm>
          <a:prstGeom prst="rect">
            <a:avLst/>
          </a:prstGeom>
          <a:noFill/>
        </p:spPr>
        <p:txBody>
          <a:bodyPr wrap="square" rtlCol="0">
            <a:spAutoFit/>
          </a:bodyPr>
          <a:lstStyle/>
          <a:p>
            <a:r>
              <a:rPr lang="en-US" sz="3200" dirty="0" smtClean="0">
                <a:solidFill>
                  <a:srgbClr val="7F7F7F"/>
                </a:solidFill>
              </a:rPr>
              <a:t>Signified</a:t>
            </a:r>
            <a:endParaRPr lang="en-US" sz="3200" dirty="0">
              <a:solidFill>
                <a:srgbClr val="7F7F7F"/>
              </a:solidFill>
            </a:endParaRPr>
          </a:p>
        </p:txBody>
      </p:sp>
      <p:pic>
        <p:nvPicPr>
          <p:cNvPr id="2" name="Picture 1" descr="Mulberry+-+Logo.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733" y="3023178"/>
            <a:ext cx="3793054" cy="1343290"/>
          </a:xfrm>
          <a:prstGeom prst="rect">
            <a:avLst/>
          </a:prstGeom>
        </p:spPr>
      </p:pic>
      <p:sp>
        <p:nvSpPr>
          <p:cNvPr id="6" name="TextBox 5"/>
          <p:cNvSpPr txBox="1"/>
          <p:nvPr/>
        </p:nvSpPr>
        <p:spPr>
          <a:xfrm>
            <a:off x="5367867" y="2455333"/>
            <a:ext cx="2878666" cy="646331"/>
          </a:xfrm>
          <a:prstGeom prst="rect">
            <a:avLst/>
          </a:prstGeom>
          <a:noFill/>
        </p:spPr>
        <p:txBody>
          <a:bodyPr wrap="square" rtlCol="0">
            <a:spAutoFit/>
          </a:bodyPr>
          <a:lstStyle/>
          <a:p>
            <a:r>
              <a:rPr lang="en-US" dirty="0" smtClean="0">
                <a:solidFill>
                  <a:srgbClr val="7F7F7F"/>
                </a:solidFill>
              </a:rPr>
              <a:t>Set of brand values transferred onto the sign</a:t>
            </a:r>
            <a:endParaRPr lang="en-US" dirty="0">
              <a:solidFill>
                <a:srgbClr val="7F7F7F"/>
              </a:solidFill>
            </a:endParaRPr>
          </a:p>
        </p:txBody>
      </p:sp>
      <p:sp>
        <p:nvSpPr>
          <p:cNvPr id="10" name="TextBox 9"/>
          <p:cNvSpPr txBox="1"/>
          <p:nvPr/>
        </p:nvSpPr>
        <p:spPr>
          <a:xfrm>
            <a:off x="5367867" y="3505200"/>
            <a:ext cx="2878666" cy="1754326"/>
          </a:xfrm>
          <a:prstGeom prst="rect">
            <a:avLst/>
          </a:prstGeom>
          <a:noFill/>
        </p:spPr>
        <p:txBody>
          <a:bodyPr wrap="square" rtlCol="0">
            <a:spAutoFit/>
          </a:bodyPr>
          <a:lstStyle/>
          <a:p>
            <a:r>
              <a:rPr lang="en-US" dirty="0" smtClean="0">
                <a:solidFill>
                  <a:srgbClr val="7F7F7F"/>
                </a:solidFill>
              </a:rPr>
              <a:t>Luxury</a:t>
            </a:r>
          </a:p>
          <a:p>
            <a:r>
              <a:rPr lang="en-US" dirty="0" smtClean="0">
                <a:solidFill>
                  <a:srgbClr val="7F7F7F"/>
                </a:solidFill>
              </a:rPr>
              <a:t>Expensive</a:t>
            </a:r>
          </a:p>
          <a:p>
            <a:r>
              <a:rPr lang="en-US" dirty="0" smtClean="0">
                <a:solidFill>
                  <a:srgbClr val="7F7F7F"/>
                </a:solidFill>
              </a:rPr>
              <a:t>Fashionable</a:t>
            </a:r>
          </a:p>
          <a:p>
            <a:r>
              <a:rPr lang="en-US" dirty="0" smtClean="0">
                <a:solidFill>
                  <a:srgbClr val="7F7F7F"/>
                </a:solidFill>
              </a:rPr>
              <a:t>British</a:t>
            </a:r>
          </a:p>
          <a:p>
            <a:r>
              <a:rPr lang="en-US" dirty="0" smtClean="0">
                <a:solidFill>
                  <a:srgbClr val="7F7F7F"/>
                </a:solidFill>
              </a:rPr>
              <a:t>Timeless design</a:t>
            </a:r>
          </a:p>
          <a:p>
            <a:r>
              <a:rPr lang="en-US" dirty="0" smtClean="0">
                <a:solidFill>
                  <a:srgbClr val="7F7F7F"/>
                </a:solidFill>
              </a:rPr>
              <a:t>Traditional quality</a:t>
            </a:r>
            <a:endParaRPr lang="en-US" dirty="0">
              <a:solidFill>
                <a:srgbClr val="7F7F7F"/>
              </a:solidFill>
            </a:endParaRPr>
          </a:p>
        </p:txBody>
      </p:sp>
      <p:sp>
        <p:nvSpPr>
          <p:cNvPr id="4" name="Rectangle 3"/>
          <p:cNvSpPr/>
          <p:nvPr/>
        </p:nvSpPr>
        <p:spPr>
          <a:xfrm>
            <a:off x="7465896" y="6405935"/>
            <a:ext cx="1339429" cy="215444"/>
          </a:xfrm>
          <a:prstGeom prst="rect">
            <a:avLst/>
          </a:prstGeom>
        </p:spPr>
        <p:txBody>
          <a:bodyPr wrap="none">
            <a:spAutoFit/>
          </a:bodyPr>
          <a:lstStyle/>
          <a:p>
            <a:r>
              <a:rPr lang="en-US" sz="800" dirty="0"/>
              <a:t>http://</a:t>
            </a:r>
            <a:r>
              <a:rPr lang="en-US" sz="800" dirty="0" err="1"/>
              <a:t>ko.logovaults.com</a:t>
            </a:r>
            <a:endParaRPr lang="en-US" sz="800" dirty="0"/>
          </a:p>
        </p:txBody>
      </p:sp>
    </p:spTree>
    <p:extLst>
      <p:ext uri="{BB962C8B-B14F-4D97-AF65-F5344CB8AC3E}">
        <p14:creationId xmlns:p14="http://schemas.microsoft.com/office/powerpoint/2010/main" val="315006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3"/>
          <a:stretch>
            <a:fillRect/>
          </a:stretch>
        </p:blipFill>
        <p:spPr>
          <a:xfrm>
            <a:off x="2407920" y="376532"/>
            <a:ext cx="4612640" cy="5973152"/>
          </a:xfrm>
        </p:spPr>
      </p:pic>
    </p:spTree>
    <p:extLst>
      <p:ext uri="{BB962C8B-B14F-4D97-AF65-F5344CB8AC3E}">
        <p14:creationId xmlns:p14="http://schemas.microsoft.com/office/powerpoint/2010/main" val="17515800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4240" y="308669"/>
            <a:ext cx="6949440" cy="6296731"/>
          </a:xfrm>
        </p:spPr>
      </p:pic>
    </p:spTree>
    <p:extLst>
      <p:ext uri="{BB962C8B-B14F-4D97-AF65-F5344CB8AC3E}">
        <p14:creationId xmlns:p14="http://schemas.microsoft.com/office/powerpoint/2010/main" val="15216949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rPr>
              <a:t>Marketing  Semiotics</a:t>
            </a:r>
            <a:endParaRPr lang="en-US" dirty="0">
              <a:solidFill>
                <a:srgbClr val="7F7F7F"/>
              </a:solidFill>
            </a:endParaRPr>
          </a:p>
        </p:txBody>
      </p:sp>
      <p:sp>
        <p:nvSpPr>
          <p:cNvPr id="3" name="Content Placeholder 2"/>
          <p:cNvSpPr>
            <a:spLocks noGrp="1"/>
          </p:cNvSpPr>
          <p:nvPr>
            <p:ph idx="1"/>
          </p:nvPr>
        </p:nvSpPr>
        <p:spPr>
          <a:xfrm>
            <a:off x="457200" y="2053151"/>
            <a:ext cx="8229600" cy="4525963"/>
          </a:xfrm>
        </p:spPr>
        <p:txBody>
          <a:bodyPr/>
          <a:lstStyle/>
          <a:p>
            <a:pPr marL="0" indent="0" algn="ctr">
              <a:buNone/>
            </a:pPr>
            <a:r>
              <a:rPr lang="en-US" dirty="0" smtClean="0">
                <a:solidFill>
                  <a:srgbClr val="7F7F7F"/>
                </a:solidFill>
              </a:rPr>
              <a:t>‘Advertising is the mechanism marketers use to transfer meanings from the world of consumer to the brand’</a:t>
            </a:r>
          </a:p>
          <a:p>
            <a:pPr marL="0" indent="0" algn="ctr">
              <a:buNone/>
            </a:pPr>
            <a:r>
              <a:rPr lang="en-US" sz="1200" dirty="0" smtClean="0">
                <a:solidFill>
                  <a:srgbClr val="7F7F7F"/>
                </a:solidFill>
              </a:rPr>
              <a:t>(</a:t>
            </a:r>
            <a:r>
              <a:rPr lang="en-US" sz="1200" dirty="0" err="1" smtClean="0">
                <a:solidFill>
                  <a:srgbClr val="7F7F7F"/>
                </a:solidFill>
              </a:rPr>
              <a:t>L.R.Oswald</a:t>
            </a:r>
            <a:r>
              <a:rPr lang="en-US" sz="1200" dirty="0" smtClean="0">
                <a:solidFill>
                  <a:srgbClr val="7F7F7F"/>
                </a:solidFill>
              </a:rPr>
              <a:t> 2012)</a:t>
            </a:r>
          </a:p>
          <a:p>
            <a:pPr marL="0" indent="0" algn="ctr">
              <a:buNone/>
            </a:pPr>
            <a:endParaRPr lang="en-US" sz="1200" dirty="0">
              <a:solidFill>
                <a:srgbClr val="7F7F7F"/>
              </a:solidFill>
            </a:endParaRPr>
          </a:p>
          <a:p>
            <a:pPr marL="0" indent="0" algn="ctr">
              <a:buNone/>
            </a:pPr>
            <a:r>
              <a:rPr lang="en-US" sz="6000" dirty="0" smtClean="0">
                <a:solidFill>
                  <a:srgbClr val="7F7F7F"/>
                </a:solidFill>
              </a:rPr>
              <a:t>‘The Myth’</a:t>
            </a:r>
            <a:endParaRPr lang="en-US" sz="6000" dirty="0">
              <a:solidFill>
                <a:srgbClr val="7F7F7F"/>
              </a:solidFill>
            </a:endParaRPr>
          </a:p>
        </p:txBody>
      </p:sp>
    </p:spTree>
    <p:extLst>
      <p:ext uri="{BB962C8B-B14F-4D97-AF65-F5344CB8AC3E}">
        <p14:creationId xmlns:p14="http://schemas.microsoft.com/office/powerpoint/2010/main" val="16675980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dirty="0" smtClean="0"/>
              <a:t>Understanding the Myth</a:t>
            </a:r>
            <a:br>
              <a:rPr lang="en-US" sz="2000" dirty="0" smtClean="0"/>
            </a:br>
            <a:r>
              <a:rPr lang="en-US" sz="2000" dirty="0" smtClean="0"/>
              <a:t>Marlboro </a:t>
            </a:r>
            <a:r>
              <a:rPr lang="en-US" sz="2000" dirty="0"/>
              <a:t>Men Campaign </a:t>
            </a:r>
            <a:r>
              <a:rPr lang="en-US" sz="2000" dirty="0" smtClean="0"/>
              <a:t>1958</a:t>
            </a:r>
            <a:endParaRPr lang="en-US" sz="2000" dirty="0"/>
          </a:p>
        </p:txBody>
      </p:sp>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rcRect l="-71751" r="-71751"/>
          <a:stretch>
            <a:fillRect/>
          </a:stretch>
        </p:blipFill>
        <p:spPr>
          <a:xfrm>
            <a:off x="-2026786" y="1600200"/>
            <a:ext cx="8229600" cy="4525963"/>
          </a:xfrm>
          <a:prstGeom prst="rect">
            <a:avLst/>
          </a:prstGeom>
        </p:spPr>
      </p:pic>
      <p:pic>
        <p:nvPicPr>
          <p:cNvPr id="5" name="Picture 2" descr="marlbor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9062" y="1600200"/>
            <a:ext cx="333947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Rectangle 2"/>
          <p:cNvSpPr/>
          <p:nvPr/>
        </p:nvSpPr>
        <p:spPr>
          <a:xfrm>
            <a:off x="6906238" y="6466408"/>
            <a:ext cx="1845327" cy="215444"/>
          </a:xfrm>
          <a:prstGeom prst="rect">
            <a:avLst/>
          </a:prstGeom>
        </p:spPr>
        <p:txBody>
          <a:bodyPr wrap="none">
            <a:spAutoFit/>
          </a:bodyPr>
          <a:lstStyle/>
          <a:p>
            <a:r>
              <a:rPr lang="en-US" sz="800" dirty="0"/>
              <a:t>(Stanford School of Medicine, 2016)</a:t>
            </a:r>
          </a:p>
        </p:txBody>
      </p:sp>
    </p:spTree>
    <p:extLst>
      <p:ext uri="{BB962C8B-B14F-4D97-AF65-F5344CB8AC3E}">
        <p14:creationId xmlns:p14="http://schemas.microsoft.com/office/powerpoint/2010/main" val="30722001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605" y="2768399"/>
            <a:ext cx="8229600" cy="1143000"/>
          </a:xfrm>
        </p:spPr>
        <p:txBody>
          <a:bodyPr>
            <a:normAutofit fontScale="90000"/>
          </a:bodyPr>
          <a:lstStyle/>
          <a:p>
            <a:r>
              <a:rPr lang="en-US" dirty="0" smtClean="0">
                <a:solidFill>
                  <a:schemeClr val="bg1">
                    <a:lumMod val="50000"/>
                  </a:schemeClr>
                </a:solidFill>
              </a:rPr>
              <a:t>How are visual signs are created by the art director or designer?</a:t>
            </a:r>
            <a:br>
              <a:rPr lang="en-US" dirty="0" smtClean="0">
                <a:solidFill>
                  <a:schemeClr val="bg1">
                    <a:lumMod val="50000"/>
                  </a:schemeClr>
                </a:solidFill>
              </a:rPr>
            </a:br>
            <a:endParaRPr lang="en-US" dirty="0">
              <a:solidFill>
                <a:schemeClr val="bg1">
                  <a:lumMod val="50000"/>
                </a:schemeClr>
              </a:solidFill>
            </a:endParaRPr>
          </a:p>
        </p:txBody>
      </p:sp>
    </p:spTree>
    <p:extLst>
      <p:ext uri="{BB962C8B-B14F-4D97-AF65-F5344CB8AC3E}">
        <p14:creationId xmlns:p14="http://schemas.microsoft.com/office/powerpoint/2010/main" val="28902987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70933" y="287867"/>
            <a:ext cx="8619068" cy="6370975"/>
          </a:xfrm>
          <a:prstGeom prst="rect">
            <a:avLst/>
          </a:prstGeom>
          <a:noFill/>
        </p:spPr>
        <p:txBody>
          <a:bodyPr wrap="square" rtlCol="0">
            <a:spAutoFit/>
          </a:bodyPr>
          <a:lstStyle/>
          <a:p>
            <a:pPr algn="ctr"/>
            <a:r>
              <a:rPr lang="en-US" dirty="0" smtClean="0">
                <a:solidFill>
                  <a:srgbClr val="7F7F7F"/>
                </a:solidFill>
              </a:rPr>
              <a:t>Let’s take a look at how some brands have used the tools of </a:t>
            </a:r>
          </a:p>
          <a:p>
            <a:pPr algn="ctr"/>
            <a:r>
              <a:rPr lang="en-US" sz="3600" dirty="0" smtClean="0">
                <a:solidFill>
                  <a:srgbClr val="7F7F7F"/>
                </a:solidFill>
              </a:rPr>
              <a:t>Visual Communication </a:t>
            </a:r>
          </a:p>
          <a:p>
            <a:pPr algn="ctr"/>
            <a:r>
              <a:rPr lang="en-US" dirty="0" smtClean="0">
                <a:solidFill>
                  <a:srgbClr val="7F7F7F"/>
                </a:solidFill>
              </a:rPr>
              <a:t>to create SIGNS</a:t>
            </a:r>
          </a:p>
          <a:p>
            <a:pPr algn="ctr"/>
            <a:endParaRPr lang="en-US" dirty="0">
              <a:solidFill>
                <a:srgbClr val="7F7F7F"/>
              </a:solidFill>
            </a:endParaRPr>
          </a:p>
          <a:p>
            <a:pPr algn="ctr"/>
            <a:endParaRPr lang="en-US" dirty="0" smtClean="0">
              <a:solidFill>
                <a:srgbClr val="7F7F7F"/>
              </a:solidFill>
            </a:endParaRPr>
          </a:p>
          <a:p>
            <a:pPr algn="ctr"/>
            <a:r>
              <a:rPr lang="en-US" sz="6000" dirty="0" smtClean="0">
                <a:solidFill>
                  <a:srgbClr val="7F7F7F"/>
                </a:solidFill>
              </a:rPr>
              <a:t>COLOUR</a:t>
            </a:r>
          </a:p>
          <a:p>
            <a:pPr algn="ctr"/>
            <a:endParaRPr lang="en-US" sz="6000" dirty="0">
              <a:solidFill>
                <a:srgbClr val="7F7F7F"/>
              </a:solidFill>
            </a:endParaRPr>
          </a:p>
          <a:p>
            <a:pPr algn="ctr"/>
            <a:r>
              <a:rPr lang="en-US" sz="6000" dirty="0" smtClean="0">
                <a:solidFill>
                  <a:srgbClr val="7F7F7F"/>
                </a:solidFill>
              </a:rPr>
              <a:t>TYPOGRAPHY</a:t>
            </a:r>
          </a:p>
          <a:p>
            <a:pPr algn="ctr"/>
            <a:endParaRPr lang="en-US" sz="6000" dirty="0">
              <a:solidFill>
                <a:srgbClr val="7F7F7F"/>
              </a:solidFill>
            </a:endParaRPr>
          </a:p>
          <a:p>
            <a:pPr algn="ctr"/>
            <a:r>
              <a:rPr lang="en-US" sz="6000" dirty="0" smtClean="0">
                <a:solidFill>
                  <a:srgbClr val="7F7F7F"/>
                </a:solidFill>
              </a:rPr>
              <a:t>ICONOGRAPHY</a:t>
            </a:r>
            <a:endParaRPr lang="en-US" sz="6000" dirty="0">
              <a:solidFill>
                <a:srgbClr val="7F7F7F"/>
              </a:solidFill>
            </a:endParaRPr>
          </a:p>
        </p:txBody>
      </p:sp>
    </p:spTree>
    <p:extLst>
      <p:ext uri="{BB962C8B-B14F-4D97-AF65-F5344CB8AC3E}">
        <p14:creationId xmlns:p14="http://schemas.microsoft.com/office/powerpoint/2010/main" val="1703752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3-06 at 10.27.03.png"/>
          <p:cNvPicPr>
            <a:picLocks noGrp="1" noChangeAspect="1"/>
          </p:cNvPicPr>
          <p:nvPr>
            <p:ph idx="1"/>
          </p:nvPr>
        </p:nvPicPr>
        <p:blipFill>
          <a:blip r:embed="rId3">
            <a:extLst>
              <a:ext uri="{28A0092B-C50C-407E-A947-70E740481C1C}">
                <a14:useLocalDpi xmlns:a14="http://schemas.microsoft.com/office/drawing/2010/main" val="0"/>
              </a:ext>
            </a:extLst>
          </a:blip>
          <a:srcRect l="-29245" r="-29245"/>
          <a:stretch>
            <a:fillRect/>
          </a:stretch>
        </p:blipFill>
        <p:spPr>
          <a:xfrm>
            <a:off x="-1208279" y="394643"/>
            <a:ext cx="11443791" cy="6293644"/>
          </a:xfrm>
        </p:spPr>
      </p:pic>
      <p:sp>
        <p:nvSpPr>
          <p:cNvPr id="2" name="TextBox 1"/>
          <p:cNvSpPr txBox="1"/>
          <p:nvPr/>
        </p:nvSpPr>
        <p:spPr>
          <a:xfrm>
            <a:off x="4761799" y="1078644"/>
            <a:ext cx="3125915" cy="769441"/>
          </a:xfrm>
          <a:prstGeom prst="rect">
            <a:avLst/>
          </a:prstGeom>
          <a:noFill/>
        </p:spPr>
        <p:txBody>
          <a:bodyPr wrap="square" rtlCol="0">
            <a:spAutoFit/>
          </a:bodyPr>
          <a:lstStyle/>
          <a:p>
            <a:r>
              <a:rPr lang="en-US" sz="4400" dirty="0" smtClean="0">
                <a:solidFill>
                  <a:schemeClr val="bg1"/>
                </a:solidFill>
                <a:latin typeface="American Typewriter"/>
                <a:cs typeface="American Typewriter"/>
              </a:rPr>
              <a:t>Pantone</a:t>
            </a:r>
            <a:endParaRPr lang="en-US" sz="4400" dirty="0">
              <a:solidFill>
                <a:schemeClr val="bg1"/>
              </a:solidFill>
              <a:latin typeface="American Typewriter"/>
              <a:cs typeface="American Typewriter"/>
            </a:endParaRPr>
          </a:p>
        </p:txBody>
      </p:sp>
      <p:sp>
        <p:nvSpPr>
          <p:cNvPr id="5" name="TextBox 4"/>
          <p:cNvSpPr txBox="1"/>
          <p:nvPr/>
        </p:nvSpPr>
        <p:spPr>
          <a:xfrm>
            <a:off x="5557232" y="4945636"/>
            <a:ext cx="2330482" cy="769441"/>
          </a:xfrm>
          <a:prstGeom prst="rect">
            <a:avLst/>
          </a:prstGeom>
          <a:noFill/>
        </p:spPr>
        <p:txBody>
          <a:bodyPr wrap="square" rtlCol="0">
            <a:spAutoFit/>
          </a:bodyPr>
          <a:lstStyle/>
          <a:p>
            <a:r>
              <a:rPr lang="en-US" sz="4400" dirty="0" smtClean="0">
                <a:solidFill>
                  <a:srgbClr val="FFFFFF"/>
                </a:solidFill>
                <a:latin typeface="American Typewriter"/>
                <a:cs typeface="American Typewriter"/>
              </a:rPr>
              <a:t>RGB</a:t>
            </a:r>
            <a:endParaRPr lang="en-US" sz="4400" dirty="0">
              <a:solidFill>
                <a:srgbClr val="FFFFFF"/>
              </a:solidFill>
              <a:latin typeface="American Typewriter"/>
              <a:cs typeface="American Typewriter"/>
            </a:endParaRPr>
          </a:p>
        </p:txBody>
      </p:sp>
      <p:sp>
        <p:nvSpPr>
          <p:cNvPr id="6" name="TextBox 5"/>
          <p:cNvSpPr txBox="1"/>
          <p:nvPr/>
        </p:nvSpPr>
        <p:spPr>
          <a:xfrm>
            <a:off x="1843005" y="2747338"/>
            <a:ext cx="2330482" cy="769441"/>
          </a:xfrm>
          <a:prstGeom prst="rect">
            <a:avLst/>
          </a:prstGeom>
          <a:noFill/>
        </p:spPr>
        <p:txBody>
          <a:bodyPr wrap="square" rtlCol="0">
            <a:spAutoFit/>
          </a:bodyPr>
          <a:lstStyle/>
          <a:p>
            <a:r>
              <a:rPr lang="en-US" sz="4400" dirty="0" smtClean="0">
                <a:latin typeface="American Typewriter"/>
                <a:cs typeface="American Typewriter"/>
              </a:rPr>
              <a:t>CMYK</a:t>
            </a:r>
            <a:endParaRPr lang="en-US" sz="4400" dirty="0">
              <a:latin typeface="American Typewriter"/>
              <a:cs typeface="American Typewriter"/>
            </a:endParaRPr>
          </a:p>
        </p:txBody>
      </p:sp>
      <p:sp>
        <p:nvSpPr>
          <p:cNvPr id="3" name="Rectangle 2"/>
          <p:cNvSpPr/>
          <p:nvPr/>
        </p:nvSpPr>
        <p:spPr>
          <a:xfrm>
            <a:off x="7659164" y="6506740"/>
            <a:ext cx="1173468" cy="215444"/>
          </a:xfrm>
          <a:prstGeom prst="rect">
            <a:avLst/>
          </a:prstGeom>
        </p:spPr>
        <p:txBody>
          <a:bodyPr wrap="none">
            <a:spAutoFit/>
          </a:bodyPr>
          <a:lstStyle/>
          <a:p>
            <a:r>
              <a:rPr lang="en-US" sz="800" dirty="0" err="1"/>
              <a:t>www.redbubble.com</a:t>
            </a:r>
            <a:endParaRPr lang="en-US" sz="800" dirty="0"/>
          </a:p>
        </p:txBody>
      </p:sp>
    </p:spTree>
    <p:extLst>
      <p:ext uri="{BB962C8B-B14F-4D97-AF65-F5344CB8AC3E}">
        <p14:creationId xmlns:p14="http://schemas.microsoft.com/office/powerpoint/2010/main" val="21073607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3"/>
          <p:cNvSpPr>
            <a:spLocks noGrp="1"/>
          </p:cNvSpPr>
          <p:nvPr>
            <p:ph type="sldNum" sz="quarter" idx="12"/>
          </p:nvPr>
        </p:nvSpPr>
        <p:spPr/>
        <p:txBody>
          <a:bodyPr/>
          <a:lstStyle>
            <a:lvl1pPr eaLnBrk="0" hangingPunct="0">
              <a:defRPr sz="3200">
                <a:solidFill>
                  <a:schemeClr val="tx1"/>
                </a:solidFill>
                <a:latin typeface="Times New Roman" charset="0"/>
                <a:ea typeface="ＭＳ Ｐゴシック" charset="0"/>
                <a:cs typeface="Times New Roman" charset="0"/>
              </a:defRPr>
            </a:lvl1pPr>
            <a:lvl2pPr marL="37931725" indent="-37474525" eaLnBrk="0" hangingPunct="0">
              <a:defRPr sz="3200">
                <a:solidFill>
                  <a:schemeClr val="tx1"/>
                </a:solidFill>
                <a:latin typeface="Times New Roman" charset="0"/>
                <a:ea typeface="Times New Roman" charset="0"/>
                <a:cs typeface="Times New Roman" charset="0"/>
              </a:defRPr>
            </a:lvl2pPr>
            <a:lvl3pPr eaLnBrk="0" hangingPunct="0">
              <a:defRPr sz="3200">
                <a:solidFill>
                  <a:schemeClr val="tx1"/>
                </a:solidFill>
                <a:latin typeface="Times New Roman" charset="0"/>
                <a:ea typeface="Times New Roman" charset="0"/>
                <a:cs typeface="Times New Roman" charset="0"/>
              </a:defRPr>
            </a:lvl3pPr>
            <a:lvl4pPr eaLnBrk="0" hangingPunct="0">
              <a:defRPr sz="3200">
                <a:solidFill>
                  <a:schemeClr val="tx1"/>
                </a:solidFill>
                <a:latin typeface="Times New Roman" charset="0"/>
                <a:ea typeface="Times New Roman" charset="0"/>
                <a:cs typeface="Times New Roman" charset="0"/>
              </a:defRPr>
            </a:lvl4pPr>
            <a:lvl5pPr eaLnBrk="0" hangingPunct="0">
              <a:defRPr sz="3200">
                <a:solidFill>
                  <a:schemeClr val="tx1"/>
                </a:solidFill>
                <a:latin typeface="Times New Roman" charset="0"/>
                <a:ea typeface="Times New Roman" charset="0"/>
                <a:cs typeface="Times New Roman" charset="0"/>
              </a:defRPr>
            </a:lvl5pPr>
            <a:lvl6pPr marL="457200" eaLnBrk="0" fontAlgn="base" hangingPunct="0">
              <a:spcBef>
                <a:spcPct val="0"/>
              </a:spcBef>
              <a:spcAft>
                <a:spcPct val="0"/>
              </a:spcAft>
              <a:defRPr sz="3200">
                <a:solidFill>
                  <a:schemeClr val="tx1"/>
                </a:solidFill>
                <a:latin typeface="Times New Roman" charset="0"/>
                <a:ea typeface="Times New Roman" charset="0"/>
                <a:cs typeface="Times New Roman" charset="0"/>
              </a:defRPr>
            </a:lvl6pPr>
            <a:lvl7pPr marL="914400" eaLnBrk="0" fontAlgn="base" hangingPunct="0">
              <a:spcBef>
                <a:spcPct val="0"/>
              </a:spcBef>
              <a:spcAft>
                <a:spcPct val="0"/>
              </a:spcAft>
              <a:defRPr sz="3200">
                <a:solidFill>
                  <a:schemeClr val="tx1"/>
                </a:solidFill>
                <a:latin typeface="Times New Roman" charset="0"/>
                <a:ea typeface="Times New Roman" charset="0"/>
                <a:cs typeface="Times New Roman" charset="0"/>
              </a:defRPr>
            </a:lvl7pPr>
            <a:lvl8pPr marL="1371600" eaLnBrk="0" fontAlgn="base" hangingPunct="0">
              <a:spcBef>
                <a:spcPct val="0"/>
              </a:spcBef>
              <a:spcAft>
                <a:spcPct val="0"/>
              </a:spcAft>
              <a:defRPr sz="3200">
                <a:solidFill>
                  <a:schemeClr val="tx1"/>
                </a:solidFill>
                <a:latin typeface="Times New Roman" charset="0"/>
                <a:ea typeface="Times New Roman" charset="0"/>
                <a:cs typeface="Times New Roman" charset="0"/>
              </a:defRPr>
            </a:lvl8pPr>
            <a:lvl9pPr marL="1828800" eaLnBrk="0" fontAlgn="base" hangingPunct="0">
              <a:spcBef>
                <a:spcPct val="0"/>
              </a:spcBef>
              <a:spcAft>
                <a:spcPct val="0"/>
              </a:spcAft>
              <a:defRPr sz="3200">
                <a:solidFill>
                  <a:schemeClr val="tx1"/>
                </a:solidFill>
                <a:latin typeface="Times New Roman" charset="0"/>
                <a:ea typeface="Times New Roman" charset="0"/>
                <a:cs typeface="Times New Roman" charset="0"/>
              </a:defRPr>
            </a:lvl9pPr>
          </a:lstStyle>
          <a:p>
            <a:fld id="{4250DD20-663D-2945-A67D-A6F2B978A00D}" type="slidenum">
              <a:rPr lang="en-US" sz="1400">
                <a:latin typeface="Trebuchet MS" charset="0"/>
                <a:ea typeface="ヒラギノ角ゴ Pro W3" charset="0"/>
                <a:cs typeface="ヒラギノ角ゴ Pro W3" charset="0"/>
              </a:rPr>
              <a:pPr/>
              <a:t>23</a:t>
            </a:fld>
            <a:endParaRPr lang="en-US" sz="1400">
              <a:latin typeface="Trebuchet MS" charset="0"/>
              <a:ea typeface="ヒラギノ角ゴ Pro W3" charset="0"/>
              <a:cs typeface="ヒラギノ角ゴ Pro W3" charset="0"/>
            </a:endParaRPr>
          </a:p>
        </p:txBody>
      </p:sp>
      <p:sp>
        <p:nvSpPr>
          <p:cNvPr id="113667" name="Rectangle 2"/>
          <p:cNvSpPr>
            <a:spLocks noChangeArrowheads="1"/>
          </p:cNvSpPr>
          <p:nvPr/>
        </p:nvSpPr>
        <p:spPr bwMode="auto">
          <a:xfrm>
            <a:off x="179388" y="188913"/>
            <a:ext cx="8785225" cy="6480175"/>
          </a:xfrm>
          <a:prstGeom prst="rect">
            <a:avLst/>
          </a:prstGeom>
          <a:solidFill>
            <a:srgbClr val="FF0000"/>
          </a:solidFill>
          <a:ln w="9525">
            <a:solidFill>
              <a:srgbClr val="FF0000"/>
            </a:solidFill>
            <a:miter lim="800000"/>
            <a:headEnd/>
            <a:tailEnd/>
          </a:ln>
        </p:spPr>
        <p:txBody>
          <a:bodyPr wrap="none" anchor="ctr"/>
          <a:lstStyle/>
          <a:p>
            <a:endParaRPr lang="en-US"/>
          </a:p>
        </p:txBody>
      </p:sp>
      <p:sp>
        <p:nvSpPr>
          <p:cNvPr id="113668" name="Text Box 3"/>
          <p:cNvSpPr txBox="1">
            <a:spLocks noChangeArrowheads="1"/>
          </p:cNvSpPr>
          <p:nvPr/>
        </p:nvSpPr>
        <p:spPr bwMode="auto">
          <a:xfrm>
            <a:off x="1908175" y="476250"/>
            <a:ext cx="5832475" cy="1555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3200">
                <a:solidFill>
                  <a:schemeClr val="tx1"/>
                </a:solidFill>
                <a:latin typeface="Times New Roman" charset="0"/>
                <a:ea typeface="ＭＳ Ｐゴシック" charset="0"/>
                <a:cs typeface="Times New Roman" charset="0"/>
              </a:defRPr>
            </a:lvl1pPr>
            <a:lvl2pPr marL="37931725" indent="-37474525" eaLnBrk="0" hangingPunct="0">
              <a:defRPr sz="3200">
                <a:solidFill>
                  <a:schemeClr val="tx1"/>
                </a:solidFill>
                <a:latin typeface="Times New Roman" charset="0"/>
                <a:ea typeface="Times New Roman" charset="0"/>
                <a:cs typeface="Times New Roman" charset="0"/>
              </a:defRPr>
            </a:lvl2pPr>
            <a:lvl3pPr eaLnBrk="0" hangingPunct="0">
              <a:defRPr sz="3200">
                <a:solidFill>
                  <a:schemeClr val="tx1"/>
                </a:solidFill>
                <a:latin typeface="Times New Roman" charset="0"/>
                <a:ea typeface="Times New Roman" charset="0"/>
                <a:cs typeface="Times New Roman" charset="0"/>
              </a:defRPr>
            </a:lvl3pPr>
            <a:lvl4pPr eaLnBrk="0" hangingPunct="0">
              <a:defRPr sz="3200">
                <a:solidFill>
                  <a:schemeClr val="tx1"/>
                </a:solidFill>
                <a:latin typeface="Times New Roman" charset="0"/>
                <a:ea typeface="Times New Roman" charset="0"/>
                <a:cs typeface="Times New Roman" charset="0"/>
              </a:defRPr>
            </a:lvl4pPr>
            <a:lvl5pPr eaLnBrk="0" hangingPunct="0">
              <a:defRPr sz="3200">
                <a:solidFill>
                  <a:schemeClr val="tx1"/>
                </a:solidFill>
                <a:latin typeface="Times New Roman" charset="0"/>
                <a:ea typeface="Times New Roman" charset="0"/>
                <a:cs typeface="Times New Roman" charset="0"/>
              </a:defRPr>
            </a:lvl5pPr>
            <a:lvl6pPr marL="457200" eaLnBrk="0" fontAlgn="base" hangingPunct="0">
              <a:spcBef>
                <a:spcPct val="0"/>
              </a:spcBef>
              <a:spcAft>
                <a:spcPct val="0"/>
              </a:spcAft>
              <a:defRPr sz="3200">
                <a:solidFill>
                  <a:schemeClr val="tx1"/>
                </a:solidFill>
                <a:latin typeface="Times New Roman" charset="0"/>
                <a:ea typeface="Times New Roman" charset="0"/>
                <a:cs typeface="Times New Roman" charset="0"/>
              </a:defRPr>
            </a:lvl6pPr>
            <a:lvl7pPr marL="914400" eaLnBrk="0" fontAlgn="base" hangingPunct="0">
              <a:spcBef>
                <a:spcPct val="0"/>
              </a:spcBef>
              <a:spcAft>
                <a:spcPct val="0"/>
              </a:spcAft>
              <a:defRPr sz="3200">
                <a:solidFill>
                  <a:schemeClr val="tx1"/>
                </a:solidFill>
                <a:latin typeface="Times New Roman" charset="0"/>
                <a:ea typeface="Times New Roman" charset="0"/>
                <a:cs typeface="Times New Roman" charset="0"/>
              </a:defRPr>
            </a:lvl7pPr>
            <a:lvl8pPr marL="1371600" eaLnBrk="0" fontAlgn="base" hangingPunct="0">
              <a:spcBef>
                <a:spcPct val="0"/>
              </a:spcBef>
              <a:spcAft>
                <a:spcPct val="0"/>
              </a:spcAft>
              <a:defRPr sz="3200">
                <a:solidFill>
                  <a:schemeClr val="tx1"/>
                </a:solidFill>
                <a:latin typeface="Times New Roman" charset="0"/>
                <a:ea typeface="Times New Roman" charset="0"/>
                <a:cs typeface="Times New Roman" charset="0"/>
              </a:defRPr>
            </a:lvl8pPr>
            <a:lvl9pPr marL="1828800" eaLnBrk="0" fontAlgn="base" hangingPunct="0">
              <a:spcBef>
                <a:spcPct val="0"/>
              </a:spcBef>
              <a:spcAft>
                <a:spcPct val="0"/>
              </a:spcAft>
              <a:defRPr sz="3200">
                <a:solidFill>
                  <a:schemeClr val="tx1"/>
                </a:solidFill>
                <a:latin typeface="Times New Roman" charset="0"/>
                <a:ea typeface="Times New Roman" charset="0"/>
                <a:cs typeface="Times New Roman" charset="0"/>
              </a:defRPr>
            </a:lvl9pPr>
          </a:lstStyle>
          <a:p>
            <a:pPr algn="ctr" eaLnBrk="1" hangingPunct="1">
              <a:spcBef>
                <a:spcPct val="50000"/>
              </a:spcBef>
            </a:pPr>
            <a:r>
              <a:rPr lang="en-GB" sz="9600" dirty="0">
                <a:solidFill>
                  <a:schemeClr val="bg1"/>
                </a:solidFill>
                <a:latin typeface="American Typewriter"/>
                <a:cs typeface="American Typewriter"/>
              </a:rPr>
              <a:t>R</a:t>
            </a:r>
            <a:r>
              <a:rPr lang="en-GB" sz="9600" dirty="0" smtClean="0">
                <a:solidFill>
                  <a:schemeClr val="bg1"/>
                </a:solidFill>
                <a:latin typeface="American Typewriter"/>
                <a:cs typeface="American Typewriter"/>
              </a:rPr>
              <a:t>ed</a:t>
            </a:r>
            <a:endParaRPr lang="en-GB" sz="9600" dirty="0">
              <a:solidFill>
                <a:schemeClr val="bg1"/>
              </a:solidFill>
              <a:latin typeface="American Typewriter"/>
              <a:cs typeface="American Typewriter"/>
            </a:endParaRPr>
          </a:p>
        </p:txBody>
      </p:sp>
      <p:sp>
        <p:nvSpPr>
          <p:cNvPr id="113669" name="Text Box 4"/>
          <p:cNvSpPr txBox="1">
            <a:spLocks noChangeArrowheads="1"/>
          </p:cNvSpPr>
          <p:nvPr/>
        </p:nvSpPr>
        <p:spPr bwMode="auto">
          <a:xfrm>
            <a:off x="684213" y="2205038"/>
            <a:ext cx="7775575" cy="42473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3200">
                <a:solidFill>
                  <a:schemeClr val="tx1"/>
                </a:solidFill>
                <a:latin typeface="Times New Roman" charset="0"/>
                <a:ea typeface="ＭＳ Ｐゴシック" charset="0"/>
                <a:cs typeface="Times New Roman" charset="0"/>
              </a:defRPr>
            </a:lvl1pPr>
            <a:lvl2pPr marL="37931725" indent="-37474525" eaLnBrk="0" hangingPunct="0">
              <a:defRPr sz="3200">
                <a:solidFill>
                  <a:schemeClr val="tx1"/>
                </a:solidFill>
                <a:latin typeface="Times New Roman" charset="0"/>
                <a:ea typeface="Times New Roman" charset="0"/>
                <a:cs typeface="Times New Roman" charset="0"/>
              </a:defRPr>
            </a:lvl2pPr>
            <a:lvl3pPr eaLnBrk="0" hangingPunct="0">
              <a:defRPr sz="3200">
                <a:solidFill>
                  <a:schemeClr val="tx1"/>
                </a:solidFill>
                <a:latin typeface="Times New Roman" charset="0"/>
                <a:ea typeface="Times New Roman" charset="0"/>
                <a:cs typeface="Times New Roman" charset="0"/>
              </a:defRPr>
            </a:lvl3pPr>
            <a:lvl4pPr eaLnBrk="0" hangingPunct="0">
              <a:defRPr sz="3200">
                <a:solidFill>
                  <a:schemeClr val="tx1"/>
                </a:solidFill>
                <a:latin typeface="Times New Roman" charset="0"/>
                <a:ea typeface="Times New Roman" charset="0"/>
                <a:cs typeface="Times New Roman" charset="0"/>
              </a:defRPr>
            </a:lvl4pPr>
            <a:lvl5pPr eaLnBrk="0" hangingPunct="0">
              <a:defRPr sz="3200">
                <a:solidFill>
                  <a:schemeClr val="tx1"/>
                </a:solidFill>
                <a:latin typeface="Times New Roman" charset="0"/>
                <a:ea typeface="Times New Roman" charset="0"/>
                <a:cs typeface="Times New Roman" charset="0"/>
              </a:defRPr>
            </a:lvl5pPr>
            <a:lvl6pPr marL="457200" eaLnBrk="0" fontAlgn="base" hangingPunct="0">
              <a:spcBef>
                <a:spcPct val="0"/>
              </a:spcBef>
              <a:spcAft>
                <a:spcPct val="0"/>
              </a:spcAft>
              <a:defRPr sz="3200">
                <a:solidFill>
                  <a:schemeClr val="tx1"/>
                </a:solidFill>
                <a:latin typeface="Times New Roman" charset="0"/>
                <a:ea typeface="Times New Roman" charset="0"/>
                <a:cs typeface="Times New Roman" charset="0"/>
              </a:defRPr>
            </a:lvl6pPr>
            <a:lvl7pPr marL="914400" eaLnBrk="0" fontAlgn="base" hangingPunct="0">
              <a:spcBef>
                <a:spcPct val="0"/>
              </a:spcBef>
              <a:spcAft>
                <a:spcPct val="0"/>
              </a:spcAft>
              <a:defRPr sz="3200">
                <a:solidFill>
                  <a:schemeClr val="tx1"/>
                </a:solidFill>
                <a:latin typeface="Times New Roman" charset="0"/>
                <a:ea typeface="Times New Roman" charset="0"/>
                <a:cs typeface="Times New Roman" charset="0"/>
              </a:defRPr>
            </a:lvl7pPr>
            <a:lvl8pPr marL="1371600" eaLnBrk="0" fontAlgn="base" hangingPunct="0">
              <a:spcBef>
                <a:spcPct val="0"/>
              </a:spcBef>
              <a:spcAft>
                <a:spcPct val="0"/>
              </a:spcAft>
              <a:defRPr sz="3200">
                <a:solidFill>
                  <a:schemeClr val="tx1"/>
                </a:solidFill>
                <a:latin typeface="Times New Roman" charset="0"/>
                <a:ea typeface="Times New Roman" charset="0"/>
                <a:cs typeface="Times New Roman" charset="0"/>
              </a:defRPr>
            </a:lvl8pPr>
            <a:lvl9pPr marL="1828800" eaLnBrk="0" fontAlgn="base" hangingPunct="0">
              <a:spcBef>
                <a:spcPct val="0"/>
              </a:spcBef>
              <a:spcAft>
                <a:spcPct val="0"/>
              </a:spcAft>
              <a:defRPr sz="3200">
                <a:solidFill>
                  <a:schemeClr val="tx1"/>
                </a:solidFill>
                <a:latin typeface="Times New Roman" charset="0"/>
                <a:ea typeface="Times New Roman" charset="0"/>
                <a:cs typeface="Times New Roman" charset="0"/>
              </a:defRPr>
            </a:lvl9pPr>
          </a:lstStyle>
          <a:p>
            <a:pPr eaLnBrk="1" hangingPunct="1">
              <a:spcBef>
                <a:spcPct val="50000"/>
              </a:spcBef>
            </a:pPr>
            <a:r>
              <a:rPr lang="en-GB" sz="2000" dirty="0">
                <a:solidFill>
                  <a:srgbClr val="FFFFFF"/>
                </a:solidFill>
                <a:latin typeface="American Typewriter"/>
                <a:cs typeface="American Typewriter"/>
              </a:rPr>
              <a:t>The most emotionally intense colour, red stimulates a faster heartbeat and breathing. </a:t>
            </a:r>
          </a:p>
          <a:p>
            <a:pPr eaLnBrk="1" hangingPunct="1">
              <a:spcBef>
                <a:spcPct val="50000"/>
              </a:spcBef>
            </a:pPr>
            <a:r>
              <a:rPr lang="en-GB" sz="2000" dirty="0">
                <a:solidFill>
                  <a:srgbClr val="FFFFFF"/>
                </a:solidFill>
                <a:latin typeface="American Typewriter"/>
                <a:cs typeface="American Typewriter"/>
              </a:rPr>
              <a:t>It is also the colour of love.</a:t>
            </a:r>
          </a:p>
          <a:p>
            <a:pPr eaLnBrk="1" hangingPunct="1">
              <a:spcBef>
                <a:spcPct val="50000"/>
              </a:spcBef>
            </a:pPr>
            <a:r>
              <a:rPr lang="en-GB" sz="2000" dirty="0" smtClean="0">
                <a:solidFill>
                  <a:srgbClr val="FFFFFF"/>
                </a:solidFill>
                <a:latin typeface="American Typewriter"/>
                <a:cs typeface="American Typewriter"/>
              </a:rPr>
              <a:t>Red </a:t>
            </a:r>
            <a:r>
              <a:rPr lang="en-GB" sz="2000" dirty="0">
                <a:solidFill>
                  <a:srgbClr val="FFFFFF"/>
                </a:solidFill>
                <a:latin typeface="American Typewriter"/>
                <a:cs typeface="American Typewriter"/>
              </a:rPr>
              <a:t>clothing gets noticed and makes the wearer appear heavier. </a:t>
            </a:r>
          </a:p>
          <a:p>
            <a:pPr eaLnBrk="1" hangingPunct="1">
              <a:spcBef>
                <a:spcPct val="50000"/>
              </a:spcBef>
            </a:pPr>
            <a:r>
              <a:rPr lang="en-GB" sz="2000" dirty="0">
                <a:solidFill>
                  <a:srgbClr val="FFFFFF"/>
                </a:solidFill>
                <a:latin typeface="American Typewriter"/>
                <a:cs typeface="American Typewriter"/>
              </a:rPr>
              <a:t>Since it is an extreme colour red clothing might not help people in negotiations or confrontations</a:t>
            </a:r>
          </a:p>
          <a:p>
            <a:pPr eaLnBrk="1" hangingPunct="1">
              <a:spcBef>
                <a:spcPct val="50000"/>
              </a:spcBef>
            </a:pPr>
            <a:r>
              <a:rPr lang="en-GB" sz="2000" dirty="0">
                <a:solidFill>
                  <a:srgbClr val="FFFFFF"/>
                </a:solidFill>
                <a:latin typeface="American Typewriter"/>
                <a:cs typeface="American Typewriter"/>
              </a:rPr>
              <a:t>Red cars are the most popular but also the most targeted by thieves and stopped by the police.</a:t>
            </a:r>
          </a:p>
          <a:p>
            <a:pPr eaLnBrk="1" hangingPunct="1">
              <a:spcBef>
                <a:spcPct val="50000"/>
              </a:spcBef>
            </a:pPr>
            <a:r>
              <a:rPr lang="en-GB" sz="2000" dirty="0">
                <a:solidFill>
                  <a:srgbClr val="FFFFFF"/>
                </a:solidFill>
                <a:latin typeface="American Typewriter"/>
                <a:cs typeface="American Typewriter"/>
              </a:rPr>
              <a:t>URGENCY  PASSION  HEAT  LOVE  EXCITEMENT  STRENGTH  SEX SPEED  </a:t>
            </a:r>
            <a:r>
              <a:rPr lang="en-GB" sz="2000" dirty="0" smtClean="0">
                <a:solidFill>
                  <a:srgbClr val="FFFFFF"/>
                </a:solidFill>
                <a:latin typeface="American Typewriter"/>
                <a:cs typeface="American Typewriter"/>
              </a:rPr>
              <a:t>DANGER LIFE</a:t>
            </a:r>
            <a:endParaRPr lang="en-GB" sz="2000" dirty="0">
              <a:solidFill>
                <a:srgbClr val="FFFFFF"/>
              </a:solidFill>
              <a:latin typeface="American Typewriter"/>
              <a:cs typeface="American Typewriter"/>
            </a:endParaRPr>
          </a:p>
        </p:txBody>
      </p:sp>
    </p:spTree>
    <p:extLst>
      <p:ext uri="{BB962C8B-B14F-4D97-AF65-F5344CB8AC3E}">
        <p14:creationId xmlns:p14="http://schemas.microsoft.com/office/powerpoint/2010/main" val="32789505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3"/>
          <p:cNvSpPr>
            <a:spLocks noGrp="1"/>
          </p:cNvSpPr>
          <p:nvPr>
            <p:ph type="sldNum" sz="quarter" idx="12"/>
          </p:nvPr>
        </p:nvSpPr>
        <p:spPr/>
        <p:txBody>
          <a:bodyPr/>
          <a:lstStyle>
            <a:lvl1pPr eaLnBrk="0" hangingPunct="0">
              <a:defRPr sz="3200">
                <a:solidFill>
                  <a:schemeClr val="tx1"/>
                </a:solidFill>
                <a:latin typeface="Times New Roman" charset="0"/>
                <a:ea typeface="ＭＳ Ｐゴシック" charset="0"/>
                <a:cs typeface="Times New Roman" charset="0"/>
              </a:defRPr>
            </a:lvl1pPr>
            <a:lvl2pPr marL="37931725" indent="-37474525" eaLnBrk="0" hangingPunct="0">
              <a:defRPr sz="3200">
                <a:solidFill>
                  <a:schemeClr val="tx1"/>
                </a:solidFill>
                <a:latin typeface="Times New Roman" charset="0"/>
                <a:ea typeface="Times New Roman" charset="0"/>
                <a:cs typeface="Times New Roman" charset="0"/>
              </a:defRPr>
            </a:lvl2pPr>
            <a:lvl3pPr eaLnBrk="0" hangingPunct="0">
              <a:defRPr sz="3200">
                <a:solidFill>
                  <a:schemeClr val="tx1"/>
                </a:solidFill>
                <a:latin typeface="Times New Roman" charset="0"/>
                <a:ea typeface="Times New Roman" charset="0"/>
                <a:cs typeface="Times New Roman" charset="0"/>
              </a:defRPr>
            </a:lvl3pPr>
            <a:lvl4pPr eaLnBrk="0" hangingPunct="0">
              <a:defRPr sz="3200">
                <a:solidFill>
                  <a:schemeClr val="tx1"/>
                </a:solidFill>
                <a:latin typeface="Times New Roman" charset="0"/>
                <a:ea typeface="Times New Roman" charset="0"/>
                <a:cs typeface="Times New Roman" charset="0"/>
              </a:defRPr>
            </a:lvl4pPr>
            <a:lvl5pPr eaLnBrk="0" hangingPunct="0">
              <a:defRPr sz="3200">
                <a:solidFill>
                  <a:schemeClr val="tx1"/>
                </a:solidFill>
                <a:latin typeface="Times New Roman" charset="0"/>
                <a:ea typeface="Times New Roman" charset="0"/>
                <a:cs typeface="Times New Roman" charset="0"/>
              </a:defRPr>
            </a:lvl5pPr>
            <a:lvl6pPr marL="457200" eaLnBrk="0" fontAlgn="base" hangingPunct="0">
              <a:spcBef>
                <a:spcPct val="0"/>
              </a:spcBef>
              <a:spcAft>
                <a:spcPct val="0"/>
              </a:spcAft>
              <a:defRPr sz="3200">
                <a:solidFill>
                  <a:schemeClr val="tx1"/>
                </a:solidFill>
                <a:latin typeface="Times New Roman" charset="0"/>
                <a:ea typeface="Times New Roman" charset="0"/>
                <a:cs typeface="Times New Roman" charset="0"/>
              </a:defRPr>
            </a:lvl6pPr>
            <a:lvl7pPr marL="914400" eaLnBrk="0" fontAlgn="base" hangingPunct="0">
              <a:spcBef>
                <a:spcPct val="0"/>
              </a:spcBef>
              <a:spcAft>
                <a:spcPct val="0"/>
              </a:spcAft>
              <a:defRPr sz="3200">
                <a:solidFill>
                  <a:schemeClr val="tx1"/>
                </a:solidFill>
                <a:latin typeface="Times New Roman" charset="0"/>
                <a:ea typeface="Times New Roman" charset="0"/>
                <a:cs typeface="Times New Roman" charset="0"/>
              </a:defRPr>
            </a:lvl7pPr>
            <a:lvl8pPr marL="1371600" eaLnBrk="0" fontAlgn="base" hangingPunct="0">
              <a:spcBef>
                <a:spcPct val="0"/>
              </a:spcBef>
              <a:spcAft>
                <a:spcPct val="0"/>
              </a:spcAft>
              <a:defRPr sz="3200">
                <a:solidFill>
                  <a:schemeClr val="tx1"/>
                </a:solidFill>
                <a:latin typeface="Times New Roman" charset="0"/>
                <a:ea typeface="Times New Roman" charset="0"/>
                <a:cs typeface="Times New Roman" charset="0"/>
              </a:defRPr>
            </a:lvl8pPr>
            <a:lvl9pPr marL="1828800" eaLnBrk="0" fontAlgn="base" hangingPunct="0">
              <a:spcBef>
                <a:spcPct val="0"/>
              </a:spcBef>
              <a:spcAft>
                <a:spcPct val="0"/>
              </a:spcAft>
              <a:defRPr sz="3200">
                <a:solidFill>
                  <a:schemeClr val="tx1"/>
                </a:solidFill>
                <a:latin typeface="Times New Roman" charset="0"/>
                <a:ea typeface="Times New Roman" charset="0"/>
                <a:cs typeface="Times New Roman" charset="0"/>
              </a:defRPr>
            </a:lvl9pPr>
          </a:lstStyle>
          <a:p>
            <a:fld id="{F75B218D-F8D8-9A46-BC22-B710B50929BE}" type="slidenum">
              <a:rPr lang="en-US" sz="1400">
                <a:latin typeface="Trebuchet MS" charset="0"/>
                <a:ea typeface="ヒラギノ角ゴ Pro W3" charset="0"/>
                <a:cs typeface="ヒラギノ角ゴ Pro W3" charset="0"/>
              </a:rPr>
              <a:pPr/>
              <a:t>24</a:t>
            </a:fld>
            <a:endParaRPr lang="en-US" sz="1400">
              <a:latin typeface="Trebuchet MS" charset="0"/>
              <a:ea typeface="ヒラギノ角ゴ Pro W3" charset="0"/>
              <a:cs typeface="ヒラギノ角ゴ Pro W3" charset="0"/>
            </a:endParaRPr>
          </a:p>
        </p:txBody>
      </p:sp>
      <p:pic>
        <p:nvPicPr>
          <p:cNvPr id="115715" name="Picture 2" descr="att%20dang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675" y="1107542"/>
            <a:ext cx="1296998" cy="11413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5717" name="Picture 4" descr="chilli pepp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765175"/>
            <a:ext cx="1547812" cy="2016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5718" name="Picture 5" descr="logo%20coca-col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3068638"/>
            <a:ext cx="2376487" cy="23764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5719" name="Picture 6" descr="roses-long-stem-re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67400" y="2997200"/>
            <a:ext cx="2855913" cy="2855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5720" name="Picture 7" descr="red_cross_log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2737" y="925108"/>
            <a:ext cx="1428750" cy="1819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5721" name="Rectangle 8"/>
          <p:cNvSpPr>
            <a:spLocks noChangeArrowheads="1"/>
          </p:cNvSpPr>
          <p:nvPr/>
        </p:nvSpPr>
        <p:spPr bwMode="auto">
          <a:xfrm>
            <a:off x="323850" y="5805488"/>
            <a:ext cx="8496300" cy="8617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pPr algn="ctr">
              <a:spcBef>
                <a:spcPct val="50000"/>
              </a:spcBef>
            </a:pPr>
            <a:r>
              <a:rPr lang="en-GB" sz="2000" dirty="0" smtClean="0"/>
              <a:t>URGENCY  </a:t>
            </a:r>
            <a:r>
              <a:rPr lang="en-GB" sz="2000" dirty="0"/>
              <a:t>PASSION  HEAT  LOVE  EXCITEMENT  STRENGTH  </a:t>
            </a:r>
          </a:p>
          <a:p>
            <a:pPr algn="ctr">
              <a:spcBef>
                <a:spcPct val="50000"/>
              </a:spcBef>
            </a:pPr>
            <a:r>
              <a:rPr lang="en-GB" sz="2000" dirty="0"/>
              <a:t>SEX SPEED  </a:t>
            </a:r>
            <a:r>
              <a:rPr lang="en-GB" sz="2000" dirty="0" smtClean="0"/>
              <a:t>DANGER LIFE</a:t>
            </a:r>
            <a:endParaRPr lang="en-GB" sz="2000" dirty="0"/>
          </a:p>
        </p:txBody>
      </p:sp>
      <p:pic>
        <p:nvPicPr>
          <p:cNvPr id="2" name="Picture 1" descr="Unknown.jpe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87235" y="3296718"/>
            <a:ext cx="1429667" cy="2148407"/>
          </a:xfrm>
          <a:prstGeom prst="rect">
            <a:avLst/>
          </a:prstGeom>
        </p:spPr>
      </p:pic>
    </p:spTree>
    <p:extLst>
      <p:ext uri="{BB962C8B-B14F-4D97-AF65-F5344CB8AC3E}">
        <p14:creationId xmlns:p14="http://schemas.microsoft.com/office/powerpoint/2010/main" val="17788136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d249edafe2fac37b8fbf0be14b51a5b--louboutin-pumps-christian-louboutin-sho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70100" y="0"/>
            <a:ext cx="4991266" cy="6858000"/>
          </a:xfrm>
          <a:prstGeom prst="rect">
            <a:avLst/>
          </a:prstGeom>
        </p:spPr>
      </p:pic>
      <p:sp>
        <p:nvSpPr>
          <p:cNvPr id="2" name="Rectangle 1"/>
          <p:cNvSpPr/>
          <p:nvPr/>
        </p:nvSpPr>
        <p:spPr>
          <a:xfrm>
            <a:off x="7633573" y="6528775"/>
            <a:ext cx="1144414" cy="215444"/>
          </a:xfrm>
          <a:prstGeom prst="rect">
            <a:avLst/>
          </a:prstGeom>
        </p:spPr>
        <p:txBody>
          <a:bodyPr wrap="none">
            <a:spAutoFit/>
          </a:bodyPr>
          <a:lstStyle/>
          <a:p>
            <a:r>
              <a:rPr lang="en-US" sz="800" dirty="0" err="1"/>
              <a:t>www.pinterest.co.uk</a:t>
            </a:r>
            <a:endParaRPr lang="en-US" sz="800" dirty="0"/>
          </a:p>
        </p:txBody>
      </p:sp>
    </p:spTree>
    <p:extLst>
      <p:ext uri="{BB962C8B-B14F-4D97-AF65-F5344CB8AC3E}">
        <p14:creationId xmlns:p14="http://schemas.microsoft.com/office/powerpoint/2010/main" val="31081374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3-06 at 10.21.16.png"/>
          <p:cNvPicPr>
            <a:picLocks noGrp="1" noChangeAspect="1"/>
          </p:cNvPicPr>
          <p:nvPr>
            <p:ph idx="1"/>
          </p:nvPr>
        </p:nvPicPr>
        <p:blipFill>
          <a:blip r:embed="rId3">
            <a:extLst>
              <a:ext uri="{28A0092B-C50C-407E-A947-70E740481C1C}">
                <a14:useLocalDpi xmlns:a14="http://schemas.microsoft.com/office/drawing/2010/main" val="0"/>
              </a:ext>
            </a:extLst>
          </a:blip>
          <a:srcRect t="-16505" b="-16505"/>
          <a:stretch>
            <a:fillRect/>
          </a:stretch>
        </p:blipFill>
        <p:spPr>
          <a:xfrm>
            <a:off x="0" y="-865319"/>
            <a:ext cx="9230966" cy="6746346"/>
          </a:xfrm>
        </p:spPr>
      </p:pic>
      <p:pic>
        <p:nvPicPr>
          <p:cNvPr id="5" name="Content Placeholder 3" descr="Screen Shot 2018-03-06 at 10.21.37.png"/>
          <p:cNvPicPr>
            <a:picLocks noChangeAspect="1"/>
          </p:cNvPicPr>
          <p:nvPr/>
        </p:nvPicPr>
        <p:blipFill>
          <a:blip r:embed="rId4">
            <a:extLst>
              <a:ext uri="{28A0092B-C50C-407E-A947-70E740481C1C}">
                <a14:useLocalDpi xmlns:a14="http://schemas.microsoft.com/office/drawing/2010/main" val="0"/>
              </a:ext>
            </a:extLst>
          </a:blip>
          <a:srcRect t="3519" b="3519"/>
          <a:stretch>
            <a:fillRect/>
          </a:stretch>
        </p:blipFill>
        <p:spPr>
          <a:xfrm>
            <a:off x="0" y="5005650"/>
            <a:ext cx="9144000" cy="3340490"/>
          </a:xfrm>
          <a:prstGeom prst="rect">
            <a:avLst/>
          </a:prstGeom>
        </p:spPr>
      </p:pic>
      <p:sp>
        <p:nvSpPr>
          <p:cNvPr id="3" name="Rectangle 2"/>
          <p:cNvSpPr/>
          <p:nvPr/>
        </p:nvSpPr>
        <p:spPr>
          <a:xfrm>
            <a:off x="7685417" y="5064134"/>
            <a:ext cx="1212792" cy="215444"/>
          </a:xfrm>
          <a:prstGeom prst="rect">
            <a:avLst/>
          </a:prstGeom>
        </p:spPr>
        <p:txBody>
          <a:bodyPr wrap="none">
            <a:spAutoFit/>
          </a:bodyPr>
          <a:lstStyle/>
          <a:p>
            <a:r>
              <a:rPr lang="en-US" sz="800" dirty="0" err="1"/>
              <a:t>fashionunfiltered.com</a:t>
            </a:r>
            <a:endParaRPr lang="en-US" sz="800" dirty="0"/>
          </a:p>
        </p:txBody>
      </p:sp>
    </p:spTree>
    <p:extLst>
      <p:ext uri="{BB962C8B-B14F-4D97-AF65-F5344CB8AC3E}">
        <p14:creationId xmlns:p14="http://schemas.microsoft.com/office/powerpoint/2010/main" val="42683059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latin typeface="American Typewriter"/>
                <a:cs typeface="American Typewriter"/>
              </a:rPr>
              <a:t>Iconography what is it?</a:t>
            </a:r>
            <a:endParaRPr lang="en-US" dirty="0">
              <a:solidFill>
                <a:srgbClr val="7F7F7F"/>
              </a:solidFill>
              <a:latin typeface="American Typewriter"/>
              <a:cs typeface="American Typewriter"/>
            </a:endParaRPr>
          </a:p>
        </p:txBody>
      </p:sp>
      <p:sp>
        <p:nvSpPr>
          <p:cNvPr id="3" name="Content Placeholder 2"/>
          <p:cNvSpPr>
            <a:spLocks noGrp="1"/>
          </p:cNvSpPr>
          <p:nvPr>
            <p:ph idx="1"/>
          </p:nvPr>
        </p:nvSpPr>
        <p:spPr>
          <a:xfrm>
            <a:off x="457200" y="2451562"/>
            <a:ext cx="8229600" cy="4525963"/>
          </a:xfrm>
        </p:spPr>
        <p:txBody>
          <a:bodyPr/>
          <a:lstStyle/>
          <a:p>
            <a:pPr marL="0" indent="0" algn="ctr">
              <a:buNone/>
            </a:pPr>
            <a:r>
              <a:rPr lang="en-US" dirty="0" smtClean="0">
                <a:solidFill>
                  <a:srgbClr val="7F7F7F"/>
                </a:solidFill>
                <a:latin typeface="American Typewriter"/>
                <a:cs typeface="American Typewriter"/>
              </a:rPr>
              <a:t>Graphic Device</a:t>
            </a:r>
          </a:p>
          <a:p>
            <a:pPr marL="0" indent="0" algn="ctr">
              <a:buNone/>
            </a:pPr>
            <a:r>
              <a:rPr lang="en-US" dirty="0" smtClean="0">
                <a:solidFill>
                  <a:srgbClr val="7F7F7F"/>
                </a:solidFill>
                <a:latin typeface="American Typewriter"/>
                <a:cs typeface="American Typewriter"/>
              </a:rPr>
              <a:t>Surface Pattern</a:t>
            </a:r>
          </a:p>
          <a:p>
            <a:pPr marL="0" indent="0" algn="ctr">
              <a:buNone/>
            </a:pPr>
            <a:r>
              <a:rPr lang="en-US" dirty="0" smtClean="0">
                <a:solidFill>
                  <a:srgbClr val="7F7F7F"/>
                </a:solidFill>
                <a:latin typeface="American Typewriter"/>
                <a:cs typeface="American Typewriter"/>
              </a:rPr>
              <a:t>Photography</a:t>
            </a:r>
          </a:p>
          <a:p>
            <a:pPr marL="0" indent="0" algn="ctr">
              <a:buNone/>
            </a:pPr>
            <a:r>
              <a:rPr lang="en-US" dirty="0" smtClean="0">
                <a:solidFill>
                  <a:srgbClr val="7F7F7F"/>
                </a:solidFill>
                <a:latin typeface="American Typewriter"/>
                <a:cs typeface="American Typewriter"/>
              </a:rPr>
              <a:t>Illustration</a:t>
            </a:r>
            <a:endParaRPr lang="en-US" dirty="0">
              <a:solidFill>
                <a:srgbClr val="7F7F7F"/>
              </a:solidFill>
              <a:latin typeface="American Typewriter"/>
              <a:cs typeface="American Typewriter"/>
            </a:endParaRPr>
          </a:p>
        </p:txBody>
      </p:sp>
    </p:spTree>
    <p:extLst>
      <p:ext uri="{BB962C8B-B14F-4D97-AF65-F5344CB8AC3E}">
        <p14:creationId xmlns:p14="http://schemas.microsoft.com/office/powerpoint/2010/main" val="24530044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876300" y="0"/>
            <a:ext cx="7374194" cy="6858000"/>
          </a:xfrm>
          <a:prstGeom prst="rect">
            <a:avLst/>
          </a:prstGeom>
        </p:spPr>
      </p:pic>
      <p:sp>
        <p:nvSpPr>
          <p:cNvPr id="2" name="Rectangle 1"/>
          <p:cNvSpPr/>
          <p:nvPr/>
        </p:nvSpPr>
        <p:spPr>
          <a:xfrm>
            <a:off x="7619051" y="215444"/>
            <a:ext cx="1262886" cy="215444"/>
          </a:xfrm>
          <a:prstGeom prst="rect">
            <a:avLst/>
          </a:prstGeom>
        </p:spPr>
        <p:txBody>
          <a:bodyPr wrap="none">
            <a:spAutoFit/>
          </a:bodyPr>
          <a:lstStyle/>
          <a:p>
            <a:r>
              <a:rPr lang="en-US" sz="800" dirty="0" err="1"/>
              <a:t>www.miltonglaser.com</a:t>
            </a:r>
            <a:endParaRPr lang="en-US" sz="800" dirty="0"/>
          </a:p>
        </p:txBody>
      </p:sp>
    </p:spTree>
    <p:extLst>
      <p:ext uri="{BB962C8B-B14F-4D97-AF65-F5344CB8AC3E}">
        <p14:creationId xmlns:p14="http://schemas.microsoft.com/office/powerpoint/2010/main" val="37097557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rcRect l="-98192" r="-98192"/>
          <a:stretch>
            <a:fillRect/>
          </a:stretch>
        </p:blipFill>
        <p:spPr>
          <a:xfrm>
            <a:off x="-745068" y="406400"/>
            <a:ext cx="10400297" cy="5719763"/>
          </a:xfrm>
        </p:spPr>
      </p:pic>
      <p:sp>
        <p:nvSpPr>
          <p:cNvPr id="2" name="Rectangle 1"/>
          <p:cNvSpPr/>
          <p:nvPr/>
        </p:nvSpPr>
        <p:spPr>
          <a:xfrm>
            <a:off x="6520515" y="6266934"/>
            <a:ext cx="1262886" cy="215444"/>
          </a:xfrm>
          <a:prstGeom prst="rect">
            <a:avLst/>
          </a:prstGeom>
        </p:spPr>
        <p:txBody>
          <a:bodyPr wrap="none">
            <a:spAutoFit/>
          </a:bodyPr>
          <a:lstStyle/>
          <a:p>
            <a:r>
              <a:rPr lang="en-US" sz="800" dirty="0" err="1"/>
              <a:t>www.miltonglaser.com</a:t>
            </a:r>
            <a:endParaRPr lang="en-US" sz="800" dirty="0"/>
          </a:p>
        </p:txBody>
      </p:sp>
    </p:spTree>
    <p:extLst>
      <p:ext uri="{BB962C8B-B14F-4D97-AF65-F5344CB8AC3E}">
        <p14:creationId xmlns:p14="http://schemas.microsoft.com/office/powerpoint/2010/main" val="31092048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descr="THMAS_BURBER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861" y="274638"/>
            <a:ext cx="2484320" cy="3808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2" descr="lgburber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4971" y="2082641"/>
            <a:ext cx="5748614" cy="3570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Rectangle 2"/>
          <p:cNvSpPr/>
          <p:nvPr/>
        </p:nvSpPr>
        <p:spPr>
          <a:xfrm>
            <a:off x="399062" y="6266934"/>
            <a:ext cx="1954031" cy="215444"/>
          </a:xfrm>
          <a:prstGeom prst="rect">
            <a:avLst/>
          </a:prstGeom>
        </p:spPr>
        <p:txBody>
          <a:bodyPr wrap="none">
            <a:spAutoFit/>
          </a:bodyPr>
          <a:lstStyle/>
          <a:p>
            <a:r>
              <a:rPr lang="en-US" sz="800" dirty="0"/>
              <a:t>https://</a:t>
            </a:r>
            <a:r>
              <a:rPr lang="en-US" sz="800" dirty="0" err="1"/>
              <a:t>uk.burberry.com</a:t>
            </a:r>
            <a:r>
              <a:rPr lang="en-US" sz="800" dirty="0"/>
              <a:t>/our-history/</a:t>
            </a:r>
          </a:p>
        </p:txBody>
      </p:sp>
    </p:spTree>
    <p:extLst>
      <p:ext uri="{BB962C8B-B14F-4D97-AF65-F5344CB8AC3E}">
        <p14:creationId xmlns:p14="http://schemas.microsoft.com/office/powerpoint/2010/main" val="26993053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Burberry</a:t>
            </a:r>
            <a:endParaRPr lang="en-US" dirty="0"/>
          </a:p>
        </p:txBody>
      </p:sp>
      <p:pic>
        <p:nvPicPr>
          <p:cNvPr id="4" name="Picture 2" descr="burberr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1823" r="-11823"/>
          <a:stretch>
            <a:fillRect/>
          </a:stretch>
        </p:blipFill>
        <p:spPr bwMode="auto">
          <a:xfrm>
            <a:off x="4353953" y="1653696"/>
            <a:ext cx="4332848" cy="30696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Screen Shot 2018-03-06 at 10.05.3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1704" y="1504641"/>
            <a:ext cx="2902636" cy="3581083"/>
          </a:xfrm>
          <a:prstGeom prst="rect">
            <a:avLst/>
          </a:prstGeom>
        </p:spPr>
      </p:pic>
      <p:pic>
        <p:nvPicPr>
          <p:cNvPr id="6" name="Picture 5" descr="Screen Shot 2018-03-06 at 10.06.19.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86366" y="5202725"/>
            <a:ext cx="6002379" cy="1655275"/>
          </a:xfrm>
          <a:prstGeom prst="rect">
            <a:avLst/>
          </a:prstGeom>
        </p:spPr>
      </p:pic>
      <p:sp>
        <p:nvSpPr>
          <p:cNvPr id="3" name="Rectangle 2"/>
          <p:cNvSpPr/>
          <p:nvPr/>
        </p:nvSpPr>
        <p:spPr>
          <a:xfrm>
            <a:off x="457200" y="6431578"/>
            <a:ext cx="1954031" cy="215444"/>
          </a:xfrm>
          <a:prstGeom prst="rect">
            <a:avLst/>
          </a:prstGeom>
        </p:spPr>
        <p:txBody>
          <a:bodyPr wrap="none">
            <a:spAutoFit/>
          </a:bodyPr>
          <a:lstStyle/>
          <a:p>
            <a:r>
              <a:rPr lang="en-US" sz="800" dirty="0"/>
              <a:t>https://</a:t>
            </a:r>
            <a:r>
              <a:rPr lang="en-US" sz="800" dirty="0" err="1"/>
              <a:t>uk.burberry.com</a:t>
            </a:r>
            <a:r>
              <a:rPr lang="en-US" sz="800" dirty="0"/>
              <a:t>/our-history/</a:t>
            </a:r>
          </a:p>
        </p:txBody>
      </p:sp>
    </p:spTree>
    <p:extLst>
      <p:ext uri="{BB962C8B-B14F-4D97-AF65-F5344CB8AC3E}">
        <p14:creationId xmlns:p14="http://schemas.microsoft.com/office/powerpoint/2010/main" val="14590858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3-06 at 10.13.06.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35032"/>
            <a:ext cx="9144000" cy="5712918"/>
          </a:xfrm>
          <a:prstGeom prst="rect">
            <a:avLst/>
          </a:prstGeom>
        </p:spPr>
      </p:pic>
      <p:sp>
        <p:nvSpPr>
          <p:cNvPr id="3" name="Rectangle 2"/>
          <p:cNvSpPr/>
          <p:nvPr/>
        </p:nvSpPr>
        <p:spPr>
          <a:xfrm>
            <a:off x="457200" y="6431578"/>
            <a:ext cx="1954031" cy="215444"/>
          </a:xfrm>
          <a:prstGeom prst="rect">
            <a:avLst/>
          </a:prstGeom>
        </p:spPr>
        <p:txBody>
          <a:bodyPr wrap="none">
            <a:spAutoFit/>
          </a:bodyPr>
          <a:lstStyle/>
          <a:p>
            <a:r>
              <a:rPr lang="en-US" sz="800" dirty="0"/>
              <a:t>https://</a:t>
            </a:r>
            <a:r>
              <a:rPr lang="en-US" sz="800" dirty="0" err="1"/>
              <a:t>uk.burberry.com</a:t>
            </a:r>
            <a:r>
              <a:rPr lang="en-US" sz="800" dirty="0"/>
              <a:t>/our-history/</a:t>
            </a:r>
          </a:p>
        </p:txBody>
      </p:sp>
    </p:spTree>
    <p:extLst>
      <p:ext uri="{BB962C8B-B14F-4D97-AF65-F5344CB8AC3E}">
        <p14:creationId xmlns:p14="http://schemas.microsoft.com/office/powerpoint/2010/main" val="81105437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3-06 at 12.06.46.png"/>
          <p:cNvPicPr>
            <a:picLocks noGrp="1" noChangeAspect="1"/>
          </p:cNvPicPr>
          <p:nvPr>
            <p:ph idx="1"/>
          </p:nvPr>
        </p:nvPicPr>
        <p:blipFill>
          <a:blip r:embed="rId3">
            <a:extLst>
              <a:ext uri="{28A0092B-C50C-407E-A947-70E740481C1C}">
                <a14:useLocalDpi xmlns:a14="http://schemas.microsoft.com/office/drawing/2010/main" val="0"/>
              </a:ext>
            </a:extLst>
          </a:blip>
          <a:srcRect t="9695" b="9695"/>
          <a:stretch>
            <a:fillRect/>
          </a:stretch>
        </p:blipFill>
        <p:spPr>
          <a:xfrm>
            <a:off x="457200" y="1143595"/>
            <a:ext cx="8229600" cy="4525963"/>
          </a:xfrm>
        </p:spPr>
      </p:pic>
      <p:sp>
        <p:nvSpPr>
          <p:cNvPr id="2" name="Rectangle 1"/>
          <p:cNvSpPr/>
          <p:nvPr/>
        </p:nvSpPr>
        <p:spPr>
          <a:xfrm>
            <a:off x="457200" y="6381234"/>
            <a:ext cx="1542810" cy="215444"/>
          </a:xfrm>
          <a:prstGeom prst="rect">
            <a:avLst/>
          </a:prstGeom>
        </p:spPr>
        <p:txBody>
          <a:bodyPr wrap="none">
            <a:spAutoFit/>
          </a:bodyPr>
          <a:lstStyle/>
          <a:p>
            <a:r>
              <a:rPr lang="en-US" sz="800" dirty="0"/>
              <a:t>http://</a:t>
            </a:r>
            <a:r>
              <a:rPr lang="en-US" sz="800" dirty="0" err="1"/>
              <a:t>www.sandpiperci.com</a:t>
            </a:r>
            <a:endParaRPr lang="en-US" sz="800" dirty="0"/>
          </a:p>
        </p:txBody>
      </p:sp>
    </p:spTree>
    <p:extLst>
      <p:ext uri="{BB962C8B-B14F-4D97-AF65-F5344CB8AC3E}">
        <p14:creationId xmlns:p14="http://schemas.microsoft.com/office/powerpoint/2010/main" val="246385576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3-06 at 12.07.02.png"/>
          <p:cNvPicPr>
            <a:picLocks noGrp="1" noChangeAspect="1"/>
          </p:cNvPicPr>
          <p:nvPr>
            <p:ph idx="1"/>
          </p:nvPr>
        </p:nvPicPr>
        <p:blipFill>
          <a:blip r:embed="rId3">
            <a:extLst>
              <a:ext uri="{28A0092B-C50C-407E-A947-70E740481C1C}">
                <a14:useLocalDpi xmlns:a14="http://schemas.microsoft.com/office/drawing/2010/main" val="0"/>
              </a:ext>
            </a:extLst>
          </a:blip>
          <a:srcRect t="11986" b="11986"/>
          <a:stretch>
            <a:fillRect/>
          </a:stretch>
        </p:blipFill>
        <p:spPr>
          <a:xfrm>
            <a:off x="457200" y="901023"/>
            <a:ext cx="8229600" cy="4525963"/>
          </a:xfrm>
        </p:spPr>
      </p:pic>
      <p:sp>
        <p:nvSpPr>
          <p:cNvPr id="3" name="Rectangle 2"/>
          <p:cNvSpPr/>
          <p:nvPr/>
        </p:nvSpPr>
        <p:spPr>
          <a:xfrm>
            <a:off x="457200" y="6381234"/>
            <a:ext cx="1542810" cy="215444"/>
          </a:xfrm>
          <a:prstGeom prst="rect">
            <a:avLst/>
          </a:prstGeom>
        </p:spPr>
        <p:txBody>
          <a:bodyPr wrap="none">
            <a:spAutoFit/>
          </a:bodyPr>
          <a:lstStyle/>
          <a:p>
            <a:r>
              <a:rPr lang="en-US" sz="800" dirty="0"/>
              <a:t>http://</a:t>
            </a:r>
            <a:r>
              <a:rPr lang="en-US" sz="800" dirty="0" err="1"/>
              <a:t>www.sandpiperci.com</a:t>
            </a:r>
            <a:endParaRPr lang="en-US" sz="800" dirty="0"/>
          </a:p>
        </p:txBody>
      </p:sp>
    </p:spTree>
    <p:extLst>
      <p:ext uri="{BB962C8B-B14F-4D97-AF65-F5344CB8AC3E}">
        <p14:creationId xmlns:p14="http://schemas.microsoft.com/office/powerpoint/2010/main" val="367477496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3-06 at 12.08.37.png"/>
          <p:cNvPicPr>
            <a:picLocks noGrp="1" noChangeAspect="1"/>
          </p:cNvPicPr>
          <p:nvPr>
            <p:ph idx="1"/>
          </p:nvPr>
        </p:nvPicPr>
        <p:blipFill>
          <a:blip r:embed="rId3">
            <a:extLst>
              <a:ext uri="{28A0092B-C50C-407E-A947-70E740481C1C}">
                <a14:useLocalDpi xmlns:a14="http://schemas.microsoft.com/office/drawing/2010/main" val="0"/>
              </a:ext>
            </a:extLst>
          </a:blip>
          <a:srcRect t="4364" b="4364"/>
          <a:stretch>
            <a:fillRect/>
          </a:stretch>
        </p:blipFill>
        <p:spPr>
          <a:xfrm>
            <a:off x="0" y="727714"/>
            <a:ext cx="9323087" cy="5127339"/>
          </a:xfrm>
        </p:spPr>
      </p:pic>
      <p:sp>
        <p:nvSpPr>
          <p:cNvPr id="2" name="Rectangle 1"/>
          <p:cNvSpPr/>
          <p:nvPr/>
        </p:nvSpPr>
        <p:spPr>
          <a:xfrm>
            <a:off x="6692900" y="6408748"/>
            <a:ext cx="4572000" cy="215444"/>
          </a:xfrm>
          <a:prstGeom prst="rect">
            <a:avLst/>
          </a:prstGeom>
        </p:spPr>
        <p:txBody>
          <a:bodyPr>
            <a:spAutoFit/>
          </a:bodyPr>
          <a:lstStyle/>
          <a:p>
            <a:r>
              <a:rPr lang="en-US" sz="800" dirty="0"/>
              <a:t>http://</a:t>
            </a:r>
            <a:r>
              <a:rPr lang="en-US" sz="800" dirty="0" err="1"/>
              <a:t>www.londonmosaic.com</a:t>
            </a:r>
            <a:r>
              <a:rPr lang="en-US" sz="800" dirty="0"/>
              <a:t>/bot/gallery53.htm</a:t>
            </a:r>
          </a:p>
        </p:txBody>
      </p:sp>
    </p:spTree>
    <p:extLst>
      <p:ext uri="{BB962C8B-B14F-4D97-AF65-F5344CB8AC3E}">
        <p14:creationId xmlns:p14="http://schemas.microsoft.com/office/powerpoint/2010/main" val="1512199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18-03-06 at 12.15.14.png"/>
          <p:cNvPicPr>
            <a:picLocks noGrp="1" noChangeAspect="1"/>
          </p:cNvPicPr>
          <p:nvPr>
            <p:ph idx="1"/>
          </p:nvPr>
        </p:nvPicPr>
        <p:blipFill>
          <a:blip r:embed="rId3">
            <a:extLst>
              <a:ext uri="{28A0092B-C50C-407E-A947-70E740481C1C}">
                <a14:useLocalDpi xmlns:a14="http://schemas.microsoft.com/office/drawing/2010/main" val="0"/>
              </a:ext>
            </a:extLst>
          </a:blip>
          <a:srcRect t="7781" b="7781"/>
          <a:stretch>
            <a:fillRect/>
          </a:stretch>
        </p:blipFill>
        <p:spPr/>
      </p:pic>
      <p:sp>
        <p:nvSpPr>
          <p:cNvPr id="3" name="Rectangle 2"/>
          <p:cNvSpPr/>
          <p:nvPr/>
        </p:nvSpPr>
        <p:spPr>
          <a:xfrm>
            <a:off x="5473700" y="6506052"/>
            <a:ext cx="4572000" cy="215444"/>
          </a:xfrm>
          <a:prstGeom prst="rect">
            <a:avLst/>
          </a:prstGeom>
        </p:spPr>
        <p:txBody>
          <a:bodyPr>
            <a:spAutoFit/>
          </a:bodyPr>
          <a:lstStyle/>
          <a:p>
            <a:r>
              <a:rPr lang="en-US" sz="800" dirty="0"/>
              <a:t>https://</a:t>
            </a:r>
            <a:r>
              <a:rPr lang="en-US" sz="800" dirty="0" err="1"/>
              <a:t>www.walldevil.com</a:t>
            </a:r>
            <a:r>
              <a:rPr lang="en-US" sz="800" dirty="0"/>
              <a:t>/paul-smith-background-wallpaper-185617/</a:t>
            </a:r>
          </a:p>
        </p:txBody>
      </p:sp>
    </p:spTree>
    <p:extLst>
      <p:ext uri="{BB962C8B-B14F-4D97-AF65-F5344CB8AC3E}">
        <p14:creationId xmlns:p14="http://schemas.microsoft.com/office/powerpoint/2010/main" val="189760328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3-06 at 12.18.20.png"/>
          <p:cNvPicPr>
            <a:picLocks noGrp="1" noChangeAspect="1"/>
          </p:cNvPicPr>
          <p:nvPr>
            <p:ph idx="1"/>
          </p:nvPr>
        </p:nvPicPr>
        <p:blipFill>
          <a:blip r:embed="rId3">
            <a:extLst>
              <a:ext uri="{28A0092B-C50C-407E-A947-70E740481C1C}">
                <a14:useLocalDpi xmlns:a14="http://schemas.microsoft.com/office/drawing/2010/main" val="0"/>
              </a:ext>
            </a:extLst>
          </a:blip>
          <a:srcRect t="2441" b="2441"/>
          <a:stretch>
            <a:fillRect/>
          </a:stretch>
        </p:blipFill>
        <p:spPr>
          <a:xfrm>
            <a:off x="-91930" y="1242153"/>
            <a:ext cx="9235930" cy="5079406"/>
          </a:xfrm>
        </p:spPr>
      </p:pic>
      <p:sp>
        <p:nvSpPr>
          <p:cNvPr id="3" name="Rectangle 2"/>
          <p:cNvSpPr/>
          <p:nvPr/>
        </p:nvSpPr>
        <p:spPr>
          <a:xfrm>
            <a:off x="6400800" y="6449016"/>
            <a:ext cx="4572000" cy="215444"/>
          </a:xfrm>
          <a:prstGeom prst="rect">
            <a:avLst/>
          </a:prstGeom>
        </p:spPr>
        <p:txBody>
          <a:bodyPr>
            <a:spAutoFit/>
          </a:bodyPr>
          <a:lstStyle/>
          <a:p>
            <a:r>
              <a:rPr lang="en-US" sz="800" dirty="0"/>
              <a:t>https://</a:t>
            </a:r>
            <a:r>
              <a:rPr lang="en-US" sz="800" dirty="0" err="1"/>
              <a:t>trendland.com</a:t>
            </a:r>
            <a:r>
              <a:rPr lang="en-US" sz="800" dirty="0"/>
              <a:t>/</a:t>
            </a:r>
            <a:r>
              <a:rPr lang="en-US" sz="800" dirty="0" err="1"/>
              <a:t>paul</a:t>
            </a:r>
            <a:r>
              <a:rPr lang="en-US" sz="800" dirty="0"/>
              <a:t>-smith-mini-print-</a:t>
            </a:r>
            <a:r>
              <a:rPr lang="en-US" sz="800" dirty="0" err="1"/>
              <a:t>holldal</a:t>
            </a:r>
            <a:r>
              <a:rPr lang="en-US" sz="800" dirty="0"/>
              <a:t>/</a:t>
            </a:r>
          </a:p>
        </p:txBody>
      </p:sp>
    </p:spTree>
    <p:extLst>
      <p:ext uri="{BB962C8B-B14F-4D97-AF65-F5344CB8AC3E}">
        <p14:creationId xmlns:p14="http://schemas.microsoft.com/office/powerpoint/2010/main" val="238067189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18-03-06 at 12.17.04.png"/>
          <p:cNvPicPr>
            <a:picLocks noGrp="1" noChangeAspect="1"/>
          </p:cNvPicPr>
          <p:nvPr>
            <p:ph idx="1"/>
          </p:nvPr>
        </p:nvPicPr>
        <p:blipFill>
          <a:blip r:embed="rId2">
            <a:extLst>
              <a:ext uri="{28A0092B-C50C-407E-A947-70E740481C1C}">
                <a14:useLocalDpi xmlns:a14="http://schemas.microsoft.com/office/drawing/2010/main" val="0"/>
              </a:ext>
            </a:extLst>
          </a:blip>
          <a:srcRect t="8260" b="8260"/>
          <a:stretch>
            <a:fillRect/>
          </a:stretch>
        </p:blipFill>
        <p:spPr/>
      </p:pic>
      <p:sp>
        <p:nvSpPr>
          <p:cNvPr id="3" name="Rectangle 2"/>
          <p:cNvSpPr/>
          <p:nvPr/>
        </p:nvSpPr>
        <p:spPr>
          <a:xfrm>
            <a:off x="5054600" y="6231404"/>
            <a:ext cx="4572000" cy="215444"/>
          </a:xfrm>
          <a:prstGeom prst="rect">
            <a:avLst/>
          </a:prstGeom>
        </p:spPr>
        <p:txBody>
          <a:bodyPr>
            <a:spAutoFit/>
          </a:bodyPr>
          <a:lstStyle/>
          <a:p>
            <a:r>
              <a:rPr lang="en-US" sz="800" dirty="0"/>
              <a:t>http://</a:t>
            </a:r>
            <a:r>
              <a:rPr lang="en-US" sz="800" dirty="0" err="1"/>
              <a:t>nymag.com</a:t>
            </a:r>
            <a:r>
              <a:rPr lang="en-US" sz="800" dirty="0"/>
              <a:t>/fashion/08/spring/44213/index1.html</a:t>
            </a:r>
          </a:p>
        </p:txBody>
      </p:sp>
    </p:spTree>
    <p:extLst>
      <p:ext uri="{BB962C8B-B14F-4D97-AF65-F5344CB8AC3E}">
        <p14:creationId xmlns:p14="http://schemas.microsoft.com/office/powerpoint/2010/main" val="34795333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3-06 at 12.15.39.png"/>
          <p:cNvPicPr>
            <a:picLocks noGrp="1" noChangeAspect="1"/>
          </p:cNvPicPr>
          <p:nvPr>
            <p:ph idx="1"/>
          </p:nvPr>
        </p:nvPicPr>
        <p:blipFill>
          <a:blip r:embed="rId3">
            <a:extLst>
              <a:ext uri="{28A0092B-C50C-407E-A947-70E740481C1C}">
                <a14:useLocalDpi xmlns:a14="http://schemas.microsoft.com/office/drawing/2010/main" val="0"/>
              </a:ext>
            </a:extLst>
          </a:blip>
          <a:srcRect t="-16413" b="-16413"/>
          <a:stretch>
            <a:fillRect/>
          </a:stretch>
        </p:blipFill>
        <p:spPr>
          <a:xfrm>
            <a:off x="457200" y="1516458"/>
            <a:ext cx="8229600" cy="4525963"/>
          </a:xfrm>
        </p:spPr>
      </p:pic>
      <p:sp>
        <p:nvSpPr>
          <p:cNvPr id="3" name="Rectangle 2"/>
          <p:cNvSpPr/>
          <p:nvPr/>
        </p:nvSpPr>
        <p:spPr>
          <a:xfrm>
            <a:off x="6400800" y="6449016"/>
            <a:ext cx="4572000" cy="215444"/>
          </a:xfrm>
          <a:prstGeom prst="rect">
            <a:avLst/>
          </a:prstGeom>
        </p:spPr>
        <p:txBody>
          <a:bodyPr>
            <a:spAutoFit/>
          </a:bodyPr>
          <a:lstStyle/>
          <a:p>
            <a:r>
              <a:rPr lang="en-US" sz="800" dirty="0"/>
              <a:t>https://</a:t>
            </a:r>
            <a:r>
              <a:rPr lang="en-US" sz="800" dirty="0" err="1"/>
              <a:t>trendland.com</a:t>
            </a:r>
            <a:r>
              <a:rPr lang="en-US" sz="800" dirty="0"/>
              <a:t>/</a:t>
            </a:r>
            <a:r>
              <a:rPr lang="en-US" sz="800" dirty="0" err="1"/>
              <a:t>paul</a:t>
            </a:r>
            <a:r>
              <a:rPr lang="en-US" sz="800" dirty="0"/>
              <a:t>-smith-mini-print-</a:t>
            </a:r>
            <a:r>
              <a:rPr lang="en-US" sz="800" dirty="0" err="1"/>
              <a:t>holldal</a:t>
            </a:r>
            <a:r>
              <a:rPr lang="en-US" sz="800" dirty="0"/>
              <a:t>/</a:t>
            </a:r>
          </a:p>
        </p:txBody>
      </p:sp>
    </p:spTree>
    <p:extLst>
      <p:ext uri="{BB962C8B-B14F-4D97-AF65-F5344CB8AC3E}">
        <p14:creationId xmlns:p14="http://schemas.microsoft.com/office/powerpoint/2010/main" val="355101187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Typography</a:t>
            </a:r>
            <a:endParaRPr lang="en-US" dirty="0"/>
          </a:p>
        </p:txBody>
      </p:sp>
      <p:pic>
        <p:nvPicPr>
          <p:cNvPr id="4" name="Content Placeholder 3" descr="Typography grid.pdf"/>
          <p:cNvPicPr>
            <a:picLocks noGrp="1" noChangeAspect="1"/>
          </p:cNvPicPr>
          <p:nvPr>
            <p:ph idx="1"/>
          </p:nvPr>
        </p:nvPicPr>
        <p:blipFill>
          <a:blip r:embed="rId3">
            <a:extLst>
              <a:ext uri="{28A0092B-C50C-407E-A947-70E740481C1C}">
                <a14:useLocalDpi xmlns:a14="http://schemas.microsoft.com/office/drawing/2010/main" val="0"/>
              </a:ext>
            </a:extLst>
          </a:blip>
          <a:srcRect t="11087" b="11087"/>
          <a:stretch>
            <a:fillRect/>
          </a:stretch>
        </p:blipFill>
        <p:spPr/>
      </p:pic>
      <p:sp>
        <p:nvSpPr>
          <p:cNvPr id="3" name="TextBox 2"/>
          <p:cNvSpPr txBox="1"/>
          <p:nvPr/>
        </p:nvSpPr>
        <p:spPr>
          <a:xfrm>
            <a:off x="2944501" y="2633505"/>
            <a:ext cx="4633053" cy="646331"/>
          </a:xfrm>
          <a:prstGeom prst="rect">
            <a:avLst/>
          </a:prstGeom>
          <a:noFill/>
        </p:spPr>
        <p:txBody>
          <a:bodyPr wrap="square" rtlCol="0">
            <a:spAutoFit/>
          </a:bodyPr>
          <a:lstStyle/>
          <a:p>
            <a:r>
              <a:rPr lang="en-US" sz="3600" dirty="0" smtClean="0">
                <a:solidFill>
                  <a:srgbClr val="FF2B2C"/>
                </a:solidFill>
              </a:rPr>
              <a:t>Typography</a:t>
            </a:r>
            <a:endParaRPr lang="en-US" sz="3600" dirty="0">
              <a:solidFill>
                <a:srgbClr val="FF2B2C"/>
              </a:solidFill>
            </a:endParaRPr>
          </a:p>
        </p:txBody>
      </p:sp>
      <p:sp>
        <p:nvSpPr>
          <p:cNvPr id="5" name="TextBox 4"/>
          <p:cNvSpPr txBox="1"/>
          <p:nvPr/>
        </p:nvSpPr>
        <p:spPr>
          <a:xfrm>
            <a:off x="1185069" y="3595397"/>
            <a:ext cx="4633053" cy="646331"/>
          </a:xfrm>
          <a:prstGeom prst="rect">
            <a:avLst/>
          </a:prstGeom>
          <a:noFill/>
        </p:spPr>
        <p:txBody>
          <a:bodyPr wrap="square" rtlCol="0">
            <a:spAutoFit/>
          </a:bodyPr>
          <a:lstStyle/>
          <a:p>
            <a:r>
              <a:rPr lang="en-US" sz="3600" dirty="0" smtClean="0">
                <a:solidFill>
                  <a:schemeClr val="accent4">
                    <a:lumMod val="60000"/>
                    <a:lumOff val="40000"/>
                  </a:schemeClr>
                </a:solidFill>
                <a:latin typeface="Helvetica"/>
                <a:cs typeface="Helvetica"/>
              </a:rPr>
              <a:t>Typography</a:t>
            </a:r>
            <a:endParaRPr lang="en-US" sz="3600" dirty="0">
              <a:solidFill>
                <a:schemeClr val="accent4">
                  <a:lumMod val="60000"/>
                  <a:lumOff val="40000"/>
                </a:schemeClr>
              </a:solidFill>
              <a:latin typeface="Helvetica"/>
              <a:cs typeface="Helvetica"/>
            </a:endParaRPr>
          </a:p>
        </p:txBody>
      </p:sp>
      <p:sp>
        <p:nvSpPr>
          <p:cNvPr id="6" name="TextBox 5"/>
          <p:cNvSpPr txBox="1"/>
          <p:nvPr/>
        </p:nvSpPr>
        <p:spPr>
          <a:xfrm>
            <a:off x="3236451" y="4586326"/>
            <a:ext cx="4633053" cy="646331"/>
          </a:xfrm>
          <a:prstGeom prst="rect">
            <a:avLst/>
          </a:prstGeom>
          <a:noFill/>
        </p:spPr>
        <p:txBody>
          <a:bodyPr wrap="square" rtlCol="0">
            <a:spAutoFit/>
          </a:bodyPr>
          <a:lstStyle/>
          <a:p>
            <a:r>
              <a:rPr lang="en-US" sz="3600" dirty="0" smtClean="0">
                <a:solidFill>
                  <a:schemeClr val="bg2">
                    <a:lumMod val="75000"/>
                  </a:schemeClr>
                </a:solidFill>
                <a:latin typeface="Bradley Hand Bold"/>
                <a:cs typeface="Bradley Hand Bold"/>
              </a:rPr>
              <a:t>Typography</a:t>
            </a:r>
            <a:endParaRPr lang="en-US" sz="3600" dirty="0">
              <a:solidFill>
                <a:schemeClr val="bg2">
                  <a:lumMod val="75000"/>
                </a:schemeClr>
              </a:solidFill>
              <a:latin typeface="Bradley Hand Bold"/>
              <a:cs typeface="Bradley Hand Bold"/>
            </a:endParaRPr>
          </a:p>
        </p:txBody>
      </p:sp>
      <p:sp>
        <p:nvSpPr>
          <p:cNvPr id="7" name="TextBox 6"/>
          <p:cNvSpPr txBox="1"/>
          <p:nvPr/>
        </p:nvSpPr>
        <p:spPr>
          <a:xfrm>
            <a:off x="5832077" y="2910504"/>
            <a:ext cx="2037427" cy="369332"/>
          </a:xfrm>
          <a:prstGeom prst="rect">
            <a:avLst/>
          </a:prstGeom>
          <a:noFill/>
        </p:spPr>
        <p:txBody>
          <a:bodyPr wrap="square" rtlCol="0">
            <a:spAutoFit/>
          </a:bodyPr>
          <a:lstStyle/>
          <a:p>
            <a:r>
              <a:rPr lang="en-US" dirty="0" smtClean="0"/>
              <a:t>serif</a:t>
            </a:r>
            <a:endParaRPr lang="en-US" dirty="0"/>
          </a:p>
        </p:txBody>
      </p:sp>
      <p:sp>
        <p:nvSpPr>
          <p:cNvPr id="8" name="TextBox 7"/>
          <p:cNvSpPr txBox="1"/>
          <p:nvPr/>
        </p:nvSpPr>
        <p:spPr>
          <a:xfrm>
            <a:off x="3794650" y="3878771"/>
            <a:ext cx="2037427" cy="369332"/>
          </a:xfrm>
          <a:prstGeom prst="rect">
            <a:avLst/>
          </a:prstGeom>
          <a:noFill/>
        </p:spPr>
        <p:txBody>
          <a:bodyPr wrap="square" rtlCol="0">
            <a:spAutoFit/>
          </a:bodyPr>
          <a:lstStyle/>
          <a:p>
            <a:r>
              <a:rPr lang="en-US" dirty="0" smtClean="0"/>
              <a:t>Sans serif</a:t>
            </a:r>
            <a:endParaRPr lang="en-US" dirty="0"/>
          </a:p>
        </p:txBody>
      </p:sp>
      <p:sp>
        <p:nvSpPr>
          <p:cNvPr id="9" name="TextBox 8"/>
          <p:cNvSpPr txBox="1"/>
          <p:nvPr/>
        </p:nvSpPr>
        <p:spPr>
          <a:xfrm>
            <a:off x="4477340" y="5630946"/>
            <a:ext cx="2037427" cy="369332"/>
          </a:xfrm>
          <a:prstGeom prst="rect">
            <a:avLst/>
          </a:prstGeom>
          <a:noFill/>
        </p:spPr>
        <p:txBody>
          <a:bodyPr wrap="square" rtlCol="0">
            <a:spAutoFit/>
          </a:bodyPr>
          <a:lstStyle/>
          <a:p>
            <a:r>
              <a:rPr lang="en-US" dirty="0" smtClean="0"/>
              <a:t>decorative</a:t>
            </a:r>
            <a:endParaRPr lang="en-US" dirty="0"/>
          </a:p>
        </p:txBody>
      </p:sp>
      <p:sp>
        <p:nvSpPr>
          <p:cNvPr id="10" name="TextBox 9"/>
          <p:cNvSpPr txBox="1"/>
          <p:nvPr/>
        </p:nvSpPr>
        <p:spPr>
          <a:xfrm>
            <a:off x="1185069" y="5479832"/>
            <a:ext cx="4633053" cy="646331"/>
          </a:xfrm>
          <a:prstGeom prst="rect">
            <a:avLst/>
          </a:prstGeom>
          <a:noFill/>
        </p:spPr>
        <p:txBody>
          <a:bodyPr wrap="square" rtlCol="0">
            <a:spAutoFit/>
          </a:bodyPr>
          <a:lstStyle/>
          <a:p>
            <a:r>
              <a:rPr lang="en-US" sz="3600" dirty="0" smtClean="0">
                <a:solidFill>
                  <a:schemeClr val="bg2">
                    <a:lumMod val="75000"/>
                  </a:schemeClr>
                </a:solidFill>
                <a:latin typeface="Phosphate Inline"/>
                <a:cs typeface="Phosphate Inline"/>
              </a:rPr>
              <a:t>Typography</a:t>
            </a:r>
            <a:endParaRPr lang="en-US" sz="3600" dirty="0">
              <a:solidFill>
                <a:schemeClr val="bg2">
                  <a:lumMod val="75000"/>
                </a:schemeClr>
              </a:solidFill>
              <a:latin typeface="Phosphate Inline"/>
              <a:cs typeface="Phosphate Inline"/>
            </a:endParaRPr>
          </a:p>
        </p:txBody>
      </p:sp>
      <p:sp>
        <p:nvSpPr>
          <p:cNvPr id="11" name="TextBox 10"/>
          <p:cNvSpPr txBox="1"/>
          <p:nvPr/>
        </p:nvSpPr>
        <p:spPr>
          <a:xfrm>
            <a:off x="5941508" y="4863325"/>
            <a:ext cx="2487299" cy="369332"/>
          </a:xfrm>
          <a:prstGeom prst="rect">
            <a:avLst/>
          </a:prstGeom>
          <a:noFill/>
        </p:spPr>
        <p:txBody>
          <a:bodyPr wrap="square" rtlCol="0">
            <a:spAutoFit/>
          </a:bodyPr>
          <a:lstStyle/>
          <a:p>
            <a:r>
              <a:rPr lang="en-US" dirty="0" smtClean="0"/>
              <a:t>Hand drawn script</a:t>
            </a:r>
            <a:endParaRPr lang="en-US" dirty="0"/>
          </a:p>
        </p:txBody>
      </p:sp>
    </p:spTree>
    <p:extLst>
      <p:ext uri="{BB962C8B-B14F-4D97-AF65-F5344CB8AC3E}">
        <p14:creationId xmlns:p14="http://schemas.microsoft.com/office/powerpoint/2010/main" val="172547287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stretch>
            <a:fillRect/>
          </a:stretch>
        </p:blipFill>
        <p:spPr>
          <a:xfrm>
            <a:off x="1617357" y="629920"/>
            <a:ext cx="5909286" cy="5425123"/>
          </a:xfrm>
        </p:spPr>
      </p:pic>
    </p:spTree>
    <p:extLst>
      <p:ext uri="{BB962C8B-B14F-4D97-AF65-F5344CB8AC3E}">
        <p14:creationId xmlns:p14="http://schemas.microsoft.com/office/powerpoint/2010/main" val="16052490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3"/>
          <a:stretch>
            <a:fillRect/>
          </a:stretch>
        </p:blipFill>
        <p:spPr>
          <a:xfrm>
            <a:off x="2286" y="0"/>
            <a:ext cx="9141714" cy="6858000"/>
          </a:xfrm>
          <a:prstGeom prst="rect">
            <a:avLst/>
          </a:prstGeom>
        </p:spPr>
      </p:pic>
      <p:sp>
        <p:nvSpPr>
          <p:cNvPr id="6" name="Content Placeholder 5"/>
          <p:cNvSpPr>
            <a:spLocks noGrp="1"/>
          </p:cNvSpPr>
          <p:nvPr>
            <p:ph idx="1"/>
          </p:nvPr>
        </p:nvSpPr>
        <p:spPr/>
        <p:txBody>
          <a:bodyPr/>
          <a:lstStyle/>
          <a:p>
            <a:endParaRPr lang="en-US" dirty="0"/>
          </a:p>
        </p:txBody>
      </p:sp>
    </p:spTree>
    <p:extLst>
      <p:ext uri="{BB962C8B-B14F-4D97-AF65-F5344CB8AC3E}">
        <p14:creationId xmlns:p14="http://schemas.microsoft.com/office/powerpoint/2010/main" val="17161171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3-08 at 08.59.2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31313"/>
            <a:ext cx="9144000" cy="4659923"/>
          </a:xfrm>
          <a:prstGeom prst="rect">
            <a:avLst/>
          </a:prstGeom>
        </p:spPr>
      </p:pic>
      <p:sp>
        <p:nvSpPr>
          <p:cNvPr id="3" name="Rectangle 2"/>
          <p:cNvSpPr/>
          <p:nvPr/>
        </p:nvSpPr>
        <p:spPr>
          <a:xfrm>
            <a:off x="4917743" y="6393561"/>
            <a:ext cx="4572000" cy="338554"/>
          </a:xfrm>
          <a:prstGeom prst="rect">
            <a:avLst/>
          </a:prstGeom>
        </p:spPr>
        <p:txBody>
          <a:bodyPr>
            <a:spAutoFit/>
          </a:bodyPr>
          <a:lstStyle/>
          <a:p>
            <a:r>
              <a:rPr lang="en-US" sz="800" dirty="0"/>
              <a:t>https://</a:t>
            </a:r>
            <a:r>
              <a:rPr lang="en-US" sz="800" dirty="0" err="1"/>
              <a:t>www.designhill.com</a:t>
            </a:r>
            <a:r>
              <a:rPr lang="en-US" sz="800" dirty="0"/>
              <a:t>/design-blog/9-surprising-facts-you-didnt-know-about-nike-swoosh-logo/</a:t>
            </a:r>
          </a:p>
        </p:txBody>
      </p:sp>
    </p:spTree>
    <p:extLst>
      <p:ext uri="{BB962C8B-B14F-4D97-AF65-F5344CB8AC3E}">
        <p14:creationId xmlns:p14="http://schemas.microsoft.com/office/powerpoint/2010/main" val="90542355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889000"/>
            <a:ext cx="7620000" cy="5080000"/>
          </a:xfrm>
          <a:prstGeom prst="rect">
            <a:avLst/>
          </a:prstGeom>
        </p:spPr>
      </p:pic>
    </p:spTree>
    <p:extLst>
      <p:ext uri="{BB962C8B-B14F-4D97-AF65-F5344CB8AC3E}">
        <p14:creationId xmlns:p14="http://schemas.microsoft.com/office/powerpoint/2010/main" val="7410975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46138"/>
            <a:ext cx="8229600" cy="1143000"/>
          </a:xfrm>
        </p:spPr>
        <p:txBody>
          <a:bodyPr>
            <a:normAutofit fontScale="90000"/>
          </a:bodyPr>
          <a:lstStyle/>
          <a:p>
            <a:r>
              <a:rPr lang="en-US" dirty="0" smtClean="0">
                <a:solidFill>
                  <a:srgbClr val="7F7F7F"/>
                </a:solidFill>
                <a:latin typeface="American Typewriter"/>
                <a:cs typeface="American Typewriter"/>
              </a:rPr>
              <a:t>Visual Tropes</a:t>
            </a:r>
            <a:br>
              <a:rPr lang="en-US" dirty="0" smtClean="0">
                <a:solidFill>
                  <a:srgbClr val="7F7F7F"/>
                </a:solidFill>
                <a:latin typeface="American Typewriter"/>
                <a:cs typeface="American Typewriter"/>
              </a:rPr>
            </a:br>
            <a:r>
              <a:rPr lang="en-US" dirty="0" smtClean="0">
                <a:solidFill>
                  <a:srgbClr val="7F7F7F"/>
                </a:solidFill>
                <a:latin typeface="American Typewriter"/>
                <a:cs typeface="American Typewriter"/>
              </a:rPr>
              <a:t/>
            </a:r>
            <a:br>
              <a:rPr lang="en-US" dirty="0" smtClean="0">
                <a:solidFill>
                  <a:srgbClr val="7F7F7F"/>
                </a:solidFill>
                <a:latin typeface="American Typewriter"/>
                <a:cs typeface="American Typewriter"/>
              </a:rPr>
            </a:br>
            <a:r>
              <a:rPr lang="en-US" dirty="0" smtClean="0">
                <a:solidFill>
                  <a:srgbClr val="7F7F7F"/>
                </a:solidFill>
                <a:latin typeface="American Typewriter"/>
                <a:cs typeface="American Typewriter"/>
              </a:rPr>
              <a:t>Metaphor</a:t>
            </a:r>
            <a:endParaRPr lang="en-US" dirty="0">
              <a:solidFill>
                <a:srgbClr val="7F7F7F"/>
              </a:solidFill>
              <a:latin typeface="American Typewriter"/>
              <a:cs typeface="American Typewriter"/>
            </a:endParaRPr>
          </a:p>
        </p:txBody>
      </p:sp>
      <p:sp>
        <p:nvSpPr>
          <p:cNvPr id="3" name="Content Placeholder 2"/>
          <p:cNvSpPr>
            <a:spLocks noGrp="1"/>
          </p:cNvSpPr>
          <p:nvPr>
            <p:ph idx="1"/>
          </p:nvPr>
        </p:nvSpPr>
        <p:spPr>
          <a:xfrm>
            <a:off x="457200" y="2633000"/>
            <a:ext cx="8229600" cy="4525963"/>
          </a:xfrm>
        </p:spPr>
        <p:txBody>
          <a:bodyPr/>
          <a:lstStyle/>
          <a:p>
            <a:pPr marL="0" indent="0" algn="ctr">
              <a:buNone/>
            </a:pPr>
            <a:r>
              <a:rPr lang="en-US" dirty="0" smtClean="0">
                <a:solidFill>
                  <a:srgbClr val="7F7F7F"/>
                </a:solidFill>
                <a:latin typeface="American Typewriter"/>
                <a:cs typeface="American Typewriter"/>
              </a:rPr>
              <a:t>‘The essence of metaphor is understanding and experiencing one kind of thing in terms of another’</a:t>
            </a:r>
          </a:p>
          <a:p>
            <a:endParaRPr lang="en-US" dirty="0">
              <a:solidFill>
                <a:srgbClr val="7F7F7F"/>
              </a:solidFill>
              <a:latin typeface="American Typewriter"/>
              <a:cs typeface="American Typewriter"/>
            </a:endParaRPr>
          </a:p>
          <a:p>
            <a:pPr marL="0" indent="0">
              <a:buNone/>
            </a:pPr>
            <a:r>
              <a:rPr lang="en-US" sz="1400" dirty="0" smtClean="0">
                <a:solidFill>
                  <a:srgbClr val="7F7F7F"/>
                </a:solidFill>
                <a:latin typeface="American Typewriter"/>
                <a:cs typeface="American Typewriter"/>
              </a:rPr>
              <a:t>(</a:t>
            </a:r>
            <a:r>
              <a:rPr lang="en-US" sz="1400" dirty="0" err="1" smtClean="0">
                <a:solidFill>
                  <a:srgbClr val="7F7F7F"/>
                </a:solidFill>
                <a:latin typeface="American Typewriter"/>
                <a:cs typeface="American Typewriter"/>
              </a:rPr>
              <a:t>Lakoff</a:t>
            </a:r>
            <a:r>
              <a:rPr lang="en-US" sz="1400" dirty="0" smtClean="0">
                <a:solidFill>
                  <a:srgbClr val="7F7F7F"/>
                </a:solidFill>
                <a:latin typeface="American Typewriter"/>
                <a:cs typeface="American Typewriter"/>
              </a:rPr>
              <a:t> &amp; Johnson, Metaphors we live by)</a:t>
            </a:r>
            <a:endParaRPr lang="en-US" sz="1400" dirty="0">
              <a:solidFill>
                <a:srgbClr val="7F7F7F"/>
              </a:solidFill>
              <a:latin typeface="American Typewriter"/>
              <a:cs typeface="American Typewriter"/>
            </a:endParaRPr>
          </a:p>
        </p:txBody>
      </p:sp>
    </p:spTree>
    <p:extLst>
      <p:ext uri="{BB962C8B-B14F-4D97-AF65-F5344CB8AC3E}">
        <p14:creationId xmlns:p14="http://schemas.microsoft.com/office/powerpoint/2010/main" val="47036072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latin typeface="American Typewriter"/>
                <a:cs typeface="American Typewriter"/>
              </a:rPr>
              <a:t>Examples</a:t>
            </a:r>
            <a:endParaRPr lang="en-US" dirty="0">
              <a:solidFill>
                <a:srgbClr val="7F7F7F"/>
              </a:solidFill>
              <a:latin typeface="American Typewriter"/>
              <a:cs typeface="American Typewriter"/>
            </a:endParaRPr>
          </a:p>
        </p:txBody>
      </p:sp>
      <p:sp>
        <p:nvSpPr>
          <p:cNvPr id="3" name="Content Placeholder 2"/>
          <p:cNvSpPr>
            <a:spLocks noGrp="1"/>
          </p:cNvSpPr>
          <p:nvPr>
            <p:ph idx="1"/>
          </p:nvPr>
        </p:nvSpPr>
        <p:spPr/>
        <p:txBody>
          <a:bodyPr>
            <a:normAutofit/>
          </a:bodyPr>
          <a:lstStyle/>
          <a:p>
            <a:r>
              <a:rPr lang="en-US" dirty="0" smtClean="0">
                <a:solidFill>
                  <a:srgbClr val="7F7F7F"/>
                </a:solidFill>
                <a:latin typeface="American Typewriter"/>
                <a:cs typeface="American Typewriter"/>
              </a:rPr>
              <a:t>It’s raining cats and dogs</a:t>
            </a:r>
          </a:p>
          <a:p>
            <a:r>
              <a:rPr lang="en-US" dirty="0" smtClean="0">
                <a:solidFill>
                  <a:srgbClr val="7F7F7F"/>
                </a:solidFill>
                <a:latin typeface="American Typewriter"/>
                <a:cs typeface="American Typewriter"/>
              </a:rPr>
              <a:t>Seeing red</a:t>
            </a:r>
          </a:p>
          <a:p>
            <a:r>
              <a:rPr lang="en-US" dirty="0" smtClean="0">
                <a:solidFill>
                  <a:srgbClr val="7F7F7F"/>
                </a:solidFill>
                <a:latin typeface="American Typewriter"/>
                <a:cs typeface="American Typewriter"/>
              </a:rPr>
              <a:t>In the red</a:t>
            </a:r>
          </a:p>
          <a:p>
            <a:r>
              <a:rPr lang="en-US" dirty="0" smtClean="0">
                <a:solidFill>
                  <a:srgbClr val="7F7F7F"/>
                </a:solidFill>
                <a:latin typeface="American Typewriter"/>
                <a:cs typeface="American Typewriter"/>
              </a:rPr>
              <a:t>Seeing through rose tinted glasses</a:t>
            </a:r>
          </a:p>
          <a:p>
            <a:r>
              <a:rPr lang="en-US" dirty="0" smtClean="0">
                <a:solidFill>
                  <a:srgbClr val="7F7F7F"/>
                </a:solidFill>
                <a:latin typeface="American Typewriter"/>
                <a:cs typeface="American Typewriter"/>
              </a:rPr>
              <a:t>Glass half full</a:t>
            </a:r>
          </a:p>
          <a:p>
            <a:r>
              <a:rPr lang="en-US" dirty="0" smtClean="0">
                <a:solidFill>
                  <a:srgbClr val="7F7F7F"/>
                </a:solidFill>
                <a:latin typeface="American Typewriter"/>
                <a:cs typeface="American Typewriter"/>
              </a:rPr>
              <a:t>She made her mark on the world</a:t>
            </a:r>
          </a:p>
          <a:p>
            <a:r>
              <a:rPr lang="en-US" dirty="0" smtClean="0">
                <a:solidFill>
                  <a:srgbClr val="7F7F7F"/>
                </a:solidFill>
                <a:latin typeface="American Typewriter"/>
                <a:cs typeface="American Typewriter"/>
              </a:rPr>
              <a:t>It blew </a:t>
            </a:r>
            <a:r>
              <a:rPr lang="en-US" smtClean="0">
                <a:solidFill>
                  <a:srgbClr val="7F7F7F"/>
                </a:solidFill>
                <a:latin typeface="American Typewriter"/>
                <a:cs typeface="American Typewriter"/>
              </a:rPr>
              <a:t>me away</a:t>
            </a:r>
            <a:endParaRPr lang="en-US" dirty="0" smtClean="0">
              <a:solidFill>
                <a:srgbClr val="7F7F7F"/>
              </a:solidFill>
              <a:latin typeface="American Typewriter"/>
              <a:cs typeface="American Typewriter"/>
            </a:endParaRPr>
          </a:p>
        </p:txBody>
      </p:sp>
    </p:spTree>
    <p:extLst>
      <p:ext uri="{BB962C8B-B14F-4D97-AF65-F5344CB8AC3E}">
        <p14:creationId xmlns:p14="http://schemas.microsoft.com/office/powerpoint/2010/main" val="42673081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F7F7F"/>
                </a:solidFill>
              </a:rPr>
              <a:t>M</a:t>
            </a:r>
            <a:r>
              <a:rPr lang="en-US" dirty="0" smtClean="0">
                <a:solidFill>
                  <a:srgbClr val="7F7F7F"/>
                </a:solidFill>
              </a:rPr>
              <a:t>etaphors are not real</a:t>
            </a:r>
            <a:endParaRPr lang="en-US" dirty="0">
              <a:solidFill>
                <a:srgbClr val="7F7F7F"/>
              </a:solidFill>
            </a:endParaRPr>
          </a:p>
        </p:txBody>
      </p:sp>
      <p:sp>
        <p:nvSpPr>
          <p:cNvPr id="3" name="Content Placeholder 2"/>
          <p:cNvSpPr>
            <a:spLocks noGrp="1"/>
          </p:cNvSpPr>
          <p:nvPr>
            <p:ph idx="1"/>
          </p:nvPr>
        </p:nvSpPr>
        <p:spPr/>
        <p:txBody>
          <a:bodyPr/>
          <a:lstStyle/>
          <a:p>
            <a:pPr marL="0" indent="0">
              <a:buNone/>
            </a:pPr>
            <a:r>
              <a:rPr lang="en-US" dirty="0" smtClean="0">
                <a:solidFill>
                  <a:srgbClr val="7F7F7F"/>
                </a:solidFill>
              </a:rPr>
              <a:t>They live in the world of our imagination.</a:t>
            </a:r>
          </a:p>
          <a:p>
            <a:pPr marL="0" indent="0">
              <a:buNone/>
            </a:pPr>
            <a:endParaRPr lang="en-US" dirty="0" smtClean="0">
              <a:solidFill>
                <a:srgbClr val="7F7F7F"/>
              </a:solidFill>
            </a:endParaRPr>
          </a:p>
          <a:p>
            <a:pPr marL="0" indent="0">
              <a:buNone/>
            </a:pPr>
            <a:r>
              <a:rPr lang="en-US" dirty="0" smtClean="0">
                <a:solidFill>
                  <a:srgbClr val="7F7F7F"/>
                </a:solidFill>
              </a:rPr>
              <a:t>Poetry</a:t>
            </a:r>
          </a:p>
          <a:p>
            <a:pPr marL="0" indent="0">
              <a:buNone/>
            </a:pPr>
            <a:r>
              <a:rPr lang="en-US" dirty="0" smtClean="0">
                <a:solidFill>
                  <a:srgbClr val="7F7F7F"/>
                </a:solidFill>
              </a:rPr>
              <a:t>Art </a:t>
            </a:r>
          </a:p>
          <a:p>
            <a:pPr marL="0" indent="0">
              <a:buNone/>
            </a:pPr>
            <a:r>
              <a:rPr lang="en-US" dirty="0" smtClean="0">
                <a:solidFill>
                  <a:srgbClr val="7F7F7F"/>
                </a:solidFill>
              </a:rPr>
              <a:t>Advertising</a:t>
            </a:r>
          </a:p>
          <a:p>
            <a:pPr marL="0" indent="0">
              <a:buNone/>
            </a:pPr>
            <a:endParaRPr lang="en-US" dirty="0" smtClean="0">
              <a:solidFill>
                <a:srgbClr val="7F7F7F"/>
              </a:solidFill>
            </a:endParaRPr>
          </a:p>
          <a:p>
            <a:pPr marL="0" indent="0">
              <a:buNone/>
            </a:pPr>
            <a:r>
              <a:rPr lang="en-US" dirty="0" smtClean="0">
                <a:solidFill>
                  <a:srgbClr val="7F7F7F"/>
                </a:solidFill>
              </a:rPr>
              <a:t>We all speak using metaphor everyday!</a:t>
            </a:r>
            <a:endParaRPr lang="en-US" dirty="0">
              <a:solidFill>
                <a:srgbClr val="7F7F7F"/>
              </a:solidFill>
            </a:endParaRPr>
          </a:p>
        </p:txBody>
      </p:sp>
    </p:spTree>
    <p:extLst>
      <p:ext uri="{BB962C8B-B14F-4D97-AF65-F5344CB8AC3E}">
        <p14:creationId xmlns:p14="http://schemas.microsoft.com/office/powerpoint/2010/main" val="325005999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F7F7F"/>
                </a:solidFill>
                <a:latin typeface="American Typewriter"/>
                <a:cs typeface="American Typewriter"/>
              </a:rPr>
              <a:t>Literal Metaphor</a:t>
            </a:r>
            <a:endParaRPr lang="en-US" dirty="0">
              <a:solidFill>
                <a:srgbClr val="7F7F7F"/>
              </a:solidFill>
              <a:latin typeface="American Typewriter"/>
              <a:cs typeface="American Typewriter"/>
            </a:endParaRPr>
          </a:p>
        </p:txBody>
      </p:sp>
      <p:sp>
        <p:nvSpPr>
          <p:cNvPr id="3" name="Content Placeholder 2"/>
          <p:cNvSpPr>
            <a:spLocks noGrp="1"/>
          </p:cNvSpPr>
          <p:nvPr>
            <p:ph idx="1"/>
          </p:nvPr>
        </p:nvSpPr>
        <p:spPr/>
        <p:txBody>
          <a:bodyPr/>
          <a:lstStyle/>
          <a:p>
            <a:pPr marL="0" indent="0">
              <a:buNone/>
            </a:pPr>
            <a:r>
              <a:rPr lang="en-US" dirty="0">
                <a:solidFill>
                  <a:srgbClr val="7F7F7F"/>
                </a:solidFill>
                <a:latin typeface="American Typewriter"/>
                <a:cs typeface="American Typewriter"/>
              </a:rPr>
              <a:t>“Just remember, </a:t>
            </a:r>
            <a:r>
              <a:rPr lang="en-US" dirty="0" err="1">
                <a:solidFill>
                  <a:srgbClr val="7F7F7F"/>
                </a:solidFill>
                <a:latin typeface="American Typewriter"/>
                <a:cs typeface="American Typewriter"/>
              </a:rPr>
              <a:t>Callum</a:t>
            </a:r>
            <a:r>
              <a:rPr lang="en-US" dirty="0">
                <a:solidFill>
                  <a:srgbClr val="7F7F7F"/>
                </a:solidFill>
                <a:latin typeface="American Typewriter"/>
                <a:cs typeface="American Typewriter"/>
              </a:rPr>
              <a:t> when you’re floating up and up in your bubble, that bubbles have a habit of bursting. The higher you climb, the further you have to fall.” </a:t>
            </a:r>
            <a:endParaRPr lang="en-US" dirty="0" smtClean="0">
              <a:solidFill>
                <a:srgbClr val="7F7F7F"/>
              </a:solidFill>
              <a:latin typeface="American Typewriter"/>
              <a:cs typeface="American Typewriter"/>
            </a:endParaRPr>
          </a:p>
          <a:p>
            <a:pPr marL="0" indent="0">
              <a:buNone/>
            </a:pPr>
            <a:endParaRPr lang="en-US" dirty="0" smtClean="0">
              <a:solidFill>
                <a:srgbClr val="7F7F7F"/>
              </a:solidFill>
              <a:latin typeface="American Typewriter"/>
              <a:cs typeface="American Typewriter"/>
            </a:endParaRPr>
          </a:p>
          <a:p>
            <a:pPr marL="0" indent="0">
              <a:buNone/>
            </a:pPr>
            <a:r>
              <a:rPr lang="en-US" sz="1200" dirty="0" err="1" smtClean="0">
                <a:solidFill>
                  <a:srgbClr val="7F7F7F"/>
                </a:solidFill>
                <a:latin typeface="American Typewriter"/>
                <a:cs typeface="American Typewriter"/>
              </a:rPr>
              <a:t>Malorie</a:t>
            </a:r>
            <a:r>
              <a:rPr lang="en-US" sz="1200" dirty="0" smtClean="0">
                <a:solidFill>
                  <a:srgbClr val="7F7F7F"/>
                </a:solidFill>
                <a:latin typeface="American Typewriter"/>
                <a:cs typeface="American Typewriter"/>
              </a:rPr>
              <a:t> Blackman </a:t>
            </a:r>
            <a:r>
              <a:rPr lang="en-US" sz="1200" dirty="0" err="1" smtClean="0">
                <a:solidFill>
                  <a:srgbClr val="7F7F7F"/>
                </a:solidFill>
                <a:latin typeface="American Typewriter"/>
                <a:cs typeface="American Typewriter"/>
              </a:rPr>
              <a:t>Noughts</a:t>
            </a:r>
            <a:r>
              <a:rPr lang="en-US" sz="1200" dirty="0" smtClean="0">
                <a:solidFill>
                  <a:srgbClr val="7F7F7F"/>
                </a:solidFill>
                <a:latin typeface="American Typewriter"/>
                <a:cs typeface="American Typewriter"/>
              </a:rPr>
              <a:t> and Crosses</a:t>
            </a:r>
            <a:endParaRPr lang="en-US" sz="1200" dirty="0">
              <a:solidFill>
                <a:srgbClr val="7F7F7F"/>
              </a:solidFill>
              <a:latin typeface="American Typewriter"/>
              <a:cs typeface="American Typewriter"/>
            </a:endParaRPr>
          </a:p>
        </p:txBody>
      </p:sp>
    </p:spTree>
    <p:extLst>
      <p:ext uri="{BB962C8B-B14F-4D97-AF65-F5344CB8AC3E}">
        <p14:creationId xmlns:p14="http://schemas.microsoft.com/office/powerpoint/2010/main" val="372848368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7F7F7F"/>
                </a:solidFill>
              </a:rPr>
              <a:t>Why do we communicate in metaphor?</a:t>
            </a:r>
            <a:endParaRPr lang="en-US" dirty="0">
              <a:solidFill>
                <a:srgbClr val="7F7F7F"/>
              </a:solidFill>
            </a:endParaRPr>
          </a:p>
        </p:txBody>
      </p:sp>
      <p:sp>
        <p:nvSpPr>
          <p:cNvPr id="3" name="Content Placeholder 2"/>
          <p:cNvSpPr>
            <a:spLocks noGrp="1"/>
          </p:cNvSpPr>
          <p:nvPr>
            <p:ph idx="1"/>
          </p:nvPr>
        </p:nvSpPr>
        <p:spPr>
          <a:xfrm>
            <a:off x="457200" y="1600200"/>
            <a:ext cx="4937153" cy="5077655"/>
          </a:xfrm>
        </p:spPr>
        <p:txBody>
          <a:bodyPr>
            <a:normAutofit fontScale="77500" lnSpcReduction="20000"/>
          </a:bodyPr>
          <a:lstStyle/>
          <a:p>
            <a:pPr marL="0" indent="0">
              <a:buNone/>
            </a:pPr>
            <a:r>
              <a:rPr lang="en-US" dirty="0" err="1" smtClean="0">
                <a:solidFill>
                  <a:srgbClr val="7F7F7F"/>
                </a:solidFill>
              </a:rPr>
              <a:t>Creatives</a:t>
            </a:r>
            <a:r>
              <a:rPr lang="en-US" dirty="0" smtClean="0">
                <a:solidFill>
                  <a:srgbClr val="7F7F7F"/>
                </a:solidFill>
              </a:rPr>
              <a:t> use metaphor to create powerful imagery that is memorable.</a:t>
            </a:r>
          </a:p>
          <a:p>
            <a:pPr marL="0" indent="0" algn="ctr">
              <a:buNone/>
            </a:pPr>
            <a:r>
              <a:rPr lang="en-US" b="1" dirty="0" smtClean="0">
                <a:solidFill>
                  <a:srgbClr val="FF0000"/>
                </a:solidFill>
              </a:rPr>
              <a:t>AIDA</a:t>
            </a:r>
          </a:p>
          <a:p>
            <a:pPr marL="0" indent="0">
              <a:buNone/>
            </a:pPr>
            <a:r>
              <a:rPr lang="en-US" dirty="0" smtClean="0">
                <a:solidFill>
                  <a:srgbClr val="7F7F7F"/>
                </a:solidFill>
              </a:rPr>
              <a:t>Stored in the Hippocampus which is part of the limbic system in the brain that regulates emotion and memory.</a:t>
            </a:r>
          </a:p>
          <a:p>
            <a:pPr marL="0" indent="0">
              <a:buNone/>
            </a:pPr>
            <a:r>
              <a:rPr lang="en-US" dirty="0" smtClean="0">
                <a:solidFill>
                  <a:srgbClr val="7F7F7F"/>
                </a:solidFill>
              </a:rPr>
              <a:t>The more powerful the emotion the more memorable to becomes. This can be achieved through; </a:t>
            </a:r>
            <a:r>
              <a:rPr lang="en-US" dirty="0" smtClean="0">
                <a:solidFill>
                  <a:schemeClr val="accent6">
                    <a:lumMod val="60000"/>
                    <a:lumOff val="40000"/>
                  </a:schemeClr>
                </a:solidFill>
              </a:rPr>
              <a:t>words</a:t>
            </a:r>
            <a:r>
              <a:rPr lang="en-US" dirty="0" smtClean="0">
                <a:solidFill>
                  <a:srgbClr val="7F7F7F"/>
                </a:solidFill>
              </a:rPr>
              <a:t>, </a:t>
            </a:r>
            <a:r>
              <a:rPr lang="en-US" dirty="0" smtClean="0">
                <a:solidFill>
                  <a:schemeClr val="accent3">
                    <a:lumMod val="60000"/>
                    <a:lumOff val="40000"/>
                  </a:schemeClr>
                </a:solidFill>
              </a:rPr>
              <a:t>sounds</a:t>
            </a:r>
            <a:r>
              <a:rPr lang="en-US" dirty="0" smtClean="0">
                <a:solidFill>
                  <a:srgbClr val="7F7F7F"/>
                </a:solidFill>
              </a:rPr>
              <a:t>, </a:t>
            </a:r>
            <a:r>
              <a:rPr lang="en-US" dirty="0" smtClean="0">
                <a:solidFill>
                  <a:schemeClr val="accent1">
                    <a:lumMod val="60000"/>
                    <a:lumOff val="40000"/>
                  </a:schemeClr>
                </a:solidFill>
              </a:rPr>
              <a:t>smell</a:t>
            </a:r>
            <a:r>
              <a:rPr lang="en-US" dirty="0" smtClean="0">
                <a:solidFill>
                  <a:srgbClr val="7F7F7F"/>
                </a:solidFill>
              </a:rPr>
              <a:t> and </a:t>
            </a:r>
            <a:r>
              <a:rPr lang="en-US" dirty="0" smtClean="0">
                <a:solidFill>
                  <a:schemeClr val="accent4">
                    <a:lumMod val="75000"/>
                  </a:schemeClr>
                </a:solidFill>
              </a:rPr>
              <a:t>visual imagery</a:t>
            </a:r>
            <a:endParaRPr lang="en-US" dirty="0">
              <a:solidFill>
                <a:schemeClr val="accent4">
                  <a:lumMod val="75000"/>
                </a:schemeClr>
              </a:solidFill>
            </a:endParaRPr>
          </a:p>
        </p:txBody>
      </p:sp>
      <p:pic>
        <p:nvPicPr>
          <p:cNvPr id="4" name="Picture 3" descr="Head.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6026" y="1417638"/>
            <a:ext cx="7149097" cy="5051915"/>
          </a:xfrm>
          <a:prstGeom prst="rect">
            <a:avLst/>
          </a:prstGeom>
        </p:spPr>
      </p:pic>
      <p:sp>
        <p:nvSpPr>
          <p:cNvPr id="5" name="Lightning Bolt 4"/>
          <p:cNvSpPr/>
          <p:nvPr/>
        </p:nvSpPr>
        <p:spPr>
          <a:xfrm>
            <a:off x="7178201" y="2925129"/>
            <a:ext cx="570831" cy="613563"/>
          </a:xfrm>
          <a:prstGeom prst="lightningBolt">
            <a:avLst/>
          </a:prstGeom>
          <a:solidFill>
            <a:srgbClr val="DDF53D"/>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027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ali-persistence-of-time.jpg"/>
          <p:cNvPicPr>
            <a:picLocks noChangeAspect="1"/>
          </p:cNvPicPr>
          <p:nvPr/>
        </p:nvPicPr>
        <p:blipFill>
          <a:blip r:embed="rId3"/>
          <a:stretch>
            <a:fillRect/>
          </a:stretch>
        </p:blipFill>
        <p:spPr>
          <a:xfrm>
            <a:off x="590550" y="527050"/>
            <a:ext cx="7962900" cy="5803900"/>
          </a:xfrm>
          <a:prstGeom prst="rect">
            <a:avLst/>
          </a:prstGeom>
        </p:spPr>
      </p:pic>
      <p:sp>
        <p:nvSpPr>
          <p:cNvPr id="3" name="Rectangle 2"/>
          <p:cNvSpPr/>
          <p:nvPr/>
        </p:nvSpPr>
        <p:spPr>
          <a:xfrm>
            <a:off x="4917743" y="6515818"/>
            <a:ext cx="4572000" cy="215444"/>
          </a:xfrm>
          <a:prstGeom prst="rect">
            <a:avLst/>
          </a:prstGeom>
        </p:spPr>
        <p:txBody>
          <a:bodyPr>
            <a:spAutoFit/>
          </a:bodyPr>
          <a:lstStyle/>
          <a:p>
            <a:r>
              <a:rPr lang="en-US" sz="800" dirty="0"/>
              <a:t>http://</a:t>
            </a:r>
            <a:r>
              <a:rPr lang="en-US" sz="800" dirty="0" err="1"/>
              <a:t>mentalfloss.com</a:t>
            </a:r>
            <a:r>
              <a:rPr lang="en-US" sz="800" dirty="0"/>
              <a:t>/article/62725/15-things-you-didnt-know-about-persistence-memory</a:t>
            </a:r>
          </a:p>
        </p:txBody>
      </p:sp>
    </p:spTree>
    <p:extLst>
      <p:ext uri="{BB962C8B-B14F-4D97-AF65-F5344CB8AC3E}">
        <p14:creationId xmlns:p14="http://schemas.microsoft.com/office/powerpoint/2010/main" val="212746491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iffany1-329x425.jpg"/>
          <p:cNvPicPr>
            <a:picLocks noChangeAspect="1"/>
          </p:cNvPicPr>
          <p:nvPr/>
        </p:nvPicPr>
        <p:blipFill>
          <a:blip r:embed="rId3"/>
          <a:stretch>
            <a:fillRect/>
          </a:stretch>
        </p:blipFill>
        <p:spPr>
          <a:xfrm>
            <a:off x="1981200" y="152400"/>
            <a:ext cx="4984750" cy="6439267"/>
          </a:xfrm>
          <a:prstGeom prst="rect">
            <a:avLst/>
          </a:prstGeom>
        </p:spPr>
      </p:pic>
      <p:sp>
        <p:nvSpPr>
          <p:cNvPr id="3" name="Rectangle 2"/>
          <p:cNvSpPr/>
          <p:nvPr/>
        </p:nvSpPr>
        <p:spPr>
          <a:xfrm>
            <a:off x="4917745" y="6591667"/>
            <a:ext cx="4572000" cy="215444"/>
          </a:xfrm>
          <a:prstGeom prst="rect">
            <a:avLst/>
          </a:prstGeom>
        </p:spPr>
        <p:txBody>
          <a:bodyPr>
            <a:spAutoFit/>
          </a:bodyPr>
          <a:lstStyle/>
          <a:p>
            <a:r>
              <a:rPr lang="en-US" sz="800" dirty="0"/>
              <a:t>http://</a:t>
            </a:r>
            <a:r>
              <a:rPr lang="en-US" sz="800" dirty="0" err="1"/>
              <a:t>www.hilaryphelps.com</a:t>
            </a:r>
            <a:r>
              <a:rPr lang="en-US" sz="800" dirty="0"/>
              <a:t>/genuine-joy-blog/2014/1/13/little-blue-box#.WtOGEK2ZOqA</a:t>
            </a:r>
          </a:p>
        </p:txBody>
      </p:sp>
    </p:spTree>
    <p:extLst>
      <p:ext uri="{BB962C8B-B14F-4D97-AF65-F5344CB8AC3E}">
        <p14:creationId xmlns:p14="http://schemas.microsoft.com/office/powerpoint/2010/main" val="15105884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nel_1970 catherine metaphor .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6300" y="0"/>
            <a:ext cx="4839552" cy="6858000"/>
          </a:xfrm>
          <a:prstGeom prst="rect">
            <a:avLst/>
          </a:prstGeom>
        </p:spPr>
      </p:pic>
      <p:sp>
        <p:nvSpPr>
          <p:cNvPr id="3" name="Rectangle 2"/>
          <p:cNvSpPr/>
          <p:nvPr/>
        </p:nvSpPr>
        <p:spPr>
          <a:xfrm>
            <a:off x="6672240" y="6549567"/>
            <a:ext cx="4572000" cy="215444"/>
          </a:xfrm>
          <a:prstGeom prst="rect">
            <a:avLst/>
          </a:prstGeom>
        </p:spPr>
        <p:txBody>
          <a:bodyPr>
            <a:spAutoFit/>
          </a:bodyPr>
          <a:lstStyle/>
          <a:p>
            <a:r>
              <a:rPr lang="pl-PL" sz="800" dirty="0" err="1"/>
              <a:t>https</a:t>
            </a:r>
            <a:r>
              <a:rPr lang="pl-PL" sz="800" dirty="0"/>
              <a:t>://</a:t>
            </a:r>
            <a:r>
              <a:rPr lang="pl-PL" sz="800" dirty="0" err="1"/>
              <a:t>www.pinterest.co.uk</a:t>
            </a:r>
            <a:r>
              <a:rPr lang="pl-PL" sz="800" dirty="0"/>
              <a:t>/pin/322077810832149785/</a:t>
            </a:r>
            <a:endParaRPr lang="en-US" sz="800" dirty="0"/>
          </a:p>
        </p:txBody>
      </p:sp>
    </p:spTree>
    <p:extLst>
      <p:ext uri="{BB962C8B-B14F-4D97-AF65-F5344CB8AC3E}">
        <p14:creationId xmlns:p14="http://schemas.microsoft.com/office/powerpoint/2010/main" val="217735172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etapho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0"/>
            <a:ext cx="5464828" cy="6858000"/>
          </a:xfrm>
          <a:prstGeom prst="rect">
            <a:avLst/>
          </a:prstGeom>
        </p:spPr>
      </p:pic>
      <p:sp>
        <p:nvSpPr>
          <p:cNvPr id="3" name="Rectangle 2"/>
          <p:cNvSpPr/>
          <p:nvPr/>
        </p:nvSpPr>
        <p:spPr>
          <a:xfrm>
            <a:off x="7463154" y="5886089"/>
            <a:ext cx="1492630" cy="584776"/>
          </a:xfrm>
          <a:prstGeom prst="rect">
            <a:avLst/>
          </a:prstGeom>
        </p:spPr>
        <p:txBody>
          <a:bodyPr wrap="square">
            <a:spAutoFit/>
          </a:bodyPr>
          <a:lstStyle/>
          <a:p>
            <a:r>
              <a:rPr lang="en-US" sz="800" dirty="0"/>
              <a:t>https://</a:t>
            </a:r>
            <a:r>
              <a:rPr lang="en-US" sz="800" dirty="0" err="1"/>
              <a:t>marshmarian.wordpress.com</a:t>
            </a:r>
            <a:r>
              <a:rPr lang="en-US" sz="800" dirty="0"/>
              <a:t>/2015/06/17/</a:t>
            </a:r>
            <a:r>
              <a:rPr lang="en-US" sz="800" dirty="0" err="1"/>
              <a:t>wwf</a:t>
            </a:r>
            <a:r>
              <a:rPr lang="en-US" sz="800" dirty="0"/>
              <a:t>-the-world-is-melting/</a:t>
            </a:r>
          </a:p>
        </p:txBody>
      </p:sp>
    </p:spTree>
    <p:extLst>
      <p:ext uri="{BB962C8B-B14F-4D97-AF65-F5344CB8AC3E}">
        <p14:creationId xmlns:p14="http://schemas.microsoft.com/office/powerpoint/2010/main" val="362240942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3-08 at 09.39.48.png"/>
          <p:cNvPicPr>
            <a:picLocks noGrp="1" noChangeAspect="1"/>
          </p:cNvPicPr>
          <p:nvPr>
            <p:ph idx="1"/>
          </p:nvPr>
        </p:nvPicPr>
        <p:blipFill>
          <a:blip r:embed="rId3">
            <a:extLst>
              <a:ext uri="{28A0092B-C50C-407E-A947-70E740481C1C}">
                <a14:useLocalDpi xmlns:a14="http://schemas.microsoft.com/office/drawing/2010/main" val="0"/>
              </a:ext>
            </a:extLst>
          </a:blip>
          <a:srcRect l="-26852" r="-26852"/>
          <a:stretch>
            <a:fillRect/>
          </a:stretch>
        </p:blipFill>
        <p:spPr>
          <a:xfrm>
            <a:off x="-2554246" y="-741984"/>
            <a:ext cx="14503428" cy="7976327"/>
          </a:xfrm>
        </p:spPr>
      </p:pic>
      <p:sp>
        <p:nvSpPr>
          <p:cNvPr id="5" name="Rectangle 4"/>
          <p:cNvSpPr/>
          <p:nvPr/>
        </p:nvSpPr>
        <p:spPr>
          <a:xfrm>
            <a:off x="8006098" y="6482586"/>
            <a:ext cx="1137902" cy="369332"/>
          </a:xfrm>
          <a:prstGeom prst="rect">
            <a:avLst/>
          </a:prstGeom>
        </p:spPr>
        <p:txBody>
          <a:bodyPr wrap="none">
            <a:spAutoFit/>
          </a:bodyPr>
          <a:lstStyle/>
          <a:p>
            <a:r>
              <a:rPr lang="en-US" sz="800" dirty="0" err="1">
                <a:solidFill>
                  <a:srgbClr val="FFFFFF"/>
                </a:solidFill>
              </a:rPr>
              <a:t>www.eggdonor.com</a:t>
            </a:r>
            <a:r>
              <a:rPr lang="en-GB" dirty="0">
                <a:solidFill>
                  <a:srgbClr val="FFFFFF"/>
                </a:solidFill>
              </a:rPr>
              <a:t> </a:t>
            </a:r>
            <a:endParaRPr lang="en-US" dirty="0">
              <a:solidFill>
                <a:srgbClr val="FFFFFF"/>
              </a:solidFill>
            </a:endParaRPr>
          </a:p>
        </p:txBody>
      </p:sp>
    </p:spTree>
    <p:extLst>
      <p:ext uri="{BB962C8B-B14F-4D97-AF65-F5344CB8AC3E}">
        <p14:creationId xmlns:p14="http://schemas.microsoft.com/office/powerpoint/2010/main" val="170748069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3-08 at 09.38.4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122" y="-578481"/>
            <a:ext cx="10788706" cy="7456600"/>
          </a:xfrm>
          <a:prstGeom prst="rect">
            <a:avLst/>
          </a:prstGeom>
        </p:spPr>
      </p:pic>
      <p:sp>
        <p:nvSpPr>
          <p:cNvPr id="3" name="TextBox 2"/>
          <p:cNvSpPr txBox="1"/>
          <p:nvPr/>
        </p:nvSpPr>
        <p:spPr>
          <a:xfrm>
            <a:off x="9447521" y="6179614"/>
            <a:ext cx="502379" cy="369332"/>
          </a:xfrm>
          <a:prstGeom prst="rect">
            <a:avLst/>
          </a:prstGeom>
          <a:noFill/>
        </p:spPr>
        <p:txBody>
          <a:bodyPr wrap="square" rtlCol="0">
            <a:spAutoFit/>
          </a:bodyPr>
          <a:lstStyle/>
          <a:p>
            <a:r>
              <a:rPr lang="en-US" dirty="0" smtClean="0">
                <a:solidFill>
                  <a:srgbClr val="FF0000"/>
                </a:solidFill>
              </a:rPr>
              <a:t>E</a:t>
            </a:r>
            <a:endParaRPr lang="en-US" dirty="0">
              <a:solidFill>
                <a:srgbClr val="FF0000"/>
              </a:solidFill>
            </a:endParaRPr>
          </a:p>
        </p:txBody>
      </p:sp>
      <p:sp>
        <p:nvSpPr>
          <p:cNvPr id="4" name="Rectangle 3"/>
          <p:cNvSpPr/>
          <p:nvPr/>
        </p:nvSpPr>
        <p:spPr>
          <a:xfrm>
            <a:off x="8259101" y="6364280"/>
            <a:ext cx="1137902" cy="369332"/>
          </a:xfrm>
          <a:prstGeom prst="rect">
            <a:avLst/>
          </a:prstGeom>
        </p:spPr>
        <p:txBody>
          <a:bodyPr wrap="none">
            <a:spAutoFit/>
          </a:bodyPr>
          <a:lstStyle/>
          <a:p>
            <a:r>
              <a:rPr lang="en-US" sz="800" dirty="0" err="1">
                <a:solidFill>
                  <a:srgbClr val="FFFFFF"/>
                </a:solidFill>
              </a:rPr>
              <a:t>www.eggdonor.com</a:t>
            </a:r>
            <a:r>
              <a:rPr lang="en-GB" dirty="0">
                <a:solidFill>
                  <a:srgbClr val="FFFFFF"/>
                </a:solidFill>
              </a:rPr>
              <a:t> </a:t>
            </a:r>
            <a:endParaRPr lang="en-US" dirty="0">
              <a:solidFill>
                <a:srgbClr val="FFFFFF"/>
              </a:solidFill>
            </a:endParaRPr>
          </a:p>
        </p:txBody>
      </p:sp>
    </p:spTree>
    <p:extLst>
      <p:ext uri="{BB962C8B-B14F-4D97-AF65-F5344CB8AC3E}">
        <p14:creationId xmlns:p14="http://schemas.microsoft.com/office/powerpoint/2010/main" val="326415835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bels.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0500"/>
            <a:ext cx="9144000" cy="6461615"/>
          </a:xfrm>
          <a:prstGeom prst="rect">
            <a:avLst/>
          </a:prstGeom>
        </p:spPr>
      </p:pic>
    </p:spTree>
    <p:extLst>
      <p:ext uri="{BB962C8B-B14F-4D97-AF65-F5344CB8AC3E}">
        <p14:creationId xmlns:p14="http://schemas.microsoft.com/office/powerpoint/2010/main" val="1228003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taphor Gestalt.pdf"/>
          <p:cNvPicPr>
            <a:picLocks noGrp="1" noChangeAspect="1"/>
          </p:cNvPicPr>
          <p:nvPr>
            <p:ph idx="1"/>
          </p:nvPr>
        </p:nvPicPr>
        <p:blipFill>
          <a:blip r:embed="rId2">
            <a:extLst>
              <a:ext uri="{28A0092B-C50C-407E-A947-70E740481C1C}">
                <a14:useLocalDpi xmlns:a14="http://schemas.microsoft.com/office/drawing/2010/main" val="0"/>
              </a:ext>
            </a:extLst>
          </a:blip>
          <a:srcRect l="-14245" r="-14245"/>
          <a:stretch>
            <a:fillRect/>
          </a:stretch>
        </p:blipFill>
        <p:spPr>
          <a:xfrm>
            <a:off x="-729139" y="555462"/>
            <a:ext cx="10554672" cy="5804663"/>
          </a:xfrm>
        </p:spPr>
      </p:pic>
    </p:spTree>
    <p:extLst>
      <p:ext uri="{BB962C8B-B14F-4D97-AF65-F5344CB8AC3E}">
        <p14:creationId xmlns:p14="http://schemas.microsoft.com/office/powerpoint/2010/main" val="27487251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28228" y="0"/>
            <a:ext cx="9704128" cy="7077385"/>
          </a:xfrm>
          <a:prstGeom prst="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smtClean="0">
                <a:solidFill>
                  <a:schemeClr val="bg1">
                    <a:lumMod val="50000"/>
                  </a:schemeClr>
                </a:solidFill>
              </a:rPr>
              <a:t>The 4 pillars of branding</a:t>
            </a:r>
            <a:endParaRPr lang="en-US" dirty="0">
              <a:solidFill>
                <a:schemeClr val="bg1">
                  <a:lumMod val="50000"/>
                </a:schemeClr>
              </a:solidFill>
            </a:endParaRPr>
          </a:p>
        </p:txBody>
      </p:sp>
      <p:sp>
        <p:nvSpPr>
          <p:cNvPr id="4" name="TextBox 3"/>
          <p:cNvSpPr txBox="1"/>
          <p:nvPr/>
        </p:nvSpPr>
        <p:spPr>
          <a:xfrm>
            <a:off x="342498" y="1879535"/>
            <a:ext cx="2226241" cy="1292662"/>
          </a:xfrm>
          <a:prstGeom prst="rect">
            <a:avLst/>
          </a:prstGeom>
          <a:noFill/>
        </p:spPr>
        <p:txBody>
          <a:bodyPr wrap="square" rtlCol="0">
            <a:spAutoFit/>
          </a:bodyPr>
          <a:lstStyle/>
          <a:p>
            <a:r>
              <a:rPr lang="en-US" sz="2400" dirty="0" smtClean="0">
                <a:solidFill>
                  <a:schemeClr val="accent5">
                    <a:lumMod val="75000"/>
                  </a:schemeClr>
                </a:solidFill>
              </a:rPr>
              <a:t>Narrative</a:t>
            </a:r>
          </a:p>
          <a:p>
            <a:endParaRPr lang="en-US" dirty="0">
              <a:solidFill>
                <a:schemeClr val="accent5">
                  <a:lumMod val="75000"/>
                </a:schemeClr>
              </a:solidFill>
            </a:endParaRPr>
          </a:p>
          <a:p>
            <a:r>
              <a:rPr lang="en-US" dirty="0" smtClean="0">
                <a:solidFill>
                  <a:schemeClr val="accent5">
                    <a:lumMod val="75000"/>
                  </a:schemeClr>
                </a:solidFill>
              </a:rPr>
              <a:t>You need to </a:t>
            </a:r>
            <a:r>
              <a:rPr lang="en-US" dirty="0">
                <a:solidFill>
                  <a:schemeClr val="accent5">
                    <a:lumMod val="75000"/>
                  </a:schemeClr>
                </a:solidFill>
              </a:rPr>
              <a:t>t</a:t>
            </a:r>
            <a:r>
              <a:rPr lang="en-US" dirty="0" smtClean="0">
                <a:solidFill>
                  <a:schemeClr val="accent5">
                    <a:lumMod val="75000"/>
                  </a:schemeClr>
                </a:solidFill>
              </a:rPr>
              <a:t>ell a story about the brand</a:t>
            </a:r>
            <a:endParaRPr lang="en-US" dirty="0">
              <a:solidFill>
                <a:schemeClr val="accent5">
                  <a:lumMod val="75000"/>
                </a:schemeClr>
              </a:solidFill>
            </a:endParaRPr>
          </a:p>
        </p:txBody>
      </p:sp>
      <p:sp>
        <p:nvSpPr>
          <p:cNvPr id="5" name="TextBox 4"/>
          <p:cNvSpPr txBox="1"/>
          <p:nvPr/>
        </p:nvSpPr>
        <p:spPr>
          <a:xfrm>
            <a:off x="2568739" y="1869824"/>
            <a:ext cx="2226241" cy="1292662"/>
          </a:xfrm>
          <a:prstGeom prst="rect">
            <a:avLst/>
          </a:prstGeom>
          <a:noFill/>
        </p:spPr>
        <p:txBody>
          <a:bodyPr wrap="square" rtlCol="0">
            <a:spAutoFit/>
          </a:bodyPr>
          <a:lstStyle/>
          <a:p>
            <a:r>
              <a:rPr lang="en-US" sz="2400" dirty="0" smtClean="0">
                <a:solidFill>
                  <a:schemeClr val="accent4">
                    <a:lumMod val="75000"/>
                  </a:schemeClr>
                </a:solidFill>
              </a:rPr>
              <a:t>Differentiate</a:t>
            </a:r>
          </a:p>
          <a:p>
            <a:endParaRPr lang="en-US" dirty="0">
              <a:solidFill>
                <a:schemeClr val="accent4">
                  <a:lumMod val="75000"/>
                </a:schemeClr>
              </a:solidFill>
            </a:endParaRPr>
          </a:p>
          <a:p>
            <a:r>
              <a:rPr lang="en-US" dirty="0" smtClean="0">
                <a:solidFill>
                  <a:schemeClr val="accent4">
                    <a:lumMod val="75000"/>
                  </a:schemeClr>
                </a:solidFill>
              </a:rPr>
              <a:t>Make it stand out from the crowd </a:t>
            </a:r>
            <a:endParaRPr lang="en-US" dirty="0">
              <a:solidFill>
                <a:schemeClr val="accent4">
                  <a:lumMod val="75000"/>
                </a:schemeClr>
              </a:solidFill>
            </a:endParaRPr>
          </a:p>
        </p:txBody>
      </p:sp>
      <p:sp>
        <p:nvSpPr>
          <p:cNvPr id="6" name="TextBox 5"/>
          <p:cNvSpPr txBox="1"/>
          <p:nvPr/>
        </p:nvSpPr>
        <p:spPr>
          <a:xfrm>
            <a:off x="4661966" y="1869824"/>
            <a:ext cx="2226241" cy="1015663"/>
          </a:xfrm>
          <a:prstGeom prst="rect">
            <a:avLst/>
          </a:prstGeom>
          <a:noFill/>
        </p:spPr>
        <p:txBody>
          <a:bodyPr wrap="square" rtlCol="0">
            <a:spAutoFit/>
          </a:bodyPr>
          <a:lstStyle/>
          <a:p>
            <a:r>
              <a:rPr lang="en-US" sz="2400" dirty="0" smtClean="0">
                <a:solidFill>
                  <a:schemeClr val="accent3">
                    <a:lumMod val="75000"/>
                  </a:schemeClr>
                </a:solidFill>
              </a:rPr>
              <a:t>Communicate</a:t>
            </a:r>
          </a:p>
          <a:p>
            <a:endParaRPr lang="en-US" dirty="0">
              <a:solidFill>
                <a:schemeClr val="accent3">
                  <a:lumMod val="75000"/>
                </a:schemeClr>
              </a:solidFill>
            </a:endParaRPr>
          </a:p>
          <a:p>
            <a:r>
              <a:rPr lang="en-US" dirty="0">
                <a:solidFill>
                  <a:schemeClr val="accent3">
                    <a:lumMod val="75000"/>
                  </a:schemeClr>
                </a:solidFill>
              </a:rPr>
              <a:t>R</a:t>
            </a:r>
            <a:r>
              <a:rPr lang="en-US" dirty="0" smtClean="0">
                <a:solidFill>
                  <a:schemeClr val="accent3">
                    <a:lumMod val="75000"/>
                  </a:schemeClr>
                </a:solidFill>
              </a:rPr>
              <a:t>each your audience</a:t>
            </a:r>
            <a:endParaRPr lang="en-US" dirty="0">
              <a:solidFill>
                <a:schemeClr val="accent3">
                  <a:lumMod val="75000"/>
                </a:schemeClr>
              </a:solidFill>
            </a:endParaRPr>
          </a:p>
        </p:txBody>
      </p:sp>
      <p:sp>
        <p:nvSpPr>
          <p:cNvPr id="7" name="TextBox 6"/>
          <p:cNvSpPr txBox="1"/>
          <p:nvPr/>
        </p:nvSpPr>
        <p:spPr>
          <a:xfrm>
            <a:off x="6888207" y="1864671"/>
            <a:ext cx="2226241" cy="1292662"/>
          </a:xfrm>
          <a:prstGeom prst="rect">
            <a:avLst/>
          </a:prstGeom>
          <a:noFill/>
        </p:spPr>
        <p:txBody>
          <a:bodyPr wrap="square" rtlCol="0">
            <a:spAutoFit/>
          </a:bodyPr>
          <a:lstStyle/>
          <a:p>
            <a:r>
              <a:rPr lang="en-US" sz="2400" dirty="0" smtClean="0">
                <a:solidFill>
                  <a:schemeClr val="accent6">
                    <a:lumMod val="75000"/>
                  </a:schemeClr>
                </a:solidFill>
              </a:rPr>
              <a:t>Consistent</a:t>
            </a:r>
          </a:p>
          <a:p>
            <a:endParaRPr lang="en-US" dirty="0">
              <a:solidFill>
                <a:schemeClr val="accent6">
                  <a:lumMod val="75000"/>
                </a:schemeClr>
              </a:solidFill>
            </a:endParaRPr>
          </a:p>
          <a:p>
            <a:r>
              <a:rPr lang="en-US" dirty="0" smtClean="0">
                <a:solidFill>
                  <a:schemeClr val="accent6">
                    <a:lumMod val="75000"/>
                  </a:schemeClr>
                </a:solidFill>
              </a:rPr>
              <a:t>Keep to one visual message</a:t>
            </a:r>
            <a:endParaRPr lang="en-US" dirty="0">
              <a:solidFill>
                <a:schemeClr val="accent6">
                  <a:lumMod val="75000"/>
                </a:schemeClr>
              </a:solidFill>
            </a:endParaRPr>
          </a:p>
        </p:txBody>
      </p:sp>
    </p:spTree>
    <p:extLst>
      <p:ext uri="{BB962C8B-B14F-4D97-AF65-F5344CB8AC3E}">
        <p14:creationId xmlns:p14="http://schemas.microsoft.com/office/powerpoint/2010/main" val="35621249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3">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19122</TotalTime>
  <Words>2110</Words>
  <Application>Microsoft Macintosh PowerPoint</Application>
  <PresentationFormat>On-screen Show (4:3)</PresentationFormat>
  <Paragraphs>318</Paragraphs>
  <Slides>58</Slides>
  <Notes>45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58</vt:i4>
      </vt:variant>
    </vt:vector>
  </HeadingPairs>
  <TitlesOfParts>
    <vt:vector size="71" baseType="lpstr">
      <vt:lpstr>American Typewriter</vt:lpstr>
      <vt:lpstr>Bradley Hand Bold</vt:lpstr>
      <vt:lpstr>Calibri</vt:lpstr>
      <vt:lpstr>Helvetica</vt:lpstr>
      <vt:lpstr>ＭＳ Ｐゴシック</vt:lpstr>
      <vt:lpstr>Phosphate Inline</vt:lpstr>
      <vt:lpstr>Rockwell</vt:lpstr>
      <vt:lpstr>Times New Roman</vt:lpstr>
      <vt:lpstr>Trebuchet MS</vt:lpstr>
      <vt:lpstr>Wingdings</vt:lpstr>
      <vt:lpstr>ヒラギノ角ゴ Pro W3</vt:lpstr>
      <vt:lpstr>Arial</vt:lpstr>
      <vt:lpstr>Office Theme</vt:lpstr>
      <vt:lpstr>PowerPoint Presentation</vt:lpstr>
      <vt:lpstr>PowerPoint Presentation</vt:lpstr>
      <vt:lpstr>PowerPoint Presentation</vt:lpstr>
      <vt:lpstr>Childhood Family dinner?</vt:lpstr>
      <vt:lpstr>PowerPoint Presentation</vt:lpstr>
      <vt:lpstr>Try this simple exercise?</vt:lpstr>
      <vt:lpstr>How do we interpret visual meaning?    So how do we create visual meaning?  In a diverse and multicultural world of globalization</vt:lpstr>
      <vt:lpstr>What is Branding Semiotics?</vt:lpstr>
      <vt:lpstr>PowerPoint Presentation</vt:lpstr>
      <vt:lpstr>  Semiotics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Marketing  Semiotics</vt:lpstr>
      <vt:lpstr>Understanding the Myth Marlboro Men Campaign 1958</vt:lpstr>
      <vt:lpstr>How are visual signs are created by the art director or designer? </vt:lpstr>
      <vt:lpstr>PowerPoint Presentation</vt:lpstr>
      <vt:lpstr>PowerPoint Presentation</vt:lpstr>
      <vt:lpstr>PowerPoint Presentation</vt:lpstr>
      <vt:lpstr>PowerPoint Presentation</vt:lpstr>
      <vt:lpstr>PowerPoint Presentation</vt:lpstr>
      <vt:lpstr>PowerPoint Presentation</vt:lpstr>
      <vt:lpstr>Iconography what is it?</vt:lpstr>
      <vt:lpstr>PowerPoint Presentation</vt:lpstr>
      <vt:lpstr>PowerPoint Presentation</vt:lpstr>
      <vt:lpstr>PowerPoint Presentation</vt:lpstr>
      <vt:lpstr>Burberry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Typography</vt:lpstr>
      <vt:lpstr>PowerPoint Presentation</vt:lpstr>
      <vt:lpstr>PowerPoint Presentation</vt:lpstr>
      <vt:lpstr>PowerPoint Presentation</vt:lpstr>
      <vt:lpstr>PowerPoint Presentation</vt:lpstr>
      <vt:lpstr>Visual Tropes  Metaphor</vt:lpstr>
      <vt:lpstr>Examples</vt:lpstr>
      <vt:lpstr>Metaphors are not real</vt:lpstr>
      <vt:lpstr>Literal Metaphor</vt:lpstr>
      <vt:lpstr>Why do we communicate in metaphor?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4 pillars of branding</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 Design</dc:creator>
  <cp:lastModifiedBy>Microsoft Office User</cp:lastModifiedBy>
  <cp:revision>104</cp:revision>
  <dcterms:created xsi:type="dcterms:W3CDTF">2018-02-23T11:31:57Z</dcterms:created>
  <dcterms:modified xsi:type="dcterms:W3CDTF">2019-11-03T16:34:22Z</dcterms:modified>
</cp:coreProperties>
</file>