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355D-00D3-8EA0-E63B-D4F5AF7609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91D153-8F1B-B665-B04E-03B6BF38AB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17500-8C47-A30C-EF52-A4C72E196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AEC2-5B77-D19D-0954-58DE91D01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44FBF-F507-58F2-9184-22BD1B470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28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6BF47-5461-8687-58DC-DE927CCAD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84A9F-6805-FDF3-550E-B26669C9F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8CCFD-35AD-1451-2CAD-954E238AD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C1A6A-6518-9C30-0232-E5BAED7D2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1DC45-6F81-1446-C296-B2BFE0A26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16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CD812-7213-E1C8-07B7-3507C5B72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DFBED-2595-0F08-FA7E-18011BE3F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8F884-BDF7-7E9F-56F1-44ED8AF97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D85D0-1677-3AF4-2213-C250FCB01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47FC8-C068-8108-2460-2F543391E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78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F6FFB-0DF6-1B67-61B5-A46B70D78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329BE-697B-6D45-5DB0-5AC0C8378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93BACC-D95E-0826-7193-1FB298C783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9C774-C4D9-7EF9-8720-829397DE3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9F2F2-CF6F-1946-3BF1-5EE351039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6B820-9EAC-1AB9-FF02-352F123DC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388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52757-FBB6-E158-DBD4-3A5071611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6CF09-7FEC-8FE6-B78A-5820E7D227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0A6E02-46A7-DD54-08EA-46F71849D6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1ED310-EFC0-E39F-0EC2-4E1E7E1415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D324CC-54C0-81C6-F65F-0067A0AB3A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ADBFE4-144A-96C9-45CF-9AF6E3FB5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B04C7B-31A1-C451-99AB-25212A67E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19576F-B318-DF90-8790-50BA946BF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68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41AFA-CB4B-1D94-36AF-84B3DE704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F1FC-E41E-D173-2ED5-558A1ED8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C05361-2486-EE5D-7C03-86C32580F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EFA5D-46FC-A856-D9B9-A04F7C8AF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72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31C768-CA57-8B2E-0A0F-8BD3B925E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509156-11BE-5486-E22B-C5B78F348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523BB-BFDA-67AD-8A74-4D6F49974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31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E99D1-6FAD-5C64-1BA3-B766077B8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BFA6D-7E3C-10CC-E244-61FC2200A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68AC38-D40C-2CA8-A3A3-A33188AD33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289BF-3813-89B2-F0FB-6AAD7DB06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17CCF-0A88-AA62-E397-9CEF9B959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B2FEC-91AE-1D39-C51A-B0147F415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5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5CAE-6C02-0925-1660-C0BF6EE63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C8B09-C2E1-AB38-F090-891BA25D30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FBD8AA-FC22-D77F-44D4-7AC5DD7F4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4C9DE-B32D-0707-C8C0-ABA0A944B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76751-2475-165B-7441-4F8E0A73C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721F5A-3DAB-90EB-7FCC-AF4D21FDE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48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6A4A5-A135-698B-1625-6A32EDDC8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19CE1B-A09C-98AF-2575-EDA1F9FB6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F5534-C317-CBD1-F968-E2D325F6A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24769-9B4F-018A-B66E-9C25DCFB7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6FE44-242F-BCBC-44A1-C81B63CB4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290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26ACDE-19C3-F1B6-D818-BFD53AA3E7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2ACCB-A8B1-80CE-AE45-10DF4A53E3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28EB0-01FC-A4A4-9662-01F30EE0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36909-787B-3B3E-B546-911C1FB71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C1CA8-DD6C-F62A-547E-DE37B0563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390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2DF03A-9F74-7094-2B74-8738A2FE5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D8436-AE00-35C2-C086-CC969B66F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F174A-944E-1B27-FA28-2AC6980EEE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914DF-AF63-1979-05CD-6AFDBF44F0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334BD-C9D2-A99B-F45F-C94AEC4B94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609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safeguarding-children-affected-by-parental-alcohol-and-drug-us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4C5D52-C4A3-FB4D-DBFD-321ADBC022D5}"/>
              </a:ext>
            </a:extLst>
          </p:cNvPr>
          <p:cNvSpPr txBox="1"/>
          <p:nvPr/>
        </p:nvSpPr>
        <p:spPr>
          <a:xfrm>
            <a:off x="855406" y="220658"/>
            <a:ext cx="10481187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Sofia Jabeen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ID Number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2309199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BMHP5021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Robert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Group members and their roles: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 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03A000-8A7E-55AD-AF75-5DC1A62429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882760"/>
              </p:ext>
            </p:extLst>
          </p:nvPr>
        </p:nvGraphicFramePr>
        <p:xfrm>
          <a:off x="1818967" y="4261533"/>
          <a:ext cx="8190272" cy="2227757"/>
        </p:xfrm>
        <a:graphic>
          <a:graphicData uri="http://schemas.openxmlformats.org/drawingml/2006/table">
            <a:tbl>
              <a:tblPr firstRow="1" firstCol="1" bandRow="1"/>
              <a:tblGrid>
                <a:gridCol w="1170434">
                  <a:extLst>
                    <a:ext uri="{9D8B030D-6E8A-4147-A177-3AD203B41FA5}">
                      <a16:colId xmlns:a16="http://schemas.microsoft.com/office/drawing/2014/main" val="2483217190"/>
                    </a:ext>
                  </a:extLst>
                </a:gridCol>
                <a:gridCol w="3203728">
                  <a:extLst>
                    <a:ext uri="{9D8B030D-6E8A-4147-A177-3AD203B41FA5}">
                      <a16:colId xmlns:a16="http://schemas.microsoft.com/office/drawing/2014/main" val="3982102747"/>
                    </a:ext>
                  </a:extLst>
                </a:gridCol>
                <a:gridCol w="1682440">
                  <a:extLst>
                    <a:ext uri="{9D8B030D-6E8A-4147-A177-3AD203B41FA5}">
                      <a16:colId xmlns:a16="http://schemas.microsoft.com/office/drawing/2014/main" val="2987815403"/>
                    </a:ext>
                  </a:extLst>
                </a:gridCol>
                <a:gridCol w="2133670">
                  <a:extLst>
                    <a:ext uri="{9D8B030D-6E8A-4147-A177-3AD203B41FA5}">
                      <a16:colId xmlns:a16="http://schemas.microsoft.com/office/drawing/2014/main" val="195360960"/>
                    </a:ext>
                  </a:extLst>
                </a:gridCol>
              </a:tblGrid>
              <a:tr h="4489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Sr No: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Name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ID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Role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6861408"/>
                  </a:ext>
                </a:extLst>
              </a:tr>
              <a:tr h="46344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Sofia Jabeen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2309199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Social Worker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9755443"/>
                  </a:ext>
                </a:extLst>
              </a:tr>
              <a:tr h="4489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Ulfat Parveen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2310942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Doctor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5203295"/>
                  </a:ext>
                </a:extLst>
              </a:tr>
              <a:tr h="53472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Nazira Mostafa Suliman Mahmoud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2319081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Support Worker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0402424"/>
                  </a:ext>
                </a:extLst>
              </a:tr>
              <a:tr h="33175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Fariza Begum Suleman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2334483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Police Officer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32708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6854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B7EF82F-7564-E179-886D-3A57A85C2E2F}"/>
              </a:ext>
            </a:extLst>
          </p:cNvPr>
          <p:cNvSpPr txBox="1"/>
          <p:nvPr/>
        </p:nvSpPr>
        <p:spPr>
          <a:xfrm>
            <a:off x="0" y="58846"/>
            <a:ext cx="12191999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H., Hutchings, A., Briggs, A. and Mays, N. (2021) The impacts of collaboration between local health care and non-health care organizations and factors shaping how they work: a systematic review of BMC public health reviews, 21(1), p.753.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Appleton, J.V. and Sidebotham, P. (2017) ‘Safeguarding children and young people: A global perspective’, Community Practitioner, 90(7), pp. 38–43. Available at: https://www.proquest.com/docview/1924086969. 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Assets.publishing.service.GOV.UK. (2018) Child Death Review Statutory and Operational Guidance (England). Available at: https://assets.publishing.service.gov.uk/media/637f759bd3bf7f154876adbd/child-death-review- statutory-and-operational-guidance-england.pdf (Accessed: 11 October 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Axford, N. (2005). Safeguarding and Promoting the Well-Being of Children, Families and Communities, * Jane Scott and Harriet Ward (eds), * London, Jessica Kingsley Publishers, 2005, pp. 304, ISBN 1 84310 141 6,  39.99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hbk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 British Journal of Social Work, 37(1), pp.171–172.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://doi.org/10.1093/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bjsw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/bcl387.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Baxter, V., Boydell, V. and McPherson, S. (2023) ‘Multi-disciplinary support for families with complex needs and children on the edge of care in the UK: a mixed methods evaluation’ Journal of Social Welfare and Family Law, 45(4), pp.307-325.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https://www.tandfonline.com/doi/abs/10.1080/09649069.2023.2281840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Braithwaite, V.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Ivec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(2022). Policing Child Protection: Motivational Postures of Contesting Third Parties. Asian Journal of Criminology,17(4),pp.425-448.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Safeguarding people. Available at: https://www.cqc.org.uk/what-we-do/how-we-do-our-job/safeguarding-people.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Children Act (1989). Children Act 1989. [online] legislation.gov.uk. Available at: https://www.legislation.gov.uk/ukpga/1989/41/contents.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Dickens, J., Cook, L., Cossar, 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Okpokiri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Taylor, J., and Garstang, J. (2023). ‘The multiple and competing functions of local reviews of serious child abuse cases in England’. Critical Social Policy, 44(3), 447-467. Available at:  https://doi.org/10.1177/02610183231218965.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(2020) Coronavirus (COVID-19): safeguarding in schools, colleges and other providers. Available at: https://www.gov.uk/government/publications/covid-19-safeguarding-in-schools-colleges-and-other-providers/coronavirus-covid-19-safeguarding-in-schools-colleges-and-other-providers. (Accessed: 25/09/2025).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Felitti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V.J., Anda, R.F. and Nordenberg, D. (1998). Relationship of childhood abuse and household dysfunction to many of the leading causes of death in adults. American Journal of Preventive Medicine, [online] 14(4), pp.245–258.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https://doi.org/10.1016/S0749-3797(98)00017-8.</a:t>
            </a:r>
          </a:p>
        </p:txBody>
      </p:sp>
    </p:spTree>
    <p:extLst>
      <p:ext uri="{BB962C8B-B14F-4D97-AF65-F5344CB8AC3E}">
        <p14:creationId xmlns:p14="http://schemas.microsoft.com/office/powerpoint/2010/main" val="211167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DA5A09-88C3-CCD6-2770-3430A30DC0A0}"/>
              </a:ext>
            </a:extLst>
          </p:cNvPr>
          <p:cNvSpPr txBox="1"/>
          <p:nvPr/>
        </p:nvSpPr>
        <p:spPr>
          <a:xfrm>
            <a:off x="0" y="120560"/>
            <a:ext cx="12192000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(2004) Children Act 2004. Available at: https://www.legislation.gov.uk/ukpga/2004/31/contents. 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(2014) Children and Families Act 2014. Available at: https://www.legislation.gov.uk/ukpga/2014/6/contents/enacted.(Accessed: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(2022) Working definition of trauma-informed practice. Available at: https://www.gov.uk/government/publications/working-definition-of-trauma-informed-practice/working-definition-of-trauma-informed-practice. (Accessed: 28/09/2025)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Grevenstein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Bluemke, M., Schweitzer, J. and Aguilar-Raab, C. (2019) ‘Better family relationships––higher well-being: The connection between relationship quality and health related resources’ Mental health &amp;amp; prevention, 14, p.200160.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https://www.sciencedirect.com/science/article/pii/S2212657017301204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 (2023) Working Together to Safeguard Children 2023. Available at: https://assets.publishing.service.gov.uk/media/6849a7b67cba25f610c7db3f/Working_together_to_safeguard_children_2023_-_statutory_guidance.pdf.(Accessed: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Isobel Colquhoun(2024). Theo: local child safeguarding practice review. Derby and Derbyshire Safeguarding Children Partnership , NC5291.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Jahans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‐Baynton, K. and Grealish, A. (2022) ‘Safeguarding communications between multiagency professionals when working with children and young people: A qualitative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study’ Journal of Child and Adolescent Psychiatric Nursing, 35(2), pp.171-178. https://onlinelibrary.wiley.com/doi/abs/10.1111/jcap.12363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Kyros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Hadjisergis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(2024). Human Rights in Probation. Taylor &amp; Francis.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(2011). Police Act 1996. [online] Legislation.gov.uk. Available at: https://www.legislation.gov.uk/ukpga/1996/16/contents.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(2021). Domestic Abuse Act 2021. [online] Legislation.gov.uk. Available at: https://www.legislation.gov.uk/ukpga/2021/17.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Lynch, M.A. and Browne, K.D. (1999). Thinking and working together to safeguard children. Child Abuse Review, 8(5), pp.297–300.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https://doi.org/10.1002/(sici)1099-0852(199909/10)8:5%3C297::aid-car577%3E3.0.co;2-3.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7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FC07637-29C7-A7FD-0E12-621680C5F5A9}"/>
              </a:ext>
            </a:extLst>
          </p:cNvPr>
          <p:cNvSpPr txBox="1"/>
          <p:nvPr/>
        </p:nvSpPr>
        <p:spPr>
          <a:xfrm>
            <a:off x="0" y="0"/>
            <a:ext cx="12192000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(2014) Antenatal and postnatal mental health: clinical management and service guidance. Available at: https://www.nice.org.uk/guidance/cg192. 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(2016) Coexisting severe mental illness and substance misuse: community health and social care services. Available at: https://www.nice.org.uk/guidance/ng58. 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About NHS England Safeguarding. Available at: https://www.england.nhs.uk/safeguarding/about/.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NSPCC (2023). Parents with Substance Use problems: Learning from Case Reviews. [online] NSPCC Learning. Available at: https://learning.nspcc.org.uk/research-resources/learning-from-case-reviews/parents-substance-use-problem.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(2018). Safeguarding children is affected by parental alcohol and drug use. [online] GOV.UK.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https://www.gov.uk/government/publications/safeguarding-children-affected-by-parental-alcohol-and-drug-use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(2021). Parents with alcohol and drug problems: adult treatment and children and family services. Available at: https://www.gov.uk/government/publications/parents-with-alcohol-and-drug-problems-support-resources/parents-with-alcohol-and-drug-problems-guidance-for-adult-treatment-and-children-and-family-services. (Accessed: 25/09/2025)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Ross, R.B. (1989). Safeguarding and promoting the welfare of residents? the contribution of the registered homes act 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The Journal of Social Welfare Law, 11(5), pp.263–276.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https://doi.org/10.1080/09649068908413899.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Sidebotham, P., Brandon, M., Bailey, S.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(2016) Pathways to harm, pathways to protection: A triennial analysis of serious case reviews 2011–2014. Available at: https://www.gov.uk/government/publications/analysis-of-serious-case-reviews-2011-to-2014. (Accessed: 24/09/2025)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J., Garstang, J., Cossar, J. and Dickens, J. (2024) ‘Tackling the normalisation of neglect: Messages from child protection reviews in England’, Child Abuse Review, 33(2), pp. 125–138. Available at: https://doi.org/10.1002/car.2841. (Accessed: 27/09/2025.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Team., C. (2025). Derbyshire County Council - Open - Find an Inspection Report - Ofsted. [online] Ofsted.gov.uk. Available at: https://reports.ofsted.gov.uk/provider/44/80460 [Accessed 7 Oct. 2025].</a:t>
            </a:r>
          </a:p>
        </p:txBody>
      </p:sp>
    </p:spTree>
    <p:extLst>
      <p:ext uri="{BB962C8B-B14F-4D97-AF65-F5344CB8AC3E}">
        <p14:creationId xmlns:p14="http://schemas.microsoft.com/office/powerpoint/2010/main" val="2139390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1600</Words>
  <Application>Microsoft Office PowerPoint</Application>
  <PresentationFormat>Widescreen</PresentationFormat>
  <Paragraphs>123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Fariza Begum Suleman (2334483)</dc:creator>
  <cp:lastModifiedBy>Sofia Jabeen (2309199)</cp:lastModifiedBy>
  <cp:revision>6</cp:revision>
  <dcterms:created xsi:type="dcterms:W3CDTF">2025-10-19T21:05:42Z</dcterms:created>
  <dcterms:modified xsi:type="dcterms:W3CDTF">2025-10-21T15:30:53Z</dcterms:modified>
</cp:coreProperties>
</file>