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365" r:id="rId4"/>
    <p:sldId id="349" r:id="rId5"/>
    <p:sldId id="361" r:id="rId6"/>
    <p:sldId id="366" r:id="rId7"/>
    <p:sldId id="363" r:id="rId8"/>
    <p:sldId id="364" r:id="rId9"/>
    <p:sldId id="350" r:id="rId10"/>
    <p:sldId id="352" r:id="rId11"/>
    <p:sldId id="353" r:id="rId12"/>
    <p:sldId id="367" r:id="rId13"/>
    <p:sldId id="362" r:id="rId1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81979" autoAdjust="0"/>
  </p:normalViewPr>
  <p:slideViewPr>
    <p:cSldViewPr>
      <p:cViewPr varScale="1">
        <p:scale>
          <a:sx n="113" d="100"/>
          <a:sy n="113" d="100"/>
        </p:scale>
        <p:origin x="151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DB34CD9-C9F0-4E05-8BA2-C576989BF70D}" type="datetimeFigureOut">
              <a:rPr lang="en-US"/>
              <a:pPr>
                <a:defRPr/>
              </a:pPr>
              <a:t>11/2/2017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6908126-1EB9-40A2-B636-360F98B25D9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9559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6E27B7C-DA74-4C27-AD6F-D4A3CB7E6F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E6C989F-D9E6-4B55-9A96-F3E6C477EEF0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5649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A275A52-B5CF-442F-B9B5-AAAAF0C04413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288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BE7A9A2-E548-4214-9209-CD20B316B686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9549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D7167670-91FA-41E7-BF91-A72F34128679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9644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80C40B2-00F1-43A1-9953-2CAEAE0CFDBE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217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63E29F0-F0CB-42C1-8659-2DF19328DF89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810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5" name="Rectangle 3" descr="Stationery"/>
            <p:cNvSpPr>
              <a:spLocks noChangeArrowheads="1"/>
            </p:cNvSpPr>
            <p:nvPr/>
          </p:nvSpPr>
          <p:spPr bwMode="white">
            <a:xfrm>
              <a:off x="336" y="150"/>
              <a:ext cx="5253" cy="4026"/>
            </a:xfrm>
            <a:prstGeom prst="rect">
              <a:avLst/>
            </a:prstGeom>
            <a:blipFill dpi="0" rotWithShape="0">
              <a:blip r:embed="rId2"/>
              <a:srcRect/>
              <a:tile tx="0" ty="0" sx="100000" sy="100000" flip="none" algn="tl"/>
            </a:blip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6" name="Picture 4" descr="minispir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7173" name="Rectangle 5"/>
          <p:cNvSpPr>
            <a:spLocks noGrp="1" noChangeArrowheads="1"/>
          </p:cNvSpPr>
          <p:nvPr>
            <p:ph type="ctrTitle"/>
          </p:nvPr>
        </p:nvSpPr>
        <p:spPr>
          <a:xfrm>
            <a:off x="962025" y="1925638"/>
            <a:ext cx="7772400" cy="1143000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647825" y="3738563"/>
            <a:ext cx="6400800" cy="1752600"/>
          </a:xfrm>
        </p:spPr>
        <p:txBody>
          <a:bodyPr/>
          <a:lstStyle>
            <a:lvl1pPr marL="0" indent="0" algn="ctr">
              <a:buFont typeface="Monotype Sorts" pitchFamily="2" charset="2"/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9620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00425" y="6100763"/>
            <a:ext cx="28956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29425" y="6100763"/>
            <a:ext cx="1905000" cy="457200"/>
          </a:xfrm>
        </p:spPr>
        <p:txBody>
          <a:bodyPr/>
          <a:lstStyle>
            <a:lvl1pPr>
              <a:defRPr>
                <a:solidFill>
                  <a:srgbClr val="A08366"/>
                </a:solidFill>
              </a:defRPr>
            </a:lvl1pPr>
          </a:lstStyle>
          <a:p>
            <a:fld id="{6BDC93C7-23AB-4978-A0E1-05EA86689AD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7132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E59934-DCEB-4068-AA08-2202BF617C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990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9932C21-70CB-4268-9671-681805C81D2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59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6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0" y="18288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DB55F91-0872-484C-828E-D399A1EED69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975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3E7118-5826-4DE2-9675-C800A06101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6806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A54227A-1CE4-46B2-902D-E2F68BF179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20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1F1951-63AE-45B0-A017-A6124250F8C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4019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010942-9A94-4E7D-846A-8DA7B610CD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59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81DC2D-202B-41B1-8B9A-C640937791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5358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979CA2-3ACD-479E-9C84-80F3F25B8A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2270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9900" y="4572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4572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94DFB4-6691-45F6-974C-2B429380EE4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69978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en-US" noProof="0" smtClean="0"/>
              <a:t>Click icon to add table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06653DB-590B-4378-A91E-0031E957B8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388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solidFill>
          <a:srgbClr val="8C73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872538" cy="6858000"/>
            <a:chOff x="0" y="0"/>
            <a:chExt cx="5589" cy="4320"/>
          </a:xfrm>
        </p:grpSpPr>
        <p:sp>
          <p:nvSpPr>
            <p:cNvPr id="1032" name="Rectangle 3"/>
            <p:cNvSpPr>
              <a:spLocks noChangeArrowheads="1"/>
            </p:cNvSpPr>
            <p:nvPr/>
          </p:nvSpPr>
          <p:spPr bwMode="ltGray">
            <a:xfrm>
              <a:off x="336" y="150"/>
              <a:ext cx="5253" cy="4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pic>
          <p:nvPicPr>
            <p:cNvPr id="1033" name="Picture 4" descr="minispir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ltGray">
            <a:xfrm>
              <a:off x="0" y="0"/>
              <a:ext cx="67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34" name="Line 5"/>
            <p:cNvSpPr>
              <a:spLocks noChangeShapeType="1"/>
            </p:cNvSpPr>
            <p:nvPr/>
          </p:nvSpPr>
          <p:spPr bwMode="ltGray">
            <a:xfrm>
              <a:off x="640" y="1008"/>
              <a:ext cx="4880" cy="0"/>
            </a:xfrm>
            <a:prstGeom prst="line">
              <a:avLst/>
            </a:prstGeom>
            <a:noFill/>
            <a:ln w="31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990600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90600" y="18288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615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906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0960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5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0960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spcBef>
                <a:spcPct val="50000"/>
              </a:spcBef>
              <a:defRPr sz="1400">
                <a:solidFill>
                  <a:schemeClr val="bg2"/>
                </a:solidFill>
                <a:latin typeface="Times New Roman" panose="02020603050405020304" pitchFamily="18" charset="0"/>
              </a:defRPr>
            </a:lvl1pPr>
          </a:lstStyle>
          <a:p>
            <a:fld id="{09EDD4E2-9818-4817-81DA-B8E7E04F30B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5" r:id="rId12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 b="1">
          <a:solidFill>
            <a:srgbClr val="663300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Monotype Sorts" pitchFamily="2" charset="2"/>
        <a:buChar char="4"/>
        <a:defRPr kumimoji="1"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800" b="1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•"/>
        <a:defRPr kumimoji="1" sz="2400" b="1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–"/>
        <a:defRPr kumimoji="1" sz="2000" b="1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 b="1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Char char="»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ns.gov.uk/" TargetMode="External"/><Relationship Id="rId2" Type="http://schemas.openxmlformats.org/officeDocument/2006/relationships/hyperlink" Target="http://www.swansea.gov.uk/keyfact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wansea.gov.uk/article/6406/Tourism-research-and-statistics" TargetMode="External"/><Relationship Id="rId4" Type="http://schemas.openxmlformats.org/officeDocument/2006/relationships/hyperlink" Target="http://gov.wales/statistics-and-research/?topic=Tourism&amp;lang=e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ntscotland.org/stps/the-national-events-strategy/" TargetMode="External"/><Relationship Id="rId2" Type="http://schemas.openxmlformats.org/officeDocument/2006/relationships/hyperlink" Target="https://businesswales.gov.wales/majorevents/sites/majorevents/files/3821%20Events%20Strategy%20Eng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ntscotland.org/stps/the-national-events-strategy/" TargetMode="External"/><Relationship Id="rId2" Type="http://schemas.openxmlformats.org/officeDocument/2006/relationships/hyperlink" Target="https://businesswales.gov.wales/majorevents/sites/majorevents/files/3821%20Events%20Strategy%20Eng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6" descr="A huge crowd watch Ian Poulter line up a put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052513"/>
            <a:ext cx="7800975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 smtClean="0">
                <a:solidFill>
                  <a:schemeClr val="bg1"/>
                </a:solidFill>
              </a:rPr>
              <a:t>The Events Industry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Week Five</a:t>
            </a:r>
          </a:p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Industry Sectors part 2 – student led activity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Recap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So far we have covered…..</a:t>
            </a:r>
          </a:p>
          <a:p>
            <a:pPr lvl="1"/>
            <a:r>
              <a:rPr lang="en-GB" altLang="en-US" dirty="0" smtClean="0"/>
              <a:t>Event terminology</a:t>
            </a:r>
          </a:p>
          <a:p>
            <a:pPr lvl="1"/>
            <a:r>
              <a:rPr lang="en-GB" altLang="en-US" dirty="0" smtClean="0"/>
              <a:t>Demand and Motivation for events</a:t>
            </a:r>
          </a:p>
          <a:p>
            <a:pPr lvl="1"/>
            <a:r>
              <a:rPr lang="en-GB" altLang="en-US" dirty="0" smtClean="0"/>
              <a:t>The Event Experience</a:t>
            </a:r>
          </a:p>
          <a:p>
            <a:pPr lvl="1"/>
            <a:r>
              <a:rPr lang="en-GB" altLang="en-US" dirty="0" smtClean="0"/>
              <a:t>Event Marketing</a:t>
            </a:r>
          </a:p>
          <a:p>
            <a:pPr lvl="1"/>
            <a:r>
              <a:rPr lang="en-GB" altLang="en-US" dirty="0" smtClean="0"/>
              <a:t>Event Segmentation</a:t>
            </a:r>
          </a:p>
          <a:p>
            <a:pPr lvl="1"/>
            <a:r>
              <a:rPr lang="en-GB" altLang="en-US" dirty="0" smtClean="0"/>
              <a:t>Assignment focus</a:t>
            </a:r>
          </a:p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Links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…for demographics and segmentation</a:t>
            </a:r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www.swansea.gov.uk/keyfacts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www.ons.gov.uk</a:t>
            </a:r>
            <a:endParaRPr lang="en-GB" dirty="0" smtClean="0"/>
          </a:p>
          <a:p>
            <a:r>
              <a:rPr lang="en-GB" dirty="0">
                <a:hlinkClick r:id="rId4"/>
              </a:rPr>
              <a:t>http://gov.wales/statistics-and-research/?</a:t>
            </a:r>
            <a:r>
              <a:rPr lang="en-GB" dirty="0" smtClean="0">
                <a:hlinkClick r:id="rId4"/>
              </a:rPr>
              <a:t>topic=Tourism&amp;lang=en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www.swansea.gov.uk/article/6406/Tourism-research-and-statistics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26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620713"/>
            <a:ext cx="8243887" cy="1143000"/>
          </a:xfrm>
        </p:spPr>
        <p:txBody>
          <a:bodyPr/>
          <a:lstStyle/>
          <a:p>
            <a:r>
              <a:rPr lang="en-GB" altLang="en-US" smtClean="0">
                <a:solidFill>
                  <a:schemeClr val="accent1"/>
                </a:solidFill>
              </a:rPr>
              <a:t>Events Industry Sectors </a:t>
            </a:r>
          </a:p>
        </p:txBody>
      </p:sp>
      <p:grpSp>
        <p:nvGrpSpPr>
          <p:cNvPr id="21507" name="Group 4"/>
          <p:cNvGrpSpPr>
            <a:grpSpLocks/>
          </p:cNvGrpSpPr>
          <p:nvPr/>
        </p:nvGrpSpPr>
        <p:grpSpPr bwMode="auto">
          <a:xfrm>
            <a:off x="1876425" y="1916113"/>
            <a:ext cx="5359400" cy="3859212"/>
            <a:chOff x="1182" y="1090"/>
            <a:chExt cx="3376" cy="2431"/>
          </a:xfrm>
        </p:grpSpPr>
        <p:sp>
          <p:nvSpPr>
            <p:cNvPr id="21509" name="_s1028"/>
            <p:cNvSpPr>
              <a:spLocks noChangeArrowheads="1" noTextEdit="1"/>
            </p:cNvSpPr>
            <p:nvPr/>
          </p:nvSpPr>
          <p:spPr bwMode="auto">
            <a:xfrm>
              <a:off x="1852" y="1090"/>
              <a:ext cx="2036" cy="1548"/>
            </a:xfrm>
            <a:prstGeom prst="ellipse">
              <a:avLst/>
            </a:prstGeom>
            <a:solidFill>
              <a:schemeClr val="folHlink">
                <a:alpha val="50195"/>
              </a:schemeClr>
            </a:solidFill>
            <a:ln w="4670">
              <a:solidFill>
                <a:schemeClr val="folHlink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0" name="_s1030"/>
            <p:cNvSpPr>
              <a:spLocks noChangeArrowheads="1" noTextEdit="1"/>
            </p:cNvSpPr>
            <p:nvPr/>
          </p:nvSpPr>
          <p:spPr bwMode="auto">
            <a:xfrm>
              <a:off x="2522" y="1973"/>
              <a:ext cx="2036" cy="1548"/>
            </a:xfrm>
            <a:prstGeom prst="ellipse">
              <a:avLst/>
            </a:prstGeom>
            <a:solidFill>
              <a:schemeClr val="hlink">
                <a:alpha val="50195"/>
              </a:schemeClr>
            </a:solidFill>
            <a:ln w="4670">
              <a:solidFill>
                <a:schemeClr val="hlink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1" name="_s1032"/>
            <p:cNvSpPr>
              <a:spLocks noChangeArrowheads="1" noTextEdit="1"/>
            </p:cNvSpPr>
            <p:nvPr/>
          </p:nvSpPr>
          <p:spPr bwMode="auto">
            <a:xfrm>
              <a:off x="1182" y="1973"/>
              <a:ext cx="2036" cy="1548"/>
            </a:xfrm>
            <a:prstGeom prst="ellipse">
              <a:avLst/>
            </a:prstGeom>
            <a:solidFill>
              <a:schemeClr val="accent2">
                <a:alpha val="50195"/>
              </a:schemeClr>
            </a:solidFill>
            <a:ln w="4670">
              <a:solidFill>
                <a:schemeClr val="accent2"/>
              </a:solidFill>
              <a:round/>
              <a:headEnd/>
              <a:tailEnd/>
            </a:ln>
          </p:spPr>
          <p:txBody>
            <a:bodyPr lIns="0" tIns="0" rIns="0" bIns="0" anchor="ctr"/>
            <a:lstStyle/>
            <a:p>
              <a:endParaRPr lang="en-GB"/>
            </a:p>
          </p:txBody>
        </p:sp>
        <p:sp>
          <p:nvSpPr>
            <p:cNvPr id="21512" name="Rectangle 8"/>
            <p:cNvSpPr>
              <a:spLocks noChangeArrowheads="1"/>
            </p:cNvSpPr>
            <p:nvPr/>
          </p:nvSpPr>
          <p:spPr bwMode="auto">
            <a:xfrm>
              <a:off x="2189" y="1206"/>
              <a:ext cx="1406" cy="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/>
                <a:t>Private - For profit</a:t>
              </a:r>
            </a:p>
            <a:p>
              <a:pPr algn="ctr" eaLnBrk="1" hangingPunct="1"/>
              <a:r>
                <a:rPr lang="en-GB" altLang="en-US"/>
                <a:t>Companies</a:t>
              </a:r>
            </a:p>
            <a:p>
              <a:pPr algn="ctr" eaLnBrk="1" hangingPunct="1"/>
              <a:r>
                <a:rPr lang="en-GB" altLang="en-US"/>
                <a:t>Corporations</a:t>
              </a:r>
            </a:p>
            <a:p>
              <a:pPr algn="ctr" eaLnBrk="1" hangingPunct="1"/>
              <a:r>
                <a:rPr lang="en-GB" altLang="en-US"/>
                <a:t>Hotels/resorts</a:t>
              </a:r>
            </a:p>
          </p:txBody>
        </p:sp>
        <p:sp>
          <p:nvSpPr>
            <p:cNvPr id="21513" name="Text Box 9"/>
            <p:cNvSpPr txBox="1">
              <a:spLocks noChangeArrowheads="1"/>
            </p:cNvSpPr>
            <p:nvPr/>
          </p:nvSpPr>
          <p:spPr bwMode="auto">
            <a:xfrm>
              <a:off x="1417" y="2385"/>
              <a:ext cx="1497" cy="10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b="1"/>
                <a:t>Public</a:t>
              </a:r>
            </a:p>
            <a:p>
              <a:pPr algn="ctr" eaLnBrk="1" hangingPunct="1"/>
              <a:r>
                <a:rPr lang="en-GB" altLang="en-US"/>
                <a:t>Government Agencies</a:t>
              </a:r>
            </a:p>
            <a:p>
              <a:pPr algn="ctr" eaLnBrk="1" hangingPunct="1"/>
              <a:endParaRPr lang="en-GB" altLang="en-US"/>
            </a:p>
            <a:p>
              <a:pPr algn="ctr" eaLnBrk="1" hangingPunct="1">
                <a:spcBef>
                  <a:spcPct val="50000"/>
                </a:spcBef>
              </a:pPr>
              <a:endParaRPr lang="en-GB" altLang="en-US"/>
            </a:p>
          </p:txBody>
        </p:sp>
        <p:sp>
          <p:nvSpPr>
            <p:cNvPr id="21514" name="Text Box 10"/>
            <p:cNvSpPr txBox="1">
              <a:spLocks noChangeArrowheads="1"/>
            </p:cNvSpPr>
            <p:nvPr/>
          </p:nvSpPr>
          <p:spPr bwMode="auto">
            <a:xfrm>
              <a:off x="3004" y="2431"/>
              <a:ext cx="1499" cy="7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 b="1"/>
                <a:t>Voluntary - Non Profit</a:t>
              </a:r>
            </a:p>
            <a:p>
              <a:pPr algn="ctr" eaLnBrk="1" hangingPunct="1"/>
              <a:r>
                <a:rPr lang="en-GB" altLang="en-US"/>
                <a:t>Charities</a:t>
              </a:r>
            </a:p>
            <a:p>
              <a:pPr algn="ctr" eaLnBrk="1" hangingPunct="1"/>
              <a:r>
                <a:rPr lang="en-GB" altLang="en-US"/>
                <a:t>Community-based societies</a:t>
              </a:r>
            </a:p>
          </p:txBody>
        </p:sp>
      </p:grpSp>
      <p:sp>
        <p:nvSpPr>
          <p:cNvPr id="21508" name="Text Box 11"/>
          <p:cNvSpPr txBox="1">
            <a:spLocks noChangeArrowheads="1"/>
          </p:cNvSpPr>
          <p:nvPr/>
        </p:nvSpPr>
        <p:spPr bwMode="auto">
          <a:xfrm>
            <a:off x="1908175" y="6230938"/>
            <a:ext cx="70564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r>
              <a:rPr lang="en-GB" altLang="en-US" b="1"/>
              <a:t>See: Event Management &amp; Event Tourism, Getz (2005) pp191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660232" y="19888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Examples?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led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629103"/>
            <a:ext cx="7772400" cy="4114800"/>
          </a:xfrm>
        </p:spPr>
        <p:txBody>
          <a:bodyPr/>
          <a:lstStyle/>
          <a:p>
            <a:r>
              <a:rPr lang="en-GB" sz="1800" dirty="0" smtClean="0"/>
              <a:t>1. </a:t>
            </a:r>
            <a:r>
              <a:rPr lang="en-GB" sz="1800" dirty="0" smtClean="0"/>
              <a:t>Scan read either</a:t>
            </a:r>
            <a:r>
              <a:rPr lang="en-GB" sz="1800" dirty="0" smtClean="0"/>
              <a:t>…</a:t>
            </a:r>
          </a:p>
          <a:p>
            <a:pPr lvl="1"/>
            <a:r>
              <a:rPr lang="en-GB" sz="1800" dirty="0" smtClean="0"/>
              <a:t>Event Wales a major </a:t>
            </a:r>
            <a:r>
              <a:rPr lang="en-GB" sz="1800" dirty="0"/>
              <a:t>events strategy </a:t>
            </a:r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businesswales.gov.wales/majorevents/sites/majorevents/files/3821%20Events%20Strategy%20Eng.pdf</a:t>
            </a:r>
            <a:endParaRPr lang="en-GB" sz="1800" dirty="0" smtClean="0"/>
          </a:p>
          <a:p>
            <a:pPr lvl="1"/>
            <a:r>
              <a:rPr lang="en-GB" sz="1800" dirty="0" smtClean="0"/>
              <a:t>Scotland The </a:t>
            </a:r>
            <a:r>
              <a:rPr lang="en-GB" sz="1800" dirty="0"/>
              <a:t>perfect stage </a:t>
            </a:r>
            <a:r>
              <a:rPr lang="en-GB" sz="1800" dirty="0">
                <a:hlinkClick r:id="rId3"/>
              </a:rPr>
              <a:t>http://www.eventscotland.org/stps/the-national-events-strategy</a:t>
            </a:r>
            <a:r>
              <a:rPr lang="en-GB" sz="1800" dirty="0" smtClean="0">
                <a:hlinkClick r:id="rId3"/>
              </a:rPr>
              <a:t>/</a:t>
            </a:r>
            <a:endParaRPr lang="en-GB" sz="1800" dirty="0" smtClean="0"/>
          </a:p>
          <a:p>
            <a:pPr lvl="1"/>
            <a:r>
              <a:rPr lang="en-GB" sz="1800" dirty="0" smtClean="0"/>
              <a:t>Explore both websites</a:t>
            </a:r>
          </a:p>
          <a:p>
            <a:r>
              <a:rPr lang="en-GB" sz="1800" dirty="0" smtClean="0"/>
              <a:t>2. Explore a significant public sector organisation</a:t>
            </a:r>
          </a:p>
          <a:p>
            <a:pPr lvl="1"/>
            <a:r>
              <a:rPr lang="en-GB" sz="1800" dirty="0" smtClean="0"/>
              <a:t>what do they do?</a:t>
            </a:r>
          </a:p>
          <a:p>
            <a:pPr lvl="1"/>
            <a:r>
              <a:rPr lang="en-GB" sz="1800" dirty="0" smtClean="0"/>
              <a:t>what is their events involvement?</a:t>
            </a:r>
          </a:p>
          <a:p>
            <a:pPr lvl="1"/>
            <a:r>
              <a:rPr lang="en-GB" sz="1800" dirty="0" smtClean="0"/>
              <a:t>how are they funded etc.</a:t>
            </a:r>
          </a:p>
          <a:p>
            <a:r>
              <a:rPr lang="en-GB" sz="1800" dirty="0" smtClean="0"/>
              <a:t>3. Find </a:t>
            </a:r>
            <a:r>
              <a:rPr lang="en-GB" sz="1800" dirty="0"/>
              <a:t>an event industry association</a:t>
            </a:r>
          </a:p>
          <a:p>
            <a:pPr lvl="1"/>
            <a:r>
              <a:rPr lang="en-GB" sz="1800" dirty="0"/>
              <a:t>What do they do?</a:t>
            </a:r>
          </a:p>
          <a:p>
            <a:pPr lvl="1"/>
            <a:r>
              <a:rPr lang="en-GB" sz="1800" dirty="0"/>
              <a:t>Why do they offer this?</a:t>
            </a:r>
          </a:p>
          <a:p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6089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</a:t>
            </a:r>
            <a:r>
              <a:rPr lang="en-GB" dirty="0" smtClean="0"/>
              <a:t>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in pairs to answer the previous questions</a:t>
            </a:r>
          </a:p>
          <a:p>
            <a:r>
              <a:rPr lang="en-GB" dirty="0" smtClean="0"/>
              <a:t>Return to this session ready to give a short presentation</a:t>
            </a:r>
          </a:p>
        </p:txBody>
      </p:sp>
    </p:spTree>
    <p:extLst>
      <p:ext uri="{BB962C8B-B14F-4D97-AF65-F5344CB8AC3E}">
        <p14:creationId xmlns:p14="http://schemas.microsoft.com/office/powerpoint/2010/main" val="1897618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led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event can be sport, arts, culture or business themed.</a:t>
            </a:r>
          </a:p>
          <a:p>
            <a:r>
              <a:rPr lang="en-GB" sz="2800" dirty="0" smtClean="0"/>
              <a:t>Give a brief overview of the concept and market</a:t>
            </a:r>
          </a:p>
          <a:p>
            <a:r>
              <a:rPr lang="en-GB" sz="2800" dirty="0" smtClean="0"/>
              <a:t>The event can happen anywhere in Wales</a:t>
            </a:r>
          </a:p>
          <a:p>
            <a:r>
              <a:rPr lang="en-GB" sz="2800" dirty="0" smtClean="0"/>
              <a:t>Identify aspects of the event which would satisfy the Event Wales criteria for support</a:t>
            </a:r>
          </a:p>
          <a:p>
            <a:r>
              <a:rPr lang="en-GB" sz="2800" dirty="0" smtClean="0"/>
              <a:t>Your reading and research into public sector bodies should help you here!</a:t>
            </a:r>
          </a:p>
          <a:p>
            <a:r>
              <a:rPr lang="en-GB" sz="2800" dirty="0" smtClean="0"/>
              <a:t>Justify your choices!!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3433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led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Return to the seminar sessions with a 5 minute presentation (no more than 5 slides) </a:t>
            </a:r>
          </a:p>
          <a:p>
            <a:r>
              <a:rPr lang="en-GB" dirty="0" smtClean="0"/>
              <a:t>Hints….</a:t>
            </a:r>
          </a:p>
          <a:p>
            <a:pPr lvl="1"/>
            <a:r>
              <a:rPr lang="en-GB" dirty="0" smtClean="0"/>
              <a:t>Consider location. Infrastructure. Need</a:t>
            </a:r>
          </a:p>
          <a:p>
            <a:pPr lvl="1"/>
            <a:r>
              <a:rPr lang="en-GB" dirty="0" smtClean="0"/>
              <a:t>Consider trend and marketability</a:t>
            </a:r>
          </a:p>
          <a:p>
            <a:pPr lvl="1"/>
            <a:r>
              <a:rPr lang="en-GB" dirty="0" smtClean="0"/>
              <a:t>Consider public good – how might the event improve tourism, development, investment, social concerns or environmental concerns?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571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274638"/>
            <a:ext cx="7786687" cy="1143000"/>
          </a:xfrm>
        </p:spPr>
        <p:txBody>
          <a:bodyPr/>
          <a:lstStyle/>
          <a:p>
            <a:r>
              <a:rPr lang="en-GB" altLang="en-US" smtClean="0">
                <a:solidFill>
                  <a:schemeClr val="accent1"/>
                </a:solidFill>
              </a:rPr>
              <a:t>The Public Sector</a:t>
            </a:r>
          </a:p>
        </p:txBody>
      </p:sp>
      <p:graphicFrame>
        <p:nvGraphicFramePr>
          <p:cNvPr id="27729" name="Group 8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671653"/>
              </p:ext>
            </p:extLst>
          </p:nvPr>
        </p:nvGraphicFramePr>
        <p:xfrm>
          <a:off x="900113" y="1268760"/>
          <a:ext cx="7920037" cy="4970867"/>
        </p:xfrm>
        <a:graphic>
          <a:graphicData uri="http://schemas.openxmlformats.org/drawingml/2006/table">
            <a:tbl>
              <a:tblPr/>
              <a:tblGrid>
                <a:gridCol w="3796250"/>
                <a:gridCol w="4123787"/>
              </a:tblGrid>
              <a:tr h="35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Central Government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Civic celebrations and commemorations, bidding for large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Public space authorities e.g. National Trust, National Park Authorities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Public entertainment, festivals, leisure and recreation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9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Touristourism</a:t>
                      </a: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 e.g. VisitBritain, </a:t>
                      </a:r>
                      <a:r>
                        <a:rPr kumimoji="0" lang="en-GB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VisitScotland</a:t>
                      </a: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Northern Ireland Tourist Board, Visit Wales 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Festivals, special interest and lifestyle events, destination promotions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90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Visitor &amp; Convention Bureaux </a:t>
                      </a:r>
                      <a:r>
                        <a:rPr kumimoji="0" lang="en-GB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eg</a:t>
                      </a: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London Convention Bureau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Meetings, incentives, conferences and exhibitions (MICE)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Arts e.g. Arts Council England/Wales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Arts festivals, cultural events, touring programmes, theatre, themed art exhibitions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2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e.g. UK Sport, Sport England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Scotland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Northern Ireland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 Wales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Sporting events, hosting of national and international events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31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Economic development e.g. Event Wales, EventScotland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Northern Ireland Events Company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Regional Development Agencies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on events with industry development and job creation benefits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5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Local government e.g. City Councils </a:t>
                      </a:r>
                    </a:p>
                  </a:txBody>
                  <a:tcPr marL="91430" marR="91430" marT="45711" marB="4571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Community events, local festivals and fairs</a:t>
                      </a:r>
                    </a:p>
                  </a:txBody>
                  <a:tcPr marL="91430" marR="91430" marT="45711" marB="4571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14338"/>
            <a:ext cx="7786687" cy="1143000"/>
          </a:xfrm>
        </p:spPr>
        <p:txBody>
          <a:bodyPr/>
          <a:lstStyle/>
          <a:p>
            <a:r>
              <a:rPr lang="en-GB" altLang="en-US" smtClean="0">
                <a:solidFill>
                  <a:schemeClr val="accent1"/>
                </a:solidFill>
              </a:rPr>
              <a:t>The Private Sector (for profit)</a:t>
            </a:r>
          </a:p>
        </p:txBody>
      </p:sp>
      <p:graphicFrame>
        <p:nvGraphicFramePr>
          <p:cNvPr id="30771" name="Group 5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0778465"/>
              </p:ext>
            </p:extLst>
          </p:nvPr>
        </p:nvGraphicFramePr>
        <p:xfrm>
          <a:off x="971550" y="1844675"/>
          <a:ext cx="8064500" cy="3436956"/>
        </p:xfrm>
        <a:graphic>
          <a:graphicData uri="http://schemas.openxmlformats.org/drawingml/2006/table">
            <a:tbl>
              <a:tblPr/>
              <a:tblGrid>
                <a:gridCol w="3465869"/>
                <a:gridCol w="4598631"/>
              </a:tblGrid>
              <a:tr h="358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5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Companies and corporate organisations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Promotions, product launches, incentives, corporate hospitality, corporate entertainment and image building sponsorships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associations e.g. BAFA, IFEA etc.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promotions, trade fairs / exhibitions, seminars, training, conferences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8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Gaming and racing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e.g. Racecourse Holdings Trust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(owners of Aintree, Epsom, Newmarket)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Race meetings and carnivals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Entrepreneurs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Ticketed sporting events, concerts and exhibitions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Media</a:t>
                      </a:r>
                    </a:p>
                  </a:txBody>
                  <a:tcPr marL="91434" marR="91434" marT="45718" marB="4571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Media promotions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e.g. concerts, fun runs, appeals</a:t>
                      </a:r>
                    </a:p>
                  </a:txBody>
                  <a:tcPr marL="91434" marR="91434" marT="45718" marB="4571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476250"/>
            <a:ext cx="7786687" cy="1143000"/>
          </a:xfrm>
        </p:spPr>
        <p:txBody>
          <a:bodyPr/>
          <a:lstStyle/>
          <a:p>
            <a:r>
              <a:rPr lang="en-GB" altLang="en-US" sz="4000" smtClean="0">
                <a:solidFill>
                  <a:schemeClr val="accent1"/>
                </a:solidFill>
              </a:rPr>
              <a:t>The Voluntary Sector (not for profit)</a:t>
            </a:r>
          </a:p>
        </p:txBody>
      </p:sp>
      <p:graphicFrame>
        <p:nvGraphicFramePr>
          <p:cNvPr id="32796" name="Group 2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806525"/>
              </p:ext>
            </p:extLst>
          </p:nvPr>
        </p:nvGraphicFramePr>
        <p:xfrm>
          <a:off x="971550" y="2216150"/>
          <a:ext cx="7993063" cy="1955560"/>
        </p:xfrm>
        <a:graphic>
          <a:graphicData uri="http://schemas.openxmlformats.org/drawingml/2006/table">
            <a:tbl>
              <a:tblPr/>
              <a:tblGrid>
                <a:gridCol w="3435167"/>
                <a:gridCol w="4557896"/>
              </a:tblGrid>
              <a:tr h="3808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Event generators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Types of events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040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Clubs, societies other groups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Special interest groups e.g. Rowing, Running, </a:t>
                      </a:r>
                      <a:r>
                        <a:rPr kumimoji="0" lang="en-GB" sz="1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Triathalon</a:t>
                      </a: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etc.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Charities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Charity events and fundraisers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2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Individual Crowd funding?</a:t>
                      </a:r>
                    </a:p>
                  </a:txBody>
                  <a:tcPr marL="91441" marR="91441" marT="45684" marB="4568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Charity events and fundraisers</a:t>
                      </a:r>
                    </a:p>
                  </a:txBody>
                  <a:tcPr marL="91441" marR="91441" marT="45684" marB="4568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next week…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</a:t>
            </a:r>
            <a:r>
              <a:rPr lang="en-GB" sz="2400" dirty="0" smtClean="0"/>
              <a:t>ead </a:t>
            </a:r>
            <a:r>
              <a:rPr lang="en-GB" sz="2400" dirty="0"/>
              <a:t>either…</a:t>
            </a:r>
          </a:p>
          <a:p>
            <a:pPr lvl="1"/>
            <a:r>
              <a:rPr lang="en-GB" sz="2400" dirty="0"/>
              <a:t>Event Wales a major events strategy </a:t>
            </a:r>
            <a:r>
              <a:rPr lang="en-GB" sz="2400" dirty="0">
                <a:hlinkClick r:id="rId2"/>
              </a:rPr>
              <a:t>https://businesswales.gov.wales/majorevents/sites/majorevents/files/3821%20Events%20Strategy%20Eng.pdf</a:t>
            </a:r>
            <a:endParaRPr lang="en-GB" sz="2400" dirty="0"/>
          </a:p>
          <a:p>
            <a:pPr lvl="1"/>
            <a:r>
              <a:rPr lang="en-GB" sz="2400" dirty="0"/>
              <a:t>Scotland The perfect stage </a:t>
            </a:r>
            <a:r>
              <a:rPr lang="en-GB" sz="2400" dirty="0">
                <a:hlinkClick r:id="rId3"/>
              </a:rPr>
              <a:t>http://www.eventscotland.org/stps/the-national-events-strategy/</a:t>
            </a:r>
            <a:endParaRPr lang="en-GB" sz="2400" dirty="0"/>
          </a:p>
          <a:p>
            <a:pPr lvl="1"/>
            <a:r>
              <a:rPr lang="en-GB" sz="2400" dirty="0"/>
              <a:t>Explore both websites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02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Having </a:t>
            </a:r>
            <a:r>
              <a:rPr lang="en-GB" dirty="0" smtClean="0"/>
              <a:t>considered the Event Wales strategic plan, Read section 2 ‘what do we mean by major events?’ and identify a new event which would satisfy the criteria for public sector funding  support.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357646"/>
      </p:ext>
    </p:extLst>
  </p:cSld>
  <p:clrMapOvr>
    <a:masterClrMapping/>
  </p:clrMapOvr>
</p:sld>
</file>

<file path=ppt/theme/theme1.xml><?xml version="1.0" encoding="utf-8"?>
<a:theme xmlns:a="http://schemas.openxmlformats.org/drawingml/2006/main" name="Notebook">
  <a:themeElements>
    <a:clrScheme name="Notebook 1">
      <a:dk1>
        <a:srgbClr val="402000"/>
      </a:dk1>
      <a:lt1>
        <a:srgbClr val="FBFAE2"/>
      </a:lt1>
      <a:dk2>
        <a:srgbClr val="996633"/>
      </a:dk2>
      <a:lt2>
        <a:srgbClr val="A08366"/>
      </a:lt2>
      <a:accent1>
        <a:srgbClr val="CE9964"/>
      </a:accent1>
      <a:accent2>
        <a:srgbClr val="CD3333"/>
      </a:accent2>
      <a:accent3>
        <a:srgbClr val="FDFCEE"/>
      </a:accent3>
      <a:accent4>
        <a:srgbClr val="351A00"/>
      </a:accent4>
      <a:accent5>
        <a:srgbClr val="E3CAB8"/>
      </a:accent5>
      <a:accent6>
        <a:srgbClr val="BA2D2D"/>
      </a:accent6>
      <a:hlink>
        <a:srgbClr val="9A7F32"/>
      </a:hlink>
      <a:folHlink>
        <a:srgbClr val="ECA07A"/>
      </a:folHlink>
    </a:clrScheme>
    <a:fontScheme name="Noteboo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otebook 1">
        <a:dk1>
          <a:srgbClr val="402000"/>
        </a:dk1>
        <a:lt1>
          <a:srgbClr val="FBFAE2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DFCEE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2">
        <a:dk1>
          <a:srgbClr val="402000"/>
        </a:dk1>
        <a:lt1>
          <a:srgbClr val="FFFFFF"/>
        </a:lt1>
        <a:dk2>
          <a:srgbClr val="996633"/>
        </a:dk2>
        <a:lt2>
          <a:srgbClr val="A08366"/>
        </a:lt2>
        <a:accent1>
          <a:srgbClr val="CE9964"/>
        </a:accent1>
        <a:accent2>
          <a:srgbClr val="CD3333"/>
        </a:accent2>
        <a:accent3>
          <a:srgbClr val="FFFFFF"/>
        </a:accent3>
        <a:accent4>
          <a:srgbClr val="351A00"/>
        </a:accent4>
        <a:accent5>
          <a:srgbClr val="E3CAB8"/>
        </a:accent5>
        <a:accent6>
          <a:srgbClr val="BA2D2D"/>
        </a:accent6>
        <a:hlink>
          <a:srgbClr val="9A7F32"/>
        </a:hlink>
        <a:folHlink>
          <a:srgbClr val="ECA0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otebook 4">
        <a:dk1>
          <a:srgbClr val="1C1C1C"/>
        </a:dk1>
        <a:lt1>
          <a:srgbClr val="FFFFFF"/>
        </a:lt1>
        <a:dk2>
          <a:srgbClr val="000066"/>
        </a:dk2>
        <a:lt2>
          <a:srgbClr val="666699"/>
        </a:lt2>
        <a:accent1>
          <a:srgbClr val="FF5050"/>
        </a:accent1>
        <a:accent2>
          <a:srgbClr val="009999"/>
        </a:accent2>
        <a:accent3>
          <a:srgbClr val="FFFFFF"/>
        </a:accent3>
        <a:accent4>
          <a:srgbClr val="161616"/>
        </a:accent4>
        <a:accent5>
          <a:srgbClr val="FFB3B3"/>
        </a:accent5>
        <a:accent6>
          <a:srgbClr val="008A8A"/>
        </a:accent6>
        <a:hlink>
          <a:srgbClr val="3366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SPRT2013 Week Two lecture</Template>
  <TotalTime>254</TotalTime>
  <Words>671</Words>
  <Application>Microsoft Office PowerPoint</Application>
  <PresentationFormat>On-screen Show (4:3)</PresentationFormat>
  <Paragraphs>122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Monotype Sorts</vt:lpstr>
      <vt:lpstr>Times New Roman</vt:lpstr>
      <vt:lpstr>Notebook</vt:lpstr>
      <vt:lpstr>The Events Industry</vt:lpstr>
      <vt:lpstr>Recap</vt:lpstr>
      <vt:lpstr>Research Links </vt:lpstr>
      <vt:lpstr>Events Industry Sectors </vt:lpstr>
      <vt:lpstr>Student led activity</vt:lpstr>
      <vt:lpstr>Feedback</vt:lpstr>
      <vt:lpstr>Student led activity</vt:lpstr>
      <vt:lpstr>Student led activity</vt:lpstr>
      <vt:lpstr>The Public Sector</vt:lpstr>
      <vt:lpstr>The Private Sector (for profit)</vt:lpstr>
      <vt:lpstr>The Voluntary Sector (not for profit)</vt:lpstr>
      <vt:lpstr>For next week…</vt:lpstr>
      <vt:lpstr>Task to consider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SPRT2013 Sport Event Project Management</dc:title>
  <dc:creator>Suzanne Wells</dc:creator>
  <cp:lastModifiedBy>Suzanne Wells</cp:lastModifiedBy>
  <cp:revision>13</cp:revision>
  <dcterms:created xsi:type="dcterms:W3CDTF">2017-02-15T21:38:45Z</dcterms:created>
  <dcterms:modified xsi:type="dcterms:W3CDTF">2017-11-02T09:50:11Z</dcterms:modified>
</cp:coreProperties>
</file>