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6" r:id="rId2"/>
    <p:sldMasterId id="2147483669" r:id="rId3"/>
  </p:sldMasterIdLst>
  <p:sldIdLst>
    <p:sldId id="257" r:id="rId4"/>
    <p:sldId id="258" r:id="rId5"/>
    <p:sldId id="372" r:id="rId6"/>
    <p:sldId id="261" r:id="rId7"/>
    <p:sldId id="291" r:id="rId8"/>
    <p:sldId id="292" r:id="rId9"/>
    <p:sldId id="373" r:id="rId10"/>
    <p:sldId id="376" r:id="rId11"/>
    <p:sldId id="377" r:id="rId12"/>
    <p:sldId id="378" r:id="rId13"/>
    <p:sldId id="379" r:id="rId14"/>
    <p:sldId id="380" r:id="rId15"/>
    <p:sldId id="381" r:id="rId16"/>
    <p:sldId id="273" r:id="rId17"/>
    <p:sldId id="382" r:id="rId18"/>
    <p:sldId id="276" r:id="rId19"/>
    <p:sldId id="384" r:id="rId20"/>
    <p:sldId id="263" r:id="rId21"/>
    <p:sldId id="385" r:id="rId22"/>
    <p:sldId id="264" r:id="rId23"/>
    <p:sldId id="277" r:id="rId24"/>
    <p:sldId id="386" r:id="rId25"/>
    <p:sldId id="387" r:id="rId26"/>
    <p:sldId id="374" r:id="rId27"/>
    <p:sldId id="274" r:id="rId28"/>
    <p:sldId id="388" r:id="rId29"/>
    <p:sldId id="389" r:id="rId30"/>
    <p:sldId id="390" r:id="rId31"/>
    <p:sldId id="391" r:id="rId32"/>
    <p:sldId id="394" r:id="rId33"/>
    <p:sldId id="392" r:id="rId34"/>
    <p:sldId id="395" r:id="rId35"/>
    <p:sldId id="400" r:id="rId36"/>
    <p:sldId id="393" r:id="rId37"/>
    <p:sldId id="396" r:id="rId38"/>
    <p:sldId id="262" r:id="rId39"/>
    <p:sldId id="409" r:id="rId40"/>
    <p:sldId id="401" r:id="rId41"/>
    <p:sldId id="410" r:id="rId42"/>
    <p:sldId id="402" r:id="rId43"/>
    <p:sldId id="266" r:id="rId44"/>
    <p:sldId id="267" r:id="rId45"/>
    <p:sldId id="268" r:id="rId46"/>
    <p:sldId id="269" r:id="rId47"/>
    <p:sldId id="270" r:id="rId48"/>
    <p:sldId id="271" r:id="rId49"/>
    <p:sldId id="272" r:id="rId50"/>
    <p:sldId id="403" r:id="rId51"/>
    <p:sldId id="404" r:id="rId52"/>
    <p:sldId id="275" r:id="rId53"/>
    <p:sldId id="405" r:id="rId54"/>
    <p:sldId id="406" r:id="rId55"/>
    <p:sldId id="279" r:id="rId56"/>
    <p:sldId id="347" r:id="rId57"/>
    <p:sldId id="408"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ECA899-F860-4E30-B993-2BB9A4FD4200}" v="124" dt="2025-10-08T08:21:24.6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660"/>
  </p:normalViewPr>
  <p:slideViewPr>
    <p:cSldViewPr snapToGrid="0">
      <p:cViewPr>
        <p:scale>
          <a:sx n="97" d="100"/>
          <a:sy n="97" d="100"/>
        </p:scale>
        <p:origin x="13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5" Type="http://schemas.openxmlformats.org/officeDocument/2006/relationships/slide" Target="slides/slide2.xml"/><Relationship Id="rId61" Type="http://schemas.openxmlformats.org/officeDocument/2006/relationships/theme" Target="theme/theme1.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microsoft.com/office/2015/10/relationships/revisionInfo" Target="revisionInfo.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l Williams" userId="20fce3b0-e6e7-4042-8d1b-a7d8d4ce4d38" providerId="ADAL" clId="{46ECA899-F860-4E30-B993-2BB9A4FD4200}"/>
    <pc:docChg chg="undo custSel addSld delSld modSld sldOrd">
      <pc:chgData name="Darrel Williams" userId="20fce3b0-e6e7-4042-8d1b-a7d8d4ce4d38" providerId="ADAL" clId="{46ECA899-F860-4E30-B993-2BB9A4FD4200}" dt="2025-10-08T08:21:24.641" v="1599"/>
      <pc:docMkLst>
        <pc:docMk/>
      </pc:docMkLst>
      <pc:sldChg chg="modSp mod">
        <pc:chgData name="Darrel Williams" userId="20fce3b0-e6e7-4042-8d1b-a7d8d4ce4d38" providerId="ADAL" clId="{46ECA899-F860-4E30-B993-2BB9A4FD4200}" dt="2025-10-07T10:35:52.334" v="1281" actId="20577"/>
        <pc:sldMkLst>
          <pc:docMk/>
          <pc:sldMk cId="206340955" sldId="262"/>
        </pc:sldMkLst>
        <pc:spChg chg="mod">
          <ac:chgData name="Darrel Williams" userId="20fce3b0-e6e7-4042-8d1b-a7d8d4ce4d38" providerId="ADAL" clId="{46ECA899-F860-4E30-B993-2BB9A4FD4200}" dt="2025-10-07T10:35:52.334" v="1281" actId="20577"/>
          <ac:spMkLst>
            <pc:docMk/>
            <pc:sldMk cId="206340955" sldId="262"/>
            <ac:spMk id="8195" creationId="{00000000-0000-0000-0000-000000000000}"/>
          </ac:spMkLst>
        </pc:spChg>
      </pc:sldChg>
      <pc:sldChg chg="modSp mod">
        <pc:chgData name="Darrel Williams" userId="20fce3b0-e6e7-4042-8d1b-a7d8d4ce4d38" providerId="ADAL" clId="{46ECA899-F860-4E30-B993-2BB9A4FD4200}" dt="2025-10-07T10:17:00.205" v="1036" actId="207"/>
        <pc:sldMkLst>
          <pc:docMk/>
          <pc:sldMk cId="0" sldId="263"/>
        </pc:sldMkLst>
        <pc:spChg chg="mod">
          <ac:chgData name="Darrel Williams" userId="20fce3b0-e6e7-4042-8d1b-a7d8d4ce4d38" providerId="ADAL" clId="{46ECA899-F860-4E30-B993-2BB9A4FD4200}" dt="2025-10-07T10:17:00.205" v="1036" actId="207"/>
          <ac:spMkLst>
            <pc:docMk/>
            <pc:sldMk cId="0" sldId="263"/>
            <ac:spMk id="9218" creationId="{A8E1C750-01D8-926E-1348-372CADCD1DE1}"/>
          </ac:spMkLst>
        </pc:spChg>
        <pc:spChg chg="mod">
          <ac:chgData name="Darrel Williams" userId="20fce3b0-e6e7-4042-8d1b-a7d8d4ce4d38" providerId="ADAL" clId="{46ECA899-F860-4E30-B993-2BB9A4FD4200}" dt="2025-10-07T10:16:56.954" v="1035" actId="207"/>
          <ac:spMkLst>
            <pc:docMk/>
            <pc:sldMk cId="0" sldId="263"/>
            <ac:spMk id="9219" creationId="{3457F043-45DD-E96E-DC4B-22DC8DA7DA7C}"/>
          </ac:spMkLst>
        </pc:spChg>
        <pc:spChg chg="mod">
          <ac:chgData name="Darrel Williams" userId="20fce3b0-e6e7-4042-8d1b-a7d8d4ce4d38" providerId="ADAL" clId="{46ECA899-F860-4E30-B993-2BB9A4FD4200}" dt="2025-10-07T08:42:48.608" v="9" actId="20577"/>
          <ac:spMkLst>
            <pc:docMk/>
            <pc:sldMk cId="0" sldId="263"/>
            <ac:spMk id="9220" creationId="{14B8243B-E231-81FC-CDDC-9EA1859B5D9F}"/>
          </ac:spMkLst>
        </pc:spChg>
      </pc:sldChg>
      <pc:sldChg chg="modSp mod">
        <pc:chgData name="Darrel Williams" userId="20fce3b0-e6e7-4042-8d1b-a7d8d4ce4d38" providerId="ADAL" clId="{46ECA899-F860-4E30-B993-2BB9A4FD4200}" dt="2025-10-07T08:43:41.476" v="104" actId="255"/>
        <pc:sldMkLst>
          <pc:docMk/>
          <pc:sldMk cId="0" sldId="264"/>
        </pc:sldMkLst>
        <pc:spChg chg="mod">
          <ac:chgData name="Darrel Williams" userId="20fce3b0-e6e7-4042-8d1b-a7d8d4ce4d38" providerId="ADAL" clId="{46ECA899-F860-4E30-B993-2BB9A4FD4200}" dt="2025-10-07T08:43:41.476" v="104" actId="255"/>
          <ac:spMkLst>
            <pc:docMk/>
            <pc:sldMk cId="0" sldId="264"/>
            <ac:spMk id="13315" creationId="{3AAF97BC-7EE1-A802-7B4E-632E4FCC2C46}"/>
          </ac:spMkLst>
        </pc:spChg>
      </pc:sldChg>
      <pc:sldChg chg="del">
        <pc:chgData name="Darrel Williams" userId="20fce3b0-e6e7-4042-8d1b-a7d8d4ce4d38" providerId="ADAL" clId="{46ECA899-F860-4E30-B993-2BB9A4FD4200}" dt="2025-10-07T10:17:23.788" v="1040" actId="47"/>
        <pc:sldMkLst>
          <pc:docMk/>
          <pc:sldMk cId="0" sldId="265"/>
        </pc:sldMkLst>
      </pc:sldChg>
      <pc:sldChg chg="modSp mod">
        <pc:chgData name="Darrel Williams" userId="20fce3b0-e6e7-4042-8d1b-a7d8d4ce4d38" providerId="ADAL" clId="{46ECA899-F860-4E30-B993-2BB9A4FD4200}" dt="2025-10-07T08:50:41.781" v="680" actId="1035"/>
        <pc:sldMkLst>
          <pc:docMk/>
          <pc:sldMk cId="2106157230" sldId="266"/>
        </pc:sldMkLst>
        <pc:spChg chg="mod">
          <ac:chgData name="Darrel Williams" userId="20fce3b0-e6e7-4042-8d1b-a7d8d4ce4d38" providerId="ADAL" clId="{46ECA899-F860-4E30-B993-2BB9A4FD4200}" dt="2025-10-07T08:50:41.781" v="680" actId="1035"/>
          <ac:spMkLst>
            <pc:docMk/>
            <pc:sldMk cId="2106157230" sldId="266"/>
            <ac:spMk id="12290" creationId="{00000000-0000-0000-0000-000000000000}"/>
          </ac:spMkLst>
        </pc:spChg>
      </pc:sldChg>
      <pc:sldChg chg="modSp">
        <pc:chgData name="Darrel Williams" userId="20fce3b0-e6e7-4042-8d1b-a7d8d4ce4d38" providerId="ADAL" clId="{46ECA899-F860-4E30-B993-2BB9A4FD4200}" dt="2025-10-07T08:51:01.212" v="713" actId="1035"/>
        <pc:sldMkLst>
          <pc:docMk/>
          <pc:sldMk cId="3972321869" sldId="268"/>
        </pc:sldMkLst>
        <pc:spChg chg="mod">
          <ac:chgData name="Darrel Williams" userId="20fce3b0-e6e7-4042-8d1b-a7d8d4ce4d38" providerId="ADAL" clId="{46ECA899-F860-4E30-B993-2BB9A4FD4200}" dt="2025-10-07T08:51:01.212" v="713" actId="1035"/>
          <ac:spMkLst>
            <pc:docMk/>
            <pc:sldMk cId="3972321869" sldId="268"/>
            <ac:spMk id="14340" creationId="{00000000-0000-0000-0000-000000000000}"/>
          </ac:spMkLst>
        </pc:spChg>
        <pc:spChg chg="mod">
          <ac:chgData name="Darrel Williams" userId="20fce3b0-e6e7-4042-8d1b-a7d8d4ce4d38" providerId="ADAL" clId="{46ECA899-F860-4E30-B993-2BB9A4FD4200}" dt="2025-10-07T08:51:01.212" v="713" actId="1035"/>
          <ac:spMkLst>
            <pc:docMk/>
            <pc:sldMk cId="3972321869" sldId="268"/>
            <ac:spMk id="14341" creationId="{00000000-0000-0000-0000-000000000000}"/>
          </ac:spMkLst>
        </pc:spChg>
        <pc:spChg chg="mod">
          <ac:chgData name="Darrel Williams" userId="20fce3b0-e6e7-4042-8d1b-a7d8d4ce4d38" providerId="ADAL" clId="{46ECA899-F860-4E30-B993-2BB9A4FD4200}" dt="2025-10-07T08:51:01.212" v="713" actId="1035"/>
          <ac:spMkLst>
            <pc:docMk/>
            <pc:sldMk cId="3972321869" sldId="268"/>
            <ac:spMk id="14342" creationId="{00000000-0000-0000-0000-000000000000}"/>
          </ac:spMkLst>
        </pc:spChg>
        <pc:spChg chg="mod">
          <ac:chgData name="Darrel Williams" userId="20fce3b0-e6e7-4042-8d1b-a7d8d4ce4d38" providerId="ADAL" clId="{46ECA899-F860-4E30-B993-2BB9A4FD4200}" dt="2025-10-07T08:51:01.212" v="713" actId="1035"/>
          <ac:spMkLst>
            <pc:docMk/>
            <pc:sldMk cId="3972321869" sldId="268"/>
            <ac:spMk id="14344" creationId="{00000000-0000-0000-0000-000000000000}"/>
          </ac:spMkLst>
        </pc:spChg>
        <pc:spChg chg="mod">
          <ac:chgData name="Darrel Williams" userId="20fce3b0-e6e7-4042-8d1b-a7d8d4ce4d38" providerId="ADAL" clId="{46ECA899-F860-4E30-B993-2BB9A4FD4200}" dt="2025-10-07T08:51:01.212" v="713" actId="1035"/>
          <ac:spMkLst>
            <pc:docMk/>
            <pc:sldMk cId="3972321869" sldId="268"/>
            <ac:spMk id="14345" creationId="{00000000-0000-0000-0000-000000000000}"/>
          </ac:spMkLst>
        </pc:spChg>
        <pc:spChg chg="mod">
          <ac:chgData name="Darrel Williams" userId="20fce3b0-e6e7-4042-8d1b-a7d8d4ce4d38" providerId="ADAL" clId="{46ECA899-F860-4E30-B993-2BB9A4FD4200}" dt="2025-10-07T08:51:01.212" v="713" actId="1035"/>
          <ac:spMkLst>
            <pc:docMk/>
            <pc:sldMk cId="3972321869" sldId="268"/>
            <ac:spMk id="14346" creationId="{00000000-0000-0000-0000-000000000000}"/>
          </ac:spMkLst>
        </pc:spChg>
        <pc:spChg chg="mod">
          <ac:chgData name="Darrel Williams" userId="20fce3b0-e6e7-4042-8d1b-a7d8d4ce4d38" providerId="ADAL" clId="{46ECA899-F860-4E30-B993-2BB9A4FD4200}" dt="2025-10-07T08:51:01.212" v="713" actId="1035"/>
          <ac:spMkLst>
            <pc:docMk/>
            <pc:sldMk cId="3972321869" sldId="268"/>
            <ac:spMk id="14347" creationId="{00000000-0000-0000-0000-000000000000}"/>
          </ac:spMkLst>
        </pc:spChg>
        <pc:spChg chg="mod">
          <ac:chgData name="Darrel Williams" userId="20fce3b0-e6e7-4042-8d1b-a7d8d4ce4d38" providerId="ADAL" clId="{46ECA899-F860-4E30-B993-2BB9A4FD4200}" dt="2025-10-07T08:51:01.212" v="713" actId="1035"/>
          <ac:spMkLst>
            <pc:docMk/>
            <pc:sldMk cId="3972321869" sldId="268"/>
            <ac:spMk id="14349" creationId="{00000000-0000-0000-0000-000000000000}"/>
          </ac:spMkLst>
        </pc:spChg>
        <pc:spChg chg="mod">
          <ac:chgData name="Darrel Williams" userId="20fce3b0-e6e7-4042-8d1b-a7d8d4ce4d38" providerId="ADAL" clId="{46ECA899-F860-4E30-B993-2BB9A4FD4200}" dt="2025-10-07T08:51:01.212" v="713" actId="1035"/>
          <ac:spMkLst>
            <pc:docMk/>
            <pc:sldMk cId="3972321869" sldId="268"/>
            <ac:spMk id="14351" creationId="{00000000-0000-0000-0000-000000000000}"/>
          </ac:spMkLst>
        </pc:spChg>
        <pc:spChg chg="mod">
          <ac:chgData name="Darrel Williams" userId="20fce3b0-e6e7-4042-8d1b-a7d8d4ce4d38" providerId="ADAL" clId="{46ECA899-F860-4E30-B993-2BB9A4FD4200}" dt="2025-10-07T08:51:01.212" v="713" actId="1035"/>
          <ac:spMkLst>
            <pc:docMk/>
            <pc:sldMk cId="3972321869" sldId="268"/>
            <ac:spMk id="14352" creationId="{00000000-0000-0000-0000-000000000000}"/>
          </ac:spMkLst>
        </pc:spChg>
      </pc:sldChg>
      <pc:sldChg chg="addSp modSp mod modClrScheme chgLayout">
        <pc:chgData name="Darrel Williams" userId="20fce3b0-e6e7-4042-8d1b-a7d8d4ce4d38" providerId="ADAL" clId="{46ECA899-F860-4E30-B993-2BB9A4FD4200}" dt="2025-10-07T10:43:45.160" v="1402" actId="1036"/>
        <pc:sldMkLst>
          <pc:docMk/>
          <pc:sldMk cId="1060163487" sldId="269"/>
        </pc:sldMkLst>
        <pc:spChg chg="add mod ord">
          <ac:chgData name="Darrel Williams" userId="20fce3b0-e6e7-4042-8d1b-a7d8d4ce4d38" providerId="ADAL" clId="{46ECA899-F860-4E30-B993-2BB9A4FD4200}" dt="2025-10-07T10:42:37.835" v="1370" actId="5793"/>
          <ac:spMkLst>
            <pc:docMk/>
            <pc:sldMk cId="1060163487" sldId="269"/>
            <ac:spMk id="2" creationId="{55BDAA7A-8AB6-AC09-7D78-2CB501F93419}"/>
          </ac:spMkLst>
        </pc:spChg>
        <pc:spChg chg="mod ord">
          <ac:chgData name="Darrel Williams" userId="20fce3b0-e6e7-4042-8d1b-a7d8d4ce4d38" providerId="ADAL" clId="{46ECA899-F860-4E30-B993-2BB9A4FD4200}" dt="2025-10-07T10:43:36.159" v="1381" actId="207"/>
          <ac:spMkLst>
            <pc:docMk/>
            <pc:sldMk cId="1060163487" sldId="269"/>
            <ac:spMk id="15362" creationId="{00000000-0000-0000-0000-000000000000}"/>
          </ac:spMkLst>
        </pc:spChg>
        <pc:spChg chg="mod ord">
          <ac:chgData name="Darrel Williams" userId="20fce3b0-e6e7-4042-8d1b-a7d8d4ce4d38" providerId="ADAL" clId="{46ECA899-F860-4E30-B993-2BB9A4FD4200}" dt="2025-10-07T10:43:45.160" v="1402" actId="1036"/>
          <ac:spMkLst>
            <pc:docMk/>
            <pc:sldMk cId="1060163487" sldId="269"/>
            <ac:spMk id="15363" creationId="{00000000-0000-0000-0000-000000000000}"/>
          </ac:spMkLst>
        </pc:spChg>
      </pc:sldChg>
      <pc:sldChg chg="addSp modSp mod modClrScheme chgLayout">
        <pc:chgData name="Darrel Williams" userId="20fce3b0-e6e7-4042-8d1b-a7d8d4ce4d38" providerId="ADAL" clId="{46ECA899-F860-4E30-B993-2BB9A4FD4200}" dt="2025-10-07T10:45:34.173" v="1447" actId="1036"/>
        <pc:sldMkLst>
          <pc:docMk/>
          <pc:sldMk cId="2520599256" sldId="270"/>
        </pc:sldMkLst>
        <pc:spChg chg="add mod ord">
          <ac:chgData name="Darrel Williams" userId="20fce3b0-e6e7-4042-8d1b-a7d8d4ce4d38" providerId="ADAL" clId="{46ECA899-F860-4E30-B993-2BB9A4FD4200}" dt="2025-10-07T10:44:56.751" v="1417" actId="207"/>
          <ac:spMkLst>
            <pc:docMk/>
            <pc:sldMk cId="2520599256" sldId="270"/>
            <ac:spMk id="2" creationId="{795A2234-CEAE-9B80-2245-65EB90F07534}"/>
          </ac:spMkLst>
        </pc:spChg>
        <pc:spChg chg="mod ord">
          <ac:chgData name="Darrel Williams" userId="20fce3b0-e6e7-4042-8d1b-a7d8d4ce4d38" providerId="ADAL" clId="{46ECA899-F860-4E30-B993-2BB9A4FD4200}" dt="2025-10-07T10:45:29.782" v="1423" actId="255"/>
          <ac:spMkLst>
            <pc:docMk/>
            <pc:sldMk cId="2520599256" sldId="270"/>
            <ac:spMk id="16386" creationId="{00000000-0000-0000-0000-000000000000}"/>
          </ac:spMkLst>
        </pc:spChg>
        <pc:spChg chg="mod ord">
          <ac:chgData name="Darrel Williams" userId="20fce3b0-e6e7-4042-8d1b-a7d8d4ce4d38" providerId="ADAL" clId="{46ECA899-F860-4E30-B993-2BB9A4FD4200}" dt="2025-10-07T10:45:34.173" v="1447" actId="1036"/>
          <ac:spMkLst>
            <pc:docMk/>
            <pc:sldMk cId="2520599256" sldId="270"/>
            <ac:spMk id="16387" creationId="{00000000-0000-0000-0000-000000000000}"/>
          </ac:spMkLst>
        </pc:spChg>
      </pc:sldChg>
      <pc:sldChg chg="modSp mod">
        <pc:chgData name="Darrel Williams" userId="20fce3b0-e6e7-4042-8d1b-a7d8d4ce4d38" providerId="ADAL" clId="{46ECA899-F860-4E30-B993-2BB9A4FD4200}" dt="2025-10-07T10:46:41.451" v="1459" actId="207"/>
        <pc:sldMkLst>
          <pc:docMk/>
          <pc:sldMk cId="3358845066" sldId="271"/>
        </pc:sldMkLst>
        <pc:spChg chg="mod">
          <ac:chgData name="Darrel Williams" userId="20fce3b0-e6e7-4042-8d1b-a7d8d4ce4d38" providerId="ADAL" clId="{46ECA899-F860-4E30-B993-2BB9A4FD4200}" dt="2025-10-07T10:46:41.451" v="1459" actId="207"/>
          <ac:spMkLst>
            <pc:docMk/>
            <pc:sldMk cId="3358845066" sldId="271"/>
            <ac:spMk id="17410" creationId="{00000000-0000-0000-0000-000000000000}"/>
          </ac:spMkLst>
        </pc:spChg>
        <pc:spChg chg="mod">
          <ac:chgData name="Darrel Williams" userId="20fce3b0-e6e7-4042-8d1b-a7d8d4ce4d38" providerId="ADAL" clId="{46ECA899-F860-4E30-B993-2BB9A4FD4200}" dt="2025-10-07T10:46:09.868" v="1454" actId="20577"/>
          <ac:spMkLst>
            <pc:docMk/>
            <pc:sldMk cId="3358845066" sldId="271"/>
            <ac:spMk id="17411" creationId="{00000000-0000-0000-0000-000000000000}"/>
          </ac:spMkLst>
        </pc:spChg>
      </pc:sldChg>
      <pc:sldChg chg="addSp modSp mod modClrScheme chgLayout">
        <pc:chgData name="Darrel Williams" userId="20fce3b0-e6e7-4042-8d1b-a7d8d4ce4d38" providerId="ADAL" clId="{46ECA899-F860-4E30-B993-2BB9A4FD4200}" dt="2025-10-07T10:49:49.924" v="1475" actId="207"/>
        <pc:sldMkLst>
          <pc:docMk/>
          <pc:sldMk cId="1435380920" sldId="272"/>
        </pc:sldMkLst>
        <pc:spChg chg="add mod ord">
          <ac:chgData name="Darrel Williams" userId="20fce3b0-e6e7-4042-8d1b-a7d8d4ce4d38" providerId="ADAL" clId="{46ECA899-F860-4E30-B993-2BB9A4FD4200}" dt="2025-10-07T10:49:21.308" v="1470" actId="1076"/>
          <ac:spMkLst>
            <pc:docMk/>
            <pc:sldMk cId="1435380920" sldId="272"/>
            <ac:spMk id="2" creationId="{6F950122-0672-8B07-C0CA-90011F3326CD}"/>
          </ac:spMkLst>
        </pc:spChg>
        <pc:spChg chg="mod ord">
          <ac:chgData name="Darrel Williams" userId="20fce3b0-e6e7-4042-8d1b-a7d8d4ce4d38" providerId="ADAL" clId="{46ECA899-F860-4E30-B993-2BB9A4FD4200}" dt="2025-10-07T10:49:49.924" v="1475" actId="207"/>
          <ac:spMkLst>
            <pc:docMk/>
            <pc:sldMk cId="1435380920" sldId="272"/>
            <ac:spMk id="18434" creationId="{00000000-0000-0000-0000-000000000000}"/>
          </ac:spMkLst>
        </pc:spChg>
        <pc:spChg chg="mod ord">
          <ac:chgData name="Darrel Williams" userId="20fce3b0-e6e7-4042-8d1b-a7d8d4ce4d38" providerId="ADAL" clId="{46ECA899-F860-4E30-B993-2BB9A4FD4200}" dt="2025-10-07T10:48:57.273" v="1466" actId="1076"/>
          <ac:spMkLst>
            <pc:docMk/>
            <pc:sldMk cId="1435380920" sldId="272"/>
            <ac:spMk id="18435" creationId="{00000000-0000-0000-0000-000000000000}"/>
          </ac:spMkLst>
        </pc:spChg>
      </pc:sldChg>
      <pc:sldChg chg="modSp mod">
        <pc:chgData name="Darrel Williams" userId="20fce3b0-e6e7-4042-8d1b-a7d8d4ce4d38" providerId="ADAL" clId="{46ECA899-F860-4E30-B993-2BB9A4FD4200}" dt="2025-10-07T10:08:35.223" v="974" actId="207"/>
        <pc:sldMkLst>
          <pc:docMk/>
          <pc:sldMk cId="0" sldId="273"/>
        </pc:sldMkLst>
        <pc:spChg chg="mod">
          <ac:chgData name="Darrel Williams" userId="20fce3b0-e6e7-4042-8d1b-a7d8d4ce4d38" providerId="ADAL" clId="{46ECA899-F860-4E30-B993-2BB9A4FD4200}" dt="2025-10-07T10:08:35.223" v="974" actId="207"/>
          <ac:spMkLst>
            <pc:docMk/>
            <pc:sldMk cId="0" sldId="273"/>
            <ac:spMk id="5122" creationId="{E724F3DB-2BF2-46ED-5AF5-7EFC26394752}"/>
          </ac:spMkLst>
        </pc:spChg>
        <pc:spChg chg="mod">
          <ac:chgData name="Darrel Williams" userId="20fce3b0-e6e7-4042-8d1b-a7d8d4ce4d38" providerId="ADAL" clId="{46ECA899-F860-4E30-B993-2BB9A4FD4200}" dt="2025-10-07T10:08:02.097" v="969" actId="207"/>
          <ac:spMkLst>
            <pc:docMk/>
            <pc:sldMk cId="0" sldId="273"/>
            <ac:spMk id="5123" creationId="{B62ACABF-0F4D-8945-ADF0-53D56DC8A5E8}"/>
          </ac:spMkLst>
        </pc:spChg>
      </pc:sldChg>
      <pc:sldChg chg="modSp mod ord">
        <pc:chgData name="Darrel Williams" userId="20fce3b0-e6e7-4042-8d1b-a7d8d4ce4d38" providerId="ADAL" clId="{46ECA899-F860-4E30-B993-2BB9A4FD4200}" dt="2025-10-07T10:27:05.699" v="1146"/>
        <pc:sldMkLst>
          <pc:docMk/>
          <pc:sldMk cId="0" sldId="274"/>
        </pc:sldMkLst>
        <pc:spChg chg="mod">
          <ac:chgData name="Darrel Williams" userId="20fce3b0-e6e7-4042-8d1b-a7d8d4ce4d38" providerId="ADAL" clId="{46ECA899-F860-4E30-B993-2BB9A4FD4200}" dt="2025-10-07T10:18:39.333" v="1105" actId="207"/>
          <ac:spMkLst>
            <pc:docMk/>
            <pc:sldMk cId="0" sldId="274"/>
            <ac:spMk id="17410" creationId="{5366A557-2633-1277-47F6-E9B74E8A4324}"/>
          </ac:spMkLst>
        </pc:spChg>
      </pc:sldChg>
      <pc:sldChg chg="addSp modSp mod">
        <pc:chgData name="Darrel Williams" userId="20fce3b0-e6e7-4042-8d1b-a7d8d4ce4d38" providerId="ADAL" clId="{46ECA899-F860-4E30-B993-2BB9A4FD4200}" dt="2025-10-07T10:55:08.232" v="1526" actId="207"/>
        <pc:sldMkLst>
          <pc:docMk/>
          <pc:sldMk cId="2758703309" sldId="275"/>
        </pc:sldMkLst>
        <pc:spChg chg="add">
          <ac:chgData name="Darrel Williams" userId="20fce3b0-e6e7-4042-8d1b-a7d8d4ce4d38" providerId="ADAL" clId="{46ECA899-F860-4E30-B993-2BB9A4FD4200}" dt="2025-10-07T10:54:19.029" v="1511"/>
          <ac:spMkLst>
            <pc:docMk/>
            <pc:sldMk cId="2758703309" sldId="275"/>
            <ac:spMk id="2" creationId="{B7CE06DD-07CC-7041-2406-EDCE0F38FD4B}"/>
          </ac:spMkLst>
        </pc:spChg>
        <pc:spChg chg="mod">
          <ac:chgData name="Darrel Williams" userId="20fce3b0-e6e7-4042-8d1b-a7d8d4ce4d38" providerId="ADAL" clId="{46ECA899-F860-4E30-B993-2BB9A4FD4200}" dt="2025-10-07T10:55:08.232" v="1526" actId="207"/>
          <ac:spMkLst>
            <pc:docMk/>
            <pc:sldMk cId="2758703309" sldId="275"/>
            <ac:spMk id="21506" creationId="{00000000-0000-0000-0000-000000000000}"/>
          </ac:spMkLst>
        </pc:spChg>
        <pc:spChg chg="mod">
          <ac:chgData name="Darrel Williams" userId="20fce3b0-e6e7-4042-8d1b-a7d8d4ce4d38" providerId="ADAL" clId="{46ECA899-F860-4E30-B993-2BB9A4FD4200}" dt="2025-10-07T10:54:31.130" v="1520" actId="20577"/>
          <ac:spMkLst>
            <pc:docMk/>
            <pc:sldMk cId="2758703309" sldId="275"/>
            <ac:spMk id="21507" creationId="{00000000-0000-0000-0000-000000000000}"/>
          </ac:spMkLst>
        </pc:spChg>
      </pc:sldChg>
      <pc:sldChg chg="modSp mod">
        <pc:chgData name="Darrel Williams" userId="20fce3b0-e6e7-4042-8d1b-a7d8d4ce4d38" providerId="ADAL" clId="{46ECA899-F860-4E30-B993-2BB9A4FD4200}" dt="2025-10-07T10:16:42.819" v="1033" actId="1036"/>
        <pc:sldMkLst>
          <pc:docMk/>
          <pc:sldMk cId="0" sldId="276"/>
        </pc:sldMkLst>
        <pc:spChg chg="mod">
          <ac:chgData name="Darrel Williams" userId="20fce3b0-e6e7-4042-8d1b-a7d8d4ce4d38" providerId="ADAL" clId="{46ECA899-F860-4E30-B993-2BB9A4FD4200}" dt="2025-10-07T10:16:32.971" v="994" actId="207"/>
          <ac:spMkLst>
            <pc:docMk/>
            <pc:sldMk cId="0" sldId="276"/>
            <ac:spMk id="7170" creationId="{0129A557-BEE8-03CC-5B1B-1AA8392418B7}"/>
          </ac:spMkLst>
        </pc:spChg>
        <pc:spChg chg="mod">
          <ac:chgData name="Darrel Williams" userId="20fce3b0-e6e7-4042-8d1b-a7d8d4ce4d38" providerId="ADAL" clId="{46ECA899-F860-4E30-B993-2BB9A4FD4200}" dt="2025-10-07T10:16:37.825" v="1014" actId="1036"/>
          <ac:spMkLst>
            <pc:docMk/>
            <pc:sldMk cId="0" sldId="276"/>
            <ac:spMk id="7171" creationId="{3E265898-38EF-65B8-F1A2-EA36D019BF27}"/>
          </ac:spMkLst>
        </pc:spChg>
        <pc:spChg chg="mod">
          <ac:chgData name="Darrel Williams" userId="20fce3b0-e6e7-4042-8d1b-a7d8d4ce4d38" providerId="ADAL" clId="{46ECA899-F860-4E30-B993-2BB9A4FD4200}" dt="2025-10-07T10:16:42.819" v="1033" actId="1036"/>
          <ac:spMkLst>
            <pc:docMk/>
            <pc:sldMk cId="0" sldId="276"/>
            <ac:spMk id="7172" creationId="{595F1942-61DC-D020-3328-0C2B5F1D3FE1}"/>
          </ac:spMkLst>
        </pc:spChg>
      </pc:sldChg>
      <pc:sldChg chg="modSp mod">
        <pc:chgData name="Darrel Williams" userId="20fce3b0-e6e7-4042-8d1b-a7d8d4ce4d38" providerId="ADAL" clId="{46ECA899-F860-4E30-B993-2BB9A4FD4200}" dt="2025-10-07T10:17:20.788" v="1039" actId="207"/>
        <pc:sldMkLst>
          <pc:docMk/>
          <pc:sldMk cId="0" sldId="277"/>
        </pc:sldMkLst>
        <pc:spChg chg="mod">
          <ac:chgData name="Darrel Williams" userId="20fce3b0-e6e7-4042-8d1b-a7d8d4ce4d38" providerId="ADAL" clId="{46ECA899-F860-4E30-B993-2BB9A4FD4200}" dt="2025-10-07T10:17:20.788" v="1039" actId="207"/>
          <ac:spMkLst>
            <pc:docMk/>
            <pc:sldMk cId="0" sldId="277"/>
            <ac:spMk id="14338" creationId="{64A980EF-41CB-EF5B-BB94-AC2142E69E98}"/>
          </ac:spMkLst>
        </pc:spChg>
        <pc:spChg chg="mod">
          <ac:chgData name="Darrel Williams" userId="20fce3b0-e6e7-4042-8d1b-a7d8d4ce4d38" providerId="ADAL" clId="{46ECA899-F860-4E30-B993-2BB9A4FD4200}" dt="2025-10-07T10:17:17.559" v="1038" actId="207"/>
          <ac:spMkLst>
            <pc:docMk/>
            <pc:sldMk cId="0" sldId="277"/>
            <ac:spMk id="14339" creationId="{ED33DA12-B9D9-0B4B-4B18-9C39BA5A25F8}"/>
          </ac:spMkLst>
        </pc:spChg>
      </pc:sldChg>
      <pc:sldChg chg="addSp modSp mod modClrScheme chgLayout">
        <pc:chgData name="Darrel Williams" userId="20fce3b0-e6e7-4042-8d1b-a7d8d4ce4d38" providerId="ADAL" clId="{46ECA899-F860-4E30-B993-2BB9A4FD4200}" dt="2025-10-07T11:01:16.988" v="1582" actId="207"/>
        <pc:sldMkLst>
          <pc:docMk/>
          <pc:sldMk cId="2487810793" sldId="279"/>
        </pc:sldMkLst>
        <pc:spChg chg="add mod ord">
          <ac:chgData name="Darrel Williams" userId="20fce3b0-e6e7-4042-8d1b-a7d8d4ce4d38" providerId="ADAL" clId="{46ECA899-F860-4E30-B993-2BB9A4FD4200}" dt="2025-10-07T11:00:48.638" v="1577" actId="1076"/>
          <ac:spMkLst>
            <pc:docMk/>
            <pc:sldMk cId="2487810793" sldId="279"/>
            <ac:spMk id="2" creationId="{902E1EF0-33A2-286C-89A6-D5D4D1E76D90}"/>
          </ac:spMkLst>
        </pc:spChg>
        <pc:spChg chg="mod ord">
          <ac:chgData name="Darrel Williams" userId="20fce3b0-e6e7-4042-8d1b-a7d8d4ce4d38" providerId="ADAL" clId="{46ECA899-F860-4E30-B993-2BB9A4FD4200}" dt="2025-10-07T11:01:16.988" v="1582" actId="207"/>
          <ac:spMkLst>
            <pc:docMk/>
            <pc:sldMk cId="2487810793" sldId="279"/>
            <ac:spMk id="25602" creationId="{00000000-0000-0000-0000-000000000000}"/>
          </ac:spMkLst>
        </pc:spChg>
        <pc:spChg chg="mod ord">
          <ac:chgData name="Darrel Williams" userId="20fce3b0-e6e7-4042-8d1b-a7d8d4ce4d38" providerId="ADAL" clId="{46ECA899-F860-4E30-B993-2BB9A4FD4200}" dt="2025-10-07T11:00:46.454" v="1576" actId="1076"/>
          <ac:spMkLst>
            <pc:docMk/>
            <pc:sldMk cId="2487810793" sldId="279"/>
            <ac:spMk id="25603" creationId="{00000000-0000-0000-0000-000000000000}"/>
          </ac:spMkLst>
        </pc:spChg>
      </pc:sldChg>
      <pc:sldChg chg="modSp mod">
        <pc:chgData name="Darrel Williams" userId="20fce3b0-e6e7-4042-8d1b-a7d8d4ce4d38" providerId="ADAL" clId="{46ECA899-F860-4E30-B993-2BB9A4FD4200}" dt="2025-10-08T08:21:24.641" v="1599"/>
        <pc:sldMkLst>
          <pc:docMk/>
          <pc:sldMk cId="2004142199" sldId="372"/>
        </pc:sldMkLst>
        <pc:spChg chg="mod">
          <ac:chgData name="Darrel Williams" userId="20fce3b0-e6e7-4042-8d1b-a7d8d4ce4d38" providerId="ADAL" clId="{46ECA899-F860-4E30-B993-2BB9A4FD4200}" dt="2025-10-07T09:58:55.480" v="770" actId="20577"/>
          <ac:spMkLst>
            <pc:docMk/>
            <pc:sldMk cId="2004142199" sldId="372"/>
            <ac:spMk id="3" creationId="{690EAF08-CE73-9816-0FED-35BDC4DF3659}"/>
          </ac:spMkLst>
        </pc:spChg>
        <pc:spChg chg="mod">
          <ac:chgData name="Darrel Williams" userId="20fce3b0-e6e7-4042-8d1b-a7d8d4ce4d38" providerId="ADAL" clId="{46ECA899-F860-4E30-B993-2BB9A4FD4200}" dt="2025-10-08T08:21:24.641" v="1599"/>
          <ac:spMkLst>
            <pc:docMk/>
            <pc:sldMk cId="2004142199" sldId="372"/>
            <ac:spMk id="4" creationId="{8EE163B9-63A6-4B64-6DB4-1D4C926F8C23}"/>
          </ac:spMkLst>
        </pc:spChg>
      </pc:sldChg>
      <pc:sldChg chg="addSp modSp mod">
        <pc:chgData name="Darrel Williams" userId="20fce3b0-e6e7-4042-8d1b-a7d8d4ce4d38" providerId="ADAL" clId="{46ECA899-F860-4E30-B993-2BB9A4FD4200}" dt="2025-10-07T10:00:51.259" v="793" actId="1035"/>
        <pc:sldMkLst>
          <pc:docMk/>
          <pc:sldMk cId="1345488321" sldId="373"/>
        </pc:sldMkLst>
        <pc:spChg chg="mod">
          <ac:chgData name="Darrel Williams" userId="20fce3b0-e6e7-4042-8d1b-a7d8d4ce4d38" providerId="ADAL" clId="{46ECA899-F860-4E30-B993-2BB9A4FD4200}" dt="2025-10-07T10:00:51.259" v="793" actId="1035"/>
          <ac:spMkLst>
            <pc:docMk/>
            <pc:sldMk cId="1345488321" sldId="373"/>
            <ac:spMk id="3" creationId="{C29C9BBA-DCAB-5BC1-9216-C1B58D0526F5}"/>
          </ac:spMkLst>
        </pc:spChg>
        <pc:spChg chg="add">
          <ac:chgData name="Darrel Williams" userId="20fce3b0-e6e7-4042-8d1b-a7d8d4ce4d38" providerId="ADAL" clId="{46ECA899-F860-4E30-B993-2BB9A4FD4200}" dt="2025-10-07T10:00:03.543" v="771"/>
          <ac:spMkLst>
            <pc:docMk/>
            <pc:sldMk cId="1345488321" sldId="373"/>
            <ac:spMk id="5" creationId="{24D30B06-6831-3A32-8605-0185E26F6D1C}"/>
          </ac:spMkLst>
        </pc:spChg>
      </pc:sldChg>
      <pc:sldChg chg="modSp mod">
        <pc:chgData name="Darrel Williams" userId="20fce3b0-e6e7-4042-8d1b-a7d8d4ce4d38" providerId="ADAL" clId="{46ECA899-F860-4E30-B993-2BB9A4FD4200}" dt="2025-10-07T10:20:08.755" v="1132" actId="207"/>
        <pc:sldMkLst>
          <pc:docMk/>
          <pc:sldMk cId="589587422" sldId="374"/>
        </pc:sldMkLst>
        <pc:spChg chg="mod">
          <ac:chgData name="Darrel Williams" userId="20fce3b0-e6e7-4042-8d1b-a7d8d4ce4d38" providerId="ADAL" clId="{46ECA899-F860-4E30-B993-2BB9A4FD4200}" dt="2025-10-07T10:20:08.755" v="1132" actId="207"/>
          <ac:spMkLst>
            <pc:docMk/>
            <pc:sldMk cId="589587422" sldId="374"/>
            <ac:spMk id="2" creationId="{CD20E14E-4CAF-ABC1-97B2-CC4FF9DB9EA0}"/>
          </ac:spMkLst>
        </pc:spChg>
        <pc:spChg chg="mod">
          <ac:chgData name="Darrel Williams" userId="20fce3b0-e6e7-4042-8d1b-a7d8d4ce4d38" providerId="ADAL" clId="{46ECA899-F860-4E30-B993-2BB9A4FD4200}" dt="2025-10-07T10:19:32.800" v="1126" actId="207"/>
          <ac:spMkLst>
            <pc:docMk/>
            <pc:sldMk cId="589587422" sldId="374"/>
            <ac:spMk id="3" creationId="{ECFD1E93-C284-76F0-8876-65250CCF2469}"/>
          </ac:spMkLst>
        </pc:spChg>
        <pc:spChg chg="mod">
          <ac:chgData name="Darrel Williams" userId="20fce3b0-e6e7-4042-8d1b-a7d8d4ce4d38" providerId="ADAL" clId="{46ECA899-F860-4E30-B993-2BB9A4FD4200}" dt="2025-10-07T10:18:56.039" v="1122" actId="20577"/>
          <ac:spMkLst>
            <pc:docMk/>
            <pc:sldMk cId="589587422" sldId="374"/>
            <ac:spMk id="4" creationId="{DDE6702B-0C43-3DE3-3B48-F55A38450E62}"/>
          </ac:spMkLst>
        </pc:spChg>
      </pc:sldChg>
      <pc:sldChg chg="del">
        <pc:chgData name="Darrel Williams" userId="20fce3b0-e6e7-4042-8d1b-a7d8d4ce4d38" providerId="ADAL" clId="{46ECA899-F860-4E30-B993-2BB9A4FD4200}" dt="2025-10-07T10:20:17.941" v="1133" actId="47"/>
        <pc:sldMkLst>
          <pc:docMk/>
          <pc:sldMk cId="847955494" sldId="375"/>
        </pc:sldMkLst>
      </pc:sldChg>
      <pc:sldChg chg="modSp mod">
        <pc:chgData name="Darrel Williams" userId="20fce3b0-e6e7-4042-8d1b-a7d8d4ce4d38" providerId="ADAL" clId="{46ECA899-F860-4E30-B993-2BB9A4FD4200}" dt="2025-10-07T10:05:50.291" v="926" actId="1036"/>
        <pc:sldMkLst>
          <pc:docMk/>
          <pc:sldMk cId="1197411572" sldId="376"/>
        </pc:sldMkLst>
        <pc:spChg chg="mod">
          <ac:chgData name="Darrel Williams" userId="20fce3b0-e6e7-4042-8d1b-a7d8d4ce4d38" providerId="ADAL" clId="{46ECA899-F860-4E30-B993-2BB9A4FD4200}" dt="2025-10-07T10:05:41.990" v="905" actId="207"/>
          <ac:spMkLst>
            <pc:docMk/>
            <pc:sldMk cId="1197411572" sldId="376"/>
            <ac:spMk id="2" creationId="{6A974477-83EF-8DE2-D3A4-C9E24CDA6115}"/>
          </ac:spMkLst>
        </pc:spChg>
        <pc:spChg chg="mod">
          <ac:chgData name="Darrel Williams" userId="20fce3b0-e6e7-4042-8d1b-a7d8d4ce4d38" providerId="ADAL" clId="{46ECA899-F860-4E30-B993-2BB9A4FD4200}" dt="2025-10-07T10:05:46.735" v="915" actId="1036"/>
          <ac:spMkLst>
            <pc:docMk/>
            <pc:sldMk cId="1197411572" sldId="376"/>
            <ac:spMk id="3" creationId="{37C1705E-0C67-1089-6260-7107BDF40C46}"/>
          </ac:spMkLst>
        </pc:spChg>
        <pc:spChg chg="mod">
          <ac:chgData name="Darrel Williams" userId="20fce3b0-e6e7-4042-8d1b-a7d8d4ce4d38" providerId="ADAL" clId="{46ECA899-F860-4E30-B993-2BB9A4FD4200}" dt="2025-10-07T10:05:50.291" v="926" actId="1036"/>
          <ac:spMkLst>
            <pc:docMk/>
            <pc:sldMk cId="1197411572" sldId="376"/>
            <ac:spMk id="4" creationId="{37838C67-68D8-5CDA-7F24-8980AFE14786}"/>
          </ac:spMkLst>
        </pc:spChg>
      </pc:sldChg>
      <pc:sldChg chg="modSp mod">
        <pc:chgData name="Darrel Williams" userId="20fce3b0-e6e7-4042-8d1b-a7d8d4ce4d38" providerId="ADAL" clId="{46ECA899-F860-4E30-B993-2BB9A4FD4200}" dt="2025-10-07T10:04:57.291" v="899" actId="207"/>
        <pc:sldMkLst>
          <pc:docMk/>
          <pc:sldMk cId="1711648392" sldId="377"/>
        </pc:sldMkLst>
        <pc:spChg chg="mod">
          <ac:chgData name="Darrel Williams" userId="20fce3b0-e6e7-4042-8d1b-a7d8d4ce4d38" providerId="ADAL" clId="{46ECA899-F860-4E30-B993-2BB9A4FD4200}" dt="2025-10-07T10:04:57.291" v="899" actId="207"/>
          <ac:spMkLst>
            <pc:docMk/>
            <pc:sldMk cId="1711648392" sldId="377"/>
            <ac:spMk id="3" creationId="{0E020FFC-F83D-1BAD-6E9E-B82BE75EFE1C}"/>
          </ac:spMkLst>
        </pc:spChg>
        <pc:spChg chg="mod">
          <ac:chgData name="Darrel Williams" userId="20fce3b0-e6e7-4042-8d1b-a7d8d4ce4d38" providerId="ADAL" clId="{46ECA899-F860-4E30-B993-2BB9A4FD4200}" dt="2025-10-07T10:02:47.416" v="831" actId="255"/>
          <ac:spMkLst>
            <pc:docMk/>
            <pc:sldMk cId="1711648392" sldId="377"/>
            <ac:spMk id="4" creationId="{68F28EBC-E295-8FC7-AE92-A1C3E5141E9C}"/>
          </ac:spMkLst>
        </pc:spChg>
      </pc:sldChg>
      <pc:sldChg chg="modSp mod">
        <pc:chgData name="Darrel Williams" userId="20fce3b0-e6e7-4042-8d1b-a7d8d4ce4d38" providerId="ADAL" clId="{46ECA899-F860-4E30-B993-2BB9A4FD4200}" dt="2025-10-07T10:04:51.739" v="898" actId="207"/>
        <pc:sldMkLst>
          <pc:docMk/>
          <pc:sldMk cId="853866082" sldId="378"/>
        </pc:sldMkLst>
        <pc:spChg chg="mod">
          <ac:chgData name="Darrel Williams" userId="20fce3b0-e6e7-4042-8d1b-a7d8d4ce4d38" providerId="ADAL" clId="{46ECA899-F860-4E30-B993-2BB9A4FD4200}" dt="2025-10-07T10:04:51.739" v="898" actId="207"/>
          <ac:spMkLst>
            <pc:docMk/>
            <pc:sldMk cId="853866082" sldId="378"/>
            <ac:spMk id="3" creationId="{45D7D8C3-F546-6B97-5ED4-38E38FB9D572}"/>
          </ac:spMkLst>
        </pc:spChg>
        <pc:spChg chg="mod">
          <ac:chgData name="Darrel Williams" userId="20fce3b0-e6e7-4042-8d1b-a7d8d4ce4d38" providerId="ADAL" clId="{46ECA899-F860-4E30-B993-2BB9A4FD4200}" dt="2025-10-07T10:03:27.936" v="834" actId="27636"/>
          <ac:spMkLst>
            <pc:docMk/>
            <pc:sldMk cId="853866082" sldId="378"/>
            <ac:spMk id="4" creationId="{EBB9C11E-07FE-6495-B720-9A6235FCF244}"/>
          </ac:spMkLst>
        </pc:spChg>
      </pc:sldChg>
      <pc:sldChg chg="modSp mod">
        <pc:chgData name="Darrel Williams" userId="20fce3b0-e6e7-4042-8d1b-a7d8d4ce4d38" providerId="ADAL" clId="{46ECA899-F860-4E30-B993-2BB9A4FD4200}" dt="2025-10-07T10:04:43.974" v="897" actId="1035"/>
        <pc:sldMkLst>
          <pc:docMk/>
          <pc:sldMk cId="2773728960" sldId="379"/>
        </pc:sldMkLst>
        <pc:spChg chg="mod">
          <ac:chgData name="Darrel Williams" userId="20fce3b0-e6e7-4042-8d1b-a7d8d4ce4d38" providerId="ADAL" clId="{46ECA899-F860-4E30-B993-2BB9A4FD4200}" dt="2025-10-07T10:04:39.457" v="880" actId="1035"/>
          <ac:spMkLst>
            <pc:docMk/>
            <pc:sldMk cId="2773728960" sldId="379"/>
            <ac:spMk id="3" creationId="{EE9B4B28-9FA6-BA11-8357-6D8A2BB89BC5}"/>
          </ac:spMkLst>
        </pc:spChg>
        <pc:spChg chg="mod">
          <ac:chgData name="Darrel Williams" userId="20fce3b0-e6e7-4042-8d1b-a7d8d4ce4d38" providerId="ADAL" clId="{46ECA899-F860-4E30-B993-2BB9A4FD4200}" dt="2025-10-07T10:04:43.974" v="897" actId="1035"/>
          <ac:spMkLst>
            <pc:docMk/>
            <pc:sldMk cId="2773728960" sldId="379"/>
            <ac:spMk id="4" creationId="{600F7187-2D48-4B5B-95F2-97794BEA0BA4}"/>
          </ac:spMkLst>
        </pc:spChg>
      </pc:sldChg>
      <pc:sldChg chg="modSp mod">
        <pc:chgData name="Darrel Williams" userId="20fce3b0-e6e7-4042-8d1b-a7d8d4ce4d38" providerId="ADAL" clId="{46ECA899-F860-4E30-B993-2BB9A4FD4200}" dt="2025-10-07T10:07:23.162" v="965" actId="207"/>
        <pc:sldMkLst>
          <pc:docMk/>
          <pc:sldMk cId="4177981704" sldId="380"/>
        </pc:sldMkLst>
        <pc:spChg chg="mod">
          <ac:chgData name="Darrel Williams" userId="20fce3b0-e6e7-4042-8d1b-a7d8d4ce4d38" providerId="ADAL" clId="{46ECA899-F860-4E30-B993-2BB9A4FD4200}" dt="2025-10-07T10:06:38.657" v="959" actId="207"/>
          <ac:spMkLst>
            <pc:docMk/>
            <pc:sldMk cId="4177981704" sldId="380"/>
            <ac:spMk id="2" creationId="{B424DD02-A8AC-3ACF-B8A2-60C5BEF3CF17}"/>
          </ac:spMkLst>
        </pc:spChg>
        <pc:spChg chg="mod">
          <ac:chgData name="Darrel Williams" userId="20fce3b0-e6e7-4042-8d1b-a7d8d4ce4d38" providerId="ADAL" clId="{46ECA899-F860-4E30-B993-2BB9A4FD4200}" dt="2025-10-07T10:07:23.162" v="965" actId="207"/>
          <ac:spMkLst>
            <pc:docMk/>
            <pc:sldMk cId="4177981704" sldId="380"/>
            <ac:spMk id="3" creationId="{4885481F-307E-7801-D2B7-033D91BC1381}"/>
          </ac:spMkLst>
        </pc:spChg>
      </pc:sldChg>
      <pc:sldChg chg="modSp mod">
        <pc:chgData name="Darrel Williams" userId="20fce3b0-e6e7-4042-8d1b-a7d8d4ce4d38" providerId="ADAL" clId="{46ECA899-F860-4E30-B993-2BB9A4FD4200}" dt="2025-10-07T10:07:16.628" v="964" actId="207"/>
        <pc:sldMkLst>
          <pc:docMk/>
          <pc:sldMk cId="3222002715" sldId="381"/>
        </pc:sldMkLst>
        <pc:spChg chg="mod">
          <ac:chgData name="Darrel Williams" userId="20fce3b0-e6e7-4042-8d1b-a7d8d4ce4d38" providerId="ADAL" clId="{46ECA899-F860-4E30-B993-2BB9A4FD4200}" dt="2025-10-07T10:07:16.628" v="964" actId="207"/>
          <ac:spMkLst>
            <pc:docMk/>
            <pc:sldMk cId="3222002715" sldId="381"/>
            <ac:spMk id="3" creationId="{AB90FA2A-C728-7DF9-4DCD-95706EB9C3D2}"/>
          </ac:spMkLst>
        </pc:spChg>
        <pc:spChg chg="mod">
          <ac:chgData name="Darrel Williams" userId="20fce3b0-e6e7-4042-8d1b-a7d8d4ce4d38" providerId="ADAL" clId="{46ECA899-F860-4E30-B993-2BB9A4FD4200}" dt="2025-10-07T08:42:13.756" v="6" actId="20577"/>
          <ac:spMkLst>
            <pc:docMk/>
            <pc:sldMk cId="3222002715" sldId="381"/>
            <ac:spMk id="4" creationId="{C3AB6A11-9CAF-643A-2B56-DDA1322EA45C}"/>
          </ac:spMkLst>
        </pc:spChg>
      </pc:sldChg>
      <pc:sldChg chg="modSp mod">
        <pc:chgData name="Darrel Williams" userId="20fce3b0-e6e7-4042-8d1b-a7d8d4ce4d38" providerId="ADAL" clId="{46ECA899-F860-4E30-B993-2BB9A4FD4200}" dt="2025-10-07T10:16:16.015" v="991" actId="20577"/>
        <pc:sldMkLst>
          <pc:docMk/>
          <pc:sldMk cId="0" sldId="382"/>
        </pc:sldMkLst>
        <pc:spChg chg="mod">
          <ac:chgData name="Darrel Williams" userId="20fce3b0-e6e7-4042-8d1b-a7d8d4ce4d38" providerId="ADAL" clId="{46ECA899-F860-4E30-B993-2BB9A4FD4200}" dt="2025-10-07T10:16:16.015" v="991" actId="20577"/>
          <ac:spMkLst>
            <pc:docMk/>
            <pc:sldMk cId="0" sldId="382"/>
            <ac:spMk id="6146" creationId="{EB5E1ED9-B858-119F-4936-15AFDCE14E63}"/>
          </ac:spMkLst>
        </pc:spChg>
        <pc:spChg chg="mod">
          <ac:chgData name="Darrel Williams" userId="20fce3b0-e6e7-4042-8d1b-a7d8d4ce4d38" providerId="ADAL" clId="{46ECA899-F860-4E30-B993-2BB9A4FD4200}" dt="2025-10-07T10:15:34.484" v="986" actId="255"/>
          <ac:spMkLst>
            <pc:docMk/>
            <pc:sldMk cId="0" sldId="382"/>
            <ac:spMk id="6147" creationId="{2735E213-C988-8C2A-D4E0-C19217BB512E}"/>
          </ac:spMkLst>
        </pc:spChg>
        <pc:spChg chg="mod">
          <ac:chgData name="Darrel Williams" userId="20fce3b0-e6e7-4042-8d1b-a7d8d4ce4d38" providerId="ADAL" clId="{46ECA899-F860-4E30-B993-2BB9A4FD4200}" dt="2025-10-07T10:15:14.161" v="982" actId="5793"/>
          <ac:spMkLst>
            <pc:docMk/>
            <pc:sldMk cId="0" sldId="382"/>
            <ac:spMk id="6148" creationId="{8CD8DEA5-A36B-0792-A365-6392FDF2C5AC}"/>
          </ac:spMkLst>
        </pc:spChg>
      </pc:sldChg>
      <pc:sldChg chg="del">
        <pc:chgData name="Darrel Williams" userId="20fce3b0-e6e7-4042-8d1b-a7d8d4ce4d38" providerId="ADAL" clId="{46ECA899-F860-4E30-B993-2BB9A4FD4200}" dt="2025-10-07T10:18:25.722" v="1101" actId="47"/>
        <pc:sldMkLst>
          <pc:docMk/>
          <pc:sldMk cId="0" sldId="383"/>
        </pc:sldMkLst>
      </pc:sldChg>
      <pc:sldChg chg="modSp mod">
        <pc:chgData name="Darrel Williams" userId="20fce3b0-e6e7-4042-8d1b-a7d8d4ce4d38" providerId="ADAL" clId="{46ECA899-F860-4E30-B993-2BB9A4FD4200}" dt="2025-10-07T10:16:49.522" v="1034" actId="207"/>
        <pc:sldMkLst>
          <pc:docMk/>
          <pc:sldMk cId="766806115" sldId="384"/>
        </pc:sldMkLst>
        <pc:spChg chg="mod">
          <ac:chgData name="Darrel Williams" userId="20fce3b0-e6e7-4042-8d1b-a7d8d4ce4d38" providerId="ADAL" clId="{46ECA899-F860-4E30-B993-2BB9A4FD4200}" dt="2025-10-07T10:16:49.522" v="1034" actId="207"/>
          <ac:spMkLst>
            <pc:docMk/>
            <pc:sldMk cId="766806115" sldId="384"/>
            <ac:spMk id="3" creationId="{3762AEAB-D4A7-FE10-0A10-8949EA459B08}"/>
          </ac:spMkLst>
        </pc:spChg>
      </pc:sldChg>
      <pc:sldChg chg="modSp mod">
        <pc:chgData name="Darrel Williams" userId="20fce3b0-e6e7-4042-8d1b-a7d8d4ce4d38" providerId="ADAL" clId="{46ECA899-F860-4E30-B993-2BB9A4FD4200}" dt="2025-10-07T10:17:08.518" v="1037" actId="207"/>
        <pc:sldMkLst>
          <pc:docMk/>
          <pc:sldMk cId="3762633294" sldId="385"/>
        </pc:sldMkLst>
        <pc:spChg chg="mod">
          <ac:chgData name="Darrel Williams" userId="20fce3b0-e6e7-4042-8d1b-a7d8d4ce4d38" providerId="ADAL" clId="{46ECA899-F860-4E30-B993-2BB9A4FD4200}" dt="2025-10-07T10:17:08.518" v="1037" actId="207"/>
          <ac:spMkLst>
            <pc:docMk/>
            <pc:sldMk cId="3762633294" sldId="385"/>
            <ac:spMk id="3" creationId="{8DC7FAEC-189F-D1A0-7A27-105413B38372}"/>
          </ac:spMkLst>
        </pc:spChg>
        <pc:spChg chg="mod">
          <ac:chgData name="Darrel Williams" userId="20fce3b0-e6e7-4042-8d1b-a7d8d4ce4d38" providerId="ADAL" clId="{46ECA899-F860-4E30-B993-2BB9A4FD4200}" dt="2025-10-07T08:43:17.882" v="101" actId="1035"/>
          <ac:spMkLst>
            <pc:docMk/>
            <pc:sldMk cId="3762633294" sldId="385"/>
            <ac:spMk id="4" creationId="{7C5D49A5-7AEB-ED97-C030-168155960A71}"/>
          </ac:spMkLst>
        </pc:spChg>
      </pc:sldChg>
      <pc:sldChg chg="modSp mod">
        <pc:chgData name="Darrel Williams" userId="20fce3b0-e6e7-4042-8d1b-a7d8d4ce4d38" providerId="ADAL" clId="{46ECA899-F860-4E30-B993-2BB9A4FD4200}" dt="2025-10-07T10:17:30.473" v="1041" actId="207"/>
        <pc:sldMkLst>
          <pc:docMk/>
          <pc:sldMk cId="740191206" sldId="386"/>
        </pc:sldMkLst>
        <pc:spChg chg="mod">
          <ac:chgData name="Darrel Williams" userId="20fce3b0-e6e7-4042-8d1b-a7d8d4ce4d38" providerId="ADAL" clId="{46ECA899-F860-4E30-B993-2BB9A4FD4200}" dt="2025-10-07T10:17:30.473" v="1041" actId="207"/>
          <ac:spMkLst>
            <pc:docMk/>
            <pc:sldMk cId="740191206" sldId="386"/>
            <ac:spMk id="3" creationId="{C43975FC-E20F-5355-C5CB-75976FAD107B}"/>
          </ac:spMkLst>
        </pc:spChg>
      </pc:sldChg>
      <pc:sldChg chg="modSp mod">
        <pc:chgData name="Darrel Williams" userId="20fce3b0-e6e7-4042-8d1b-a7d8d4ce4d38" providerId="ADAL" clId="{46ECA899-F860-4E30-B993-2BB9A4FD4200}" dt="2025-10-07T10:18:23.342" v="1100" actId="207"/>
        <pc:sldMkLst>
          <pc:docMk/>
          <pc:sldMk cId="894377231" sldId="387"/>
        </pc:sldMkLst>
        <pc:spChg chg="mod">
          <ac:chgData name="Darrel Williams" userId="20fce3b0-e6e7-4042-8d1b-a7d8d4ce4d38" providerId="ADAL" clId="{46ECA899-F860-4E30-B993-2BB9A4FD4200}" dt="2025-10-07T10:18:23.342" v="1100" actId="207"/>
          <ac:spMkLst>
            <pc:docMk/>
            <pc:sldMk cId="894377231" sldId="387"/>
            <ac:spMk id="2" creationId="{51D650F0-4066-AFDD-32CC-571828B7C59E}"/>
          </ac:spMkLst>
        </pc:spChg>
        <pc:spChg chg="mod">
          <ac:chgData name="Darrel Williams" userId="20fce3b0-e6e7-4042-8d1b-a7d8d4ce4d38" providerId="ADAL" clId="{46ECA899-F860-4E30-B993-2BB9A4FD4200}" dt="2025-10-07T10:18:18.492" v="1099" actId="207"/>
          <ac:spMkLst>
            <pc:docMk/>
            <pc:sldMk cId="894377231" sldId="387"/>
            <ac:spMk id="3" creationId="{0808F450-7837-B673-E00C-F876D4296252}"/>
          </ac:spMkLst>
        </pc:spChg>
        <pc:spChg chg="mod">
          <ac:chgData name="Darrel Williams" userId="20fce3b0-e6e7-4042-8d1b-a7d8d4ce4d38" providerId="ADAL" clId="{46ECA899-F860-4E30-B993-2BB9A4FD4200}" dt="2025-10-07T10:18:12.279" v="1098" actId="1035"/>
          <ac:spMkLst>
            <pc:docMk/>
            <pc:sldMk cId="894377231" sldId="387"/>
            <ac:spMk id="4" creationId="{0F69B9FA-7D2E-6936-353A-DFC011A8426E}"/>
          </ac:spMkLst>
        </pc:spChg>
      </pc:sldChg>
      <pc:sldChg chg="modSp mod">
        <pc:chgData name="Darrel Williams" userId="20fce3b0-e6e7-4042-8d1b-a7d8d4ce4d38" providerId="ADAL" clId="{46ECA899-F860-4E30-B993-2BB9A4FD4200}" dt="2025-10-07T10:26:55.496" v="1144" actId="255"/>
        <pc:sldMkLst>
          <pc:docMk/>
          <pc:sldMk cId="3134909213" sldId="388"/>
        </pc:sldMkLst>
        <pc:spChg chg="mod">
          <ac:chgData name="Darrel Williams" userId="20fce3b0-e6e7-4042-8d1b-a7d8d4ce4d38" providerId="ADAL" clId="{46ECA899-F860-4E30-B993-2BB9A4FD4200}" dt="2025-10-07T10:26:55.496" v="1144" actId="255"/>
          <ac:spMkLst>
            <pc:docMk/>
            <pc:sldMk cId="3134909213" sldId="388"/>
            <ac:spMk id="2" creationId="{7290C9CD-38D3-9390-909F-14ADE5E59C34}"/>
          </ac:spMkLst>
        </pc:spChg>
        <pc:spChg chg="mod">
          <ac:chgData name="Darrel Williams" userId="20fce3b0-e6e7-4042-8d1b-a7d8d4ce4d38" providerId="ADAL" clId="{46ECA899-F860-4E30-B993-2BB9A4FD4200}" dt="2025-10-07T10:26:06.395" v="1138" actId="1076"/>
          <ac:spMkLst>
            <pc:docMk/>
            <pc:sldMk cId="3134909213" sldId="388"/>
            <ac:spMk id="3" creationId="{5285085F-77FB-DA63-160B-AEE233DA07CF}"/>
          </ac:spMkLst>
        </pc:spChg>
      </pc:sldChg>
      <pc:sldChg chg="modSp mod">
        <pc:chgData name="Darrel Williams" userId="20fce3b0-e6e7-4042-8d1b-a7d8d4ce4d38" providerId="ADAL" clId="{46ECA899-F860-4E30-B993-2BB9A4FD4200}" dt="2025-10-07T10:28:35.618" v="1160" actId="207"/>
        <pc:sldMkLst>
          <pc:docMk/>
          <pc:sldMk cId="2137466629" sldId="389"/>
        </pc:sldMkLst>
        <pc:spChg chg="mod">
          <ac:chgData name="Darrel Williams" userId="20fce3b0-e6e7-4042-8d1b-a7d8d4ce4d38" providerId="ADAL" clId="{46ECA899-F860-4E30-B993-2BB9A4FD4200}" dt="2025-10-07T10:28:35.618" v="1160" actId="207"/>
          <ac:spMkLst>
            <pc:docMk/>
            <pc:sldMk cId="2137466629" sldId="389"/>
            <ac:spMk id="2" creationId="{FD7A1D5C-2F9F-EBD2-6D54-2929C4B9D423}"/>
          </ac:spMkLst>
        </pc:spChg>
        <pc:spChg chg="mod">
          <ac:chgData name="Darrel Williams" userId="20fce3b0-e6e7-4042-8d1b-a7d8d4ce4d38" providerId="ADAL" clId="{46ECA899-F860-4E30-B993-2BB9A4FD4200}" dt="2025-10-07T10:27:49.825" v="1155" actId="20577"/>
          <ac:spMkLst>
            <pc:docMk/>
            <pc:sldMk cId="2137466629" sldId="389"/>
            <ac:spMk id="3" creationId="{6EF2D865-CB9C-DCBF-8B44-65E95A3F1B3B}"/>
          </ac:spMkLst>
        </pc:spChg>
      </pc:sldChg>
      <pc:sldChg chg="modSp mod">
        <pc:chgData name="Darrel Williams" userId="20fce3b0-e6e7-4042-8d1b-a7d8d4ce4d38" providerId="ADAL" clId="{46ECA899-F860-4E30-B993-2BB9A4FD4200}" dt="2025-10-07T10:30:19.273" v="1168" actId="207"/>
        <pc:sldMkLst>
          <pc:docMk/>
          <pc:sldMk cId="3965722784" sldId="390"/>
        </pc:sldMkLst>
        <pc:spChg chg="mod">
          <ac:chgData name="Darrel Williams" userId="20fce3b0-e6e7-4042-8d1b-a7d8d4ce4d38" providerId="ADAL" clId="{46ECA899-F860-4E30-B993-2BB9A4FD4200}" dt="2025-10-07T10:30:19.273" v="1168" actId="207"/>
          <ac:spMkLst>
            <pc:docMk/>
            <pc:sldMk cId="3965722784" sldId="390"/>
            <ac:spMk id="2" creationId="{4C352F7C-DCB6-2EE1-BA15-D24E22BEADE2}"/>
          </ac:spMkLst>
        </pc:spChg>
        <pc:spChg chg="mod">
          <ac:chgData name="Darrel Williams" userId="20fce3b0-e6e7-4042-8d1b-a7d8d4ce4d38" providerId="ADAL" clId="{46ECA899-F860-4E30-B993-2BB9A4FD4200}" dt="2025-10-07T10:29:51.276" v="1163" actId="207"/>
          <ac:spMkLst>
            <pc:docMk/>
            <pc:sldMk cId="3965722784" sldId="390"/>
            <ac:spMk id="3" creationId="{E9709E41-22C5-7C6E-903B-A1FA3635FFC6}"/>
          </ac:spMkLst>
        </pc:spChg>
      </pc:sldChg>
      <pc:sldChg chg="modSp mod">
        <pc:chgData name="Darrel Williams" userId="20fce3b0-e6e7-4042-8d1b-a7d8d4ce4d38" providerId="ADAL" clId="{46ECA899-F860-4E30-B993-2BB9A4FD4200}" dt="2025-10-07T08:45:15.855" v="131" actId="1035"/>
        <pc:sldMkLst>
          <pc:docMk/>
          <pc:sldMk cId="162547281" sldId="391"/>
        </pc:sldMkLst>
        <pc:spChg chg="mod">
          <ac:chgData name="Darrel Williams" userId="20fce3b0-e6e7-4042-8d1b-a7d8d4ce4d38" providerId="ADAL" clId="{46ECA899-F860-4E30-B993-2BB9A4FD4200}" dt="2025-10-07T08:45:08.663" v="111" actId="1035"/>
          <ac:spMkLst>
            <pc:docMk/>
            <pc:sldMk cId="162547281" sldId="391"/>
            <ac:spMk id="2" creationId="{64E1198A-05EF-9C08-5DFD-34CA8BBE895E}"/>
          </ac:spMkLst>
        </pc:spChg>
        <pc:spChg chg="mod">
          <ac:chgData name="Darrel Williams" userId="20fce3b0-e6e7-4042-8d1b-a7d8d4ce4d38" providerId="ADAL" clId="{46ECA899-F860-4E30-B993-2BB9A4FD4200}" dt="2025-10-07T08:45:15.855" v="131" actId="1035"/>
          <ac:spMkLst>
            <pc:docMk/>
            <pc:sldMk cId="162547281" sldId="391"/>
            <ac:spMk id="8" creationId="{44CE4BF4-5D9C-8403-42CD-16F3EA4A8658}"/>
          </ac:spMkLst>
        </pc:spChg>
        <pc:spChg chg="mod">
          <ac:chgData name="Darrel Williams" userId="20fce3b0-e6e7-4042-8d1b-a7d8d4ce4d38" providerId="ADAL" clId="{46ECA899-F860-4E30-B993-2BB9A4FD4200}" dt="2025-10-07T08:45:15.855" v="131" actId="1035"/>
          <ac:spMkLst>
            <pc:docMk/>
            <pc:sldMk cId="162547281" sldId="391"/>
            <ac:spMk id="9" creationId="{AD7E687E-94F0-6514-232A-CE13DE49FAA5}"/>
          </ac:spMkLst>
        </pc:spChg>
        <pc:spChg chg="mod">
          <ac:chgData name="Darrel Williams" userId="20fce3b0-e6e7-4042-8d1b-a7d8d4ce4d38" providerId="ADAL" clId="{46ECA899-F860-4E30-B993-2BB9A4FD4200}" dt="2025-10-07T08:45:15.855" v="131" actId="1035"/>
          <ac:spMkLst>
            <pc:docMk/>
            <pc:sldMk cId="162547281" sldId="391"/>
            <ac:spMk id="10" creationId="{CF8F2B08-19C0-784B-AA84-8B96F5704B60}"/>
          </ac:spMkLst>
        </pc:spChg>
        <pc:spChg chg="mod">
          <ac:chgData name="Darrel Williams" userId="20fce3b0-e6e7-4042-8d1b-a7d8d4ce4d38" providerId="ADAL" clId="{46ECA899-F860-4E30-B993-2BB9A4FD4200}" dt="2025-10-07T08:45:15.855" v="131" actId="1035"/>
          <ac:spMkLst>
            <pc:docMk/>
            <pc:sldMk cId="162547281" sldId="391"/>
            <ac:spMk id="11" creationId="{E53FE54E-AB8F-926B-705E-8426C551F2F0}"/>
          </ac:spMkLst>
        </pc:spChg>
        <pc:spChg chg="mod">
          <ac:chgData name="Darrel Williams" userId="20fce3b0-e6e7-4042-8d1b-a7d8d4ce4d38" providerId="ADAL" clId="{46ECA899-F860-4E30-B993-2BB9A4FD4200}" dt="2025-10-07T08:45:15.855" v="131" actId="1035"/>
          <ac:spMkLst>
            <pc:docMk/>
            <pc:sldMk cId="162547281" sldId="391"/>
            <ac:spMk id="12" creationId="{13F5A59B-2B27-40BF-469A-F2D769550601}"/>
          </ac:spMkLst>
        </pc:spChg>
        <pc:spChg chg="mod">
          <ac:chgData name="Darrel Williams" userId="20fce3b0-e6e7-4042-8d1b-a7d8d4ce4d38" providerId="ADAL" clId="{46ECA899-F860-4E30-B993-2BB9A4FD4200}" dt="2025-10-07T08:45:15.855" v="131" actId="1035"/>
          <ac:spMkLst>
            <pc:docMk/>
            <pc:sldMk cId="162547281" sldId="391"/>
            <ac:spMk id="13" creationId="{274AE8A2-950C-69BB-5BD8-1C4B7231D3EE}"/>
          </ac:spMkLst>
        </pc:spChg>
        <pc:spChg chg="mod">
          <ac:chgData name="Darrel Williams" userId="20fce3b0-e6e7-4042-8d1b-a7d8d4ce4d38" providerId="ADAL" clId="{46ECA899-F860-4E30-B993-2BB9A4FD4200}" dt="2025-10-07T08:45:15.855" v="131" actId="1035"/>
          <ac:spMkLst>
            <pc:docMk/>
            <pc:sldMk cId="162547281" sldId="391"/>
            <ac:spMk id="14" creationId="{BC87BA41-78AA-A842-02FB-A62BF37E1486}"/>
          </ac:spMkLst>
        </pc:spChg>
        <pc:spChg chg="mod">
          <ac:chgData name="Darrel Williams" userId="20fce3b0-e6e7-4042-8d1b-a7d8d4ce4d38" providerId="ADAL" clId="{46ECA899-F860-4E30-B993-2BB9A4FD4200}" dt="2025-10-07T08:45:15.855" v="131" actId="1035"/>
          <ac:spMkLst>
            <pc:docMk/>
            <pc:sldMk cId="162547281" sldId="391"/>
            <ac:spMk id="15" creationId="{722B961C-1CDD-BFC2-7753-8A469993961A}"/>
          </ac:spMkLst>
        </pc:spChg>
        <pc:grpChg chg="mod">
          <ac:chgData name="Darrel Williams" userId="20fce3b0-e6e7-4042-8d1b-a7d8d4ce4d38" providerId="ADAL" clId="{46ECA899-F860-4E30-B993-2BB9A4FD4200}" dt="2025-10-07T08:45:15.855" v="131" actId="1035"/>
          <ac:grpSpMkLst>
            <pc:docMk/>
            <pc:sldMk cId="162547281" sldId="391"/>
            <ac:grpSpMk id="7" creationId="{60DD5D43-BFD1-4EE5-790D-CF58B2ECE35B}"/>
          </ac:grpSpMkLst>
        </pc:grpChg>
      </pc:sldChg>
      <pc:sldChg chg="modSp mod">
        <pc:chgData name="Darrel Williams" userId="20fce3b0-e6e7-4042-8d1b-a7d8d4ce4d38" providerId="ADAL" clId="{46ECA899-F860-4E30-B993-2BB9A4FD4200}" dt="2025-10-07T10:31:59.811" v="1209" actId="1076"/>
        <pc:sldMkLst>
          <pc:docMk/>
          <pc:sldMk cId="1582966768" sldId="392"/>
        </pc:sldMkLst>
        <pc:spChg chg="mod">
          <ac:chgData name="Darrel Williams" userId="20fce3b0-e6e7-4042-8d1b-a7d8d4ce4d38" providerId="ADAL" clId="{46ECA899-F860-4E30-B993-2BB9A4FD4200}" dt="2025-10-07T10:31:56.387" v="1208" actId="27636"/>
          <ac:spMkLst>
            <pc:docMk/>
            <pc:sldMk cId="1582966768" sldId="392"/>
            <ac:spMk id="3" creationId="{4302FCE7-4597-0056-748B-B3DC0DE2ED4C}"/>
          </ac:spMkLst>
        </pc:spChg>
        <pc:spChg chg="mod">
          <ac:chgData name="Darrel Williams" userId="20fce3b0-e6e7-4042-8d1b-a7d8d4ce4d38" providerId="ADAL" clId="{46ECA899-F860-4E30-B993-2BB9A4FD4200}" dt="2025-10-07T10:31:59.811" v="1209" actId="1076"/>
          <ac:spMkLst>
            <pc:docMk/>
            <pc:sldMk cId="1582966768" sldId="392"/>
            <ac:spMk id="5" creationId="{6153B0E2-2B53-8F03-40A4-1C934A2AA2DE}"/>
          </ac:spMkLst>
        </pc:spChg>
      </pc:sldChg>
      <pc:sldChg chg="modSp mod">
        <pc:chgData name="Darrel Williams" userId="20fce3b0-e6e7-4042-8d1b-a7d8d4ce4d38" providerId="ADAL" clId="{46ECA899-F860-4E30-B993-2BB9A4FD4200}" dt="2025-10-07T10:34:48.209" v="1276" actId="1035"/>
        <pc:sldMkLst>
          <pc:docMk/>
          <pc:sldMk cId="890576314" sldId="393"/>
        </pc:sldMkLst>
        <pc:spChg chg="mod">
          <ac:chgData name="Darrel Williams" userId="20fce3b0-e6e7-4042-8d1b-a7d8d4ce4d38" providerId="ADAL" clId="{46ECA899-F860-4E30-B993-2BB9A4FD4200}" dt="2025-10-07T10:34:41.651" v="1253" actId="1035"/>
          <ac:spMkLst>
            <pc:docMk/>
            <pc:sldMk cId="890576314" sldId="393"/>
            <ac:spMk id="3" creationId="{10F43940-6428-5E5D-E413-AF3D62D485CC}"/>
          </ac:spMkLst>
        </pc:spChg>
        <pc:spChg chg="mod">
          <ac:chgData name="Darrel Williams" userId="20fce3b0-e6e7-4042-8d1b-a7d8d4ce4d38" providerId="ADAL" clId="{46ECA899-F860-4E30-B993-2BB9A4FD4200}" dt="2025-10-07T10:34:48.209" v="1276" actId="1035"/>
          <ac:spMkLst>
            <pc:docMk/>
            <pc:sldMk cId="890576314" sldId="393"/>
            <ac:spMk id="4" creationId="{534C218A-D183-9D2F-FBE0-F7A0B29BB6FC}"/>
          </ac:spMkLst>
        </pc:spChg>
      </pc:sldChg>
      <pc:sldChg chg="addSp modSp mod">
        <pc:chgData name="Darrel Williams" userId="20fce3b0-e6e7-4042-8d1b-a7d8d4ce4d38" providerId="ADAL" clId="{46ECA899-F860-4E30-B993-2BB9A4FD4200}" dt="2025-10-07T10:31:26.047" v="1199" actId="1036"/>
        <pc:sldMkLst>
          <pc:docMk/>
          <pc:sldMk cId="3669697961" sldId="394"/>
        </pc:sldMkLst>
        <pc:spChg chg="add mod">
          <ac:chgData name="Darrel Williams" userId="20fce3b0-e6e7-4042-8d1b-a7d8d4ce4d38" providerId="ADAL" clId="{46ECA899-F860-4E30-B993-2BB9A4FD4200}" dt="2025-10-07T08:46:01.081" v="136" actId="20577"/>
          <ac:spMkLst>
            <pc:docMk/>
            <pc:sldMk cId="3669697961" sldId="394"/>
            <ac:spMk id="6" creationId="{030D9676-4A5D-3513-749C-C75820AD59E1}"/>
          </ac:spMkLst>
        </pc:spChg>
        <pc:spChg chg="add mod">
          <ac:chgData name="Darrel Williams" userId="20fce3b0-e6e7-4042-8d1b-a7d8d4ce4d38" providerId="ADAL" clId="{46ECA899-F860-4E30-B993-2BB9A4FD4200}" dt="2025-10-07T10:31:26.047" v="1199" actId="1036"/>
          <ac:spMkLst>
            <pc:docMk/>
            <pc:sldMk cId="3669697961" sldId="394"/>
            <ac:spMk id="7" creationId="{6CD0D360-DD57-CA92-34CB-5AC908542FE8}"/>
          </ac:spMkLst>
        </pc:spChg>
        <pc:spChg chg="add mod">
          <ac:chgData name="Darrel Williams" userId="20fce3b0-e6e7-4042-8d1b-a7d8d4ce4d38" providerId="ADAL" clId="{46ECA899-F860-4E30-B993-2BB9A4FD4200}" dt="2025-10-07T10:31:12.794" v="1175" actId="1076"/>
          <ac:spMkLst>
            <pc:docMk/>
            <pc:sldMk cId="3669697961" sldId="394"/>
            <ac:spMk id="8" creationId="{1AC77782-F796-0E48-B1AE-8066612AD2C7}"/>
          </ac:spMkLst>
        </pc:spChg>
        <pc:picChg chg="mod">
          <ac:chgData name="Darrel Williams" userId="20fce3b0-e6e7-4042-8d1b-a7d8d4ce4d38" providerId="ADAL" clId="{46ECA899-F860-4E30-B993-2BB9A4FD4200}" dt="2025-10-07T08:45:32.073" v="132" actId="1076"/>
          <ac:picMkLst>
            <pc:docMk/>
            <pc:sldMk cId="3669697961" sldId="394"/>
            <ac:picMk id="5" creationId="{1C474570-3999-3607-0525-0F1C58DF1AD3}"/>
          </ac:picMkLst>
        </pc:picChg>
      </pc:sldChg>
      <pc:sldChg chg="modSp mod">
        <pc:chgData name="Darrel Williams" userId="20fce3b0-e6e7-4042-8d1b-a7d8d4ce4d38" providerId="ADAL" clId="{46ECA899-F860-4E30-B993-2BB9A4FD4200}" dt="2025-10-07T10:32:26.362" v="1212" actId="207"/>
        <pc:sldMkLst>
          <pc:docMk/>
          <pc:sldMk cId="2740711227" sldId="395"/>
        </pc:sldMkLst>
        <pc:spChg chg="mod">
          <ac:chgData name="Darrel Williams" userId="20fce3b0-e6e7-4042-8d1b-a7d8d4ce4d38" providerId="ADAL" clId="{46ECA899-F860-4E30-B993-2BB9A4FD4200}" dt="2025-10-07T10:32:26.362" v="1212" actId="207"/>
          <ac:spMkLst>
            <pc:docMk/>
            <pc:sldMk cId="2740711227" sldId="395"/>
            <ac:spMk id="3" creationId="{7A57D7C0-0B41-6476-C641-BE3736E6037C}"/>
          </ac:spMkLst>
        </pc:spChg>
      </pc:sldChg>
      <pc:sldChg chg="modSp mod">
        <pc:chgData name="Darrel Williams" userId="20fce3b0-e6e7-4042-8d1b-a7d8d4ce4d38" providerId="ADAL" clId="{46ECA899-F860-4E30-B993-2BB9A4FD4200}" dt="2025-10-07T10:35:16.436" v="1279" actId="207"/>
        <pc:sldMkLst>
          <pc:docMk/>
          <pc:sldMk cId="3415658807" sldId="396"/>
        </pc:sldMkLst>
        <pc:spChg chg="mod">
          <ac:chgData name="Darrel Williams" userId="20fce3b0-e6e7-4042-8d1b-a7d8d4ce4d38" providerId="ADAL" clId="{46ECA899-F860-4E30-B993-2BB9A4FD4200}" dt="2025-10-07T10:35:16.436" v="1279" actId="207"/>
          <ac:spMkLst>
            <pc:docMk/>
            <pc:sldMk cId="3415658807" sldId="396"/>
            <ac:spMk id="3" creationId="{95DBA4C9-4800-0217-21CE-766FDBBC5CBB}"/>
          </ac:spMkLst>
        </pc:spChg>
      </pc:sldChg>
      <pc:sldChg chg="del">
        <pc:chgData name="Darrel Williams" userId="20fce3b0-e6e7-4042-8d1b-a7d8d4ce4d38" providerId="ADAL" clId="{46ECA899-F860-4E30-B993-2BB9A4FD4200}" dt="2025-10-07T11:01:25.887" v="1583" actId="47"/>
        <pc:sldMkLst>
          <pc:docMk/>
          <pc:sldMk cId="4223118571" sldId="399"/>
        </pc:sldMkLst>
      </pc:sldChg>
      <pc:sldChg chg="modSp mod ord">
        <pc:chgData name="Darrel Williams" userId="20fce3b0-e6e7-4042-8d1b-a7d8d4ce4d38" providerId="ADAL" clId="{46ECA899-F860-4E30-B993-2BB9A4FD4200}" dt="2025-10-07T10:34:00.183" v="1229" actId="207"/>
        <pc:sldMkLst>
          <pc:docMk/>
          <pc:sldMk cId="1395068068" sldId="400"/>
        </pc:sldMkLst>
        <pc:spChg chg="mod">
          <ac:chgData name="Darrel Williams" userId="20fce3b0-e6e7-4042-8d1b-a7d8d4ce4d38" providerId="ADAL" clId="{46ECA899-F860-4E30-B993-2BB9A4FD4200}" dt="2025-10-07T10:34:00.183" v="1229" actId="207"/>
          <ac:spMkLst>
            <pc:docMk/>
            <pc:sldMk cId="1395068068" sldId="400"/>
            <ac:spMk id="9218" creationId="{00000000-0000-0000-0000-000000000000}"/>
          </ac:spMkLst>
        </pc:spChg>
        <pc:spChg chg="mod">
          <ac:chgData name="Darrel Williams" userId="20fce3b0-e6e7-4042-8d1b-a7d8d4ce4d38" providerId="ADAL" clId="{46ECA899-F860-4E30-B993-2BB9A4FD4200}" dt="2025-10-07T10:33:31.160" v="1224" actId="121"/>
          <ac:spMkLst>
            <pc:docMk/>
            <pc:sldMk cId="1395068068" sldId="400"/>
            <ac:spMk id="9219" creationId="{00000000-0000-0000-0000-000000000000}"/>
          </ac:spMkLst>
        </pc:spChg>
      </pc:sldChg>
      <pc:sldChg chg="modSp mod">
        <pc:chgData name="Darrel Williams" userId="20fce3b0-e6e7-4042-8d1b-a7d8d4ce4d38" providerId="ADAL" clId="{46ECA899-F860-4E30-B993-2BB9A4FD4200}" dt="2025-10-07T10:36:57.141" v="1298" actId="20577"/>
        <pc:sldMkLst>
          <pc:docMk/>
          <pc:sldMk cId="3152297235" sldId="401"/>
        </pc:sldMkLst>
        <pc:spChg chg="mod">
          <ac:chgData name="Darrel Williams" userId="20fce3b0-e6e7-4042-8d1b-a7d8d4ce4d38" providerId="ADAL" clId="{46ECA899-F860-4E30-B993-2BB9A4FD4200}" dt="2025-10-07T10:36:57.141" v="1298" actId="20577"/>
          <ac:spMkLst>
            <pc:docMk/>
            <pc:sldMk cId="3152297235" sldId="401"/>
            <ac:spMk id="10243" creationId="{00000000-0000-0000-0000-000000000000}"/>
          </ac:spMkLst>
        </pc:spChg>
      </pc:sldChg>
      <pc:sldChg chg="addSp modSp mod">
        <pc:chgData name="Darrel Williams" userId="20fce3b0-e6e7-4042-8d1b-a7d8d4ce4d38" providerId="ADAL" clId="{46ECA899-F860-4E30-B993-2BB9A4FD4200}" dt="2025-10-07T10:41:21.520" v="1324" actId="207"/>
        <pc:sldMkLst>
          <pc:docMk/>
          <pc:sldMk cId="2285032411" sldId="402"/>
        </pc:sldMkLst>
        <pc:spChg chg="add">
          <ac:chgData name="Darrel Williams" userId="20fce3b0-e6e7-4042-8d1b-a7d8d4ce4d38" providerId="ADAL" clId="{46ECA899-F860-4E30-B993-2BB9A4FD4200}" dt="2025-10-07T10:39:16.732" v="1310"/>
          <ac:spMkLst>
            <pc:docMk/>
            <pc:sldMk cId="2285032411" sldId="402"/>
            <ac:spMk id="2" creationId="{B933574E-CC34-EFAC-EBEF-0A2B5F5D8C83}"/>
          </ac:spMkLst>
        </pc:spChg>
        <pc:spChg chg="mod">
          <ac:chgData name="Darrel Williams" userId="20fce3b0-e6e7-4042-8d1b-a7d8d4ce4d38" providerId="ADAL" clId="{46ECA899-F860-4E30-B993-2BB9A4FD4200}" dt="2025-10-07T10:41:21.520" v="1324" actId="207"/>
          <ac:spMkLst>
            <pc:docMk/>
            <pc:sldMk cId="2285032411" sldId="402"/>
            <ac:spMk id="11266" creationId="{00000000-0000-0000-0000-000000000000}"/>
          </ac:spMkLst>
        </pc:spChg>
        <pc:spChg chg="mod">
          <ac:chgData name="Darrel Williams" userId="20fce3b0-e6e7-4042-8d1b-a7d8d4ce4d38" providerId="ADAL" clId="{46ECA899-F860-4E30-B993-2BB9A4FD4200}" dt="2025-10-07T10:40:47.069" v="1317" actId="27636"/>
          <ac:spMkLst>
            <pc:docMk/>
            <pc:sldMk cId="2285032411" sldId="402"/>
            <ac:spMk id="11267" creationId="{00000000-0000-0000-0000-000000000000}"/>
          </ac:spMkLst>
        </pc:spChg>
      </pc:sldChg>
      <pc:sldChg chg="addSp modSp mod modClrScheme chgLayout">
        <pc:chgData name="Darrel Williams" userId="20fce3b0-e6e7-4042-8d1b-a7d8d4ce4d38" providerId="ADAL" clId="{46ECA899-F860-4E30-B993-2BB9A4FD4200}" dt="2025-10-07T10:52:27.408" v="1489" actId="207"/>
        <pc:sldMkLst>
          <pc:docMk/>
          <pc:sldMk cId="90545368" sldId="403"/>
        </pc:sldMkLst>
        <pc:spChg chg="add mod ord">
          <ac:chgData name="Darrel Williams" userId="20fce3b0-e6e7-4042-8d1b-a7d8d4ce4d38" providerId="ADAL" clId="{46ECA899-F860-4E30-B993-2BB9A4FD4200}" dt="2025-10-07T10:51:58.379" v="1484" actId="207"/>
          <ac:spMkLst>
            <pc:docMk/>
            <pc:sldMk cId="90545368" sldId="403"/>
            <ac:spMk id="2" creationId="{6CD49B6C-9DAA-696C-BCAA-E4F6C33880A5}"/>
          </ac:spMkLst>
        </pc:spChg>
        <pc:spChg chg="mod ord">
          <ac:chgData name="Darrel Williams" userId="20fce3b0-e6e7-4042-8d1b-a7d8d4ce4d38" providerId="ADAL" clId="{46ECA899-F860-4E30-B993-2BB9A4FD4200}" dt="2025-10-07T10:51:32.013" v="1479" actId="1076"/>
          <ac:spMkLst>
            <pc:docMk/>
            <pc:sldMk cId="90545368" sldId="403"/>
            <ac:spMk id="12291" creationId="{00000000-0000-0000-0000-000000000000}"/>
          </ac:spMkLst>
        </pc:spChg>
        <pc:spChg chg="mod ord">
          <ac:chgData name="Darrel Williams" userId="20fce3b0-e6e7-4042-8d1b-a7d8d4ce4d38" providerId="ADAL" clId="{46ECA899-F860-4E30-B993-2BB9A4FD4200}" dt="2025-10-07T10:52:27.408" v="1489" actId="207"/>
          <ac:spMkLst>
            <pc:docMk/>
            <pc:sldMk cId="90545368" sldId="403"/>
            <ac:spMk id="19458" creationId="{00000000-0000-0000-0000-000000000000}"/>
          </ac:spMkLst>
        </pc:spChg>
      </pc:sldChg>
      <pc:sldChg chg="modSp mod">
        <pc:chgData name="Darrel Williams" userId="20fce3b0-e6e7-4042-8d1b-a7d8d4ce4d38" providerId="ADAL" clId="{46ECA899-F860-4E30-B993-2BB9A4FD4200}" dt="2025-10-07T10:53:52.666" v="1507" actId="255"/>
        <pc:sldMkLst>
          <pc:docMk/>
          <pc:sldMk cId="3446946404" sldId="404"/>
        </pc:sldMkLst>
        <pc:spChg chg="mod">
          <ac:chgData name="Darrel Williams" userId="20fce3b0-e6e7-4042-8d1b-a7d8d4ce4d38" providerId="ADAL" clId="{46ECA899-F860-4E30-B993-2BB9A4FD4200}" dt="2025-10-07T10:53:52.666" v="1507" actId="255"/>
          <ac:spMkLst>
            <pc:docMk/>
            <pc:sldMk cId="3446946404" sldId="404"/>
            <ac:spMk id="20482" creationId="{00000000-0000-0000-0000-000000000000}"/>
          </ac:spMkLst>
        </pc:spChg>
        <pc:spChg chg="mod">
          <ac:chgData name="Darrel Williams" userId="20fce3b0-e6e7-4042-8d1b-a7d8d4ce4d38" providerId="ADAL" clId="{46ECA899-F860-4E30-B993-2BB9A4FD4200}" dt="2025-10-07T10:53:14.166" v="1501" actId="207"/>
          <ac:spMkLst>
            <pc:docMk/>
            <pc:sldMk cId="3446946404" sldId="404"/>
            <ac:spMk id="20483" creationId="{00000000-0000-0000-0000-000000000000}"/>
          </ac:spMkLst>
        </pc:spChg>
      </pc:sldChg>
      <pc:sldChg chg="addSp modSp mod modClrScheme chgLayout">
        <pc:chgData name="Darrel Williams" userId="20fce3b0-e6e7-4042-8d1b-a7d8d4ce4d38" providerId="ADAL" clId="{46ECA899-F860-4E30-B993-2BB9A4FD4200}" dt="2025-10-07T10:58:38.882" v="1541" actId="207"/>
        <pc:sldMkLst>
          <pc:docMk/>
          <pc:sldMk cId="368779141" sldId="405"/>
        </pc:sldMkLst>
        <pc:spChg chg="add mod ord">
          <ac:chgData name="Darrel Williams" userId="20fce3b0-e6e7-4042-8d1b-a7d8d4ce4d38" providerId="ADAL" clId="{46ECA899-F860-4E30-B993-2BB9A4FD4200}" dt="2025-10-07T10:58:03.938" v="1534" actId="207"/>
          <ac:spMkLst>
            <pc:docMk/>
            <pc:sldMk cId="368779141" sldId="405"/>
            <ac:spMk id="2" creationId="{0B54F92E-5B3A-F980-BC9D-107163D5B7D2}"/>
          </ac:spMkLst>
        </pc:spChg>
        <pc:spChg chg="mod ord">
          <ac:chgData name="Darrel Williams" userId="20fce3b0-e6e7-4042-8d1b-a7d8d4ce4d38" providerId="ADAL" clId="{46ECA899-F860-4E30-B993-2BB9A4FD4200}" dt="2025-10-07T10:58:38.882" v="1541" actId="207"/>
          <ac:spMkLst>
            <pc:docMk/>
            <pc:sldMk cId="368779141" sldId="405"/>
            <ac:spMk id="22530" creationId="{00000000-0000-0000-0000-000000000000}"/>
          </ac:spMkLst>
        </pc:spChg>
        <pc:spChg chg="mod ord">
          <ac:chgData name="Darrel Williams" userId="20fce3b0-e6e7-4042-8d1b-a7d8d4ce4d38" providerId="ADAL" clId="{46ECA899-F860-4E30-B993-2BB9A4FD4200}" dt="2025-10-07T10:58:32.569" v="1539" actId="1076"/>
          <ac:spMkLst>
            <pc:docMk/>
            <pc:sldMk cId="368779141" sldId="405"/>
            <ac:spMk id="22531" creationId="{00000000-0000-0000-0000-000000000000}"/>
          </ac:spMkLst>
        </pc:spChg>
      </pc:sldChg>
      <pc:sldChg chg="addSp modSp mod modClrScheme chgLayout">
        <pc:chgData name="Darrel Williams" userId="20fce3b0-e6e7-4042-8d1b-a7d8d4ce4d38" providerId="ADAL" clId="{46ECA899-F860-4E30-B993-2BB9A4FD4200}" dt="2025-10-07T11:00:04.466" v="1570" actId="255"/>
        <pc:sldMkLst>
          <pc:docMk/>
          <pc:sldMk cId="3609712410" sldId="406"/>
        </pc:sldMkLst>
        <pc:spChg chg="add mod ord">
          <ac:chgData name="Darrel Williams" userId="20fce3b0-e6e7-4042-8d1b-a7d8d4ce4d38" providerId="ADAL" clId="{46ECA899-F860-4E30-B993-2BB9A4FD4200}" dt="2025-10-07T10:59:31.200" v="1563" actId="1076"/>
          <ac:spMkLst>
            <pc:docMk/>
            <pc:sldMk cId="3609712410" sldId="406"/>
            <ac:spMk id="2" creationId="{4E8F52C0-F690-AC2D-ED75-D01F7F1EE745}"/>
          </ac:spMkLst>
        </pc:spChg>
        <pc:spChg chg="add">
          <ac:chgData name="Darrel Williams" userId="20fce3b0-e6e7-4042-8d1b-a7d8d4ce4d38" providerId="ADAL" clId="{46ECA899-F860-4E30-B993-2BB9A4FD4200}" dt="2025-10-07T10:59:16.914" v="1558"/>
          <ac:spMkLst>
            <pc:docMk/>
            <pc:sldMk cId="3609712410" sldId="406"/>
            <ac:spMk id="3" creationId="{337CCACD-08D7-BB6C-A014-BD2565C6CE4C}"/>
          </ac:spMkLst>
        </pc:spChg>
        <pc:spChg chg="mod ord">
          <ac:chgData name="Darrel Williams" userId="20fce3b0-e6e7-4042-8d1b-a7d8d4ce4d38" providerId="ADAL" clId="{46ECA899-F860-4E30-B993-2BB9A4FD4200}" dt="2025-10-07T11:00:04.466" v="1570" actId="255"/>
          <ac:spMkLst>
            <pc:docMk/>
            <pc:sldMk cId="3609712410" sldId="406"/>
            <ac:spMk id="23554" creationId="{00000000-0000-0000-0000-000000000000}"/>
          </ac:spMkLst>
        </pc:spChg>
        <pc:spChg chg="mod ord">
          <ac:chgData name="Darrel Williams" userId="20fce3b0-e6e7-4042-8d1b-a7d8d4ce4d38" providerId="ADAL" clId="{46ECA899-F860-4E30-B993-2BB9A4FD4200}" dt="2025-10-07T10:59:28.343" v="1562" actId="1076"/>
          <ac:spMkLst>
            <pc:docMk/>
            <pc:sldMk cId="3609712410" sldId="406"/>
            <ac:spMk id="23555" creationId="{00000000-0000-0000-0000-000000000000}"/>
          </ac:spMkLst>
        </pc:spChg>
      </pc:sldChg>
      <pc:sldChg chg="addSp delSp modSp new mod">
        <pc:chgData name="Darrel Williams" userId="20fce3b0-e6e7-4042-8d1b-a7d8d4ce4d38" providerId="ADAL" clId="{46ECA899-F860-4E30-B993-2BB9A4FD4200}" dt="2025-10-07T10:36:41.340" v="1292" actId="207"/>
        <pc:sldMkLst>
          <pc:docMk/>
          <pc:sldMk cId="2549465648" sldId="409"/>
        </pc:sldMkLst>
        <pc:spChg chg="mod">
          <ac:chgData name="Darrel Williams" userId="20fce3b0-e6e7-4042-8d1b-a7d8d4ce4d38" providerId="ADAL" clId="{46ECA899-F860-4E30-B993-2BB9A4FD4200}" dt="2025-10-07T10:36:38.097" v="1291" actId="207"/>
          <ac:spMkLst>
            <pc:docMk/>
            <pc:sldMk cId="2549465648" sldId="409"/>
            <ac:spMk id="2" creationId="{2E47DDCD-086B-3BDA-885C-41666CA7661C}"/>
          </ac:spMkLst>
        </pc:spChg>
        <pc:spChg chg="add del mod">
          <ac:chgData name="Darrel Williams" userId="20fce3b0-e6e7-4042-8d1b-a7d8d4ce4d38" providerId="ADAL" clId="{46ECA899-F860-4E30-B993-2BB9A4FD4200}" dt="2025-10-07T10:36:41.340" v="1292" actId="207"/>
          <ac:spMkLst>
            <pc:docMk/>
            <pc:sldMk cId="2549465648" sldId="409"/>
            <ac:spMk id="3" creationId="{37B8892F-3F7C-A5F0-1762-C5F13648B75C}"/>
          </ac:spMkLst>
        </pc:spChg>
        <pc:spChg chg="add mod">
          <ac:chgData name="Darrel Williams" userId="20fce3b0-e6e7-4042-8d1b-a7d8d4ce4d38" providerId="ADAL" clId="{46ECA899-F860-4E30-B993-2BB9A4FD4200}" dt="2025-10-07T10:36:02.220" v="1284"/>
          <ac:spMkLst>
            <pc:docMk/>
            <pc:sldMk cId="2549465648" sldId="409"/>
            <ac:spMk id="4" creationId="{72FADF70-28F1-59E9-ED73-E4CF45281D9A}"/>
          </ac:spMkLst>
        </pc:spChg>
      </pc:sldChg>
      <pc:sldChg chg="modSp new mod">
        <pc:chgData name="Darrel Williams" userId="20fce3b0-e6e7-4042-8d1b-a7d8d4ce4d38" providerId="ADAL" clId="{46ECA899-F860-4E30-B993-2BB9A4FD4200}" dt="2025-10-07T10:37:55.136" v="1306" actId="207"/>
        <pc:sldMkLst>
          <pc:docMk/>
          <pc:sldMk cId="736829367" sldId="410"/>
        </pc:sldMkLst>
        <pc:spChg chg="mod">
          <ac:chgData name="Darrel Williams" userId="20fce3b0-e6e7-4042-8d1b-a7d8d4ce4d38" providerId="ADAL" clId="{46ECA899-F860-4E30-B993-2BB9A4FD4200}" dt="2025-10-07T10:37:55.136" v="1306" actId="207"/>
          <ac:spMkLst>
            <pc:docMk/>
            <pc:sldMk cId="736829367" sldId="410"/>
            <ac:spMk id="2" creationId="{F25D28FD-6963-103E-3D67-9812DFAF86D2}"/>
          </ac:spMkLst>
        </pc:spChg>
        <pc:spChg chg="mod">
          <ac:chgData name="Darrel Williams" userId="20fce3b0-e6e7-4042-8d1b-a7d8d4ce4d38" providerId="ADAL" clId="{46ECA899-F860-4E30-B993-2BB9A4FD4200}" dt="2025-10-07T10:37:30.024" v="1303" actId="207"/>
          <ac:spMkLst>
            <pc:docMk/>
            <pc:sldMk cId="736829367" sldId="410"/>
            <ac:spMk id="3" creationId="{AC413210-DA93-877F-E36F-67D9B4DB9F0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31312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82803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631445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8241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35129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9242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08/10/2025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3278318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38375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7846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82EDB8D0-98ED-4B86-9D5F-E61ADC70144D}" type="datetimeFigureOut">
              <a:rPr lang="en-US" smtClean="0"/>
              <a:t>10/8/2025</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1705935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82EDB8D0-98ED-4B86-9D5F-E61ADC70144D}" type="datetimeFigureOut">
              <a:rPr lang="en-US" smtClean="0"/>
              <a:t>10/8/2025</a:t>
            </a:fld>
            <a:endParaRPr lang="en-US"/>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08549507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image" Target="../media/image7.png"/><Relationship Id="rId5" Type="http://schemas.openxmlformats.org/officeDocument/2006/relationships/theme" Target="../theme/theme3.xml"/><Relationship Id="rId4"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750777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08/10/2025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00079944"/>
      </p:ext>
    </p:extLst>
  </p:cSld>
  <p:clrMap bg1="lt1" tx1="dk1" bg2="lt2" tx2="dk2" accent1="accent1" accent2="accent2" accent3="accent3" accent4="accent4" accent5="accent5" accent6="accent6" hlink="hlink" folHlink="folHlink"/>
  <p:sldLayoutIdLst>
    <p:sldLayoutId id="2147483667" r:id="rId1"/>
    <p:sldLayoutId id="214748366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7127125"/>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4.xml.rels><?xml version="1.0" encoding="UTF-8" standalone="yes"?>
<Relationships xmlns="http://schemas.openxmlformats.org/package/2006/relationships"><Relationship Id="rId2" Type="http://schemas.openxmlformats.org/officeDocument/2006/relationships/hyperlink" Target="https://www.youtube.com/watch?v=gxEMkOtB8tM" TargetMode="External"/><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normAutofit/>
          </a:bodyPr>
          <a:lstStyle/>
          <a:p>
            <a:endParaRPr lang="en-GB" sz="2400" dirty="0"/>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a:xfrm>
            <a:off x="1524000" y="3685164"/>
            <a:ext cx="9144000" cy="2216871"/>
          </a:xfrm>
        </p:spPr>
        <p:txBody>
          <a:bodyPr/>
          <a:lstStyle/>
          <a:p>
            <a:r>
              <a:rPr lang="en-GB" dirty="0"/>
              <a:t>ECYW4014 Cornerstones of Youth Work</a:t>
            </a:r>
          </a:p>
          <a:p>
            <a:endParaRPr lang="en-GB" dirty="0"/>
          </a:p>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82FCAD-5CC5-399D-7F98-47C7EEC7A1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EC9DEE-C558-824C-A3A6-CCF7109FE0D6}"/>
              </a:ext>
            </a:extLst>
          </p:cNvPr>
          <p:cNvSpPr>
            <a:spLocks noGrp="1"/>
          </p:cNvSpPr>
          <p:nvPr>
            <p:ph type="title"/>
          </p:nvPr>
        </p:nvSpPr>
        <p:spPr/>
        <p:txBody>
          <a:bodyPr>
            <a:normAutofit/>
          </a:bodyPr>
          <a:lstStyle/>
          <a:p>
            <a:r>
              <a:rPr lang="en-GB" dirty="0" err="1">
                <a:solidFill>
                  <a:srgbClr val="0070C0"/>
                </a:solidFill>
              </a:rPr>
              <a:t>Torri'r</a:t>
            </a:r>
            <a:r>
              <a:rPr lang="en-GB" dirty="0">
                <a:solidFill>
                  <a:srgbClr val="0070C0"/>
                </a:solidFill>
              </a:rPr>
              <a:t> </a:t>
            </a:r>
            <a:r>
              <a:rPr lang="en-GB" dirty="0" err="1">
                <a:solidFill>
                  <a:srgbClr val="0070C0"/>
                </a:solidFill>
              </a:rPr>
              <a:t>Iâ</a:t>
            </a:r>
            <a:r>
              <a:rPr lang="en-GB" dirty="0">
                <a:solidFill>
                  <a:srgbClr val="0070C0"/>
                </a:solidFill>
              </a:rPr>
              <a:t> 					</a:t>
            </a:r>
            <a:r>
              <a:rPr lang="en-GB" dirty="0"/>
              <a:t>Ice Breaker</a:t>
            </a:r>
          </a:p>
        </p:txBody>
      </p:sp>
      <p:sp>
        <p:nvSpPr>
          <p:cNvPr id="3" name="Content Placeholder 2">
            <a:extLst>
              <a:ext uri="{FF2B5EF4-FFF2-40B4-BE49-F238E27FC236}">
                <a16:creationId xmlns:a16="http://schemas.microsoft.com/office/drawing/2014/main" id="{690EAF08-CE73-9816-0FED-35BDC4DF3659}"/>
              </a:ext>
            </a:extLst>
          </p:cNvPr>
          <p:cNvSpPr>
            <a:spLocks noGrp="1"/>
          </p:cNvSpPr>
          <p:nvPr>
            <p:ph sz="half" idx="1"/>
          </p:nvPr>
        </p:nvSpPr>
        <p:spPr>
          <a:xfrm>
            <a:off x="5910350" y="1690688"/>
            <a:ext cx="5181600" cy="4351338"/>
          </a:xfrm>
        </p:spPr>
        <p:txBody>
          <a:bodyPr>
            <a:noAutofit/>
          </a:bodyPr>
          <a:lstStyle/>
          <a:p>
            <a:r>
              <a:rPr lang="en-GB" dirty="0"/>
              <a:t>What have you been reading?</a:t>
            </a:r>
          </a:p>
          <a:p>
            <a:r>
              <a:rPr lang="en-GB" dirty="0"/>
              <a:t>What have you been thinking about this week in relation to Youth Work? </a:t>
            </a:r>
          </a:p>
          <a:p>
            <a:r>
              <a:rPr lang="en-GB" dirty="0"/>
              <a:t>Did you engage further with any of the content in last week’s Lecture?</a:t>
            </a:r>
          </a:p>
          <a:p>
            <a:r>
              <a:rPr lang="en-GB" dirty="0"/>
              <a:t>Have you contacted Fran regarding placement?</a:t>
            </a:r>
          </a:p>
          <a:p>
            <a:pPr marL="0" indent="0">
              <a:buNone/>
            </a:pPr>
            <a:endParaRPr lang="en-GB" dirty="0"/>
          </a:p>
        </p:txBody>
      </p:sp>
      <p:sp>
        <p:nvSpPr>
          <p:cNvPr id="4" name="Content Placeholder 3">
            <a:extLst>
              <a:ext uri="{FF2B5EF4-FFF2-40B4-BE49-F238E27FC236}">
                <a16:creationId xmlns:a16="http://schemas.microsoft.com/office/drawing/2014/main" id="{8EE163B9-63A6-4B64-6DB4-1D4C926F8C23}"/>
              </a:ext>
            </a:extLst>
          </p:cNvPr>
          <p:cNvSpPr>
            <a:spLocks noGrp="1"/>
          </p:cNvSpPr>
          <p:nvPr>
            <p:ph sz="half" idx="2"/>
          </p:nvPr>
        </p:nvSpPr>
        <p:spPr>
          <a:xfrm>
            <a:off x="536171" y="1742498"/>
            <a:ext cx="5181600" cy="4351338"/>
          </a:xfrm>
        </p:spPr>
        <p:txBody>
          <a:bodyPr>
            <a:normAutofit/>
          </a:bodyPr>
          <a:lstStyle/>
          <a:p>
            <a:r>
              <a:rPr lang="cy-GB" dirty="0">
                <a:solidFill>
                  <a:srgbClr val="0070C0"/>
                </a:solidFill>
              </a:rPr>
              <a:t>Beth ydych chi wedi bod yn ei ddarllen?</a:t>
            </a:r>
          </a:p>
          <a:p>
            <a:r>
              <a:rPr lang="cy-GB" dirty="0">
                <a:solidFill>
                  <a:srgbClr val="0070C0"/>
                </a:solidFill>
              </a:rPr>
              <a:t>Beth ydych chi wedi bod yn ei feddwl yr wythnos hon mewn perthynas â Gwaith Ieuenctid? </a:t>
            </a:r>
          </a:p>
          <a:p>
            <a:r>
              <a:rPr lang="cy-GB" dirty="0">
                <a:solidFill>
                  <a:srgbClr val="0070C0"/>
                </a:solidFill>
              </a:rPr>
              <a:t>A wnaethoch chi ymgysylltu ymhellach ag unrhyw gynnwys yn Narlith yr wythnos diwethaf?</a:t>
            </a:r>
          </a:p>
          <a:p>
            <a:r>
              <a:rPr lang="cy-GB">
                <a:solidFill>
                  <a:srgbClr val="0070C0"/>
                </a:solidFill>
              </a:rPr>
              <a:t>A ydych chi wedi cysylltu â Fran ynglŷn â lleoliad?</a:t>
            </a:r>
            <a:endParaRPr lang="en-GB" dirty="0">
              <a:solidFill>
                <a:srgbClr val="0070C0"/>
              </a:solidFill>
            </a:endParaRPr>
          </a:p>
        </p:txBody>
      </p:sp>
    </p:spTree>
    <p:extLst>
      <p:ext uri="{BB962C8B-B14F-4D97-AF65-F5344CB8AC3E}">
        <p14:creationId xmlns:p14="http://schemas.microsoft.com/office/powerpoint/2010/main" val="2004142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DE67B-89A0-4C9F-BACA-F88EC46DD878}"/>
              </a:ext>
            </a:extLst>
          </p:cNvPr>
          <p:cNvSpPr>
            <a:spLocks noGrp="1"/>
          </p:cNvSpPr>
          <p:nvPr>
            <p:ph type="title"/>
          </p:nvPr>
        </p:nvSpPr>
        <p:spPr>
          <a:xfrm>
            <a:off x="450273" y="748323"/>
            <a:ext cx="3200400" cy="4461163"/>
          </a:xfrm>
        </p:spPr>
        <p:txBody>
          <a:bodyPr>
            <a:normAutofit/>
          </a:bodyPr>
          <a:lstStyle/>
          <a:p>
            <a:r>
              <a:rPr lang="en-GB" dirty="0" err="1">
                <a:solidFill>
                  <a:srgbClr val="0070C0"/>
                </a:solidFill>
                <a:latin typeface="Arial" panose="020B0604020202020204" pitchFamily="34" charset="0"/>
                <a:cs typeface="Arial" panose="020B0604020202020204" pitchFamily="34" charset="0"/>
              </a:rPr>
              <a:t>Nodau</a:t>
            </a:r>
            <a:r>
              <a:rPr lang="en-GB" dirty="0">
                <a:solidFill>
                  <a:srgbClr val="0070C0"/>
                </a:solidFill>
                <a:latin typeface="Arial" panose="020B0604020202020204" pitchFamily="34" charset="0"/>
                <a:cs typeface="Arial" panose="020B0604020202020204" pitchFamily="34" charset="0"/>
              </a:rPr>
              <a:t> </a:t>
            </a:r>
            <a:r>
              <a:rPr lang="en-GB" dirty="0" err="1">
                <a:solidFill>
                  <a:srgbClr val="0070C0"/>
                </a:solidFill>
                <a:latin typeface="Arial" panose="020B0604020202020204" pitchFamily="34" charset="0"/>
                <a:cs typeface="Arial" panose="020B0604020202020204" pitchFamily="34" charset="0"/>
              </a:rPr>
              <a:t>Modiwl</a:t>
            </a:r>
            <a:r>
              <a:rPr lang="en-GB" dirty="0">
                <a:solidFill>
                  <a:srgbClr val="0070C0"/>
                </a:solidFill>
                <a:latin typeface="Arial" panose="020B0604020202020204" pitchFamily="34" charset="0"/>
                <a:cs typeface="Arial" panose="020B0604020202020204" pitchFamily="34" charset="0"/>
              </a:rPr>
              <a:t>/</a:t>
            </a:r>
            <a:br>
              <a:rPr lang="en-GB" dirty="0">
                <a:solidFill>
                  <a:srgbClr val="0070C0"/>
                </a:solidFill>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Module Aims</a:t>
            </a:r>
          </a:p>
        </p:txBody>
      </p:sp>
      <p:sp>
        <p:nvSpPr>
          <p:cNvPr id="3" name="Content Placeholder 2">
            <a:extLst>
              <a:ext uri="{FF2B5EF4-FFF2-40B4-BE49-F238E27FC236}">
                <a16:creationId xmlns:a16="http://schemas.microsoft.com/office/drawing/2014/main" id="{3F6EAD8C-D1B1-44E2-A6D2-5F0B86FF3440}"/>
              </a:ext>
            </a:extLst>
          </p:cNvPr>
          <p:cNvSpPr>
            <a:spLocks noGrp="1"/>
          </p:cNvSpPr>
          <p:nvPr>
            <p:ph idx="1"/>
          </p:nvPr>
        </p:nvSpPr>
        <p:spPr>
          <a:xfrm>
            <a:off x="3086100" y="1211"/>
            <a:ext cx="8655627" cy="6748608"/>
          </a:xfrm>
        </p:spPr>
        <p:txBody>
          <a:bodyPr anchor="ctr">
            <a:normAutofit/>
          </a:bodyPr>
          <a:lstStyle/>
          <a:p>
            <a:pPr fontAlgn="base" hangingPunct="0"/>
            <a:r>
              <a:rPr lang="cy-GB" sz="2400" dirty="0">
                <a:solidFill>
                  <a:srgbClr val="0070C0"/>
                </a:solidFill>
                <a:latin typeface="Arial" panose="020B0604020202020204" pitchFamily="34" charset="0"/>
                <a:cs typeface="Arial" panose="020B0604020202020204" pitchFamily="34" charset="0"/>
              </a:rPr>
              <a:t>I arfogi myfyrwyr â phrofiad ymarferol o Waith Ieuenctid a chymwyseddau proffesiynol trwy brofiadau lleoliad </a:t>
            </a:r>
            <a:r>
              <a:rPr lang="cy-GB" sz="2400" dirty="0" err="1">
                <a:solidFill>
                  <a:srgbClr val="0070C0"/>
                </a:solidFill>
                <a:latin typeface="Arial" panose="020B0604020202020204" pitchFamily="34" charset="0"/>
                <a:cs typeface="Arial" panose="020B0604020202020204" pitchFamily="34" charset="0"/>
              </a:rPr>
              <a:t>trochol</a:t>
            </a:r>
            <a:r>
              <a:rPr lang="cy-GB" sz="2400" dirty="0">
                <a:solidFill>
                  <a:srgbClr val="0070C0"/>
                </a:solidFill>
                <a:latin typeface="Arial" panose="020B0604020202020204" pitchFamily="34" charset="0"/>
                <a:cs typeface="Arial" panose="020B0604020202020204" pitchFamily="34" charset="0"/>
              </a:rPr>
              <a:t>, myfyrio beirniadol, a dysgu dan arweiniad, gan eu galluogi i gymhwyso gwybodaeth ddamcaniaethol yn effeithiol mewn lleoliadau byd go iawn a dechrau datblygu sgiliau hanfodol ar gyfer gweithio gyda phobl ifanc a chymunedau.</a:t>
            </a:r>
          </a:p>
          <a:p>
            <a:pPr marL="0" indent="0" fontAlgn="base" hangingPunct="0">
              <a:buNone/>
            </a:pPr>
            <a:endParaRPr lang="cy-GB" sz="2400" dirty="0">
              <a:solidFill>
                <a:srgbClr val="0070C0"/>
              </a:solidFill>
              <a:latin typeface="Arial" panose="020B0604020202020204" pitchFamily="34" charset="0"/>
              <a:cs typeface="Arial" panose="020B0604020202020204" pitchFamily="34" charset="0"/>
            </a:endParaRPr>
          </a:p>
          <a:p>
            <a:pPr fontAlgn="base"/>
            <a:r>
              <a:rPr lang="en-GB" dirty="0"/>
              <a:t>To equip students with practical Youth Work experience and professional competencies through immersive placement experiences, critical reflection, and guided learning, enabling them to effectively apply theoretical knowledge in real-world settings and begin to develop essential skills for working with young people and communities.  </a:t>
            </a:r>
          </a:p>
          <a:p>
            <a:pPr lvl="0" fontAlgn="base" hangingPunct="0"/>
            <a:endParaRPr lang="cy-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5787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C0D5-BCDE-504C-F094-55749B818861}"/>
              </a:ext>
            </a:extLst>
          </p:cNvPr>
          <p:cNvSpPr>
            <a:spLocks noGrp="1"/>
          </p:cNvSpPr>
          <p:nvPr>
            <p:ph type="title"/>
          </p:nvPr>
        </p:nvSpPr>
        <p:spPr>
          <a:xfrm>
            <a:off x="609600" y="198437"/>
            <a:ext cx="10515600" cy="1325563"/>
          </a:xfrm>
        </p:spPr>
        <p:txBody>
          <a:bodyPr>
            <a:normAutofit/>
          </a:bodyPr>
          <a:lstStyle/>
          <a:p>
            <a:r>
              <a:rPr lang="en-GB" sz="2800" dirty="0" err="1">
                <a:solidFill>
                  <a:srgbClr val="0070C0"/>
                </a:solidFill>
              </a:rPr>
              <a:t>Cynnwys</a:t>
            </a:r>
            <a:r>
              <a:rPr lang="en-GB" sz="2800" dirty="0">
                <a:solidFill>
                  <a:srgbClr val="0070C0"/>
                </a:solidFill>
              </a:rPr>
              <a:t> y </a:t>
            </a:r>
            <a:r>
              <a:rPr lang="en-GB" sz="2800" dirty="0" err="1">
                <a:solidFill>
                  <a:srgbClr val="0070C0"/>
                </a:solidFill>
              </a:rPr>
              <a:t>ddarlith</a:t>
            </a:r>
            <a:r>
              <a:rPr lang="en-GB" sz="2800" dirty="0">
                <a:solidFill>
                  <a:srgbClr val="0070C0"/>
                </a:solidFill>
              </a:rPr>
              <a:t>                                       		</a:t>
            </a:r>
            <a:r>
              <a:rPr lang="en-GB" sz="2800" dirty="0"/>
              <a:t>Lecture content </a:t>
            </a:r>
          </a:p>
        </p:txBody>
      </p:sp>
      <p:sp>
        <p:nvSpPr>
          <p:cNvPr id="3" name="Content Placeholder 2">
            <a:extLst>
              <a:ext uri="{FF2B5EF4-FFF2-40B4-BE49-F238E27FC236}">
                <a16:creationId xmlns:a16="http://schemas.microsoft.com/office/drawing/2014/main" id="{B77C755A-59F8-F157-804E-0BF3B15DEAE6}"/>
              </a:ext>
            </a:extLst>
          </p:cNvPr>
          <p:cNvSpPr>
            <a:spLocks noGrp="1"/>
          </p:cNvSpPr>
          <p:nvPr>
            <p:ph sz="half" idx="1"/>
          </p:nvPr>
        </p:nvSpPr>
        <p:spPr>
          <a:xfrm>
            <a:off x="6468688" y="1629580"/>
            <a:ext cx="5181600" cy="4351338"/>
          </a:xfrm>
        </p:spPr>
        <p:txBody>
          <a:bodyPr>
            <a:normAutofit lnSpcReduction="10000"/>
          </a:bodyPr>
          <a:lstStyle/>
          <a:p>
            <a:r>
              <a:rPr lang="en-GB" sz="1800" b="1" u="sng" dirty="0"/>
              <a:t>Week 1</a:t>
            </a:r>
          </a:p>
          <a:p>
            <a:pPr marL="0" indent="0">
              <a:buNone/>
            </a:pPr>
            <a:r>
              <a:rPr lang="en-GB" sz="1800" dirty="0"/>
              <a:t>Introduction to Youth Work </a:t>
            </a:r>
          </a:p>
          <a:p>
            <a:r>
              <a:rPr lang="en-GB" sz="1800" b="1" u="sng" dirty="0"/>
              <a:t>Week 2</a:t>
            </a:r>
          </a:p>
          <a:p>
            <a:pPr marL="0" indent="0">
              <a:buNone/>
            </a:pPr>
            <a:r>
              <a:rPr lang="en-GB" sz="1800" dirty="0"/>
              <a:t>Understanding the role and professional identity of the Youth Worker including ethics, safeguarding, reflection, and the educational function.</a:t>
            </a:r>
          </a:p>
          <a:p>
            <a:r>
              <a:rPr lang="en-GB" sz="1800" b="1" u="sng" dirty="0"/>
              <a:t>Week 3</a:t>
            </a:r>
          </a:p>
          <a:p>
            <a:pPr marL="0" lvl="0" indent="0" fontAlgn="base">
              <a:buNone/>
            </a:pPr>
            <a:r>
              <a:rPr lang="en-GB" sz="1700" dirty="0"/>
              <a:t>Begin to identify the development needs of young people in communities and responses associated with youth work in voluntary and maintained organisations within the sector.</a:t>
            </a:r>
          </a:p>
          <a:p>
            <a:r>
              <a:rPr lang="en-GB" sz="1800" b="1" u="sng" dirty="0"/>
              <a:t>Week 4</a:t>
            </a:r>
          </a:p>
          <a:p>
            <a:pPr marL="0" indent="0">
              <a:buNone/>
            </a:pPr>
            <a:r>
              <a:rPr lang="en-GB" sz="1800" dirty="0"/>
              <a:t>Review learning outcomes and recap assessment requirements.</a:t>
            </a:r>
          </a:p>
          <a:p>
            <a:pPr marL="0" indent="0">
              <a:buNone/>
            </a:pPr>
            <a:endParaRPr lang="en-GB" sz="3600" dirty="0"/>
          </a:p>
          <a:p>
            <a:pPr marL="0" indent="0">
              <a:buNone/>
            </a:pPr>
            <a:endParaRPr lang="en-GB" sz="3600" dirty="0"/>
          </a:p>
        </p:txBody>
      </p:sp>
      <p:sp>
        <p:nvSpPr>
          <p:cNvPr id="4" name="Content Placeholder 3">
            <a:extLst>
              <a:ext uri="{FF2B5EF4-FFF2-40B4-BE49-F238E27FC236}">
                <a16:creationId xmlns:a16="http://schemas.microsoft.com/office/drawing/2014/main" id="{26F8C0BF-E6BA-9FD0-1218-F283E08D0B8A}"/>
              </a:ext>
            </a:extLst>
          </p:cNvPr>
          <p:cNvSpPr>
            <a:spLocks noGrp="1"/>
          </p:cNvSpPr>
          <p:nvPr>
            <p:ph sz="half" idx="2"/>
          </p:nvPr>
        </p:nvSpPr>
        <p:spPr>
          <a:xfrm>
            <a:off x="724593" y="1671144"/>
            <a:ext cx="5181600" cy="4351338"/>
          </a:xfrm>
        </p:spPr>
        <p:txBody>
          <a:bodyPr>
            <a:normAutofit lnSpcReduction="10000"/>
          </a:bodyPr>
          <a:lstStyle/>
          <a:p>
            <a:r>
              <a:rPr lang="en-GB" sz="1800" b="1" u="sng" dirty="0" err="1">
                <a:solidFill>
                  <a:srgbClr val="0070C0"/>
                </a:solidFill>
              </a:rPr>
              <a:t>Wythnos</a:t>
            </a:r>
            <a:r>
              <a:rPr lang="en-GB" sz="1800" b="1" u="sng" dirty="0">
                <a:solidFill>
                  <a:srgbClr val="0070C0"/>
                </a:solidFill>
              </a:rPr>
              <a:t> 1</a:t>
            </a:r>
          </a:p>
          <a:p>
            <a:pPr marL="0" indent="0">
              <a:buNone/>
            </a:pPr>
            <a:r>
              <a:rPr lang="en-GB" sz="1800" dirty="0" err="1">
                <a:solidFill>
                  <a:srgbClr val="0070C0"/>
                </a:solidFill>
              </a:rPr>
              <a:t>Cyflwyniad</a:t>
            </a:r>
            <a:r>
              <a:rPr lang="en-GB" sz="1800" dirty="0">
                <a:solidFill>
                  <a:srgbClr val="0070C0"/>
                </a:solidFill>
              </a:rPr>
              <a:t> </a:t>
            </a:r>
            <a:r>
              <a:rPr lang="en-GB" sz="1800" dirty="0" err="1">
                <a:solidFill>
                  <a:srgbClr val="0070C0"/>
                </a:solidFill>
              </a:rPr>
              <a:t>i</a:t>
            </a:r>
            <a:r>
              <a:rPr lang="en-GB" sz="1800" dirty="0">
                <a:solidFill>
                  <a:srgbClr val="0070C0"/>
                </a:solidFill>
              </a:rPr>
              <a:t> Waith </a:t>
            </a:r>
            <a:r>
              <a:rPr lang="en-GB" sz="1800" dirty="0" err="1">
                <a:solidFill>
                  <a:srgbClr val="0070C0"/>
                </a:solidFill>
              </a:rPr>
              <a:t>Ieuenctid</a:t>
            </a:r>
            <a:endParaRPr lang="en-GB" sz="1800" dirty="0">
              <a:solidFill>
                <a:srgbClr val="0070C0"/>
              </a:solidFill>
            </a:endParaRPr>
          </a:p>
          <a:p>
            <a:r>
              <a:rPr lang="en-GB" sz="1800" b="1" u="sng" dirty="0" err="1">
                <a:solidFill>
                  <a:srgbClr val="0070C0"/>
                </a:solidFill>
              </a:rPr>
              <a:t>Wythnos</a:t>
            </a:r>
            <a:r>
              <a:rPr lang="en-GB" sz="1800" b="1" u="sng" dirty="0">
                <a:solidFill>
                  <a:srgbClr val="0070C0"/>
                </a:solidFill>
              </a:rPr>
              <a:t> 2</a:t>
            </a:r>
          </a:p>
          <a:p>
            <a:pPr marL="0" indent="0">
              <a:buNone/>
            </a:pPr>
            <a:r>
              <a:rPr lang="en-GB" sz="1800" dirty="0">
                <a:solidFill>
                  <a:srgbClr val="0070C0"/>
                </a:solidFill>
              </a:rPr>
              <a:t>Deall </a:t>
            </a:r>
            <a:r>
              <a:rPr lang="en-GB" sz="1800" dirty="0" err="1">
                <a:solidFill>
                  <a:srgbClr val="0070C0"/>
                </a:solidFill>
              </a:rPr>
              <a:t>rôl</a:t>
            </a:r>
            <a:r>
              <a:rPr lang="en-GB" sz="1800" dirty="0">
                <a:solidFill>
                  <a:srgbClr val="0070C0"/>
                </a:solidFill>
              </a:rPr>
              <a:t> a </a:t>
            </a:r>
            <a:r>
              <a:rPr lang="en-GB" sz="1800" dirty="0" err="1">
                <a:solidFill>
                  <a:srgbClr val="0070C0"/>
                </a:solidFill>
              </a:rPr>
              <a:t>hunaniaeth</a:t>
            </a:r>
            <a:r>
              <a:rPr lang="en-GB" sz="1800" dirty="0">
                <a:solidFill>
                  <a:srgbClr val="0070C0"/>
                </a:solidFill>
              </a:rPr>
              <a:t> </a:t>
            </a:r>
            <a:r>
              <a:rPr lang="en-GB" sz="1800" dirty="0" err="1">
                <a:solidFill>
                  <a:srgbClr val="0070C0"/>
                </a:solidFill>
              </a:rPr>
              <a:t>broffesiynol</a:t>
            </a:r>
            <a:r>
              <a:rPr lang="en-GB" sz="1800" dirty="0">
                <a:solidFill>
                  <a:srgbClr val="0070C0"/>
                </a:solidFill>
              </a:rPr>
              <a:t> y </a:t>
            </a:r>
            <a:r>
              <a:rPr lang="en-GB" sz="1800" dirty="0" err="1">
                <a:solidFill>
                  <a:srgbClr val="0070C0"/>
                </a:solidFill>
              </a:rPr>
              <a:t>Gweithiwr</a:t>
            </a:r>
            <a:r>
              <a:rPr lang="en-GB" sz="1800" dirty="0">
                <a:solidFill>
                  <a:srgbClr val="0070C0"/>
                </a:solidFill>
              </a:rPr>
              <a:t> </a:t>
            </a:r>
            <a:r>
              <a:rPr lang="en-GB" sz="1800" dirty="0" err="1">
                <a:solidFill>
                  <a:srgbClr val="0070C0"/>
                </a:solidFill>
              </a:rPr>
              <a:t>Ieuenctid</a:t>
            </a:r>
            <a:r>
              <a:rPr lang="en-GB" sz="1800" dirty="0">
                <a:solidFill>
                  <a:srgbClr val="0070C0"/>
                </a:solidFill>
              </a:rPr>
              <a:t> </a:t>
            </a:r>
            <a:r>
              <a:rPr lang="en-GB" sz="1800" dirty="0" err="1">
                <a:solidFill>
                  <a:srgbClr val="0070C0"/>
                </a:solidFill>
              </a:rPr>
              <a:t>gan</a:t>
            </a:r>
            <a:r>
              <a:rPr lang="en-GB" sz="1800" dirty="0">
                <a:solidFill>
                  <a:srgbClr val="0070C0"/>
                </a:solidFill>
              </a:rPr>
              <a:t> </a:t>
            </a:r>
            <a:r>
              <a:rPr lang="en-GB" sz="1800" dirty="0" err="1">
                <a:solidFill>
                  <a:srgbClr val="0070C0"/>
                </a:solidFill>
              </a:rPr>
              <a:t>gynnwys</a:t>
            </a:r>
            <a:r>
              <a:rPr lang="en-GB" sz="1800" dirty="0">
                <a:solidFill>
                  <a:srgbClr val="0070C0"/>
                </a:solidFill>
              </a:rPr>
              <a:t> </a:t>
            </a:r>
            <a:r>
              <a:rPr lang="en-GB" sz="1800" dirty="0" err="1">
                <a:solidFill>
                  <a:srgbClr val="0070C0"/>
                </a:solidFill>
              </a:rPr>
              <a:t>moeseg</a:t>
            </a:r>
            <a:r>
              <a:rPr lang="en-GB" sz="1800" dirty="0">
                <a:solidFill>
                  <a:srgbClr val="0070C0"/>
                </a:solidFill>
              </a:rPr>
              <a:t>, </a:t>
            </a:r>
            <a:r>
              <a:rPr lang="en-GB" sz="1800" dirty="0" err="1">
                <a:solidFill>
                  <a:srgbClr val="0070C0"/>
                </a:solidFill>
              </a:rPr>
              <a:t>diogelu</a:t>
            </a:r>
            <a:r>
              <a:rPr lang="en-GB" sz="1800" dirty="0">
                <a:solidFill>
                  <a:srgbClr val="0070C0"/>
                </a:solidFill>
              </a:rPr>
              <a:t>, </a:t>
            </a:r>
            <a:r>
              <a:rPr lang="en-GB" sz="1800" dirty="0" err="1">
                <a:solidFill>
                  <a:srgbClr val="0070C0"/>
                </a:solidFill>
              </a:rPr>
              <a:t>myfyrio</a:t>
            </a:r>
            <a:r>
              <a:rPr lang="en-GB" sz="1800" dirty="0">
                <a:solidFill>
                  <a:srgbClr val="0070C0"/>
                </a:solidFill>
              </a:rPr>
              <a:t>, </a:t>
            </a:r>
            <a:r>
              <a:rPr lang="en-GB" sz="1800" dirty="0" err="1">
                <a:solidFill>
                  <a:srgbClr val="0070C0"/>
                </a:solidFill>
              </a:rPr>
              <a:t>a'r</a:t>
            </a:r>
            <a:r>
              <a:rPr lang="en-GB" sz="1800" dirty="0">
                <a:solidFill>
                  <a:srgbClr val="0070C0"/>
                </a:solidFill>
              </a:rPr>
              <a:t> </a:t>
            </a:r>
            <a:r>
              <a:rPr lang="en-GB" sz="1800" dirty="0" err="1">
                <a:solidFill>
                  <a:srgbClr val="0070C0"/>
                </a:solidFill>
              </a:rPr>
              <a:t>swyddogaeth</a:t>
            </a:r>
            <a:r>
              <a:rPr lang="en-GB" sz="1800" dirty="0">
                <a:solidFill>
                  <a:srgbClr val="0070C0"/>
                </a:solidFill>
              </a:rPr>
              <a:t> </a:t>
            </a:r>
            <a:r>
              <a:rPr lang="en-GB" sz="1800" dirty="0" err="1">
                <a:solidFill>
                  <a:srgbClr val="0070C0"/>
                </a:solidFill>
              </a:rPr>
              <a:t>addysgol</a:t>
            </a:r>
            <a:r>
              <a:rPr lang="en-GB" sz="1800" dirty="0">
                <a:solidFill>
                  <a:srgbClr val="0070C0"/>
                </a:solidFill>
              </a:rPr>
              <a:t>.</a:t>
            </a:r>
          </a:p>
          <a:p>
            <a:r>
              <a:rPr lang="en-GB" sz="1800" b="1" u="sng" dirty="0" err="1">
                <a:solidFill>
                  <a:srgbClr val="0070C0"/>
                </a:solidFill>
              </a:rPr>
              <a:t>Wythnos</a:t>
            </a:r>
            <a:r>
              <a:rPr lang="en-GB" sz="1800" b="1" u="sng" dirty="0">
                <a:solidFill>
                  <a:srgbClr val="0070C0"/>
                </a:solidFill>
              </a:rPr>
              <a:t> 3</a:t>
            </a:r>
          </a:p>
          <a:p>
            <a:pPr marL="0" indent="0">
              <a:buNone/>
            </a:pPr>
            <a:r>
              <a:rPr lang="en-GB" sz="1800" dirty="0" err="1">
                <a:solidFill>
                  <a:srgbClr val="0070C0"/>
                </a:solidFill>
              </a:rPr>
              <a:t>Dechrau</a:t>
            </a:r>
            <a:r>
              <a:rPr lang="en-GB" sz="1800" dirty="0">
                <a:solidFill>
                  <a:srgbClr val="0070C0"/>
                </a:solidFill>
              </a:rPr>
              <a:t> nodi </a:t>
            </a:r>
            <a:r>
              <a:rPr lang="en-GB" sz="1800" dirty="0" err="1">
                <a:solidFill>
                  <a:srgbClr val="0070C0"/>
                </a:solidFill>
              </a:rPr>
              <a:t>anghenion</a:t>
            </a:r>
            <a:r>
              <a:rPr lang="en-GB" sz="1800" dirty="0">
                <a:solidFill>
                  <a:srgbClr val="0070C0"/>
                </a:solidFill>
              </a:rPr>
              <a:t> </a:t>
            </a:r>
            <a:r>
              <a:rPr lang="en-GB" sz="1800" dirty="0" err="1">
                <a:solidFill>
                  <a:srgbClr val="0070C0"/>
                </a:solidFill>
              </a:rPr>
              <a:t>datblygu</a:t>
            </a:r>
            <a:r>
              <a:rPr lang="en-GB" sz="1800" dirty="0">
                <a:solidFill>
                  <a:srgbClr val="0070C0"/>
                </a:solidFill>
              </a:rPr>
              <a:t> </a:t>
            </a:r>
            <a:r>
              <a:rPr lang="en-GB" sz="1800" dirty="0" err="1">
                <a:solidFill>
                  <a:srgbClr val="0070C0"/>
                </a:solidFill>
              </a:rPr>
              <a:t>pobl</a:t>
            </a:r>
            <a:r>
              <a:rPr lang="en-GB" sz="1800" dirty="0">
                <a:solidFill>
                  <a:srgbClr val="0070C0"/>
                </a:solidFill>
              </a:rPr>
              <a:t> </a:t>
            </a:r>
            <a:r>
              <a:rPr lang="en-GB" sz="1800" dirty="0" err="1">
                <a:solidFill>
                  <a:srgbClr val="0070C0"/>
                </a:solidFill>
              </a:rPr>
              <a:t>ifanc</a:t>
            </a:r>
            <a:r>
              <a:rPr lang="en-GB" sz="1800" dirty="0">
                <a:solidFill>
                  <a:srgbClr val="0070C0"/>
                </a:solidFill>
              </a:rPr>
              <a:t> </a:t>
            </a:r>
            <a:r>
              <a:rPr lang="en-GB" sz="1800" dirty="0" err="1">
                <a:solidFill>
                  <a:srgbClr val="0070C0"/>
                </a:solidFill>
              </a:rPr>
              <a:t>mewn</a:t>
            </a:r>
            <a:r>
              <a:rPr lang="en-GB" sz="1800" dirty="0">
                <a:solidFill>
                  <a:srgbClr val="0070C0"/>
                </a:solidFill>
              </a:rPr>
              <a:t> </a:t>
            </a:r>
            <a:r>
              <a:rPr lang="en-GB" sz="1800" dirty="0" err="1">
                <a:solidFill>
                  <a:srgbClr val="0070C0"/>
                </a:solidFill>
              </a:rPr>
              <a:t>cymunedau</a:t>
            </a:r>
            <a:r>
              <a:rPr lang="en-GB" sz="1800" dirty="0">
                <a:solidFill>
                  <a:srgbClr val="0070C0"/>
                </a:solidFill>
              </a:rPr>
              <a:t> ac </a:t>
            </a:r>
            <a:r>
              <a:rPr lang="en-GB" sz="1800" dirty="0" err="1">
                <a:solidFill>
                  <a:srgbClr val="0070C0"/>
                </a:solidFill>
              </a:rPr>
              <a:t>ymatebion</a:t>
            </a:r>
            <a:r>
              <a:rPr lang="en-GB" sz="1800" dirty="0">
                <a:solidFill>
                  <a:srgbClr val="0070C0"/>
                </a:solidFill>
              </a:rPr>
              <a:t> </a:t>
            </a:r>
            <a:r>
              <a:rPr lang="en-GB" sz="1800" dirty="0" err="1">
                <a:solidFill>
                  <a:srgbClr val="0070C0"/>
                </a:solidFill>
              </a:rPr>
              <a:t>sy'n</a:t>
            </a:r>
            <a:r>
              <a:rPr lang="en-GB" sz="1800" dirty="0">
                <a:solidFill>
                  <a:srgbClr val="0070C0"/>
                </a:solidFill>
              </a:rPr>
              <a:t> </a:t>
            </a:r>
            <a:r>
              <a:rPr lang="en-GB" sz="1800" dirty="0" err="1">
                <a:solidFill>
                  <a:srgbClr val="0070C0"/>
                </a:solidFill>
              </a:rPr>
              <a:t>gysylltiedig</a:t>
            </a:r>
            <a:r>
              <a:rPr lang="en-GB" sz="1800" dirty="0">
                <a:solidFill>
                  <a:srgbClr val="0070C0"/>
                </a:solidFill>
              </a:rPr>
              <a:t> â </a:t>
            </a:r>
            <a:r>
              <a:rPr lang="en-GB" sz="1800" dirty="0" err="1">
                <a:solidFill>
                  <a:srgbClr val="0070C0"/>
                </a:solidFill>
              </a:rPr>
              <a:t>gwaith</a:t>
            </a:r>
            <a:r>
              <a:rPr lang="en-GB" sz="1800" dirty="0">
                <a:solidFill>
                  <a:srgbClr val="0070C0"/>
                </a:solidFill>
              </a:rPr>
              <a:t> </a:t>
            </a:r>
            <a:r>
              <a:rPr lang="en-GB" sz="1800" dirty="0" err="1">
                <a:solidFill>
                  <a:srgbClr val="0070C0"/>
                </a:solidFill>
              </a:rPr>
              <a:t>ieuenctid</a:t>
            </a:r>
            <a:r>
              <a:rPr lang="en-GB" sz="1800" dirty="0">
                <a:solidFill>
                  <a:srgbClr val="0070C0"/>
                </a:solidFill>
              </a:rPr>
              <a:t> </a:t>
            </a:r>
            <a:r>
              <a:rPr lang="en-GB" sz="1800" dirty="0" err="1">
                <a:solidFill>
                  <a:srgbClr val="0070C0"/>
                </a:solidFill>
              </a:rPr>
              <a:t>mewn</a:t>
            </a:r>
            <a:r>
              <a:rPr lang="en-GB" sz="1800" dirty="0">
                <a:solidFill>
                  <a:srgbClr val="0070C0"/>
                </a:solidFill>
              </a:rPr>
              <a:t> </a:t>
            </a:r>
            <a:r>
              <a:rPr lang="en-GB" sz="1800" dirty="0" err="1">
                <a:solidFill>
                  <a:srgbClr val="0070C0"/>
                </a:solidFill>
              </a:rPr>
              <a:t>sefydliadau</a:t>
            </a:r>
            <a:r>
              <a:rPr lang="en-GB" sz="1800" dirty="0">
                <a:solidFill>
                  <a:srgbClr val="0070C0"/>
                </a:solidFill>
              </a:rPr>
              <a:t> </a:t>
            </a:r>
            <a:r>
              <a:rPr lang="en-GB" sz="1800" dirty="0" err="1">
                <a:solidFill>
                  <a:srgbClr val="0070C0"/>
                </a:solidFill>
              </a:rPr>
              <a:t>gwirfoddol</a:t>
            </a:r>
            <a:r>
              <a:rPr lang="en-GB" sz="1800" dirty="0">
                <a:solidFill>
                  <a:srgbClr val="0070C0"/>
                </a:solidFill>
              </a:rPr>
              <a:t> a </a:t>
            </a:r>
            <a:r>
              <a:rPr lang="en-GB" sz="1800" dirty="0" err="1">
                <a:solidFill>
                  <a:srgbClr val="0070C0"/>
                </a:solidFill>
              </a:rPr>
              <a:t>sefydliadau</a:t>
            </a:r>
            <a:r>
              <a:rPr lang="en-GB" sz="1800" dirty="0">
                <a:solidFill>
                  <a:srgbClr val="0070C0"/>
                </a:solidFill>
              </a:rPr>
              <a:t> a </a:t>
            </a:r>
            <a:r>
              <a:rPr lang="en-GB" sz="1800" dirty="0" err="1">
                <a:solidFill>
                  <a:srgbClr val="0070C0"/>
                </a:solidFill>
              </a:rPr>
              <a:t>gynhelir</a:t>
            </a:r>
            <a:r>
              <a:rPr lang="en-GB" sz="1800" dirty="0">
                <a:solidFill>
                  <a:srgbClr val="0070C0"/>
                </a:solidFill>
              </a:rPr>
              <a:t> o </a:t>
            </a:r>
            <a:r>
              <a:rPr lang="en-GB" sz="1800" dirty="0" err="1">
                <a:solidFill>
                  <a:srgbClr val="0070C0"/>
                </a:solidFill>
              </a:rPr>
              <a:t>fewn</a:t>
            </a:r>
            <a:r>
              <a:rPr lang="en-GB" sz="1800" dirty="0">
                <a:solidFill>
                  <a:srgbClr val="0070C0"/>
                </a:solidFill>
              </a:rPr>
              <a:t> y sector</a:t>
            </a:r>
          </a:p>
          <a:p>
            <a:pPr marL="0" indent="0">
              <a:buNone/>
            </a:pPr>
            <a:r>
              <a:rPr lang="en-GB" sz="1800" b="1" u="sng" dirty="0" err="1">
                <a:solidFill>
                  <a:srgbClr val="0070C0"/>
                </a:solidFill>
              </a:rPr>
              <a:t>Wythnos</a:t>
            </a:r>
            <a:r>
              <a:rPr lang="en-GB" sz="1800" b="1" u="sng" dirty="0">
                <a:solidFill>
                  <a:srgbClr val="0070C0"/>
                </a:solidFill>
              </a:rPr>
              <a:t> 4</a:t>
            </a:r>
          </a:p>
          <a:p>
            <a:pPr marL="0" indent="0">
              <a:buNone/>
            </a:pPr>
            <a:r>
              <a:rPr lang="en-GB" sz="1800" dirty="0" err="1">
                <a:solidFill>
                  <a:srgbClr val="0070C0"/>
                </a:solidFill>
              </a:rPr>
              <a:t>Adolygu</a:t>
            </a:r>
            <a:r>
              <a:rPr lang="en-GB" sz="1800" dirty="0">
                <a:solidFill>
                  <a:srgbClr val="0070C0"/>
                </a:solidFill>
              </a:rPr>
              <a:t> </a:t>
            </a:r>
            <a:r>
              <a:rPr lang="en-GB" sz="1800" dirty="0" err="1">
                <a:solidFill>
                  <a:srgbClr val="0070C0"/>
                </a:solidFill>
              </a:rPr>
              <a:t>deilliannau</a:t>
            </a:r>
            <a:r>
              <a:rPr lang="en-GB" sz="1800" dirty="0">
                <a:solidFill>
                  <a:srgbClr val="0070C0"/>
                </a:solidFill>
              </a:rPr>
              <a:t> </a:t>
            </a:r>
            <a:r>
              <a:rPr lang="en-GB" sz="1800" dirty="0" err="1">
                <a:solidFill>
                  <a:srgbClr val="0070C0"/>
                </a:solidFill>
              </a:rPr>
              <a:t>dysgu</a:t>
            </a:r>
            <a:r>
              <a:rPr lang="en-GB" sz="1800" dirty="0">
                <a:solidFill>
                  <a:srgbClr val="0070C0"/>
                </a:solidFill>
              </a:rPr>
              <a:t> ac </a:t>
            </a:r>
            <a:r>
              <a:rPr lang="en-GB" sz="1800" dirty="0" err="1">
                <a:solidFill>
                  <a:srgbClr val="0070C0"/>
                </a:solidFill>
              </a:rPr>
              <a:t>ailadrodd</a:t>
            </a:r>
            <a:r>
              <a:rPr lang="en-GB" sz="1800" dirty="0">
                <a:solidFill>
                  <a:srgbClr val="0070C0"/>
                </a:solidFill>
              </a:rPr>
              <a:t> </a:t>
            </a:r>
            <a:r>
              <a:rPr lang="en-GB" sz="1800" dirty="0" err="1">
                <a:solidFill>
                  <a:srgbClr val="0070C0"/>
                </a:solidFill>
              </a:rPr>
              <a:t>gofynion</a:t>
            </a:r>
            <a:r>
              <a:rPr lang="en-GB" sz="1800" dirty="0">
                <a:solidFill>
                  <a:srgbClr val="0070C0"/>
                </a:solidFill>
              </a:rPr>
              <a:t> </a:t>
            </a:r>
            <a:r>
              <a:rPr lang="en-GB" sz="1800" dirty="0" err="1">
                <a:solidFill>
                  <a:srgbClr val="0070C0"/>
                </a:solidFill>
              </a:rPr>
              <a:t>asesu</a:t>
            </a:r>
            <a:r>
              <a:rPr lang="en-GB" sz="1800" dirty="0">
                <a:solidFill>
                  <a:srgbClr val="0070C0"/>
                </a:solidFill>
              </a:rPr>
              <a:t>.</a:t>
            </a:r>
          </a:p>
        </p:txBody>
      </p:sp>
      <p:pic>
        <p:nvPicPr>
          <p:cNvPr id="7" name="Picture 6" descr="Calendar dates">
            <a:extLst>
              <a:ext uri="{FF2B5EF4-FFF2-40B4-BE49-F238E27FC236}">
                <a16:creationId xmlns:a16="http://schemas.microsoft.com/office/drawing/2014/main" id="{33290172-CE61-0D71-AE22-EC79CA3D82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16595" y="178665"/>
            <a:ext cx="3343274" cy="1325563"/>
          </a:xfrm>
          <a:prstGeom prst="rect">
            <a:avLst/>
          </a:prstGeom>
        </p:spPr>
      </p:pic>
    </p:spTree>
    <p:extLst>
      <p:ext uri="{BB962C8B-B14F-4D97-AF65-F5344CB8AC3E}">
        <p14:creationId xmlns:p14="http://schemas.microsoft.com/office/powerpoint/2010/main" val="2067633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C0D5-BCDE-504C-F094-55749B818861}"/>
              </a:ext>
            </a:extLst>
          </p:cNvPr>
          <p:cNvSpPr>
            <a:spLocks noGrp="1"/>
          </p:cNvSpPr>
          <p:nvPr>
            <p:ph type="title"/>
          </p:nvPr>
        </p:nvSpPr>
        <p:spPr/>
        <p:txBody>
          <a:bodyPr>
            <a:normAutofit/>
          </a:bodyPr>
          <a:lstStyle/>
          <a:p>
            <a:r>
              <a:rPr lang="en-GB" dirty="0">
                <a:solidFill>
                  <a:srgbClr val="0070C0"/>
                </a:solidFill>
              </a:rPr>
              <a:t>Beth </a:t>
            </a:r>
            <a:r>
              <a:rPr lang="en-GB" dirty="0" err="1">
                <a:solidFill>
                  <a:srgbClr val="0070C0"/>
                </a:solidFill>
              </a:rPr>
              <a:t>yw</a:t>
            </a:r>
            <a:r>
              <a:rPr lang="en-GB" dirty="0">
                <a:solidFill>
                  <a:srgbClr val="0070C0"/>
                </a:solidFill>
              </a:rPr>
              <a:t> Gwaith </a:t>
            </a:r>
            <a:r>
              <a:rPr lang="en-GB" dirty="0" err="1">
                <a:solidFill>
                  <a:srgbClr val="0070C0"/>
                </a:solidFill>
              </a:rPr>
              <a:t>Ieuenctid</a:t>
            </a:r>
            <a:r>
              <a:rPr lang="en-GB" dirty="0">
                <a:solidFill>
                  <a:srgbClr val="0070C0"/>
                </a:solidFill>
              </a:rPr>
              <a:t>? </a:t>
            </a:r>
            <a:r>
              <a:rPr lang="en-GB" dirty="0"/>
              <a:t>What is Youth Work? </a:t>
            </a:r>
          </a:p>
        </p:txBody>
      </p:sp>
      <p:sp>
        <p:nvSpPr>
          <p:cNvPr id="3" name="Content Placeholder 2">
            <a:extLst>
              <a:ext uri="{FF2B5EF4-FFF2-40B4-BE49-F238E27FC236}">
                <a16:creationId xmlns:a16="http://schemas.microsoft.com/office/drawing/2014/main" id="{B77C755A-59F8-F157-804E-0BF3B15DEAE6}"/>
              </a:ext>
            </a:extLst>
          </p:cNvPr>
          <p:cNvSpPr>
            <a:spLocks noGrp="1"/>
          </p:cNvSpPr>
          <p:nvPr>
            <p:ph sz="half" idx="1"/>
          </p:nvPr>
        </p:nvSpPr>
        <p:spPr>
          <a:xfrm>
            <a:off x="5931131" y="1534678"/>
            <a:ext cx="5181600" cy="4351338"/>
          </a:xfrm>
        </p:spPr>
        <p:txBody>
          <a:bodyPr>
            <a:noAutofit/>
          </a:bodyPr>
          <a:lstStyle/>
          <a:p>
            <a:r>
              <a:rPr lang="en-GB" sz="2100" dirty="0"/>
              <a:t>The key purpose of youth work is to…… ‘Enable young people to develop holistically, working with them to facilitate their personal, social and educational development, to enable them to develop their voice, influence and place in society and to reach their full potential’ This statement refers to the holistic development of young people, recognising that personal, social and educational development can also include, for example, physical, political and spiritual development. (Learning and Skills Improvement Service, 2019, p. 4).  </a:t>
            </a:r>
          </a:p>
        </p:txBody>
      </p:sp>
      <p:sp>
        <p:nvSpPr>
          <p:cNvPr id="4" name="Content Placeholder 3">
            <a:extLst>
              <a:ext uri="{FF2B5EF4-FFF2-40B4-BE49-F238E27FC236}">
                <a16:creationId xmlns:a16="http://schemas.microsoft.com/office/drawing/2014/main" id="{26F8C0BF-E6BA-9FD0-1218-F283E08D0B8A}"/>
              </a:ext>
            </a:extLst>
          </p:cNvPr>
          <p:cNvSpPr>
            <a:spLocks noGrp="1"/>
          </p:cNvSpPr>
          <p:nvPr>
            <p:ph sz="half" idx="2"/>
          </p:nvPr>
        </p:nvSpPr>
        <p:spPr>
          <a:xfrm>
            <a:off x="536171" y="1742498"/>
            <a:ext cx="5181600" cy="4351338"/>
          </a:xfrm>
        </p:spPr>
        <p:txBody>
          <a:bodyPr>
            <a:normAutofit fontScale="47500" lnSpcReduction="20000"/>
          </a:bodyPr>
          <a:lstStyle/>
          <a:p>
            <a:pPr marL="0" indent="0">
              <a:buNone/>
            </a:pPr>
            <a:r>
              <a:rPr lang="en-GB" sz="4800" dirty="0" err="1">
                <a:solidFill>
                  <a:srgbClr val="0070C0"/>
                </a:solidFill>
              </a:rPr>
              <a:t>Prif</a:t>
            </a:r>
            <a:r>
              <a:rPr lang="en-GB" sz="4800" dirty="0">
                <a:solidFill>
                  <a:srgbClr val="0070C0"/>
                </a:solidFill>
              </a:rPr>
              <a:t> </a:t>
            </a:r>
            <a:r>
              <a:rPr lang="en-GB" sz="4800" dirty="0" err="1">
                <a:solidFill>
                  <a:srgbClr val="0070C0"/>
                </a:solidFill>
              </a:rPr>
              <a:t>bwrpas</a:t>
            </a:r>
            <a:r>
              <a:rPr lang="en-GB" sz="4800" dirty="0">
                <a:solidFill>
                  <a:srgbClr val="0070C0"/>
                </a:solidFill>
              </a:rPr>
              <a:t> </a:t>
            </a:r>
            <a:r>
              <a:rPr lang="en-GB" sz="4800" dirty="0" err="1">
                <a:solidFill>
                  <a:srgbClr val="0070C0"/>
                </a:solidFill>
              </a:rPr>
              <a:t>gwaith</a:t>
            </a:r>
            <a:r>
              <a:rPr lang="en-GB" sz="4800" dirty="0">
                <a:solidFill>
                  <a:srgbClr val="0070C0"/>
                </a:solidFill>
              </a:rPr>
              <a:t> </a:t>
            </a:r>
            <a:r>
              <a:rPr lang="en-GB" sz="4800" dirty="0" err="1">
                <a:solidFill>
                  <a:srgbClr val="0070C0"/>
                </a:solidFill>
              </a:rPr>
              <a:t>ieuenctid</a:t>
            </a:r>
            <a:r>
              <a:rPr lang="en-GB" sz="4800" dirty="0">
                <a:solidFill>
                  <a:srgbClr val="0070C0"/>
                </a:solidFill>
              </a:rPr>
              <a:t> </a:t>
            </a:r>
            <a:r>
              <a:rPr lang="en-GB" sz="4800" dirty="0" err="1">
                <a:solidFill>
                  <a:srgbClr val="0070C0"/>
                </a:solidFill>
              </a:rPr>
              <a:t>yw</a:t>
            </a:r>
            <a:r>
              <a:rPr lang="en-GB" sz="4800" dirty="0">
                <a:solidFill>
                  <a:srgbClr val="0070C0"/>
                </a:solidFill>
              </a:rPr>
              <a:t>…… ‘</a:t>
            </a:r>
            <a:r>
              <a:rPr lang="en-GB" sz="4800" dirty="0" err="1">
                <a:solidFill>
                  <a:srgbClr val="0070C0"/>
                </a:solidFill>
              </a:rPr>
              <a:t>Galluogi</a:t>
            </a:r>
            <a:r>
              <a:rPr lang="en-GB" sz="4800" dirty="0">
                <a:solidFill>
                  <a:srgbClr val="0070C0"/>
                </a:solidFill>
              </a:rPr>
              <a:t> </a:t>
            </a:r>
            <a:r>
              <a:rPr lang="en-GB" sz="4800" dirty="0" err="1">
                <a:solidFill>
                  <a:srgbClr val="0070C0"/>
                </a:solidFill>
              </a:rPr>
              <a:t>pobl</a:t>
            </a:r>
            <a:r>
              <a:rPr lang="en-GB" sz="4800" dirty="0">
                <a:solidFill>
                  <a:srgbClr val="0070C0"/>
                </a:solidFill>
              </a:rPr>
              <a:t> </a:t>
            </a:r>
            <a:r>
              <a:rPr lang="en-GB" sz="4800" dirty="0" err="1">
                <a:solidFill>
                  <a:srgbClr val="0070C0"/>
                </a:solidFill>
              </a:rPr>
              <a:t>ifanc</a:t>
            </a:r>
            <a:r>
              <a:rPr lang="en-GB" sz="4800" dirty="0">
                <a:solidFill>
                  <a:srgbClr val="0070C0"/>
                </a:solidFill>
              </a:rPr>
              <a:t> </a:t>
            </a:r>
            <a:r>
              <a:rPr lang="en-GB" sz="4800" dirty="0" err="1">
                <a:solidFill>
                  <a:srgbClr val="0070C0"/>
                </a:solidFill>
              </a:rPr>
              <a:t>i</a:t>
            </a:r>
            <a:r>
              <a:rPr lang="en-GB" sz="4800" dirty="0">
                <a:solidFill>
                  <a:srgbClr val="0070C0"/>
                </a:solidFill>
              </a:rPr>
              <a:t> </a:t>
            </a:r>
            <a:r>
              <a:rPr lang="en-GB" sz="4800" dirty="0" err="1">
                <a:solidFill>
                  <a:srgbClr val="0070C0"/>
                </a:solidFill>
              </a:rPr>
              <a:t>ddatblygu’n</a:t>
            </a:r>
            <a:r>
              <a:rPr lang="en-GB" sz="4800" dirty="0">
                <a:solidFill>
                  <a:srgbClr val="0070C0"/>
                </a:solidFill>
              </a:rPr>
              <a:t> </a:t>
            </a:r>
            <a:r>
              <a:rPr lang="en-GB" sz="4800" dirty="0" err="1">
                <a:solidFill>
                  <a:srgbClr val="0070C0"/>
                </a:solidFill>
              </a:rPr>
              <a:t>gyfannol</a:t>
            </a:r>
            <a:r>
              <a:rPr lang="en-GB" sz="4800" dirty="0">
                <a:solidFill>
                  <a:srgbClr val="0070C0"/>
                </a:solidFill>
              </a:rPr>
              <a:t>, </a:t>
            </a:r>
            <a:r>
              <a:rPr lang="en-GB" sz="4800" dirty="0" err="1">
                <a:solidFill>
                  <a:srgbClr val="0070C0"/>
                </a:solidFill>
              </a:rPr>
              <a:t>gan</a:t>
            </a:r>
            <a:r>
              <a:rPr lang="en-GB" sz="4800" dirty="0">
                <a:solidFill>
                  <a:srgbClr val="0070C0"/>
                </a:solidFill>
              </a:rPr>
              <a:t> </a:t>
            </a:r>
            <a:r>
              <a:rPr lang="en-GB" sz="4800" dirty="0" err="1">
                <a:solidFill>
                  <a:srgbClr val="0070C0"/>
                </a:solidFill>
              </a:rPr>
              <a:t>weithio</a:t>
            </a:r>
            <a:r>
              <a:rPr lang="en-GB" sz="4800" dirty="0">
                <a:solidFill>
                  <a:srgbClr val="0070C0"/>
                </a:solidFill>
              </a:rPr>
              <a:t> </a:t>
            </a:r>
            <a:r>
              <a:rPr lang="en-GB" sz="4800" dirty="0" err="1">
                <a:solidFill>
                  <a:srgbClr val="0070C0"/>
                </a:solidFill>
              </a:rPr>
              <a:t>gyda</a:t>
            </a:r>
            <a:r>
              <a:rPr lang="en-GB" sz="4800" dirty="0">
                <a:solidFill>
                  <a:srgbClr val="0070C0"/>
                </a:solidFill>
              </a:rPr>
              <a:t> </a:t>
            </a:r>
            <a:r>
              <a:rPr lang="en-GB" sz="4800" dirty="0" err="1">
                <a:solidFill>
                  <a:srgbClr val="0070C0"/>
                </a:solidFill>
              </a:rPr>
              <a:t>nhw</a:t>
            </a:r>
            <a:r>
              <a:rPr lang="en-GB" sz="4800" dirty="0">
                <a:solidFill>
                  <a:srgbClr val="0070C0"/>
                </a:solidFill>
              </a:rPr>
              <a:t> </a:t>
            </a:r>
            <a:r>
              <a:rPr lang="en-GB" sz="4800" dirty="0" err="1">
                <a:solidFill>
                  <a:srgbClr val="0070C0"/>
                </a:solidFill>
              </a:rPr>
              <a:t>i</a:t>
            </a:r>
            <a:r>
              <a:rPr lang="en-GB" sz="4800" dirty="0">
                <a:solidFill>
                  <a:srgbClr val="0070C0"/>
                </a:solidFill>
              </a:rPr>
              <a:t> </a:t>
            </a:r>
            <a:r>
              <a:rPr lang="en-GB" sz="4800" dirty="0" err="1">
                <a:solidFill>
                  <a:srgbClr val="0070C0"/>
                </a:solidFill>
              </a:rPr>
              <a:t>hwyluso</a:t>
            </a:r>
            <a:r>
              <a:rPr lang="en-GB" sz="4800" dirty="0">
                <a:solidFill>
                  <a:srgbClr val="0070C0"/>
                </a:solidFill>
              </a:rPr>
              <a:t> </a:t>
            </a:r>
            <a:r>
              <a:rPr lang="en-GB" sz="4800" dirty="0" err="1">
                <a:solidFill>
                  <a:srgbClr val="0070C0"/>
                </a:solidFill>
              </a:rPr>
              <a:t>eu</a:t>
            </a:r>
            <a:r>
              <a:rPr lang="en-GB" sz="4800" dirty="0">
                <a:solidFill>
                  <a:srgbClr val="0070C0"/>
                </a:solidFill>
              </a:rPr>
              <a:t> </a:t>
            </a:r>
            <a:r>
              <a:rPr lang="en-GB" sz="4800" dirty="0" err="1">
                <a:solidFill>
                  <a:srgbClr val="0070C0"/>
                </a:solidFill>
              </a:rPr>
              <a:t>datblygiad</a:t>
            </a:r>
            <a:r>
              <a:rPr lang="en-GB" sz="4800" dirty="0">
                <a:solidFill>
                  <a:srgbClr val="0070C0"/>
                </a:solidFill>
              </a:rPr>
              <a:t> </a:t>
            </a:r>
            <a:r>
              <a:rPr lang="en-GB" sz="4800" dirty="0" err="1">
                <a:solidFill>
                  <a:srgbClr val="0070C0"/>
                </a:solidFill>
              </a:rPr>
              <a:t>personol</a:t>
            </a:r>
            <a:r>
              <a:rPr lang="en-GB" sz="4800" dirty="0">
                <a:solidFill>
                  <a:srgbClr val="0070C0"/>
                </a:solidFill>
              </a:rPr>
              <a:t>, </a:t>
            </a:r>
            <a:r>
              <a:rPr lang="en-GB" sz="4800" dirty="0" err="1">
                <a:solidFill>
                  <a:srgbClr val="0070C0"/>
                </a:solidFill>
              </a:rPr>
              <a:t>cymdeithasol</a:t>
            </a:r>
            <a:r>
              <a:rPr lang="en-GB" sz="4800" dirty="0">
                <a:solidFill>
                  <a:srgbClr val="0070C0"/>
                </a:solidFill>
              </a:rPr>
              <a:t> ac </a:t>
            </a:r>
            <a:r>
              <a:rPr lang="en-GB" sz="4800" dirty="0" err="1">
                <a:solidFill>
                  <a:srgbClr val="0070C0"/>
                </a:solidFill>
              </a:rPr>
              <a:t>addysgol</a:t>
            </a:r>
            <a:r>
              <a:rPr lang="en-GB" sz="4800" dirty="0">
                <a:solidFill>
                  <a:srgbClr val="0070C0"/>
                </a:solidFill>
              </a:rPr>
              <a:t>, </a:t>
            </a:r>
            <a:r>
              <a:rPr lang="en-GB" sz="4800" dirty="0" err="1">
                <a:solidFill>
                  <a:srgbClr val="0070C0"/>
                </a:solidFill>
              </a:rPr>
              <a:t>i’w</a:t>
            </a:r>
            <a:r>
              <a:rPr lang="en-GB" sz="4800" dirty="0">
                <a:solidFill>
                  <a:srgbClr val="0070C0"/>
                </a:solidFill>
              </a:rPr>
              <a:t> </a:t>
            </a:r>
            <a:r>
              <a:rPr lang="en-GB" sz="4800" dirty="0" err="1">
                <a:solidFill>
                  <a:srgbClr val="0070C0"/>
                </a:solidFill>
              </a:rPr>
              <a:t>galluogi</a:t>
            </a:r>
            <a:r>
              <a:rPr lang="en-GB" sz="4800" dirty="0">
                <a:solidFill>
                  <a:srgbClr val="0070C0"/>
                </a:solidFill>
              </a:rPr>
              <a:t> </a:t>
            </a:r>
            <a:r>
              <a:rPr lang="en-GB" sz="4800" dirty="0" err="1">
                <a:solidFill>
                  <a:srgbClr val="0070C0"/>
                </a:solidFill>
              </a:rPr>
              <a:t>i</a:t>
            </a:r>
            <a:r>
              <a:rPr lang="en-GB" sz="4800" dirty="0">
                <a:solidFill>
                  <a:srgbClr val="0070C0"/>
                </a:solidFill>
              </a:rPr>
              <a:t> </a:t>
            </a:r>
            <a:r>
              <a:rPr lang="en-GB" sz="4800" dirty="0" err="1">
                <a:solidFill>
                  <a:srgbClr val="0070C0"/>
                </a:solidFill>
              </a:rPr>
              <a:t>ddatblygu</a:t>
            </a:r>
            <a:r>
              <a:rPr lang="en-GB" sz="4800" dirty="0">
                <a:solidFill>
                  <a:srgbClr val="0070C0"/>
                </a:solidFill>
              </a:rPr>
              <a:t> </a:t>
            </a:r>
            <a:r>
              <a:rPr lang="en-GB" sz="4800" dirty="0" err="1">
                <a:solidFill>
                  <a:srgbClr val="0070C0"/>
                </a:solidFill>
              </a:rPr>
              <a:t>eu</a:t>
            </a:r>
            <a:r>
              <a:rPr lang="en-GB" sz="4800" dirty="0">
                <a:solidFill>
                  <a:srgbClr val="0070C0"/>
                </a:solidFill>
              </a:rPr>
              <a:t> </a:t>
            </a:r>
            <a:r>
              <a:rPr lang="en-GB" sz="4800" dirty="0" err="1">
                <a:solidFill>
                  <a:srgbClr val="0070C0"/>
                </a:solidFill>
              </a:rPr>
              <a:t>llais</a:t>
            </a:r>
            <a:r>
              <a:rPr lang="en-GB" sz="4800" dirty="0">
                <a:solidFill>
                  <a:srgbClr val="0070C0"/>
                </a:solidFill>
              </a:rPr>
              <a:t>, </a:t>
            </a:r>
            <a:r>
              <a:rPr lang="en-GB" sz="4800" dirty="0" err="1">
                <a:solidFill>
                  <a:srgbClr val="0070C0"/>
                </a:solidFill>
              </a:rPr>
              <a:t>eu</a:t>
            </a:r>
            <a:r>
              <a:rPr lang="en-GB" sz="4800" dirty="0">
                <a:solidFill>
                  <a:srgbClr val="0070C0"/>
                </a:solidFill>
              </a:rPr>
              <a:t> </a:t>
            </a:r>
            <a:r>
              <a:rPr lang="en-GB" sz="4800" dirty="0" err="1">
                <a:solidFill>
                  <a:srgbClr val="0070C0"/>
                </a:solidFill>
              </a:rPr>
              <a:t>dylanwad</a:t>
            </a:r>
            <a:r>
              <a:rPr lang="en-GB" sz="4800" dirty="0">
                <a:solidFill>
                  <a:srgbClr val="0070C0"/>
                </a:solidFill>
              </a:rPr>
              <a:t> </a:t>
            </a:r>
            <a:r>
              <a:rPr lang="en-GB" sz="4800" dirty="0" err="1">
                <a:solidFill>
                  <a:srgbClr val="0070C0"/>
                </a:solidFill>
              </a:rPr>
              <a:t>a’u</a:t>
            </a:r>
            <a:r>
              <a:rPr lang="en-GB" sz="4800" dirty="0">
                <a:solidFill>
                  <a:srgbClr val="0070C0"/>
                </a:solidFill>
              </a:rPr>
              <a:t> </a:t>
            </a:r>
            <a:r>
              <a:rPr lang="en-GB" sz="4800" dirty="0" err="1">
                <a:solidFill>
                  <a:srgbClr val="0070C0"/>
                </a:solidFill>
              </a:rPr>
              <a:t>lle</a:t>
            </a:r>
            <a:r>
              <a:rPr lang="en-GB" sz="4800" dirty="0">
                <a:solidFill>
                  <a:srgbClr val="0070C0"/>
                </a:solidFill>
              </a:rPr>
              <a:t> </a:t>
            </a:r>
            <a:r>
              <a:rPr lang="en-GB" sz="4800" dirty="0" err="1">
                <a:solidFill>
                  <a:srgbClr val="0070C0"/>
                </a:solidFill>
              </a:rPr>
              <a:t>mewn</a:t>
            </a:r>
            <a:r>
              <a:rPr lang="en-GB" sz="4800" dirty="0">
                <a:solidFill>
                  <a:srgbClr val="0070C0"/>
                </a:solidFill>
              </a:rPr>
              <a:t> </a:t>
            </a:r>
            <a:r>
              <a:rPr lang="en-GB" sz="4800" dirty="0" err="1">
                <a:solidFill>
                  <a:srgbClr val="0070C0"/>
                </a:solidFill>
              </a:rPr>
              <a:t>cymdeithas</a:t>
            </a:r>
            <a:r>
              <a:rPr lang="en-GB" sz="4800" dirty="0">
                <a:solidFill>
                  <a:srgbClr val="0070C0"/>
                </a:solidFill>
              </a:rPr>
              <a:t> ac </a:t>
            </a:r>
            <a:r>
              <a:rPr lang="en-GB" sz="4800" dirty="0" err="1">
                <a:solidFill>
                  <a:srgbClr val="0070C0"/>
                </a:solidFill>
              </a:rPr>
              <a:t>i</a:t>
            </a:r>
            <a:r>
              <a:rPr lang="en-GB" sz="4800" dirty="0">
                <a:solidFill>
                  <a:srgbClr val="0070C0"/>
                </a:solidFill>
              </a:rPr>
              <a:t> </a:t>
            </a:r>
            <a:r>
              <a:rPr lang="en-GB" sz="4800" dirty="0" err="1">
                <a:solidFill>
                  <a:srgbClr val="0070C0"/>
                </a:solidFill>
              </a:rPr>
              <a:t>gyrraedd</a:t>
            </a:r>
            <a:r>
              <a:rPr lang="en-GB" sz="4800" dirty="0">
                <a:solidFill>
                  <a:srgbClr val="0070C0"/>
                </a:solidFill>
              </a:rPr>
              <a:t> </a:t>
            </a:r>
            <a:r>
              <a:rPr lang="en-GB" sz="4800" dirty="0" err="1">
                <a:solidFill>
                  <a:srgbClr val="0070C0"/>
                </a:solidFill>
              </a:rPr>
              <a:t>eu</a:t>
            </a:r>
            <a:r>
              <a:rPr lang="en-GB" sz="4800" dirty="0">
                <a:solidFill>
                  <a:srgbClr val="0070C0"/>
                </a:solidFill>
              </a:rPr>
              <a:t> </a:t>
            </a:r>
            <a:r>
              <a:rPr lang="en-GB" sz="4800" dirty="0" err="1">
                <a:solidFill>
                  <a:srgbClr val="0070C0"/>
                </a:solidFill>
              </a:rPr>
              <a:t>potensial</a:t>
            </a:r>
            <a:r>
              <a:rPr lang="en-GB" sz="4800" dirty="0">
                <a:solidFill>
                  <a:srgbClr val="0070C0"/>
                </a:solidFill>
              </a:rPr>
              <a:t> </a:t>
            </a:r>
            <a:r>
              <a:rPr lang="en-GB" sz="4800" dirty="0" err="1">
                <a:solidFill>
                  <a:srgbClr val="0070C0"/>
                </a:solidFill>
              </a:rPr>
              <a:t>llawn</a:t>
            </a:r>
            <a:r>
              <a:rPr lang="en-GB" sz="4800" dirty="0">
                <a:solidFill>
                  <a:srgbClr val="0070C0"/>
                </a:solidFill>
              </a:rPr>
              <a:t>’ </a:t>
            </a:r>
            <a:r>
              <a:rPr lang="en-GB" sz="4800" dirty="0" err="1">
                <a:solidFill>
                  <a:srgbClr val="0070C0"/>
                </a:solidFill>
              </a:rPr>
              <a:t>Mae’r</a:t>
            </a:r>
            <a:r>
              <a:rPr lang="en-GB" sz="4800" dirty="0">
                <a:solidFill>
                  <a:srgbClr val="0070C0"/>
                </a:solidFill>
              </a:rPr>
              <a:t> </a:t>
            </a:r>
            <a:r>
              <a:rPr lang="en-GB" sz="4800" dirty="0" err="1">
                <a:solidFill>
                  <a:srgbClr val="0070C0"/>
                </a:solidFill>
              </a:rPr>
              <a:t>datganiad</a:t>
            </a:r>
            <a:r>
              <a:rPr lang="en-GB" sz="4800" dirty="0">
                <a:solidFill>
                  <a:srgbClr val="0070C0"/>
                </a:solidFill>
              </a:rPr>
              <a:t> </a:t>
            </a:r>
            <a:r>
              <a:rPr lang="en-GB" sz="4800" dirty="0" err="1">
                <a:solidFill>
                  <a:srgbClr val="0070C0"/>
                </a:solidFill>
              </a:rPr>
              <a:t>hwn</a:t>
            </a:r>
            <a:r>
              <a:rPr lang="en-GB" sz="4800" dirty="0">
                <a:solidFill>
                  <a:srgbClr val="0070C0"/>
                </a:solidFill>
              </a:rPr>
              <a:t> </a:t>
            </a:r>
            <a:r>
              <a:rPr lang="en-GB" sz="4800" dirty="0" err="1">
                <a:solidFill>
                  <a:srgbClr val="0070C0"/>
                </a:solidFill>
              </a:rPr>
              <a:t>yn</a:t>
            </a:r>
            <a:r>
              <a:rPr lang="en-GB" sz="4800" dirty="0">
                <a:solidFill>
                  <a:srgbClr val="0070C0"/>
                </a:solidFill>
              </a:rPr>
              <a:t> </a:t>
            </a:r>
            <a:r>
              <a:rPr lang="en-GB" sz="4800" dirty="0" err="1">
                <a:solidFill>
                  <a:srgbClr val="0070C0"/>
                </a:solidFill>
              </a:rPr>
              <a:t>cyfeirio</a:t>
            </a:r>
            <a:r>
              <a:rPr lang="en-GB" sz="4800" dirty="0">
                <a:solidFill>
                  <a:srgbClr val="0070C0"/>
                </a:solidFill>
              </a:rPr>
              <a:t> at </a:t>
            </a:r>
            <a:r>
              <a:rPr lang="en-GB" sz="4800" dirty="0" err="1">
                <a:solidFill>
                  <a:srgbClr val="0070C0"/>
                </a:solidFill>
              </a:rPr>
              <a:t>ddatblygiad</a:t>
            </a:r>
            <a:r>
              <a:rPr lang="en-GB" sz="4800" dirty="0">
                <a:solidFill>
                  <a:srgbClr val="0070C0"/>
                </a:solidFill>
              </a:rPr>
              <a:t> </a:t>
            </a:r>
            <a:r>
              <a:rPr lang="en-GB" sz="4800" dirty="0" err="1">
                <a:solidFill>
                  <a:srgbClr val="0070C0"/>
                </a:solidFill>
              </a:rPr>
              <a:t>cyfannol</a:t>
            </a:r>
            <a:r>
              <a:rPr lang="en-GB" sz="4800" dirty="0">
                <a:solidFill>
                  <a:srgbClr val="0070C0"/>
                </a:solidFill>
              </a:rPr>
              <a:t> </a:t>
            </a:r>
            <a:r>
              <a:rPr lang="en-GB" sz="4800" dirty="0" err="1">
                <a:solidFill>
                  <a:srgbClr val="0070C0"/>
                </a:solidFill>
              </a:rPr>
              <a:t>pobl</a:t>
            </a:r>
            <a:r>
              <a:rPr lang="en-GB" sz="4800" dirty="0">
                <a:solidFill>
                  <a:srgbClr val="0070C0"/>
                </a:solidFill>
              </a:rPr>
              <a:t> </a:t>
            </a:r>
            <a:r>
              <a:rPr lang="en-GB" sz="4800" dirty="0" err="1">
                <a:solidFill>
                  <a:srgbClr val="0070C0"/>
                </a:solidFill>
              </a:rPr>
              <a:t>ifanc</a:t>
            </a:r>
            <a:r>
              <a:rPr lang="en-GB" sz="4800" dirty="0">
                <a:solidFill>
                  <a:srgbClr val="0070C0"/>
                </a:solidFill>
              </a:rPr>
              <a:t>, </a:t>
            </a:r>
            <a:r>
              <a:rPr lang="en-GB" sz="4800" dirty="0" err="1">
                <a:solidFill>
                  <a:srgbClr val="0070C0"/>
                </a:solidFill>
              </a:rPr>
              <a:t>gan</a:t>
            </a:r>
            <a:r>
              <a:rPr lang="en-GB" sz="4800" dirty="0">
                <a:solidFill>
                  <a:srgbClr val="0070C0"/>
                </a:solidFill>
              </a:rPr>
              <a:t> </a:t>
            </a:r>
            <a:r>
              <a:rPr lang="en-GB" sz="4800" dirty="0" err="1">
                <a:solidFill>
                  <a:srgbClr val="0070C0"/>
                </a:solidFill>
              </a:rPr>
              <a:t>gydnabod</a:t>
            </a:r>
            <a:r>
              <a:rPr lang="en-GB" sz="4800" dirty="0">
                <a:solidFill>
                  <a:srgbClr val="0070C0"/>
                </a:solidFill>
              </a:rPr>
              <a:t> y gall </a:t>
            </a:r>
            <a:r>
              <a:rPr lang="en-GB" sz="4800" dirty="0" err="1">
                <a:solidFill>
                  <a:srgbClr val="0070C0"/>
                </a:solidFill>
              </a:rPr>
              <a:t>datblygiad</a:t>
            </a:r>
            <a:r>
              <a:rPr lang="en-GB" sz="4800" dirty="0">
                <a:solidFill>
                  <a:srgbClr val="0070C0"/>
                </a:solidFill>
              </a:rPr>
              <a:t> </a:t>
            </a:r>
            <a:r>
              <a:rPr lang="en-GB" sz="4800" dirty="0" err="1">
                <a:solidFill>
                  <a:srgbClr val="0070C0"/>
                </a:solidFill>
              </a:rPr>
              <a:t>personol</a:t>
            </a:r>
            <a:r>
              <a:rPr lang="en-GB" sz="4800" dirty="0">
                <a:solidFill>
                  <a:srgbClr val="0070C0"/>
                </a:solidFill>
              </a:rPr>
              <a:t>, </a:t>
            </a:r>
            <a:r>
              <a:rPr lang="en-GB" sz="4800" dirty="0" err="1">
                <a:solidFill>
                  <a:srgbClr val="0070C0"/>
                </a:solidFill>
              </a:rPr>
              <a:t>cymdeithasol</a:t>
            </a:r>
            <a:r>
              <a:rPr lang="en-GB" sz="4800" dirty="0">
                <a:solidFill>
                  <a:srgbClr val="0070C0"/>
                </a:solidFill>
              </a:rPr>
              <a:t> ac </a:t>
            </a:r>
            <a:r>
              <a:rPr lang="en-GB" sz="4800" dirty="0" err="1">
                <a:solidFill>
                  <a:srgbClr val="0070C0"/>
                </a:solidFill>
              </a:rPr>
              <a:t>addysgol</a:t>
            </a:r>
            <a:r>
              <a:rPr lang="en-GB" sz="4800" dirty="0">
                <a:solidFill>
                  <a:srgbClr val="0070C0"/>
                </a:solidFill>
              </a:rPr>
              <a:t> </a:t>
            </a:r>
            <a:r>
              <a:rPr lang="en-GB" sz="4800" dirty="0" err="1">
                <a:solidFill>
                  <a:srgbClr val="0070C0"/>
                </a:solidFill>
              </a:rPr>
              <a:t>hefyd</a:t>
            </a:r>
            <a:r>
              <a:rPr lang="en-GB" sz="4800" dirty="0">
                <a:solidFill>
                  <a:srgbClr val="0070C0"/>
                </a:solidFill>
              </a:rPr>
              <a:t> </a:t>
            </a:r>
            <a:r>
              <a:rPr lang="en-GB" sz="4800" dirty="0" err="1">
                <a:solidFill>
                  <a:srgbClr val="0070C0"/>
                </a:solidFill>
              </a:rPr>
              <a:t>gynnwys</a:t>
            </a:r>
            <a:r>
              <a:rPr lang="en-GB" sz="4800" dirty="0">
                <a:solidFill>
                  <a:srgbClr val="0070C0"/>
                </a:solidFill>
              </a:rPr>
              <a:t>, er </a:t>
            </a:r>
            <a:r>
              <a:rPr lang="en-GB" sz="4800" dirty="0" err="1">
                <a:solidFill>
                  <a:srgbClr val="0070C0"/>
                </a:solidFill>
              </a:rPr>
              <a:t>enghraifft</a:t>
            </a:r>
            <a:r>
              <a:rPr lang="en-GB" sz="4800" dirty="0">
                <a:solidFill>
                  <a:srgbClr val="0070C0"/>
                </a:solidFill>
              </a:rPr>
              <a:t>, </a:t>
            </a:r>
            <a:r>
              <a:rPr lang="en-GB" sz="4800" dirty="0" err="1">
                <a:solidFill>
                  <a:srgbClr val="0070C0"/>
                </a:solidFill>
              </a:rPr>
              <a:t>datblygiad</a:t>
            </a:r>
            <a:r>
              <a:rPr lang="en-GB" sz="4800" dirty="0">
                <a:solidFill>
                  <a:srgbClr val="0070C0"/>
                </a:solidFill>
              </a:rPr>
              <a:t> </a:t>
            </a:r>
            <a:r>
              <a:rPr lang="en-GB" sz="4800" dirty="0" err="1">
                <a:solidFill>
                  <a:srgbClr val="0070C0"/>
                </a:solidFill>
              </a:rPr>
              <a:t>corfforol</a:t>
            </a:r>
            <a:r>
              <a:rPr lang="en-GB" sz="4800" dirty="0">
                <a:solidFill>
                  <a:srgbClr val="0070C0"/>
                </a:solidFill>
              </a:rPr>
              <a:t>, </a:t>
            </a:r>
            <a:r>
              <a:rPr lang="en-GB" sz="4800" dirty="0" err="1">
                <a:solidFill>
                  <a:srgbClr val="0070C0"/>
                </a:solidFill>
              </a:rPr>
              <a:t>gwleidyddol</a:t>
            </a:r>
            <a:r>
              <a:rPr lang="en-GB" sz="4800" dirty="0">
                <a:solidFill>
                  <a:srgbClr val="0070C0"/>
                </a:solidFill>
              </a:rPr>
              <a:t> ac </a:t>
            </a:r>
            <a:r>
              <a:rPr lang="en-GB" sz="4800" dirty="0" err="1">
                <a:solidFill>
                  <a:srgbClr val="0070C0"/>
                </a:solidFill>
              </a:rPr>
              <a:t>ysbrydol</a:t>
            </a:r>
            <a:r>
              <a:rPr lang="en-GB" sz="4800" dirty="0">
                <a:solidFill>
                  <a:srgbClr val="0070C0"/>
                </a:solidFill>
              </a:rPr>
              <a:t>. (</a:t>
            </a:r>
            <a:r>
              <a:rPr lang="en-GB" sz="4800" dirty="0" err="1">
                <a:solidFill>
                  <a:srgbClr val="0070C0"/>
                </a:solidFill>
              </a:rPr>
              <a:t>Gwasanaeth</a:t>
            </a:r>
            <a:r>
              <a:rPr lang="en-GB" sz="4800" dirty="0">
                <a:solidFill>
                  <a:srgbClr val="0070C0"/>
                </a:solidFill>
              </a:rPr>
              <a:t> </a:t>
            </a:r>
            <a:r>
              <a:rPr lang="en-GB" sz="4800" dirty="0" err="1">
                <a:solidFill>
                  <a:srgbClr val="0070C0"/>
                </a:solidFill>
              </a:rPr>
              <a:t>Gwella</a:t>
            </a:r>
            <a:r>
              <a:rPr lang="en-GB" sz="4800" dirty="0">
                <a:solidFill>
                  <a:srgbClr val="0070C0"/>
                </a:solidFill>
              </a:rPr>
              <a:t> </a:t>
            </a:r>
            <a:r>
              <a:rPr lang="en-GB" sz="4800" dirty="0" err="1">
                <a:solidFill>
                  <a:srgbClr val="0070C0"/>
                </a:solidFill>
              </a:rPr>
              <a:t>Dysgu</a:t>
            </a:r>
            <a:r>
              <a:rPr lang="en-GB" sz="4800" dirty="0">
                <a:solidFill>
                  <a:srgbClr val="0070C0"/>
                </a:solidFill>
              </a:rPr>
              <a:t> a </a:t>
            </a:r>
            <a:r>
              <a:rPr lang="en-GB" sz="4800" dirty="0" err="1">
                <a:solidFill>
                  <a:srgbClr val="0070C0"/>
                </a:solidFill>
              </a:rPr>
              <a:t>Sgiliau</a:t>
            </a:r>
            <a:r>
              <a:rPr lang="en-GB" sz="4800" dirty="0">
                <a:solidFill>
                  <a:srgbClr val="0070C0"/>
                </a:solidFill>
              </a:rPr>
              <a:t>, 2019, t. 4).</a:t>
            </a:r>
          </a:p>
        </p:txBody>
      </p:sp>
    </p:spTree>
    <p:extLst>
      <p:ext uri="{BB962C8B-B14F-4D97-AF65-F5344CB8AC3E}">
        <p14:creationId xmlns:p14="http://schemas.microsoft.com/office/powerpoint/2010/main" val="1903596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ACF2B-03FF-147F-3D89-9F2AE6FB3FF3}"/>
              </a:ext>
            </a:extLst>
          </p:cNvPr>
          <p:cNvSpPr>
            <a:spLocks noGrp="1"/>
          </p:cNvSpPr>
          <p:nvPr>
            <p:ph type="title"/>
          </p:nvPr>
        </p:nvSpPr>
        <p:spPr>
          <a:xfrm>
            <a:off x="355076" y="198870"/>
            <a:ext cx="11481847" cy="1325563"/>
          </a:xfrm>
        </p:spPr>
        <p:txBody>
          <a:bodyPr>
            <a:normAutofit fontScale="90000"/>
          </a:bodyPr>
          <a:lstStyle/>
          <a:p>
            <a:br>
              <a:rPr lang="en-GB" dirty="0"/>
            </a:br>
            <a:r>
              <a:rPr lang="en-GB" sz="3600" dirty="0">
                <a:solidFill>
                  <a:srgbClr val="0070C0"/>
                </a:solidFill>
              </a:rPr>
              <a:t>Beth </a:t>
            </a:r>
            <a:r>
              <a:rPr lang="en-GB" sz="3600" dirty="0" err="1">
                <a:solidFill>
                  <a:srgbClr val="0070C0"/>
                </a:solidFill>
              </a:rPr>
              <a:t>rydyn</a:t>
            </a:r>
            <a:r>
              <a:rPr lang="en-GB" sz="3600" dirty="0">
                <a:solidFill>
                  <a:srgbClr val="0070C0"/>
                </a:solidFill>
              </a:rPr>
              <a:t> </a:t>
            </a:r>
            <a:r>
              <a:rPr lang="en-GB" sz="3600" dirty="0" err="1">
                <a:solidFill>
                  <a:srgbClr val="0070C0"/>
                </a:solidFill>
              </a:rPr>
              <a:t>ni'n</a:t>
            </a:r>
            <a:r>
              <a:rPr lang="en-GB" sz="3600" dirty="0">
                <a:solidFill>
                  <a:srgbClr val="0070C0"/>
                </a:solidFill>
              </a:rPr>
              <a:t> </a:t>
            </a:r>
            <a:r>
              <a:rPr lang="en-GB" sz="3600" dirty="0" err="1">
                <a:solidFill>
                  <a:srgbClr val="0070C0"/>
                </a:solidFill>
              </a:rPr>
              <a:t>ei</a:t>
            </a:r>
            <a:r>
              <a:rPr lang="en-GB" sz="3600" dirty="0">
                <a:solidFill>
                  <a:srgbClr val="0070C0"/>
                </a:solidFill>
              </a:rPr>
              <a:t> </a:t>
            </a:r>
            <a:r>
              <a:rPr lang="en-GB" sz="3600" dirty="0" err="1">
                <a:solidFill>
                  <a:srgbClr val="0070C0"/>
                </a:solidFill>
              </a:rPr>
              <a:t>wybod</a:t>
            </a:r>
            <a:r>
              <a:rPr lang="en-GB" sz="3600" dirty="0">
                <a:solidFill>
                  <a:srgbClr val="0070C0"/>
                </a:solidFill>
              </a:rPr>
              <a:t> am Waith </a:t>
            </a:r>
            <a:r>
              <a:rPr lang="en-GB" sz="3600" dirty="0" err="1">
                <a:solidFill>
                  <a:srgbClr val="0070C0"/>
                </a:solidFill>
              </a:rPr>
              <a:t>Ieuenctid</a:t>
            </a:r>
            <a:r>
              <a:rPr lang="en-GB" sz="3600" dirty="0">
                <a:solidFill>
                  <a:srgbClr val="0070C0"/>
                </a:solidFill>
              </a:rPr>
              <a:t>? </a:t>
            </a:r>
            <a:r>
              <a:rPr lang="en-GB" sz="3600" dirty="0"/>
              <a:t>/What do we know about Youth Work? </a:t>
            </a:r>
          </a:p>
        </p:txBody>
      </p:sp>
      <p:sp>
        <p:nvSpPr>
          <p:cNvPr id="3" name="Content Placeholder 2">
            <a:extLst>
              <a:ext uri="{FF2B5EF4-FFF2-40B4-BE49-F238E27FC236}">
                <a16:creationId xmlns:a16="http://schemas.microsoft.com/office/drawing/2014/main" id="{C29C9BBA-DCAB-5BC1-9216-C1B58D0526F5}"/>
              </a:ext>
            </a:extLst>
          </p:cNvPr>
          <p:cNvSpPr>
            <a:spLocks noGrp="1"/>
          </p:cNvSpPr>
          <p:nvPr>
            <p:ph sz="half" idx="1"/>
          </p:nvPr>
        </p:nvSpPr>
        <p:spPr>
          <a:xfrm>
            <a:off x="838200" y="1697809"/>
            <a:ext cx="5181600" cy="4351338"/>
          </a:xfrm>
        </p:spPr>
        <p:txBody>
          <a:bodyPr/>
          <a:lstStyle/>
          <a:p>
            <a:r>
              <a:rPr lang="en-GB" dirty="0">
                <a:solidFill>
                  <a:srgbClr val="0070C0"/>
                </a:solidFill>
              </a:rPr>
              <a:t>Beth </a:t>
            </a:r>
            <a:r>
              <a:rPr lang="en-GB" dirty="0" err="1">
                <a:solidFill>
                  <a:srgbClr val="0070C0"/>
                </a:solidFill>
              </a:rPr>
              <a:t>yw</a:t>
            </a:r>
            <a:r>
              <a:rPr lang="en-GB" dirty="0">
                <a:solidFill>
                  <a:srgbClr val="0070C0"/>
                </a:solidFill>
              </a:rPr>
              <a:t> </a:t>
            </a:r>
            <a:r>
              <a:rPr lang="en-GB" dirty="0" err="1">
                <a:solidFill>
                  <a:srgbClr val="0070C0"/>
                </a:solidFill>
              </a:rPr>
              <a:t>rôl</a:t>
            </a:r>
            <a:r>
              <a:rPr lang="en-GB" dirty="0">
                <a:solidFill>
                  <a:srgbClr val="0070C0"/>
                </a:solidFill>
              </a:rPr>
              <a:t> y </a:t>
            </a:r>
            <a:r>
              <a:rPr lang="en-GB" dirty="0" err="1">
                <a:solidFill>
                  <a:srgbClr val="0070C0"/>
                </a:solidFill>
              </a:rPr>
              <a:t>Gweithiwr</a:t>
            </a:r>
            <a:r>
              <a:rPr lang="en-GB" dirty="0">
                <a:solidFill>
                  <a:srgbClr val="0070C0"/>
                </a:solidFill>
              </a:rPr>
              <a:t> </a:t>
            </a:r>
            <a:r>
              <a:rPr lang="en-GB" dirty="0" err="1">
                <a:solidFill>
                  <a:srgbClr val="0070C0"/>
                </a:solidFill>
              </a:rPr>
              <a:t>Ieuenctid</a:t>
            </a:r>
            <a:r>
              <a:rPr lang="en-GB" dirty="0">
                <a:solidFill>
                  <a:srgbClr val="0070C0"/>
                </a:solidFill>
              </a:rPr>
              <a:t> y </a:t>
            </a:r>
            <a:r>
              <a:rPr lang="en-GB" dirty="0" err="1">
                <a:solidFill>
                  <a:srgbClr val="0070C0"/>
                </a:solidFill>
              </a:rPr>
              <a:t>dyddiau</a:t>
            </a:r>
            <a:r>
              <a:rPr lang="en-GB" dirty="0">
                <a:solidFill>
                  <a:srgbClr val="0070C0"/>
                </a:solidFill>
              </a:rPr>
              <a:t> </a:t>
            </a:r>
            <a:r>
              <a:rPr lang="en-GB" dirty="0" err="1">
                <a:solidFill>
                  <a:srgbClr val="0070C0"/>
                </a:solidFill>
              </a:rPr>
              <a:t>hyn</a:t>
            </a:r>
            <a:r>
              <a:rPr lang="en-GB" dirty="0">
                <a:solidFill>
                  <a:srgbClr val="0070C0"/>
                </a:solidFill>
              </a:rPr>
              <a:t>? </a:t>
            </a:r>
          </a:p>
          <a:p>
            <a:r>
              <a:rPr lang="en-GB" dirty="0">
                <a:solidFill>
                  <a:srgbClr val="0070C0"/>
                </a:solidFill>
              </a:rPr>
              <a:t>Beth </a:t>
            </a:r>
            <a:r>
              <a:rPr lang="en-GB" dirty="0" err="1">
                <a:solidFill>
                  <a:srgbClr val="0070C0"/>
                </a:solidFill>
              </a:rPr>
              <a:t>yw</a:t>
            </a:r>
            <a:r>
              <a:rPr lang="en-GB" dirty="0">
                <a:solidFill>
                  <a:srgbClr val="0070C0"/>
                </a:solidFill>
              </a:rPr>
              <a:t> </a:t>
            </a:r>
            <a:r>
              <a:rPr lang="en-GB" dirty="0" err="1">
                <a:solidFill>
                  <a:srgbClr val="0070C0"/>
                </a:solidFill>
              </a:rPr>
              <a:t>hunaniaeth</a:t>
            </a:r>
            <a:r>
              <a:rPr lang="en-GB" dirty="0">
                <a:solidFill>
                  <a:srgbClr val="0070C0"/>
                </a:solidFill>
              </a:rPr>
              <a:t> </a:t>
            </a:r>
            <a:r>
              <a:rPr lang="en-GB" dirty="0" err="1">
                <a:solidFill>
                  <a:srgbClr val="0070C0"/>
                </a:solidFill>
              </a:rPr>
              <a:t>broffesiynol</a:t>
            </a:r>
            <a:r>
              <a:rPr lang="en-GB" dirty="0">
                <a:solidFill>
                  <a:srgbClr val="0070C0"/>
                </a:solidFill>
              </a:rPr>
              <a:t> y </a:t>
            </a:r>
            <a:r>
              <a:rPr lang="en-GB" dirty="0" err="1">
                <a:solidFill>
                  <a:srgbClr val="0070C0"/>
                </a:solidFill>
              </a:rPr>
              <a:t>Gweithiwr</a:t>
            </a:r>
            <a:r>
              <a:rPr lang="en-GB" dirty="0">
                <a:solidFill>
                  <a:srgbClr val="0070C0"/>
                </a:solidFill>
              </a:rPr>
              <a:t> </a:t>
            </a:r>
            <a:r>
              <a:rPr lang="en-GB" dirty="0" err="1">
                <a:solidFill>
                  <a:srgbClr val="0070C0"/>
                </a:solidFill>
              </a:rPr>
              <a:t>Ieuenctid</a:t>
            </a:r>
            <a:r>
              <a:rPr lang="en-GB" dirty="0">
                <a:solidFill>
                  <a:srgbClr val="0070C0"/>
                </a:solidFill>
              </a:rPr>
              <a:t>? </a:t>
            </a:r>
          </a:p>
          <a:p>
            <a:r>
              <a:rPr lang="en-GB" dirty="0" err="1">
                <a:solidFill>
                  <a:srgbClr val="0070C0"/>
                </a:solidFill>
              </a:rPr>
              <a:t>Moeseg</a:t>
            </a:r>
            <a:r>
              <a:rPr lang="en-GB" dirty="0">
                <a:solidFill>
                  <a:srgbClr val="0070C0"/>
                </a:solidFill>
              </a:rPr>
              <a:t>, </a:t>
            </a:r>
            <a:r>
              <a:rPr lang="en-GB" dirty="0" err="1">
                <a:solidFill>
                  <a:srgbClr val="0070C0"/>
                </a:solidFill>
              </a:rPr>
              <a:t>beth</a:t>
            </a:r>
            <a:r>
              <a:rPr lang="en-GB" dirty="0">
                <a:solidFill>
                  <a:srgbClr val="0070C0"/>
                </a:solidFill>
              </a:rPr>
              <a:t> </a:t>
            </a:r>
            <a:r>
              <a:rPr lang="en-GB" dirty="0" err="1">
                <a:solidFill>
                  <a:srgbClr val="0070C0"/>
                </a:solidFill>
              </a:rPr>
              <a:t>ydynt</a:t>
            </a:r>
            <a:r>
              <a:rPr lang="en-GB" dirty="0">
                <a:solidFill>
                  <a:srgbClr val="0070C0"/>
                </a:solidFill>
              </a:rPr>
              <a:t> a </a:t>
            </a:r>
            <a:r>
              <a:rPr lang="en-GB" dirty="0" err="1">
                <a:solidFill>
                  <a:srgbClr val="0070C0"/>
                </a:solidFill>
              </a:rPr>
              <a:t>sut</a:t>
            </a:r>
            <a:r>
              <a:rPr lang="en-GB" dirty="0">
                <a:solidFill>
                  <a:srgbClr val="0070C0"/>
                </a:solidFill>
              </a:rPr>
              <a:t> </a:t>
            </a:r>
            <a:r>
              <a:rPr lang="en-GB" dirty="0" err="1">
                <a:solidFill>
                  <a:srgbClr val="0070C0"/>
                </a:solidFill>
              </a:rPr>
              <a:t>maent</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berthnasol</a:t>
            </a:r>
            <a:r>
              <a:rPr lang="en-GB" dirty="0">
                <a:solidFill>
                  <a:srgbClr val="0070C0"/>
                </a:solidFill>
              </a:rPr>
              <a:t> </a:t>
            </a:r>
            <a:r>
              <a:rPr lang="en-GB" dirty="0" err="1">
                <a:solidFill>
                  <a:srgbClr val="0070C0"/>
                </a:solidFill>
              </a:rPr>
              <a:t>i</a:t>
            </a:r>
            <a:r>
              <a:rPr lang="en-GB" dirty="0">
                <a:solidFill>
                  <a:srgbClr val="0070C0"/>
                </a:solidFill>
              </a:rPr>
              <a:t> Waith </a:t>
            </a:r>
            <a:r>
              <a:rPr lang="en-GB" dirty="0" err="1">
                <a:solidFill>
                  <a:srgbClr val="0070C0"/>
                </a:solidFill>
              </a:rPr>
              <a:t>Ieuenctid</a:t>
            </a:r>
            <a:r>
              <a:rPr lang="en-GB" dirty="0">
                <a:solidFill>
                  <a:srgbClr val="0070C0"/>
                </a:solidFill>
              </a:rPr>
              <a:t>?</a:t>
            </a:r>
          </a:p>
          <a:p>
            <a:r>
              <a:rPr lang="en-GB" dirty="0" err="1">
                <a:solidFill>
                  <a:srgbClr val="0070C0"/>
                </a:solidFill>
              </a:rPr>
              <a:t>Diogelu</a:t>
            </a:r>
            <a:r>
              <a:rPr lang="en-GB" dirty="0">
                <a:solidFill>
                  <a:srgbClr val="0070C0"/>
                </a:solidFill>
              </a:rPr>
              <a:t>, </a:t>
            </a:r>
            <a:r>
              <a:rPr lang="en-GB" dirty="0" err="1">
                <a:solidFill>
                  <a:srgbClr val="0070C0"/>
                </a:solidFill>
              </a:rPr>
              <a:t>beth</a:t>
            </a:r>
            <a:r>
              <a:rPr lang="en-GB" dirty="0">
                <a:solidFill>
                  <a:srgbClr val="0070C0"/>
                </a:solidFill>
              </a:rPr>
              <a:t> </a:t>
            </a:r>
            <a:r>
              <a:rPr lang="en-GB" dirty="0" err="1">
                <a:solidFill>
                  <a:srgbClr val="0070C0"/>
                </a:solidFill>
              </a:rPr>
              <a:t>yw</a:t>
            </a:r>
            <a:r>
              <a:rPr lang="en-GB" dirty="0">
                <a:solidFill>
                  <a:srgbClr val="0070C0"/>
                </a:solidFill>
              </a:rPr>
              <a:t> </a:t>
            </a:r>
            <a:r>
              <a:rPr lang="en-GB" dirty="0" err="1">
                <a:solidFill>
                  <a:srgbClr val="0070C0"/>
                </a:solidFill>
              </a:rPr>
              <a:t>hynny</a:t>
            </a:r>
            <a:r>
              <a:rPr lang="en-GB" dirty="0">
                <a:solidFill>
                  <a:srgbClr val="0070C0"/>
                </a:solidFill>
              </a:rPr>
              <a:t>?</a:t>
            </a:r>
          </a:p>
          <a:p>
            <a:r>
              <a:rPr lang="en-GB" dirty="0" err="1">
                <a:solidFill>
                  <a:srgbClr val="0070C0"/>
                </a:solidFill>
              </a:rPr>
              <a:t>Myfyrio</a:t>
            </a:r>
            <a:r>
              <a:rPr lang="en-GB" dirty="0">
                <a:solidFill>
                  <a:srgbClr val="0070C0"/>
                </a:solidFill>
              </a:rPr>
              <a:t>, </a:t>
            </a:r>
            <a:r>
              <a:rPr lang="en-GB" dirty="0" err="1">
                <a:solidFill>
                  <a:srgbClr val="0070C0"/>
                </a:solidFill>
              </a:rPr>
              <a:t>beth</a:t>
            </a:r>
            <a:r>
              <a:rPr lang="en-GB" dirty="0">
                <a:solidFill>
                  <a:srgbClr val="0070C0"/>
                </a:solidFill>
              </a:rPr>
              <a:t> </a:t>
            </a:r>
            <a:r>
              <a:rPr lang="en-GB" dirty="0" err="1">
                <a:solidFill>
                  <a:srgbClr val="0070C0"/>
                </a:solidFill>
              </a:rPr>
              <a:t>ydyw</a:t>
            </a:r>
            <a:r>
              <a:rPr lang="en-GB" dirty="0">
                <a:solidFill>
                  <a:srgbClr val="0070C0"/>
                </a:solidFill>
              </a:rPr>
              <a:t>? Y </a:t>
            </a:r>
            <a:r>
              <a:rPr lang="en-GB" dirty="0" err="1">
                <a:solidFill>
                  <a:srgbClr val="0070C0"/>
                </a:solidFill>
              </a:rPr>
              <a:t>swyddogaeth</a:t>
            </a:r>
            <a:r>
              <a:rPr lang="en-GB" dirty="0">
                <a:solidFill>
                  <a:srgbClr val="0070C0"/>
                </a:solidFill>
              </a:rPr>
              <a:t> </a:t>
            </a:r>
            <a:r>
              <a:rPr lang="en-GB" dirty="0" err="1">
                <a:solidFill>
                  <a:srgbClr val="0070C0"/>
                </a:solidFill>
              </a:rPr>
              <a:t>addysgol</a:t>
            </a:r>
            <a:r>
              <a:rPr lang="en-GB" dirty="0">
                <a:solidFill>
                  <a:srgbClr val="0070C0"/>
                </a:solidFill>
              </a:rPr>
              <a:t>.</a:t>
            </a:r>
          </a:p>
        </p:txBody>
      </p:sp>
      <p:sp>
        <p:nvSpPr>
          <p:cNvPr id="4" name="Content Placeholder 3">
            <a:extLst>
              <a:ext uri="{FF2B5EF4-FFF2-40B4-BE49-F238E27FC236}">
                <a16:creationId xmlns:a16="http://schemas.microsoft.com/office/drawing/2014/main" id="{086E8A77-76ED-D8A7-11BB-309EE76879A4}"/>
              </a:ext>
            </a:extLst>
          </p:cNvPr>
          <p:cNvSpPr>
            <a:spLocks noGrp="1"/>
          </p:cNvSpPr>
          <p:nvPr>
            <p:ph sz="half" idx="2"/>
          </p:nvPr>
        </p:nvSpPr>
        <p:spPr>
          <a:xfrm>
            <a:off x="6172200" y="1524433"/>
            <a:ext cx="5181600" cy="4652530"/>
          </a:xfrm>
        </p:spPr>
        <p:txBody>
          <a:bodyPr/>
          <a:lstStyle/>
          <a:p>
            <a:r>
              <a:rPr lang="en-GB" dirty="0"/>
              <a:t>What is the role of the Youth Worker these days?</a:t>
            </a:r>
          </a:p>
          <a:p>
            <a:r>
              <a:rPr lang="en-GB" dirty="0"/>
              <a:t>What is professional identity of the Youth Worker? </a:t>
            </a:r>
          </a:p>
          <a:p>
            <a:r>
              <a:rPr lang="en-GB" dirty="0"/>
              <a:t>Ethics, what are they and how do they apply to Youth Work?</a:t>
            </a:r>
          </a:p>
          <a:p>
            <a:r>
              <a:rPr lang="en-GB" dirty="0"/>
              <a:t>Safeguarding, what is that?</a:t>
            </a:r>
          </a:p>
          <a:p>
            <a:r>
              <a:rPr lang="en-GB" dirty="0"/>
              <a:t>Reflection, what is it? </a:t>
            </a:r>
          </a:p>
          <a:p>
            <a:r>
              <a:rPr lang="en-GB" dirty="0"/>
              <a:t>The educational function.</a:t>
            </a:r>
          </a:p>
        </p:txBody>
      </p:sp>
    </p:spTree>
    <p:extLst>
      <p:ext uri="{BB962C8B-B14F-4D97-AF65-F5344CB8AC3E}">
        <p14:creationId xmlns:p14="http://schemas.microsoft.com/office/powerpoint/2010/main" val="1345488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74477-83EF-8DE2-D3A4-C9E24CDA6115}"/>
              </a:ext>
            </a:extLst>
          </p:cNvPr>
          <p:cNvSpPr>
            <a:spLocks noGrp="1"/>
          </p:cNvSpPr>
          <p:nvPr>
            <p:ph type="title"/>
          </p:nvPr>
        </p:nvSpPr>
        <p:spPr/>
        <p:txBody>
          <a:bodyPr/>
          <a:lstStyle/>
          <a:p>
            <a:r>
              <a:rPr lang="en-GB" dirty="0" err="1">
                <a:solidFill>
                  <a:srgbClr val="0070C0"/>
                </a:solidFill>
              </a:rPr>
              <a:t>Moeseg</a:t>
            </a:r>
            <a:r>
              <a:rPr lang="en-GB" dirty="0">
                <a:solidFill>
                  <a:srgbClr val="0070C0"/>
                </a:solidFill>
              </a:rPr>
              <a:t> </a:t>
            </a:r>
            <a:r>
              <a:rPr lang="en-GB" dirty="0" err="1">
                <a:solidFill>
                  <a:srgbClr val="0070C0"/>
                </a:solidFill>
              </a:rPr>
              <a:t>broffesiynol</a:t>
            </a:r>
            <a:r>
              <a:rPr lang="en-GB" dirty="0">
                <a:solidFill>
                  <a:srgbClr val="0070C0"/>
                </a:solidFill>
              </a:rPr>
              <a:t> a Gwaith </a:t>
            </a:r>
            <a:r>
              <a:rPr lang="en-GB" dirty="0" err="1">
                <a:solidFill>
                  <a:srgbClr val="0070C0"/>
                </a:solidFill>
              </a:rPr>
              <a:t>Ieuenctid</a:t>
            </a:r>
            <a:r>
              <a:rPr lang="en-GB" dirty="0">
                <a:solidFill>
                  <a:srgbClr val="0070C0"/>
                </a:solidFill>
              </a:rPr>
              <a:t>/ </a:t>
            </a:r>
            <a:r>
              <a:rPr lang="en-GB" dirty="0"/>
              <a:t>Professional ethics and Youth Work</a:t>
            </a:r>
          </a:p>
        </p:txBody>
      </p:sp>
      <p:sp>
        <p:nvSpPr>
          <p:cNvPr id="3" name="Content Placeholder 2">
            <a:extLst>
              <a:ext uri="{FF2B5EF4-FFF2-40B4-BE49-F238E27FC236}">
                <a16:creationId xmlns:a16="http://schemas.microsoft.com/office/drawing/2014/main" id="{37C1705E-0C67-1089-6260-7107BDF40C46}"/>
              </a:ext>
            </a:extLst>
          </p:cNvPr>
          <p:cNvSpPr>
            <a:spLocks noGrp="1"/>
          </p:cNvSpPr>
          <p:nvPr>
            <p:ph sz="half" idx="1"/>
          </p:nvPr>
        </p:nvSpPr>
        <p:spPr>
          <a:xfrm>
            <a:off x="674410" y="1561818"/>
            <a:ext cx="5181600" cy="4351338"/>
          </a:xfrm>
        </p:spPr>
        <p:txBody>
          <a:bodyPr>
            <a:normAutofit fontScale="92500" lnSpcReduction="20000"/>
          </a:bodyPr>
          <a:lstStyle/>
          <a:p>
            <a:r>
              <a:rPr lang="en-GB" dirty="0" err="1">
                <a:solidFill>
                  <a:srgbClr val="0070C0"/>
                </a:solidFill>
              </a:rPr>
              <a:t>Disgrifiwyd</a:t>
            </a:r>
            <a:r>
              <a:rPr lang="en-GB" dirty="0">
                <a:solidFill>
                  <a:srgbClr val="0070C0"/>
                </a:solidFill>
              </a:rPr>
              <a:t> </a:t>
            </a:r>
            <a:r>
              <a:rPr lang="en-GB" dirty="0" err="1">
                <a:solidFill>
                  <a:srgbClr val="0070C0"/>
                </a:solidFill>
              </a:rPr>
              <a:t>moeseg</a:t>
            </a:r>
            <a:r>
              <a:rPr lang="en-GB" dirty="0">
                <a:solidFill>
                  <a:srgbClr val="0070C0"/>
                </a:solidFill>
              </a:rPr>
              <a:t> </a:t>
            </a:r>
            <a:r>
              <a:rPr lang="en-GB" dirty="0" err="1">
                <a:solidFill>
                  <a:srgbClr val="0070C0"/>
                </a:solidFill>
              </a:rPr>
              <a:t>broffesiynol</a:t>
            </a:r>
            <a:r>
              <a:rPr lang="en-GB" dirty="0">
                <a:solidFill>
                  <a:srgbClr val="0070C0"/>
                </a:solidFill>
              </a:rPr>
              <a:t> </a:t>
            </a:r>
            <a:r>
              <a:rPr lang="en-GB" dirty="0" err="1">
                <a:solidFill>
                  <a:srgbClr val="0070C0"/>
                </a:solidFill>
              </a:rPr>
              <a:t>fel</a:t>
            </a:r>
            <a:r>
              <a:rPr lang="en-GB" dirty="0">
                <a:solidFill>
                  <a:srgbClr val="0070C0"/>
                </a:solidFill>
              </a:rPr>
              <a:t>:</a:t>
            </a:r>
          </a:p>
          <a:p>
            <a:endParaRPr lang="en-GB" dirty="0">
              <a:solidFill>
                <a:srgbClr val="0070C0"/>
              </a:solidFill>
            </a:endParaRPr>
          </a:p>
          <a:p>
            <a:r>
              <a:rPr lang="en-GB" dirty="0" err="1">
                <a:solidFill>
                  <a:srgbClr val="0070C0"/>
                </a:solidFill>
              </a:rPr>
              <a:t>Astudiaeth</a:t>
            </a:r>
            <a:r>
              <a:rPr lang="en-GB" dirty="0">
                <a:solidFill>
                  <a:srgbClr val="0070C0"/>
                </a:solidFill>
              </a:rPr>
              <a:t> o </a:t>
            </a:r>
            <a:r>
              <a:rPr lang="en-GB" dirty="0" err="1">
                <a:solidFill>
                  <a:srgbClr val="0070C0"/>
                </a:solidFill>
              </a:rPr>
              <a:t>faterion</a:t>
            </a:r>
            <a:r>
              <a:rPr lang="en-GB" dirty="0">
                <a:solidFill>
                  <a:srgbClr val="0070C0"/>
                </a:solidFill>
              </a:rPr>
              <a:t> </a:t>
            </a:r>
            <a:r>
              <a:rPr lang="en-GB" dirty="0" err="1">
                <a:solidFill>
                  <a:srgbClr val="0070C0"/>
                </a:solidFill>
              </a:rPr>
              <a:t>moesegol</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codi</a:t>
            </a:r>
            <a:r>
              <a:rPr lang="en-GB" dirty="0">
                <a:solidFill>
                  <a:srgbClr val="0070C0"/>
                </a:solidFill>
              </a:rPr>
              <a:t> </a:t>
            </a:r>
            <a:r>
              <a:rPr lang="en-GB" dirty="0" err="1">
                <a:solidFill>
                  <a:srgbClr val="0070C0"/>
                </a:solidFill>
              </a:rPr>
              <a:t>yng</a:t>
            </a:r>
            <a:r>
              <a:rPr lang="en-GB" dirty="0">
                <a:solidFill>
                  <a:srgbClr val="0070C0"/>
                </a:solidFill>
              </a:rPr>
              <a:t> </a:t>
            </a:r>
            <a:r>
              <a:rPr lang="en-GB" dirty="0" err="1">
                <a:solidFill>
                  <a:srgbClr val="0070C0"/>
                </a:solidFill>
              </a:rPr>
              <a:t>nghyd-destun</a:t>
            </a:r>
            <a:r>
              <a:rPr lang="en-GB" dirty="0">
                <a:solidFill>
                  <a:srgbClr val="0070C0"/>
                </a:solidFill>
              </a:rPr>
              <a:t> </a:t>
            </a:r>
            <a:r>
              <a:rPr lang="en-GB" dirty="0" err="1">
                <a:solidFill>
                  <a:srgbClr val="0070C0"/>
                </a:solidFill>
              </a:rPr>
              <a:t>pobl</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gwneud</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gwaith</a:t>
            </a:r>
            <a:r>
              <a:rPr lang="en-GB" dirty="0">
                <a:solidFill>
                  <a:srgbClr val="0070C0"/>
                </a:solidFill>
              </a:rPr>
              <a:t>’</a:t>
            </a:r>
          </a:p>
          <a:p>
            <a:r>
              <a:rPr lang="en-GB" dirty="0">
                <a:solidFill>
                  <a:srgbClr val="0070C0"/>
                </a:solidFill>
              </a:rPr>
              <a:t>‘Mae'n </a:t>
            </a:r>
            <a:r>
              <a:rPr lang="en-GB" dirty="0" err="1">
                <a:solidFill>
                  <a:srgbClr val="0070C0"/>
                </a:solidFill>
              </a:rPr>
              <a:t>cwmpasu'r</a:t>
            </a:r>
            <a:r>
              <a:rPr lang="en-GB" dirty="0">
                <a:solidFill>
                  <a:srgbClr val="0070C0"/>
                </a:solidFill>
              </a:rPr>
              <a:t> </a:t>
            </a:r>
            <a:r>
              <a:rPr lang="en-GB" dirty="0" err="1">
                <a:solidFill>
                  <a:srgbClr val="0070C0"/>
                </a:solidFill>
              </a:rPr>
              <a:t>rhinweddau</a:t>
            </a:r>
            <a:r>
              <a:rPr lang="en-GB" dirty="0">
                <a:solidFill>
                  <a:srgbClr val="0070C0"/>
                </a:solidFill>
              </a:rPr>
              <a:t> </a:t>
            </a:r>
            <a:r>
              <a:rPr lang="en-GB" dirty="0" err="1">
                <a:solidFill>
                  <a:srgbClr val="0070C0"/>
                </a:solidFill>
              </a:rPr>
              <a:t>arbennig</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ofynnol</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rhwymedigaethau</a:t>
            </a:r>
            <a:r>
              <a:rPr lang="en-GB" dirty="0">
                <a:solidFill>
                  <a:srgbClr val="0070C0"/>
                </a:solidFill>
              </a:rPr>
              <a:t> y </a:t>
            </a:r>
            <a:r>
              <a:rPr lang="en-GB" dirty="0" err="1">
                <a:solidFill>
                  <a:srgbClr val="0070C0"/>
                </a:solidFill>
              </a:rPr>
              <a:t>mae</a:t>
            </a:r>
            <a:r>
              <a:rPr lang="en-GB" dirty="0">
                <a:solidFill>
                  <a:srgbClr val="0070C0"/>
                </a:solidFill>
              </a:rPr>
              <a:t> person </a:t>
            </a:r>
            <a:r>
              <a:rPr lang="en-GB" dirty="0" err="1">
                <a:solidFill>
                  <a:srgbClr val="0070C0"/>
                </a:solidFill>
              </a:rPr>
              <a:t>mewn</a:t>
            </a:r>
            <a:r>
              <a:rPr lang="en-GB" dirty="0">
                <a:solidFill>
                  <a:srgbClr val="0070C0"/>
                </a:solidFill>
              </a:rPr>
              <a:t> </a:t>
            </a:r>
            <a:r>
              <a:rPr lang="en-GB" dirty="0" err="1">
                <a:solidFill>
                  <a:srgbClr val="0070C0"/>
                </a:solidFill>
              </a:rPr>
              <a:t>rôl</a:t>
            </a:r>
            <a:r>
              <a:rPr lang="en-GB" dirty="0">
                <a:solidFill>
                  <a:srgbClr val="0070C0"/>
                </a:solidFill>
              </a:rPr>
              <a:t> </a:t>
            </a:r>
            <a:r>
              <a:rPr lang="en-GB" dirty="0" err="1">
                <a:solidFill>
                  <a:srgbClr val="0070C0"/>
                </a:solidFill>
              </a:rPr>
              <a:t>waith</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cymryd</a:t>
            </a:r>
            <a:r>
              <a:rPr lang="en-GB" dirty="0">
                <a:solidFill>
                  <a:srgbClr val="0070C0"/>
                </a:solidFill>
              </a:rPr>
              <a:t>, </a:t>
            </a:r>
            <a:r>
              <a:rPr lang="en-GB" dirty="0" err="1">
                <a:solidFill>
                  <a:srgbClr val="0070C0"/>
                </a:solidFill>
              </a:rPr>
              <a:t>sut</a:t>
            </a:r>
            <a:r>
              <a:rPr lang="en-GB" dirty="0">
                <a:solidFill>
                  <a:srgbClr val="0070C0"/>
                </a:solidFill>
              </a:rPr>
              <a:t> </a:t>
            </a:r>
            <a:r>
              <a:rPr lang="en-GB" dirty="0" err="1">
                <a:solidFill>
                  <a:srgbClr val="0070C0"/>
                </a:solidFill>
              </a:rPr>
              <a:t>mae'r</a:t>
            </a:r>
            <a:r>
              <a:rPr lang="en-GB" dirty="0">
                <a:solidFill>
                  <a:srgbClr val="0070C0"/>
                </a:solidFill>
              </a:rPr>
              <a:t> </a:t>
            </a:r>
            <a:r>
              <a:rPr lang="en-GB" dirty="0" err="1">
                <a:solidFill>
                  <a:srgbClr val="0070C0"/>
                </a:solidFill>
              </a:rPr>
              <a:t>rhinweddau</a:t>
            </a:r>
            <a:r>
              <a:rPr lang="en-GB" dirty="0">
                <a:solidFill>
                  <a:srgbClr val="0070C0"/>
                </a:solidFill>
              </a:rPr>
              <a:t> </a:t>
            </a:r>
            <a:r>
              <a:rPr lang="en-GB" dirty="0" err="1">
                <a:solidFill>
                  <a:srgbClr val="0070C0"/>
                </a:solidFill>
              </a:rPr>
              <a:t>hyn</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cael</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diffinio</a:t>
            </a:r>
            <a:r>
              <a:rPr lang="en-GB" dirty="0">
                <a:solidFill>
                  <a:srgbClr val="0070C0"/>
                </a:solidFill>
              </a:rPr>
              <a:t> </a:t>
            </a:r>
            <a:r>
              <a:rPr lang="en-GB" dirty="0" err="1">
                <a:solidFill>
                  <a:srgbClr val="0070C0"/>
                </a:solidFill>
              </a:rPr>
              <a:t>a'u</a:t>
            </a:r>
            <a:r>
              <a:rPr lang="en-GB" dirty="0">
                <a:solidFill>
                  <a:srgbClr val="0070C0"/>
                </a:solidFill>
              </a:rPr>
              <a:t> </a:t>
            </a:r>
            <a:r>
              <a:rPr lang="en-GB" dirty="0" err="1">
                <a:solidFill>
                  <a:srgbClr val="0070C0"/>
                </a:solidFill>
              </a:rPr>
              <a:t>gweithredu</a:t>
            </a:r>
            <a:r>
              <a:rPr lang="en-GB" dirty="0">
                <a:solidFill>
                  <a:srgbClr val="0070C0"/>
                </a:solidFill>
              </a:rPr>
              <a:t>’</a:t>
            </a:r>
          </a:p>
          <a:p>
            <a:pPr marL="0" indent="0" algn="r">
              <a:buNone/>
            </a:pPr>
            <a:r>
              <a:rPr lang="en-GB" dirty="0">
                <a:solidFill>
                  <a:srgbClr val="0070C0"/>
                </a:solidFill>
              </a:rPr>
              <a:t>(Banks, 2004, t.5).</a:t>
            </a:r>
          </a:p>
        </p:txBody>
      </p:sp>
      <p:sp>
        <p:nvSpPr>
          <p:cNvPr id="4" name="Content Placeholder 3">
            <a:extLst>
              <a:ext uri="{FF2B5EF4-FFF2-40B4-BE49-F238E27FC236}">
                <a16:creationId xmlns:a16="http://schemas.microsoft.com/office/drawing/2014/main" id="{37838C67-68D8-5CDA-7F24-8980AFE14786}"/>
              </a:ext>
            </a:extLst>
          </p:cNvPr>
          <p:cNvSpPr>
            <a:spLocks noGrp="1"/>
          </p:cNvSpPr>
          <p:nvPr>
            <p:ph sz="half" idx="2"/>
          </p:nvPr>
        </p:nvSpPr>
        <p:spPr>
          <a:xfrm>
            <a:off x="6172200" y="1561817"/>
            <a:ext cx="5181600" cy="4351338"/>
          </a:xfrm>
        </p:spPr>
        <p:txBody>
          <a:bodyPr>
            <a:normAutofit fontScale="92500" lnSpcReduction="20000"/>
          </a:bodyPr>
          <a:lstStyle/>
          <a:p>
            <a:r>
              <a:rPr lang="en-GB" dirty="0"/>
              <a:t>Professional ethics has been described as:</a:t>
            </a:r>
          </a:p>
          <a:p>
            <a:pPr marL="0" indent="0">
              <a:buNone/>
            </a:pPr>
            <a:endParaRPr lang="en-GB" dirty="0"/>
          </a:p>
          <a:p>
            <a:pPr lvl="1"/>
            <a:r>
              <a:rPr lang="en-GB" dirty="0"/>
              <a:t>The study of ethical issues arising in the context of people doing their work’ </a:t>
            </a:r>
          </a:p>
          <a:p>
            <a:pPr lvl="1"/>
            <a:endParaRPr lang="en-GB" dirty="0"/>
          </a:p>
          <a:p>
            <a:pPr lvl="1"/>
            <a:r>
              <a:rPr lang="en-GB" dirty="0"/>
              <a:t>‘It covers the special virtues required and obligations taken on by a person in a work role, how these virtues are defined and implemented’</a:t>
            </a:r>
          </a:p>
          <a:p>
            <a:pPr marL="457200" lvl="1" indent="0" algn="r">
              <a:buNone/>
            </a:pPr>
            <a:r>
              <a:rPr lang="en-GB" dirty="0"/>
              <a:t>		(Banks, 2004, p.5).</a:t>
            </a:r>
          </a:p>
          <a:p>
            <a:endParaRPr lang="en-GB" dirty="0"/>
          </a:p>
        </p:txBody>
      </p:sp>
    </p:spTree>
    <p:extLst>
      <p:ext uri="{BB962C8B-B14F-4D97-AF65-F5344CB8AC3E}">
        <p14:creationId xmlns:p14="http://schemas.microsoft.com/office/powerpoint/2010/main" val="1197411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4D9FF-61A3-3FDA-5E3E-4E1CB437D9B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E020FFC-F83D-1BAD-6E9E-B82BE75EFE1C}"/>
              </a:ext>
            </a:extLst>
          </p:cNvPr>
          <p:cNvSpPr>
            <a:spLocks noGrp="1"/>
          </p:cNvSpPr>
          <p:nvPr>
            <p:ph sz="half" idx="1"/>
          </p:nvPr>
        </p:nvSpPr>
        <p:spPr>
          <a:xfrm>
            <a:off x="838200" y="1628981"/>
            <a:ext cx="5181600" cy="4351338"/>
          </a:xfrm>
        </p:spPr>
        <p:txBody>
          <a:bodyPr>
            <a:normAutofit fontScale="92500" lnSpcReduction="20000"/>
          </a:bodyPr>
          <a:lstStyle/>
          <a:p>
            <a:r>
              <a:rPr lang="en-GB" dirty="0">
                <a:solidFill>
                  <a:srgbClr val="0070C0"/>
                </a:solidFill>
              </a:rPr>
              <a:t>Mae </a:t>
            </a:r>
            <a:r>
              <a:rPr lang="en-GB" dirty="0" err="1">
                <a:solidFill>
                  <a:srgbClr val="0070C0"/>
                </a:solidFill>
              </a:rPr>
              <a:t>nodweddion</a:t>
            </a:r>
            <a:r>
              <a:rPr lang="en-GB" dirty="0">
                <a:solidFill>
                  <a:srgbClr val="0070C0"/>
                </a:solidFill>
              </a:rPr>
              <a:t> </a:t>
            </a:r>
            <a:r>
              <a:rPr lang="en-GB" dirty="0" err="1">
                <a:solidFill>
                  <a:srgbClr val="0070C0"/>
                </a:solidFill>
              </a:rPr>
              <a:t>proffesiwn</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cynnwys</a:t>
            </a:r>
            <a:r>
              <a:rPr lang="en-GB" dirty="0">
                <a:solidFill>
                  <a:srgbClr val="0070C0"/>
                </a:solidFill>
              </a:rPr>
              <a:t>:</a:t>
            </a:r>
          </a:p>
          <a:p>
            <a:endParaRPr lang="en-GB" dirty="0">
              <a:solidFill>
                <a:srgbClr val="0070C0"/>
              </a:solidFill>
            </a:endParaRPr>
          </a:p>
          <a:p>
            <a:r>
              <a:rPr lang="en-GB" dirty="0">
                <a:solidFill>
                  <a:srgbClr val="0070C0"/>
                </a:solidFill>
              </a:rPr>
              <a:t>Cymdeithas </a:t>
            </a:r>
            <a:r>
              <a:rPr lang="en-GB" dirty="0" err="1">
                <a:solidFill>
                  <a:srgbClr val="0070C0"/>
                </a:solidFill>
              </a:rPr>
              <a:t>broffesiynol</a:t>
            </a:r>
            <a:endParaRPr lang="en-GB" dirty="0">
              <a:solidFill>
                <a:srgbClr val="0070C0"/>
              </a:solidFill>
            </a:endParaRPr>
          </a:p>
          <a:p>
            <a:r>
              <a:rPr lang="en-GB" dirty="0">
                <a:solidFill>
                  <a:srgbClr val="0070C0"/>
                </a:solidFill>
              </a:rPr>
              <a:t>Cod </a:t>
            </a:r>
            <a:r>
              <a:rPr lang="en-GB" dirty="0" err="1">
                <a:solidFill>
                  <a:srgbClr val="0070C0"/>
                </a:solidFill>
              </a:rPr>
              <a:t>moeseg</a:t>
            </a:r>
            <a:endParaRPr lang="en-GB" dirty="0">
              <a:solidFill>
                <a:srgbClr val="0070C0"/>
              </a:solidFill>
            </a:endParaRPr>
          </a:p>
          <a:p>
            <a:r>
              <a:rPr lang="en-GB" dirty="0">
                <a:solidFill>
                  <a:srgbClr val="0070C0"/>
                </a:solidFill>
              </a:rPr>
              <a:t>System </a:t>
            </a:r>
            <a:r>
              <a:rPr lang="en-GB" dirty="0" err="1">
                <a:solidFill>
                  <a:srgbClr val="0070C0"/>
                </a:solidFill>
              </a:rPr>
              <a:t>gymhwyso</a:t>
            </a:r>
            <a:endParaRPr lang="en-GB" dirty="0">
              <a:solidFill>
                <a:srgbClr val="0070C0"/>
              </a:solidFill>
            </a:endParaRPr>
          </a:p>
          <a:p>
            <a:r>
              <a:rPr lang="en-GB" dirty="0" err="1">
                <a:solidFill>
                  <a:srgbClr val="0070C0"/>
                </a:solidFill>
              </a:rPr>
              <a:t>Mynediad</a:t>
            </a:r>
            <a:r>
              <a:rPr lang="en-GB" dirty="0">
                <a:solidFill>
                  <a:srgbClr val="0070C0"/>
                </a:solidFill>
              </a:rPr>
              <a:t> </a:t>
            </a:r>
            <a:r>
              <a:rPr lang="en-GB" dirty="0" err="1">
                <a:solidFill>
                  <a:srgbClr val="0070C0"/>
                </a:solidFill>
              </a:rPr>
              <a:t>rheoledig</a:t>
            </a:r>
            <a:endParaRPr lang="en-GB" dirty="0">
              <a:solidFill>
                <a:srgbClr val="0070C0"/>
              </a:solidFill>
            </a:endParaRPr>
          </a:p>
          <a:p>
            <a:r>
              <a:rPr lang="en-GB" dirty="0" err="1">
                <a:solidFill>
                  <a:srgbClr val="0070C0"/>
                </a:solidFill>
              </a:rPr>
              <a:t>Trwyddedu</a:t>
            </a:r>
            <a:r>
              <a:rPr lang="en-GB" dirty="0">
                <a:solidFill>
                  <a:srgbClr val="0070C0"/>
                </a:solidFill>
              </a:rPr>
              <a:t> </a:t>
            </a:r>
            <a:r>
              <a:rPr lang="en-GB" dirty="0" err="1">
                <a:solidFill>
                  <a:srgbClr val="0070C0"/>
                </a:solidFill>
              </a:rPr>
              <a:t>ymarferwyr</a:t>
            </a:r>
            <a:r>
              <a:rPr lang="en-GB" dirty="0">
                <a:solidFill>
                  <a:srgbClr val="0070C0"/>
                </a:solidFill>
              </a:rPr>
              <a:t> </a:t>
            </a:r>
            <a:r>
              <a:rPr lang="en-GB" dirty="0" err="1">
                <a:solidFill>
                  <a:srgbClr val="0070C0"/>
                </a:solidFill>
              </a:rPr>
              <a:t>gan</a:t>
            </a:r>
            <a:r>
              <a:rPr lang="en-GB" dirty="0">
                <a:solidFill>
                  <a:srgbClr val="0070C0"/>
                </a:solidFill>
              </a:rPr>
              <a:t> y </a:t>
            </a:r>
            <a:r>
              <a:rPr lang="en-GB" dirty="0" err="1">
                <a:solidFill>
                  <a:srgbClr val="0070C0"/>
                </a:solidFill>
              </a:rPr>
              <a:t>wladwriaeth</a:t>
            </a:r>
            <a:endParaRPr lang="en-GB" dirty="0">
              <a:solidFill>
                <a:srgbClr val="0070C0"/>
              </a:solidFill>
            </a:endParaRPr>
          </a:p>
          <a:p>
            <a:r>
              <a:rPr lang="en-GB" dirty="0" err="1">
                <a:solidFill>
                  <a:srgbClr val="0070C0"/>
                </a:solidFill>
              </a:rPr>
              <a:t>Corff</a:t>
            </a:r>
            <a:r>
              <a:rPr lang="en-GB" dirty="0">
                <a:solidFill>
                  <a:srgbClr val="0070C0"/>
                </a:solidFill>
              </a:rPr>
              <a:t> </a:t>
            </a:r>
            <a:r>
              <a:rPr lang="en-GB" dirty="0" err="1">
                <a:solidFill>
                  <a:srgbClr val="0070C0"/>
                </a:solidFill>
              </a:rPr>
              <a:t>gwybodaeth</a:t>
            </a:r>
            <a:r>
              <a:rPr lang="en-GB" dirty="0">
                <a:solidFill>
                  <a:srgbClr val="0070C0"/>
                </a:solidFill>
              </a:rPr>
              <a:t> </a:t>
            </a:r>
            <a:r>
              <a:rPr lang="en-GB" dirty="0" err="1">
                <a:solidFill>
                  <a:srgbClr val="0070C0"/>
                </a:solidFill>
              </a:rPr>
              <a:t>arbenigol</a:t>
            </a:r>
            <a:r>
              <a:rPr lang="en-GB" dirty="0">
                <a:solidFill>
                  <a:srgbClr val="0070C0"/>
                </a:solidFill>
              </a:rPr>
              <a:t> neu </a:t>
            </a:r>
            <a:r>
              <a:rPr lang="en-GB" dirty="0" err="1">
                <a:solidFill>
                  <a:srgbClr val="0070C0"/>
                </a:solidFill>
              </a:rPr>
              <a:t>esoterig</a:t>
            </a:r>
            <a:endParaRPr lang="en-GB" dirty="0">
              <a:solidFill>
                <a:srgbClr val="0070C0"/>
              </a:solidFill>
            </a:endParaRPr>
          </a:p>
        </p:txBody>
      </p:sp>
      <p:sp>
        <p:nvSpPr>
          <p:cNvPr id="4" name="Content Placeholder 3">
            <a:extLst>
              <a:ext uri="{FF2B5EF4-FFF2-40B4-BE49-F238E27FC236}">
                <a16:creationId xmlns:a16="http://schemas.microsoft.com/office/drawing/2014/main" id="{68F28EBC-E295-8FC7-AE92-A1C3E5141E9C}"/>
              </a:ext>
            </a:extLst>
          </p:cNvPr>
          <p:cNvSpPr>
            <a:spLocks noGrp="1"/>
          </p:cNvSpPr>
          <p:nvPr>
            <p:ph sz="half" idx="2"/>
          </p:nvPr>
        </p:nvSpPr>
        <p:spPr/>
        <p:txBody>
          <a:bodyPr>
            <a:normAutofit fontScale="92500" lnSpcReduction="20000"/>
          </a:bodyPr>
          <a:lstStyle/>
          <a:p>
            <a:r>
              <a:rPr lang="en-GB" sz="2600" dirty="0"/>
              <a:t>Traits of a profession include:</a:t>
            </a:r>
          </a:p>
          <a:p>
            <a:pPr marL="0" indent="0">
              <a:buNone/>
            </a:pPr>
            <a:endParaRPr lang="en-GB" sz="2600" dirty="0"/>
          </a:p>
          <a:p>
            <a:pPr lvl="1"/>
            <a:r>
              <a:rPr lang="en-GB" sz="2600" dirty="0"/>
              <a:t>Professional association</a:t>
            </a:r>
          </a:p>
          <a:p>
            <a:pPr lvl="1"/>
            <a:r>
              <a:rPr lang="en-GB" sz="2600" dirty="0"/>
              <a:t>A code of ethics</a:t>
            </a:r>
          </a:p>
          <a:p>
            <a:pPr lvl="1"/>
            <a:r>
              <a:rPr lang="en-GB" sz="2600" dirty="0"/>
              <a:t>A system of qualification </a:t>
            </a:r>
          </a:p>
          <a:p>
            <a:pPr lvl="1"/>
            <a:r>
              <a:rPr lang="en-GB" sz="2600" dirty="0"/>
              <a:t>Controlled entry</a:t>
            </a:r>
          </a:p>
          <a:p>
            <a:pPr lvl="1"/>
            <a:r>
              <a:rPr lang="en-GB" sz="2600" dirty="0"/>
              <a:t>State licencing of practitioners</a:t>
            </a:r>
          </a:p>
          <a:p>
            <a:pPr lvl="1"/>
            <a:r>
              <a:rPr lang="en-GB" sz="2600" dirty="0"/>
              <a:t>Specialist or esoteric body of knowledge</a:t>
            </a:r>
          </a:p>
        </p:txBody>
      </p:sp>
    </p:spTree>
    <p:extLst>
      <p:ext uri="{BB962C8B-B14F-4D97-AF65-F5344CB8AC3E}">
        <p14:creationId xmlns:p14="http://schemas.microsoft.com/office/powerpoint/2010/main" val="1711648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AC153-6ACA-58EE-5968-3B2F90E1AE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5D7D8C3-F546-6B97-5ED4-38E38FB9D572}"/>
              </a:ext>
            </a:extLst>
          </p:cNvPr>
          <p:cNvSpPr>
            <a:spLocks noGrp="1"/>
          </p:cNvSpPr>
          <p:nvPr>
            <p:ph sz="half" idx="1"/>
          </p:nvPr>
        </p:nvSpPr>
        <p:spPr>
          <a:xfrm>
            <a:off x="838200" y="1678145"/>
            <a:ext cx="5181600" cy="4351338"/>
          </a:xfrm>
        </p:spPr>
        <p:txBody>
          <a:bodyPr>
            <a:normAutofit lnSpcReduction="10000"/>
          </a:bodyPr>
          <a:lstStyle/>
          <a:p>
            <a:r>
              <a:rPr lang="en-GB" dirty="0">
                <a:solidFill>
                  <a:srgbClr val="0070C0"/>
                </a:solidFill>
              </a:rPr>
              <a:t>Mae </a:t>
            </a:r>
            <a:r>
              <a:rPr lang="en-GB" dirty="0" err="1">
                <a:solidFill>
                  <a:srgbClr val="0070C0"/>
                </a:solidFill>
              </a:rPr>
              <a:t>rhai</a:t>
            </a:r>
            <a:r>
              <a:rPr lang="en-GB" dirty="0">
                <a:solidFill>
                  <a:srgbClr val="0070C0"/>
                </a:solidFill>
              </a:rPr>
              <a:t> </a:t>
            </a:r>
            <a:r>
              <a:rPr lang="en-GB" dirty="0" err="1">
                <a:solidFill>
                  <a:srgbClr val="0070C0"/>
                </a:solidFill>
              </a:rPr>
              <a:t>gwrthddywediadau</a:t>
            </a:r>
            <a:r>
              <a:rPr lang="en-GB" dirty="0">
                <a:solidFill>
                  <a:srgbClr val="0070C0"/>
                </a:solidFill>
              </a:rPr>
              <a:t> </a:t>
            </a:r>
            <a:r>
              <a:rPr lang="en-GB" dirty="0" err="1">
                <a:solidFill>
                  <a:srgbClr val="0070C0"/>
                </a:solidFill>
              </a:rPr>
              <a:t>mewn</a:t>
            </a:r>
            <a:r>
              <a:rPr lang="en-GB" dirty="0">
                <a:solidFill>
                  <a:srgbClr val="0070C0"/>
                </a:solidFill>
              </a:rPr>
              <a:t> Gwaith </a:t>
            </a:r>
            <a:r>
              <a:rPr lang="en-GB" dirty="0" err="1">
                <a:solidFill>
                  <a:srgbClr val="0070C0"/>
                </a:solidFill>
              </a:rPr>
              <a:t>Ieuenctid</a:t>
            </a:r>
            <a:r>
              <a:rPr lang="en-GB" dirty="0">
                <a:solidFill>
                  <a:srgbClr val="0070C0"/>
                </a:solidFill>
              </a:rPr>
              <a:t>,</a:t>
            </a:r>
          </a:p>
          <a:p>
            <a:endParaRPr lang="en-GB" dirty="0">
              <a:solidFill>
                <a:srgbClr val="0070C0"/>
              </a:solidFill>
            </a:endParaRPr>
          </a:p>
          <a:p>
            <a:r>
              <a:rPr lang="en-GB" dirty="0" err="1">
                <a:solidFill>
                  <a:srgbClr val="0070C0"/>
                </a:solidFill>
              </a:rPr>
              <a:t>Wrth</a:t>
            </a:r>
            <a:r>
              <a:rPr lang="en-GB" dirty="0">
                <a:solidFill>
                  <a:srgbClr val="0070C0"/>
                </a:solidFill>
              </a:rPr>
              <a:t> </a:t>
            </a:r>
            <a:r>
              <a:rPr lang="en-GB" dirty="0" err="1">
                <a:solidFill>
                  <a:srgbClr val="0070C0"/>
                </a:solidFill>
              </a:rPr>
              <a:t>ofalu</a:t>
            </a:r>
            <a:r>
              <a:rPr lang="en-GB" dirty="0">
                <a:solidFill>
                  <a:srgbClr val="0070C0"/>
                </a:solidFill>
              </a:rPr>
              <a:t> am, </a:t>
            </a:r>
            <a:r>
              <a:rPr lang="en-GB" dirty="0" err="1">
                <a:solidFill>
                  <a:srgbClr val="0070C0"/>
                </a:solidFill>
              </a:rPr>
              <a:t>cymdeithasu</a:t>
            </a:r>
            <a:r>
              <a:rPr lang="en-GB" dirty="0">
                <a:solidFill>
                  <a:srgbClr val="0070C0"/>
                </a:solidFill>
              </a:rPr>
              <a:t>, </a:t>
            </a:r>
            <a:r>
              <a:rPr lang="en-GB" dirty="0" err="1">
                <a:solidFill>
                  <a:srgbClr val="0070C0"/>
                </a:solidFill>
              </a:rPr>
              <a:t>rheoli</a:t>
            </a:r>
            <a:r>
              <a:rPr lang="en-GB" dirty="0">
                <a:solidFill>
                  <a:srgbClr val="0070C0"/>
                </a:solidFill>
              </a:rPr>
              <a:t>, </a:t>
            </a:r>
            <a:r>
              <a:rPr lang="en-GB" dirty="0" err="1">
                <a:solidFill>
                  <a:srgbClr val="0070C0"/>
                </a:solidFill>
              </a:rPr>
              <a:t>helpu</a:t>
            </a:r>
            <a:r>
              <a:rPr lang="en-GB" dirty="0">
                <a:solidFill>
                  <a:srgbClr val="0070C0"/>
                </a:solidFill>
              </a:rPr>
              <a:t> ac </a:t>
            </a:r>
            <a:r>
              <a:rPr lang="en-GB" dirty="0" err="1">
                <a:solidFill>
                  <a:srgbClr val="0070C0"/>
                </a:solidFill>
              </a:rPr>
              <a:t>addysgu</a:t>
            </a:r>
            <a:r>
              <a:rPr lang="en-GB" dirty="0">
                <a:solidFill>
                  <a:srgbClr val="0070C0"/>
                </a:solidFill>
              </a:rPr>
              <a:t> </a:t>
            </a:r>
            <a:r>
              <a:rPr lang="en-GB" dirty="0" err="1">
                <a:solidFill>
                  <a:srgbClr val="0070C0"/>
                </a:solidFill>
              </a:rPr>
              <a:t>pobl</a:t>
            </a:r>
            <a:r>
              <a:rPr lang="en-GB" dirty="0">
                <a:solidFill>
                  <a:srgbClr val="0070C0"/>
                </a:solidFill>
              </a:rPr>
              <a:t> </a:t>
            </a:r>
            <a:r>
              <a:rPr lang="en-GB" dirty="0" err="1">
                <a:solidFill>
                  <a:srgbClr val="0070C0"/>
                </a:solidFill>
              </a:rPr>
              <a:t>ifanc</a:t>
            </a:r>
            <a:r>
              <a:rPr lang="en-GB" dirty="0">
                <a:solidFill>
                  <a:srgbClr val="0070C0"/>
                </a:solidFill>
              </a:rPr>
              <a:t>..</a:t>
            </a:r>
          </a:p>
          <a:p>
            <a:endParaRPr lang="en-GB" dirty="0">
              <a:solidFill>
                <a:srgbClr val="0070C0"/>
              </a:solidFill>
            </a:endParaRPr>
          </a:p>
          <a:p>
            <a:r>
              <a:rPr lang="en-GB" dirty="0" err="1">
                <a:solidFill>
                  <a:srgbClr val="0070C0"/>
                </a:solidFill>
              </a:rPr>
              <a:t>Allwch</a:t>
            </a:r>
            <a:r>
              <a:rPr lang="en-GB" dirty="0">
                <a:solidFill>
                  <a:srgbClr val="0070C0"/>
                </a:solidFill>
              </a:rPr>
              <a:t> chi </a:t>
            </a:r>
            <a:r>
              <a:rPr lang="en-GB" dirty="0" err="1">
                <a:solidFill>
                  <a:srgbClr val="0070C0"/>
                </a:solidFill>
              </a:rPr>
              <a:t>feddwl</a:t>
            </a:r>
            <a:r>
              <a:rPr lang="en-GB" dirty="0">
                <a:solidFill>
                  <a:srgbClr val="0070C0"/>
                </a:solidFill>
              </a:rPr>
              <a:t> am </a:t>
            </a:r>
            <a:r>
              <a:rPr lang="en-GB" dirty="0" err="1">
                <a:solidFill>
                  <a:srgbClr val="0070C0"/>
                </a:solidFill>
              </a:rPr>
              <a:t>unrhyw</a:t>
            </a:r>
            <a:r>
              <a:rPr lang="en-GB" dirty="0">
                <a:solidFill>
                  <a:srgbClr val="0070C0"/>
                </a:solidFill>
              </a:rPr>
              <a:t> </a:t>
            </a:r>
            <a:r>
              <a:rPr lang="en-GB" dirty="0" err="1">
                <a:solidFill>
                  <a:srgbClr val="0070C0"/>
                </a:solidFill>
              </a:rPr>
              <a:t>wrthdaro</a:t>
            </a:r>
            <a:r>
              <a:rPr lang="en-GB" dirty="0">
                <a:solidFill>
                  <a:srgbClr val="0070C0"/>
                </a:solidFill>
              </a:rPr>
              <a:t> </a:t>
            </a:r>
            <a:r>
              <a:rPr lang="en-GB" dirty="0" err="1">
                <a:solidFill>
                  <a:srgbClr val="0070C0"/>
                </a:solidFill>
              </a:rPr>
              <a:t>rhwng</a:t>
            </a:r>
            <a:r>
              <a:rPr lang="en-GB" dirty="0">
                <a:solidFill>
                  <a:srgbClr val="0070C0"/>
                </a:solidFill>
              </a:rPr>
              <a:t> </a:t>
            </a:r>
            <a:r>
              <a:rPr lang="en-GB" dirty="0" err="1">
                <a:solidFill>
                  <a:srgbClr val="0070C0"/>
                </a:solidFill>
              </a:rPr>
              <a:t>anghenion</a:t>
            </a:r>
            <a:r>
              <a:rPr lang="en-GB" dirty="0">
                <a:solidFill>
                  <a:srgbClr val="0070C0"/>
                </a:solidFill>
              </a:rPr>
              <a:t> y person </a:t>
            </a:r>
            <a:r>
              <a:rPr lang="en-GB" dirty="0" err="1">
                <a:solidFill>
                  <a:srgbClr val="0070C0"/>
                </a:solidFill>
              </a:rPr>
              <a:t>ifanc</a:t>
            </a:r>
            <a:r>
              <a:rPr lang="en-GB" dirty="0">
                <a:solidFill>
                  <a:srgbClr val="0070C0"/>
                </a:solidFill>
              </a:rPr>
              <a:t> a </a:t>
            </a:r>
            <a:r>
              <a:rPr lang="en-GB" dirty="0" err="1">
                <a:solidFill>
                  <a:srgbClr val="0070C0"/>
                </a:solidFill>
              </a:rPr>
              <a:t>lles</a:t>
            </a:r>
            <a:r>
              <a:rPr lang="en-GB" dirty="0">
                <a:solidFill>
                  <a:srgbClr val="0070C0"/>
                </a:solidFill>
              </a:rPr>
              <a:t> y </a:t>
            </a:r>
            <a:r>
              <a:rPr lang="en-GB" dirty="0" err="1">
                <a:solidFill>
                  <a:srgbClr val="0070C0"/>
                </a:solidFill>
              </a:rPr>
              <a:t>cyhoedd</a:t>
            </a:r>
            <a:r>
              <a:rPr lang="en-GB" dirty="0">
                <a:solidFill>
                  <a:srgbClr val="0070C0"/>
                </a:solidFill>
              </a:rPr>
              <a:t>?</a:t>
            </a:r>
          </a:p>
        </p:txBody>
      </p:sp>
      <p:sp>
        <p:nvSpPr>
          <p:cNvPr id="4" name="Content Placeholder 3">
            <a:extLst>
              <a:ext uri="{FF2B5EF4-FFF2-40B4-BE49-F238E27FC236}">
                <a16:creationId xmlns:a16="http://schemas.microsoft.com/office/drawing/2014/main" id="{EBB9C11E-07FE-6495-B720-9A6235FCF244}"/>
              </a:ext>
            </a:extLst>
          </p:cNvPr>
          <p:cNvSpPr>
            <a:spLocks noGrp="1"/>
          </p:cNvSpPr>
          <p:nvPr>
            <p:ph sz="half" idx="2"/>
          </p:nvPr>
        </p:nvSpPr>
        <p:spPr>
          <a:xfrm>
            <a:off x="6172200" y="1701641"/>
            <a:ext cx="5181600" cy="4351338"/>
          </a:xfrm>
        </p:spPr>
        <p:txBody>
          <a:bodyPr>
            <a:normAutofit lnSpcReduction="10000"/>
          </a:bodyPr>
          <a:lstStyle/>
          <a:p>
            <a:r>
              <a:rPr lang="en-GB" dirty="0"/>
              <a:t>There are some contradictions in Youth Work,</a:t>
            </a:r>
          </a:p>
          <a:p>
            <a:endParaRPr lang="en-GB" dirty="0"/>
          </a:p>
          <a:p>
            <a:pPr lvl="1"/>
            <a:r>
              <a:rPr lang="en-GB" dirty="0"/>
              <a:t>In caring for, socialising, controlling, helping and educating young people..</a:t>
            </a:r>
          </a:p>
          <a:p>
            <a:pPr lvl="1"/>
            <a:endParaRPr lang="en-GB" dirty="0"/>
          </a:p>
          <a:p>
            <a:pPr lvl="1"/>
            <a:r>
              <a:rPr lang="en-GB" dirty="0"/>
              <a:t>Can you think of any conflicts between the young person’s needs and the public good?</a:t>
            </a:r>
          </a:p>
        </p:txBody>
      </p:sp>
    </p:spTree>
    <p:extLst>
      <p:ext uri="{BB962C8B-B14F-4D97-AF65-F5344CB8AC3E}">
        <p14:creationId xmlns:p14="http://schemas.microsoft.com/office/powerpoint/2010/main" val="853866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6BA46-402C-E8E7-9684-A56AC57971C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9B4B28-9FA6-BA11-8357-6D8A2BB89BC5}"/>
              </a:ext>
            </a:extLst>
          </p:cNvPr>
          <p:cNvSpPr>
            <a:spLocks noGrp="1"/>
          </p:cNvSpPr>
          <p:nvPr>
            <p:ph sz="half" idx="1"/>
          </p:nvPr>
        </p:nvSpPr>
        <p:spPr>
          <a:xfrm>
            <a:off x="838200" y="1363510"/>
            <a:ext cx="5181600" cy="4351338"/>
          </a:xfrm>
        </p:spPr>
        <p:txBody>
          <a:bodyPr>
            <a:normAutofit fontScale="92500" lnSpcReduction="10000"/>
          </a:bodyPr>
          <a:lstStyle/>
          <a:p>
            <a:pPr marL="0" indent="0">
              <a:buNone/>
            </a:pPr>
            <a:r>
              <a:rPr lang="en-GB" dirty="0">
                <a:solidFill>
                  <a:srgbClr val="0070C0"/>
                </a:solidFill>
              </a:rPr>
              <a:t>Dylai </a:t>
            </a:r>
            <a:r>
              <a:rPr lang="en-GB" dirty="0" err="1">
                <a:solidFill>
                  <a:srgbClr val="0070C0"/>
                </a:solidFill>
              </a:rPr>
              <a:t>gweithiwr</a:t>
            </a:r>
            <a:r>
              <a:rPr lang="en-GB" dirty="0">
                <a:solidFill>
                  <a:srgbClr val="0070C0"/>
                </a:solidFill>
              </a:rPr>
              <a:t> </a:t>
            </a:r>
            <a:r>
              <a:rPr lang="en-GB" dirty="0" err="1">
                <a:solidFill>
                  <a:srgbClr val="0070C0"/>
                </a:solidFill>
              </a:rPr>
              <a:t>cymwys</a:t>
            </a:r>
            <a:r>
              <a:rPr lang="en-GB" dirty="0">
                <a:solidFill>
                  <a:srgbClr val="0070C0"/>
                </a:solidFill>
              </a:rPr>
              <a:t> </a:t>
            </a:r>
            <a:r>
              <a:rPr lang="en-GB" dirty="0" err="1">
                <a:solidFill>
                  <a:srgbClr val="0070C0"/>
                </a:solidFill>
              </a:rPr>
              <a:t>ddeall</a:t>
            </a:r>
            <a:r>
              <a:rPr lang="en-GB" dirty="0">
                <a:solidFill>
                  <a:srgbClr val="0070C0"/>
                </a:solidFill>
              </a:rPr>
              <a:t> a </a:t>
            </a:r>
            <a:r>
              <a:rPr lang="en-GB" dirty="0" err="1">
                <a:solidFill>
                  <a:srgbClr val="0070C0"/>
                </a:solidFill>
              </a:rPr>
              <a:t>chydnabod</a:t>
            </a:r>
            <a:r>
              <a:rPr lang="en-GB" dirty="0">
                <a:solidFill>
                  <a:srgbClr val="0070C0"/>
                </a:solidFill>
              </a:rPr>
              <a:t> yr </a:t>
            </a:r>
            <a:r>
              <a:rPr lang="en-GB" dirty="0" err="1">
                <a:solidFill>
                  <a:srgbClr val="0070C0"/>
                </a:solidFill>
              </a:rPr>
              <a:t>angen</a:t>
            </a:r>
            <a:r>
              <a:rPr lang="en-GB" dirty="0">
                <a:solidFill>
                  <a:srgbClr val="0070C0"/>
                </a:solidFill>
              </a:rPr>
              <a:t> i:</a:t>
            </a:r>
          </a:p>
          <a:p>
            <a:r>
              <a:rPr lang="en-GB" dirty="0" err="1">
                <a:solidFill>
                  <a:srgbClr val="0070C0"/>
                </a:solidFill>
              </a:rPr>
              <a:t>barchu</a:t>
            </a:r>
            <a:r>
              <a:rPr lang="en-GB" dirty="0">
                <a:solidFill>
                  <a:srgbClr val="0070C0"/>
                </a:solidFill>
              </a:rPr>
              <a:t> </a:t>
            </a:r>
            <a:r>
              <a:rPr lang="en-GB" dirty="0" err="1">
                <a:solidFill>
                  <a:srgbClr val="0070C0"/>
                </a:solidFill>
              </a:rPr>
              <a:t>unigolion</a:t>
            </a:r>
            <a:endParaRPr lang="en-GB" dirty="0">
              <a:solidFill>
                <a:srgbClr val="0070C0"/>
              </a:solidFill>
            </a:endParaRPr>
          </a:p>
          <a:p>
            <a:r>
              <a:rPr lang="en-GB" dirty="0" err="1">
                <a:solidFill>
                  <a:srgbClr val="0070C0"/>
                </a:solidFill>
              </a:rPr>
              <a:t>parchu</a:t>
            </a:r>
            <a:r>
              <a:rPr lang="en-GB" dirty="0">
                <a:solidFill>
                  <a:srgbClr val="0070C0"/>
                </a:solidFill>
              </a:rPr>
              <a:t> a </a:t>
            </a:r>
            <a:r>
              <a:rPr lang="en-GB" dirty="0" err="1">
                <a:solidFill>
                  <a:srgbClr val="0070C0"/>
                </a:solidFill>
              </a:rPr>
              <a:t>gwerthfawrogi</a:t>
            </a:r>
            <a:r>
              <a:rPr lang="en-GB" dirty="0">
                <a:solidFill>
                  <a:srgbClr val="0070C0"/>
                </a:solidFill>
              </a:rPr>
              <a:t> </a:t>
            </a:r>
            <a:r>
              <a:rPr lang="en-GB" dirty="0" err="1">
                <a:solidFill>
                  <a:srgbClr val="0070C0"/>
                </a:solidFill>
              </a:rPr>
              <a:t>diwylliant</a:t>
            </a:r>
            <a:r>
              <a:rPr lang="en-GB" dirty="0">
                <a:solidFill>
                  <a:srgbClr val="0070C0"/>
                </a:solidFill>
              </a:rPr>
              <a:t> </a:t>
            </a:r>
            <a:r>
              <a:rPr lang="en-GB" dirty="0" err="1">
                <a:solidFill>
                  <a:srgbClr val="0070C0"/>
                </a:solidFill>
              </a:rPr>
              <a:t>amryfal</a:t>
            </a:r>
            <a:r>
              <a:rPr lang="en-GB" dirty="0">
                <a:solidFill>
                  <a:srgbClr val="0070C0"/>
                </a:solidFill>
              </a:rPr>
              <a:t> </a:t>
            </a:r>
            <a:r>
              <a:rPr lang="en-GB" dirty="0" err="1">
                <a:solidFill>
                  <a:srgbClr val="0070C0"/>
                </a:solidFill>
              </a:rPr>
              <a:t>gymdeithas</a:t>
            </a:r>
            <a:endParaRPr lang="en-GB" dirty="0">
              <a:solidFill>
                <a:srgbClr val="0070C0"/>
              </a:solidFill>
            </a:endParaRPr>
          </a:p>
          <a:p>
            <a:r>
              <a:rPr lang="en-GB" dirty="0" err="1">
                <a:solidFill>
                  <a:srgbClr val="0070C0"/>
                </a:solidFill>
              </a:rPr>
              <a:t>wynebu</a:t>
            </a:r>
            <a:r>
              <a:rPr lang="en-GB" dirty="0">
                <a:solidFill>
                  <a:srgbClr val="0070C0"/>
                </a:solidFill>
              </a:rPr>
              <a:t> </a:t>
            </a:r>
            <a:r>
              <a:rPr lang="en-GB" dirty="0" err="1">
                <a:solidFill>
                  <a:srgbClr val="0070C0"/>
                </a:solidFill>
              </a:rPr>
              <a:t>anghydraddoldeb</a:t>
            </a:r>
            <a:r>
              <a:rPr lang="en-GB" dirty="0">
                <a:solidFill>
                  <a:srgbClr val="0070C0"/>
                </a:solidFill>
              </a:rPr>
              <a:t> a </a:t>
            </a:r>
            <a:r>
              <a:rPr lang="en-GB" dirty="0" err="1">
                <a:solidFill>
                  <a:srgbClr val="0070C0"/>
                </a:solidFill>
              </a:rPr>
              <a:t>gwahaniaethu</a:t>
            </a:r>
            <a:endParaRPr lang="en-GB" dirty="0">
              <a:solidFill>
                <a:srgbClr val="0070C0"/>
              </a:solidFill>
            </a:endParaRPr>
          </a:p>
          <a:p>
            <a:r>
              <a:rPr lang="en-GB" dirty="0" err="1">
                <a:solidFill>
                  <a:srgbClr val="0070C0"/>
                </a:solidFill>
              </a:rPr>
              <a:t>cydnabod</a:t>
            </a:r>
            <a:r>
              <a:rPr lang="en-GB" dirty="0">
                <a:solidFill>
                  <a:srgbClr val="0070C0"/>
                </a:solidFill>
              </a:rPr>
              <a:t> </a:t>
            </a:r>
            <a:r>
              <a:rPr lang="en-GB" dirty="0" err="1">
                <a:solidFill>
                  <a:srgbClr val="0070C0"/>
                </a:solidFill>
              </a:rPr>
              <a:t>dylanwad</a:t>
            </a:r>
            <a:r>
              <a:rPr lang="en-GB" dirty="0">
                <a:solidFill>
                  <a:srgbClr val="0070C0"/>
                </a:solidFill>
              </a:rPr>
              <a:t> y </a:t>
            </a:r>
            <a:r>
              <a:rPr lang="en-GB" dirty="0" err="1">
                <a:solidFill>
                  <a:srgbClr val="0070C0"/>
                </a:solidFill>
              </a:rPr>
              <a:t>gweithiwr</a:t>
            </a:r>
            <a:r>
              <a:rPr lang="en-GB" dirty="0">
                <a:solidFill>
                  <a:srgbClr val="0070C0"/>
                </a:solidFill>
              </a:rPr>
              <a:t> </a:t>
            </a:r>
            <a:r>
              <a:rPr lang="en-GB" dirty="0" err="1">
                <a:solidFill>
                  <a:srgbClr val="0070C0"/>
                </a:solidFill>
              </a:rPr>
              <a:t>a'i</a:t>
            </a:r>
            <a:r>
              <a:rPr lang="en-GB" dirty="0">
                <a:solidFill>
                  <a:srgbClr val="0070C0"/>
                </a:solidFill>
              </a:rPr>
              <a:t> </a:t>
            </a:r>
            <a:r>
              <a:rPr lang="en-GB" dirty="0" err="1">
                <a:solidFill>
                  <a:srgbClr val="0070C0"/>
                </a:solidFill>
              </a:rPr>
              <a:t>werthoedd</a:t>
            </a:r>
            <a:endParaRPr lang="en-GB" dirty="0">
              <a:solidFill>
                <a:srgbClr val="0070C0"/>
              </a:solidFill>
            </a:endParaRPr>
          </a:p>
          <a:p>
            <a:r>
              <a:rPr lang="en-GB" dirty="0" err="1">
                <a:solidFill>
                  <a:srgbClr val="0070C0"/>
                </a:solidFill>
              </a:rPr>
              <a:t>cydnabod</a:t>
            </a:r>
            <a:r>
              <a:rPr lang="en-GB" dirty="0">
                <a:solidFill>
                  <a:srgbClr val="0070C0"/>
                </a:solidFill>
              </a:rPr>
              <a:t> </a:t>
            </a:r>
            <a:r>
              <a:rPr lang="en-GB" dirty="0" err="1">
                <a:solidFill>
                  <a:srgbClr val="0070C0"/>
                </a:solidFill>
              </a:rPr>
              <a:t>ei</a:t>
            </a:r>
            <a:r>
              <a:rPr lang="en-GB" dirty="0">
                <a:solidFill>
                  <a:srgbClr val="0070C0"/>
                </a:solidFill>
              </a:rPr>
              <a:t> </a:t>
            </a:r>
            <a:r>
              <a:rPr lang="en-GB" dirty="0" err="1">
                <a:solidFill>
                  <a:srgbClr val="0070C0"/>
                </a:solidFill>
              </a:rPr>
              <a:t>hun</a:t>
            </a:r>
            <a:r>
              <a:rPr lang="en-GB" dirty="0">
                <a:solidFill>
                  <a:srgbClr val="0070C0"/>
                </a:solidFill>
              </a:rPr>
              <a:t> ac </a:t>
            </a:r>
            <a:r>
              <a:rPr lang="en-GB" dirty="0" err="1">
                <a:solidFill>
                  <a:srgbClr val="0070C0"/>
                </a:solidFill>
              </a:rPr>
              <a:t>eraill</a:t>
            </a:r>
            <a:r>
              <a:rPr lang="en-GB" dirty="0">
                <a:solidFill>
                  <a:srgbClr val="0070C0"/>
                </a:solidFill>
              </a:rPr>
              <a:t> </a:t>
            </a:r>
            <a:r>
              <a:rPr lang="en-GB" dirty="0" err="1">
                <a:solidFill>
                  <a:srgbClr val="0070C0"/>
                </a:solidFill>
              </a:rPr>
              <a:t>fel</a:t>
            </a:r>
            <a:r>
              <a:rPr lang="en-GB" dirty="0">
                <a:solidFill>
                  <a:srgbClr val="0070C0"/>
                </a:solidFill>
              </a:rPr>
              <a:t> </a:t>
            </a:r>
            <a:r>
              <a:rPr lang="en-GB" dirty="0" err="1">
                <a:solidFill>
                  <a:srgbClr val="0070C0"/>
                </a:solidFill>
              </a:rPr>
              <a:t>bodau</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newid</a:t>
            </a:r>
            <a:endParaRPr lang="en-GB" dirty="0">
              <a:solidFill>
                <a:srgbClr val="0070C0"/>
              </a:solidFill>
            </a:endParaRPr>
          </a:p>
        </p:txBody>
      </p:sp>
      <p:sp>
        <p:nvSpPr>
          <p:cNvPr id="4" name="Content Placeholder 3">
            <a:extLst>
              <a:ext uri="{FF2B5EF4-FFF2-40B4-BE49-F238E27FC236}">
                <a16:creationId xmlns:a16="http://schemas.microsoft.com/office/drawing/2014/main" id="{600F7187-2D48-4B5B-95F2-97794BEA0BA4}"/>
              </a:ext>
            </a:extLst>
          </p:cNvPr>
          <p:cNvSpPr>
            <a:spLocks noGrp="1"/>
          </p:cNvSpPr>
          <p:nvPr>
            <p:ph sz="half" idx="2"/>
          </p:nvPr>
        </p:nvSpPr>
        <p:spPr>
          <a:xfrm>
            <a:off x="6172202" y="1145238"/>
            <a:ext cx="5181600" cy="4351338"/>
          </a:xfrm>
        </p:spPr>
        <p:txBody>
          <a:bodyPr>
            <a:normAutofit fontScale="92500" lnSpcReduction="10000"/>
          </a:bodyPr>
          <a:lstStyle/>
          <a:p>
            <a:pPr marL="0" indent="0">
              <a:buNone/>
            </a:pPr>
            <a:r>
              <a:rPr lang="en-GB" dirty="0"/>
              <a:t>A qualified worker should understand and acknowledge the need to:</a:t>
            </a:r>
          </a:p>
          <a:p>
            <a:pPr lvl="1"/>
            <a:r>
              <a:rPr lang="en-GB" dirty="0"/>
              <a:t>respect individuals</a:t>
            </a:r>
          </a:p>
          <a:p>
            <a:pPr lvl="1"/>
            <a:r>
              <a:rPr lang="en-GB" dirty="0"/>
              <a:t>respect and value the pluralistic culture of society</a:t>
            </a:r>
          </a:p>
          <a:p>
            <a:pPr lvl="1"/>
            <a:r>
              <a:rPr lang="en-GB" dirty="0"/>
              <a:t>confront inequality and discrimination</a:t>
            </a:r>
          </a:p>
          <a:p>
            <a:pPr lvl="1"/>
            <a:r>
              <a:rPr lang="en-GB" dirty="0"/>
              <a:t>recognise the influence of the worker and her / his values</a:t>
            </a:r>
          </a:p>
          <a:p>
            <a:pPr lvl="1"/>
            <a:r>
              <a:rPr lang="en-GB" dirty="0"/>
              <a:t>recognise self and others as changing beings</a:t>
            </a:r>
          </a:p>
          <a:p>
            <a:endParaRPr lang="en-GB" dirty="0"/>
          </a:p>
        </p:txBody>
      </p:sp>
    </p:spTree>
    <p:extLst>
      <p:ext uri="{BB962C8B-B14F-4D97-AF65-F5344CB8AC3E}">
        <p14:creationId xmlns:p14="http://schemas.microsoft.com/office/powerpoint/2010/main" val="27737289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DD02-A8AC-3ACF-B8A2-60C5BEF3CF17}"/>
              </a:ext>
            </a:extLst>
          </p:cNvPr>
          <p:cNvSpPr>
            <a:spLocks noGrp="1"/>
          </p:cNvSpPr>
          <p:nvPr>
            <p:ph type="title"/>
          </p:nvPr>
        </p:nvSpPr>
        <p:spPr/>
        <p:txBody>
          <a:bodyPr/>
          <a:lstStyle/>
          <a:p>
            <a:r>
              <a:rPr lang="en-GB" dirty="0" err="1">
                <a:solidFill>
                  <a:srgbClr val="0070C0"/>
                </a:solidFill>
              </a:rPr>
              <a:t>Disgrifiwyd</a:t>
            </a:r>
            <a:r>
              <a:rPr lang="en-GB" dirty="0">
                <a:solidFill>
                  <a:srgbClr val="0070C0"/>
                </a:solidFill>
              </a:rPr>
              <a:t> </a:t>
            </a:r>
            <a:r>
              <a:rPr lang="en-GB" dirty="0" err="1">
                <a:solidFill>
                  <a:srgbClr val="0070C0"/>
                </a:solidFill>
              </a:rPr>
              <a:t>moeseg</a:t>
            </a:r>
            <a:r>
              <a:rPr lang="en-GB" dirty="0">
                <a:solidFill>
                  <a:srgbClr val="0070C0"/>
                </a:solidFill>
              </a:rPr>
              <a:t> </a:t>
            </a:r>
            <a:r>
              <a:rPr lang="en-GB" dirty="0" err="1">
                <a:solidFill>
                  <a:srgbClr val="0070C0"/>
                </a:solidFill>
              </a:rPr>
              <a:t>fel</a:t>
            </a:r>
            <a:r>
              <a:rPr lang="en-GB" dirty="0">
                <a:solidFill>
                  <a:srgbClr val="0070C0"/>
                </a:solidFill>
              </a:rPr>
              <a:t>/ </a:t>
            </a:r>
            <a:r>
              <a:rPr lang="en-GB" dirty="0"/>
              <a:t>Ethics has been described as</a:t>
            </a:r>
          </a:p>
        </p:txBody>
      </p:sp>
      <p:sp>
        <p:nvSpPr>
          <p:cNvPr id="3" name="Content Placeholder 2">
            <a:extLst>
              <a:ext uri="{FF2B5EF4-FFF2-40B4-BE49-F238E27FC236}">
                <a16:creationId xmlns:a16="http://schemas.microsoft.com/office/drawing/2014/main" id="{4885481F-307E-7801-D2B7-033D91BC1381}"/>
              </a:ext>
            </a:extLst>
          </p:cNvPr>
          <p:cNvSpPr>
            <a:spLocks noGrp="1"/>
          </p:cNvSpPr>
          <p:nvPr>
            <p:ph sz="half" idx="1"/>
          </p:nvPr>
        </p:nvSpPr>
        <p:spPr/>
        <p:txBody>
          <a:bodyPr>
            <a:normAutofit/>
          </a:bodyPr>
          <a:lstStyle/>
          <a:p>
            <a:r>
              <a:rPr lang="en-GB" dirty="0">
                <a:solidFill>
                  <a:srgbClr val="0070C0"/>
                </a:solidFill>
              </a:rPr>
              <a:t>Cod </a:t>
            </a:r>
            <a:r>
              <a:rPr lang="en-GB" dirty="0" err="1">
                <a:solidFill>
                  <a:srgbClr val="0070C0"/>
                </a:solidFill>
              </a:rPr>
              <a:t>moesol</a:t>
            </a:r>
            <a:r>
              <a:rPr lang="en-GB" dirty="0">
                <a:solidFill>
                  <a:srgbClr val="0070C0"/>
                </a:solidFill>
              </a:rPr>
              <a:t> person neu </a:t>
            </a:r>
            <a:r>
              <a:rPr lang="en-GB" dirty="0" err="1">
                <a:solidFill>
                  <a:srgbClr val="0070C0"/>
                </a:solidFill>
              </a:rPr>
              <a:t>gymdeithas</a:t>
            </a:r>
            <a:endParaRPr lang="en-GB" dirty="0">
              <a:solidFill>
                <a:srgbClr val="0070C0"/>
              </a:solidFill>
            </a:endParaRPr>
          </a:p>
          <a:p>
            <a:r>
              <a:rPr lang="en-GB" dirty="0">
                <a:solidFill>
                  <a:srgbClr val="0070C0"/>
                </a:solidFill>
              </a:rPr>
              <a:t>Y </a:t>
            </a:r>
            <a:r>
              <a:rPr lang="en-GB" dirty="0" err="1">
                <a:solidFill>
                  <a:srgbClr val="0070C0"/>
                </a:solidFill>
              </a:rPr>
              <a:t>gangen</a:t>
            </a:r>
            <a:r>
              <a:rPr lang="en-GB" dirty="0">
                <a:solidFill>
                  <a:srgbClr val="0070C0"/>
                </a:solidFill>
              </a:rPr>
              <a:t> o </a:t>
            </a:r>
            <a:r>
              <a:rPr lang="en-GB" dirty="0" err="1">
                <a:solidFill>
                  <a:srgbClr val="0070C0"/>
                </a:solidFill>
              </a:rPr>
              <a:t>athroniaeth</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ymwneud</a:t>
            </a:r>
            <a:r>
              <a:rPr lang="en-GB" dirty="0">
                <a:solidFill>
                  <a:srgbClr val="0070C0"/>
                </a:solidFill>
              </a:rPr>
              <a:t> â </a:t>
            </a:r>
            <a:r>
              <a:rPr lang="en-GB" dirty="0" err="1">
                <a:solidFill>
                  <a:srgbClr val="0070C0"/>
                </a:solidFill>
              </a:rPr>
              <a:t>sut</a:t>
            </a:r>
            <a:r>
              <a:rPr lang="en-GB" dirty="0">
                <a:solidFill>
                  <a:srgbClr val="0070C0"/>
                </a:solidFill>
              </a:rPr>
              <a:t> y </a:t>
            </a:r>
            <a:r>
              <a:rPr lang="en-GB" dirty="0" err="1">
                <a:solidFill>
                  <a:srgbClr val="0070C0"/>
                </a:solidFill>
              </a:rPr>
              <a:t>dylem</a:t>
            </a:r>
            <a:r>
              <a:rPr lang="en-GB" dirty="0">
                <a:solidFill>
                  <a:srgbClr val="0070C0"/>
                </a:solidFill>
              </a:rPr>
              <a:t> </a:t>
            </a:r>
            <a:r>
              <a:rPr lang="en-GB" dirty="0" err="1">
                <a:solidFill>
                  <a:srgbClr val="0070C0"/>
                </a:solidFill>
              </a:rPr>
              <a:t>ymddwyn</a:t>
            </a:r>
            <a:r>
              <a:rPr lang="en-GB" dirty="0">
                <a:solidFill>
                  <a:srgbClr val="0070C0"/>
                </a:solidFill>
              </a:rPr>
              <a:t> er </a:t>
            </a:r>
            <a:r>
              <a:rPr lang="en-GB" dirty="0" err="1">
                <a:solidFill>
                  <a:srgbClr val="0070C0"/>
                </a:solidFill>
              </a:rPr>
              <a:t>mwyn</a:t>
            </a:r>
            <a:r>
              <a:rPr lang="en-GB" dirty="0">
                <a:solidFill>
                  <a:srgbClr val="0070C0"/>
                </a:solidFill>
              </a:rPr>
              <a:t> bod </a:t>
            </a:r>
            <a:r>
              <a:rPr lang="en-GB" dirty="0" err="1">
                <a:solidFill>
                  <a:srgbClr val="0070C0"/>
                </a:solidFill>
              </a:rPr>
              <a:t>yn</a:t>
            </a:r>
            <a:r>
              <a:rPr lang="en-GB" dirty="0">
                <a:solidFill>
                  <a:srgbClr val="0070C0"/>
                </a:solidFill>
              </a:rPr>
              <a:t> </a:t>
            </a:r>
            <a:r>
              <a:rPr lang="en-GB" dirty="0" err="1">
                <a:solidFill>
                  <a:srgbClr val="0070C0"/>
                </a:solidFill>
              </a:rPr>
              <a:t>foesol</a:t>
            </a:r>
            <a:endParaRPr lang="en-GB" dirty="0">
              <a:solidFill>
                <a:srgbClr val="0070C0"/>
              </a:solidFill>
            </a:endParaRPr>
          </a:p>
          <a:p>
            <a:r>
              <a:rPr lang="en-GB" dirty="0">
                <a:solidFill>
                  <a:srgbClr val="0070C0"/>
                </a:solidFill>
              </a:rPr>
              <a:t>Cod </a:t>
            </a:r>
            <a:r>
              <a:rPr lang="en-GB" dirty="0" err="1">
                <a:solidFill>
                  <a:srgbClr val="0070C0"/>
                </a:solidFill>
              </a:rPr>
              <a:t>moesol</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tywys</a:t>
            </a:r>
            <a:r>
              <a:rPr lang="en-GB" dirty="0">
                <a:solidFill>
                  <a:srgbClr val="0070C0"/>
                </a:solidFill>
              </a:rPr>
              <a:t> </a:t>
            </a:r>
            <a:r>
              <a:rPr lang="en-GB" dirty="0" err="1">
                <a:solidFill>
                  <a:srgbClr val="0070C0"/>
                </a:solidFill>
              </a:rPr>
              <a:t>ymddygiad</a:t>
            </a:r>
            <a:r>
              <a:rPr lang="en-GB" dirty="0">
                <a:solidFill>
                  <a:srgbClr val="0070C0"/>
                </a:solidFill>
              </a:rPr>
              <a:t> </a:t>
            </a:r>
            <a:r>
              <a:rPr lang="en-GB" dirty="0" err="1">
                <a:solidFill>
                  <a:srgbClr val="0070C0"/>
                </a:solidFill>
              </a:rPr>
              <a:t>grŵp</a:t>
            </a:r>
            <a:r>
              <a:rPr lang="en-GB" dirty="0">
                <a:solidFill>
                  <a:srgbClr val="0070C0"/>
                </a:solidFill>
              </a:rPr>
              <a:t> </a:t>
            </a:r>
            <a:r>
              <a:rPr lang="en-GB" dirty="0" err="1">
                <a:solidFill>
                  <a:srgbClr val="0070C0"/>
                </a:solidFill>
              </a:rPr>
              <a:t>proffesiynol</a:t>
            </a:r>
            <a:endParaRPr lang="en-GB" dirty="0">
              <a:solidFill>
                <a:srgbClr val="0070C0"/>
              </a:solidFill>
            </a:endParaRPr>
          </a:p>
          <a:p>
            <a:pPr marL="0" indent="0" algn="r">
              <a:buNone/>
            </a:pPr>
            <a:r>
              <a:rPr lang="en-GB" dirty="0">
                <a:solidFill>
                  <a:srgbClr val="0070C0"/>
                </a:solidFill>
              </a:rPr>
              <a:t>Jary a Jary, (2000)</a:t>
            </a:r>
          </a:p>
        </p:txBody>
      </p:sp>
      <p:sp>
        <p:nvSpPr>
          <p:cNvPr id="4" name="Content Placeholder 3">
            <a:extLst>
              <a:ext uri="{FF2B5EF4-FFF2-40B4-BE49-F238E27FC236}">
                <a16:creationId xmlns:a16="http://schemas.microsoft.com/office/drawing/2014/main" id="{8B4F28D3-42D5-EB9C-CD26-DA0CF2F9E090}"/>
              </a:ext>
            </a:extLst>
          </p:cNvPr>
          <p:cNvSpPr>
            <a:spLocks noGrp="1"/>
          </p:cNvSpPr>
          <p:nvPr>
            <p:ph sz="half" idx="2"/>
          </p:nvPr>
        </p:nvSpPr>
        <p:spPr/>
        <p:txBody>
          <a:bodyPr>
            <a:normAutofit/>
          </a:bodyPr>
          <a:lstStyle/>
          <a:p>
            <a:r>
              <a:rPr lang="en-GB" dirty="0"/>
              <a:t>The moral code of a person or society</a:t>
            </a:r>
          </a:p>
          <a:p>
            <a:r>
              <a:rPr lang="en-GB" dirty="0"/>
              <a:t>The branch of philosophy concerned with how we ought to act in order to be moral</a:t>
            </a:r>
          </a:p>
          <a:p>
            <a:r>
              <a:rPr lang="en-GB" dirty="0"/>
              <a:t>A moral code which guides the conduct of a professional group</a:t>
            </a:r>
          </a:p>
          <a:p>
            <a:pPr marL="457200" lvl="1" indent="0">
              <a:buNone/>
            </a:pPr>
            <a:r>
              <a:rPr lang="en-GB" dirty="0"/>
              <a:t>		Jary and Jary, (2000)</a:t>
            </a:r>
          </a:p>
          <a:p>
            <a:endParaRPr lang="en-GB" dirty="0"/>
          </a:p>
        </p:txBody>
      </p:sp>
    </p:spTree>
    <p:extLst>
      <p:ext uri="{BB962C8B-B14F-4D97-AF65-F5344CB8AC3E}">
        <p14:creationId xmlns:p14="http://schemas.microsoft.com/office/powerpoint/2010/main" val="41779817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B9E89-1870-B177-AD47-ABCBAD950E2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90FA2A-C728-7DF9-4DCD-95706EB9C3D2}"/>
              </a:ext>
            </a:extLst>
          </p:cNvPr>
          <p:cNvSpPr>
            <a:spLocks noGrp="1"/>
          </p:cNvSpPr>
          <p:nvPr>
            <p:ph sz="half" idx="1"/>
          </p:nvPr>
        </p:nvSpPr>
        <p:spPr/>
        <p:txBody>
          <a:bodyPr/>
          <a:lstStyle/>
          <a:p>
            <a:r>
              <a:rPr lang="en-GB" altLang="en-US" sz="2400" dirty="0">
                <a:solidFill>
                  <a:srgbClr val="0070C0"/>
                </a:solidFill>
              </a:rPr>
              <a:t>Sarah Banks </a:t>
            </a:r>
            <a:r>
              <a:rPr lang="cy-GB" altLang="en-US" sz="2400" dirty="0">
                <a:solidFill>
                  <a:srgbClr val="0070C0"/>
                </a:solidFill>
              </a:rPr>
              <a:t>ar foeseg</a:t>
            </a:r>
          </a:p>
          <a:p>
            <a:pPr>
              <a:buNone/>
            </a:pPr>
            <a:endParaRPr lang="cy-GB" altLang="en-US" sz="1800" dirty="0">
              <a:solidFill>
                <a:srgbClr val="0070C0"/>
              </a:solidFill>
            </a:endParaRPr>
          </a:p>
          <a:p>
            <a:pPr lvl="1"/>
            <a:r>
              <a:rPr lang="cy-GB" altLang="en-US" sz="2000" dirty="0">
                <a:solidFill>
                  <a:srgbClr val="0070C0"/>
                </a:solidFill>
              </a:rPr>
              <a:t>Moeseg rhinweddau, yn ôl y dull hwn mae’r penderfyniadau sylfaenol mewn moeseg yn benderfyniadau yngl</a:t>
            </a:r>
            <a:r>
              <a:rPr lang="cy-GB" altLang="en-US" sz="2000" dirty="0">
                <a:solidFill>
                  <a:srgbClr val="0070C0"/>
                </a:solidFill>
                <a:cs typeface="Arial" panose="020B0604020202020204" pitchFamily="34" charset="0"/>
              </a:rPr>
              <a:t>ŷn â chymeriad</a:t>
            </a:r>
            <a:r>
              <a:rPr lang="cy-GB" altLang="en-US" sz="2000" dirty="0">
                <a:solidFill>
                  <a:srgbClr val="0070C0"/>
                </a:solidFill>
              </a:rPr>
              <a:t> (</a:t>
            </a:r>
            <a:r>
              <a:rPr lang="cy-GB" altLang="en-US" sz="2000" noProof="1">
                <a:solidFill>
                  <a:srgbClr val="0070C0"/>
                </a:solidFill>
              </a:rPr>
              <a:t>Statman, 1997, p. 7, yn Banks</a:t>
            </a:r>
            <a:r>
              <a:rPr lang="cy-GB" altLang="en-US" sz="2000" dirty="0">
                <a:solidFill>
                  <a:srgbClr val="0070C0"/>
                </a:solidFill>
              </a:rPr>
              <a:t>, 2004, p. 13.)</a:t>
            </a:r>
          </a:p>
          <a:p>
            <a:pPr lvl="1">
              <a:buNone/>
            </a:pPr>
            <a:endParaRPr lang="cy-GB" altLang="en-US" sz="2000" dirty="0">
              <a:solidFill>
                <a:srgbClr val="0070C0"/>
              </a:solidFill>
            </a:endParaRPr>
          </a:p>
          <a:p>
            <a:pPr lvl="1"/>
            <a:r>
              <a:rPr lang="cy-GB" altLang="en-US" sz="2000" dirty="0">
                <a:solidFill>
                  <a:srgbClr val="0070C0"/>
                </a:solidFill>
              </a:rPr>
              <a:t>Moeseg egwyddorion, dull a seilir ar ddeall a gweithredu set o werthoedd craidd</a:t>
            </a:r>
            <a:r>
              <a:rPr lang="en-GB" altLang="en-US" sz="2000" dirty="0">
                <a:solidFill>
                  <a:srgbClr val="0070C0"/>
                </a:solidFill>
              </a:rPr>
              <a:t> (Banks, p. 9)</a:t>
            </a:r>
          </a:p>
          <a:p>
            <a:endParaRPr lang="en-GB" dirty="0"/>
          </a:p>
        </p:txBody>
      </p:sp>
      <p:sp>
        <p:nvSpPr>
          <p:cNvPr id="4" name="Content Placeholder 3">
            <a:extLst>
              <a:ext uri="{FF2B5EF4-FFF2-40B4-BE49-F238E27FC236}">
                <a16:creationId xmlns:a16="http://schemas.microsoft.com/office/drawing/2014/main" id="{C3AB6A11-9CAF-643A-2B56-DDA1322EA45C}"/>
              </a:ext>
            </a:extLst>
          </p:cNvPr>
          <p:cNvSpPr>
            <a:spLocks noGrp="1"/>
          </p:cNvSpPr>
          <p:nvPr>
            <p:ph sz="half" idx="2"/>
          </p:nvPr>
        </p:nvSpPr>
        <p:spPr/>
        <p:txBody>
          <a:bodyPr/>
          <a:lstStyle/>
          <a:p>
            <a:r>
              <a:rPr lang="en-GB" altLang="en-US" sz="2400" dirty="0"/>
              <a:t>Sarah Banks on ethics</a:t>
            </a:r>
          </a:p>
          <a:p>
            <a:pPr>
              <a:buNone/>
            </a:pPr>
            <a:endParaRPr lang="en-GB" altLang="en-US" sz="1800" dirty="0"/>
          </a:p>
          <a:p>
            <a:pPr lvl="1"/>
            <a:r>
              <a:rPr lang="en-GB" altLang="en-US" sz="2000" dirty="0"/>
              <a:t>Virtue ethics an approach according to which the basic judgements in ethics are judgements about character’ (</a:t>
            </a:r>
            <a:r>
              <a:rPr lang="en-GB" altLang="en-US" sz="2000" noProof="1"/>
              <a:t>Statman</a:t>
            </a:r>
            <a:r>
              <a:rPr lang="en-GB" altLang="en-US" sz="2000" dirty="0"/>
              <a:t>, 1997, 7, in Banks, 2004, p. 13.)</a:t>
            </a:r>
          </a:p>
          <a:p>
            <a:pPr lvl="1">
              <a:buNone/>
            </a:pPr>
            <a:endParaRPr lang="en-GB" altLang="en-US" sz="2000" dirty="0"/>
          </a:p>
          <a:p>
            <a:pPr lvl="1"/>
            <a:r>
              <a:rPr lang="en-GB" altLang="en-US" sz="2000" dirty="0"/>
              <a:t>Principle ethics an approach based on understanding and implementing a set of core values (Banks, 2004, p. 9)</a:t>
            </a:r>
          </a:p>
          <a:p>
            <a:pPr marL="0" indent="0">
              <a:buNone/>
            </a:pPr>
            <a:endParaRPr lang="en-GB" dirty="0"/>
          </a:p>
        </p:txBody>
      </p:sp>
    </p:spTree>
    <p:extLst>
      <p:ext uri="{BB962C8B-B14F-4D97-AF65-F5344CB8AC3E}">
        <p14:creationId xmlns:p14="http://schemas.microsoft.com/office/powerpoint/2010/main" val="3222002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E724F3DB-2BF2-46ED-5AF5-7EFC26394752}"/>
              </a:ext>
            </a:extLst>
          </p:cNvPr>
          <p:cNvSpPr>
            <a:spLocks noGrp="1" noChangeArrowheads="1"/>
          </p:cNvSpPr>
          <p:nvPr>
            <p:ph type="title"/>
          </p:nvPr>
        </p:nvSpPr>
        <p:spPr/>
        <p:txBody>
          <a:bodyPr/>
          <a:lstStyle/>
          <a:p>
            <a:r>
              <a:rPr lang="en-GB" altLang="en-US" dirty="0"/>
              <a:t>  </a:t>
            </a:r>
            <a:r>
              <a:rPr lang="en-GB" altLang="en-US" dirty="0">
                <a:solidFill>
                  <a:srgbClr val="0070C0"/>
                </a:solidFill>
              </a:rPr>
              <a:t>Mae </a:t>
            </a:r>
            <a:r>
              <a:rPr lang="en-GB" altLang="en-US" dirty="0" err="1">
                <a:solidFill>
                  <a:srgbClr val="0070C0"/>
                </a:solidFill>
              </a:rPr>
              <a:t>moeseg</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t>
            </a:r>
            <a:r>
              <a:rPr lang="en-GB" altLang="en-US" dirty="0"/>
              <a:t>Ethics is..</a:t>
            </a:r>
            <a:br>
              <a:rPr lang="en-GB" altLang="en-US" dirty="0"/>
            </a:br>
            <a:endParaRPr lang="cy-GB" altLang="en-US" dirty="0"/>
          </a:p>
        </p:txBody>
      </p:sp>
      <p:sp>
        <p:nvSpPr>
          <p:cNvPr id="5123" name="Rectangle 3">
            <a:extLst>
              <a:ext uri="{FF2B5EF4-FFF2-40B4-BE49-F238E27FC236}">
                <a16:creationId xmlns:a16="http://schemas.microsoft.com/office/drawing/2014/main" id="{B62ACABF-0F4D-8945-ADF0-53D56DC8A5E8}"/>
              </a:ext>
            </a:extLst>
          </p:cNvPr>
          <p:cNvSpPr>
            <a:spLocks noGrp="1" noChangeArrowheads="1"/>
          </p:cNvSpPr>
          <p:nvPr>
            <p:ph type="body" sz="half" idx="1"/>
          </p:nvPr>
        </p:nvSpPr>
        <p:spPr/>
        <p:txBody>
          <a:bodyPr>
            <a:normAutofit/>
          </a:bodyPr>
          <a:lstStyle/>
          <a:p>
            <a:pPr eaLnBrk="1" hangingPunct="1">
              <a:lnSpc>
                <a:spcPct val="90000"/>
              </a:lnSpc>
            </a:pPr>
            <a:r>
              <a:rPr lang="en-GB" altLang="en-US" dirty="0" err="1">
                <a:solidFill>
                  <a:srgbClr val="0070C0"/>
                </a:solidFill>
              </a:rPr>
              <a:t>Byw</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ôl</a:t>
            </a:r>
            <a:r>
              <a:rPr lang="en-GB" altLang="en-US" dirty="0">
                <a:solidFill>
                  <a:srgbClr val="0070C0"/>
                </a:solidFill>
              </a:rPr>
              <a:t> </a:t>
            </a:r>
            <a:r>
              <a:rPr lang="en-GB" altLang="en-US" dirty="0" err="1">
                <a:solidFill>
                  <a:srgbClr val="0070C0"/>
                </a:solidFill>
              </a:rPr>
              <a:t>safonau</a:t>
            </a:r>
            <a:r>
              <a:rPr lang="en-GB" altLang="en-US" dirty="0">
                <a:solidFill>
                  <a:srgbClr val="0070C0"/>
                </a:solidFill>
              </a:rPr>
              <a:t> </a:t>
            </a:r>
            <a:r>
              <a:rPr lang="en-GB" altLang="en-US" dirty="0" err="1">
                <a:solidFill>
                  <a:srgbClr val="0070C0"/>
                </a:solidFill>
              </a:rPr>
              <a:t>moesegol</a:t>
            </a:r>
            <a:r>
              <a:rPr lang="en-GB" altLang="en-US" dirty="0">
                <a:solidFill>
                  <a:srgbClr val="0070C0"/>
                </a:solidFill>
              </a:rPr>
              <a:t> </a:t>
            </a:r>
            <a:r>
              <a:rPr lang="en-GB" altLang="en-US" dirty="0" err="1">
                <a:solidFill>
                  <a:srgbClr val="0070C0"/>
                </a:solidFill>
              </a:rPr>
              <a:t>cyn</a:t>
            </a:r>
            <a:r>
              <a:rPr lang="en-GB" altLang="en-US" dirty="0">
                <a:solidFill>
                  <a:srgbClr val="0070C0"/>
                </a:solidFill>
              </a:rPr>
              <a:t> belled â bod </a:t>
            </a:r>
            <a:r>
              <a:rPr lang="en-GB" altLang="en-US" dirty="0" err="1">
                <a:solidFill>
                  <a:srgbClr val="0070C0"/>
                </a:solidFill>
              </a:rPr>
              <a:t>pobl</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credu</a:t>
            </a:r>
            <a:r>
              <a:rPr lang="en-GB" altLang="en-US" dirty="0">
                <a:solidFill>
                  <a:srgbClr val="0070C0"/>
                </a:solidFill>
              </a:rPr>
              <a:t> </a:t>
            </a:r>
            <a:r>
              <a:rPr lang="en-GB" altLang="en-US" dirty="0" err="1">
                <a:solidFill>
                  <a:srgbClr val="0070C0"/>
                </a:solidFill>
              </a:rPr>
              <a:t>ei</a:t>
            </a:r>
            <a:r>
              <a:rPr lang="en-GB" altLang="en-US" dirty="0">
                <a:solidFill>
                  <a:srgbClr val="0070C0"/>
                </a:solidFill>
              </a:rPr>
              <a:t> bod </a:t>
            </a:r>
            <a:r>
              <a:rPr lang="en-GB" altLang="en-US" dirty="0" err="1">
                <a:solidFill>
                  <a:srgbClr val="0070C0"/>
                </a:solidFill>
              </a:rPr>
              <a:t>hi'n</a:t>
            </a:r>
            <a:r>
              <a:rPr lang="en-GB" altLang="en-US" dirty="0">
                <a:solidFill>
                  <a:srgbClr val="0070C0"/>
                </a:solidFill>
              </a:rPr>
              <a:t> </a:t>
            </a:r>
            <a:r>
              <a:rPr lang="en-GB" altLang="en-US" dirty="0" err="1">
                <a:solidFill>
                  <a:srgbClr val="0070C0"/>
                </a:solidFill>
              </a:rPr>
              <a:t>iawn</a:t>
            </a:r>
            <a:r>
              <a:rPr lang="en-GB" altLang="en-US" dirty="0">
                <a:solidFill>
                  <a:srgbClr val="0070C0"/>
                </a:solidFill>
              </a:rPr>
              <a:t> </a:t>
            </a:r>
            <a:r>
              <a:rPr lang="en-GB" altLang="en-US" dirty="0" err="1">
                <a:solidFill>
                  <a:srgbClr val="0070C0"/>
                </a:solidFill>
              </a:rPr>
              <a:t>gwneud</a:t>
            </a:r>
            <a:r>
              <a:rPr lang="en-GB" altLang="en-US" dirty="0">
                <a:solidFill>
                  <a:srgbClr val="0070C0"/>
                </a:solidFill>
              </a:rPr>
              <a:t> yr </a:t>
            </a:r>
            <a:r>
              <a:rPr lang="en-GB" altLang="en-US" dirty="0" err="1">
                <a:solidFill>
                  <a:srgbClr val="0070C0"/>
                </a:solidFill>
              </a:rPr>
              <a:t>hyn</a:t>
            </a:r>
            <a:r>
              <a:rPr lang="en-GB" altLang="en-US" dirty="0">
                <a:solidFill>
                  <a:srgbClr val="0070C0"/>
                </a:solidFill>
              </a:rPr>
              <a:t> </a:t>
            </a:r>
            <a:r>
              <a:rPr lang="en-GB" altLang="en-US" dirty="0" err="1">
                <a:solidFill>
                  <a:srgbClr val="0070C0"/>
                </a:solidFill>
              </a:rPr>
              <a:t>maen</a:t>
            </a:r>
            <a:r>
              <a:rPr lang="en-GB" altLang="en-US" dirty="0">
                <a:solidFill>
                  <a:srgbClr val="0070C0"/>
                </a:solidFill>
              </a:rPr>
              <a:t> </a:t>
            </a:r>
            <a:r>
              <a:rPr lang="en-GB" altLang="en-US" dirty="0" err="1">
                <a:solidFill>
                  <a:srgbClr val="0070C0"/>
                </a:solidFill>
              </a:rPr>
              <a:t>nhw'n</a:t>
            </a:r>
            <a:r>
              <a:rPr lang="en-GB" altLang="en-US" dirty="0">
                <a:solidFill>
                  <a:srgbClr val="0070C0"/>
                </a:solidFill>
              </a:rPr>
              <a:t> </a:t>
            </a:r>
            <a:r>
              <a:rPr lang="en-GB" altLang="en-US" dirty="0" err="1">
                <a:solidFill>
                  <a:srgbClr val="0070C0"/>
                </a:solidFill>
              </a:rPr>
              <a:t>ei</a:t>
            </a:r>
            <a:r>
              <a:rPr lang="en-GB" altLang="en-US" dirty="0">
                <a:solidFill>
                  <a:srgbClr val="0070C0"/>
                </a:solidFill>
              </a:rPr>
              <a:t> </a:t>
            </a:r>
            <a:r>
              <a:rPr lang="en-GB" altLang="en-US" dirty="0" err="1">
                <a:solidFill>
                  <a:srgbClr val="0070C0"/>
                </a:solidFill>
              </a:rPr>
              <a:t>wneud</a:t>
            </a:r>
            <a:endParaRPr lang="en-GB" altLang="en-US" dirty="0">
              <a:solidFill>
                <a:srgbClr val="0070C0"/>
              </a:solidFill>
            </a:endParaRPr>
          </a:p>
          <a:p>
            <a:pPr eaLnBrk="1" hangingPunct="1">
              <a:lnSpc>
                <a:spcPct val="90000"/>
              </a:lnSpc>
            </a:pPr>
            <a:r>
              <a:rPr lang="en-GB" altLang="en-US" dirty="0" err="1">
                <a:solidFill>
                  <a:srgbClr val="0070C0"/>
                </a:solidFill>
              </a:rPr>
              <a:t>Cymryd</a:t>
            </a:r>
            <a:r>
              <a:rPr lang="en-GB" altLang="en-US" dirty="0">
                <a:solidFill>
                  <a:srgbClr val="0070C0"/>
                </a:solidFill>
              </a:rPr>
              <a:t> </a:t>
            </a:r>
            <a:r>
              <a:rPr lang="en-GB" altLang="en-US" dirty="0" err="1">
                <a:solidFill>
                  <a:srgbClr val="0070C0"/>
                </a:solidFill>
              </a:rPr>
              <a:t>persbectif</a:t>
            </a:r>
            <a:r>
              <a:rPr lang="en-GB" altLang="en-US" dirty="0">
                <a:solidFill>
                  <a:srgbClr val="0070C0"/>
                </a:solidFill>
              </a:rPr>
              <a:t> </a:t>
            </a:r>
            <a:r>
              <a:rPr lang="en-GB" altLang="en-US" dirty="0" err="1">
                <a:solidFill>
                  <a:srgbClr val="0070C0"/>
                </a:solidFill>
              </a:rPr>
              <a:t>cyffredinol</a:t>
            </a:r>
            <a:r>
              <a:rPr lang="en-GB" altLang="en-US" dirty="0">
                <a:solidFill>
                  <a:srgbClr val="0070C0"/>
                </a:solidFill>
              </a:rPr>
              <a:t> – </a:t>
            </a:r>
            <a:r>
              <a:rPr lang="en-GB" altLang="en-US" dirty="0" err="1">
                <a:solidFill>
                  <a:srgbClr val="0070C0"/>
                </a:solidFill>
              </a:rPr>
              <a:t>mynd</a:t>
            </a:r>
            <a:r>
              <a:rPr lang="en-GB" altLang="en-US" dirty="0">
                <a:solidFill>
                  <a:srgbClr val="0070C0"/>
                </a:solidFill>
              </a:rPr>
              <a:t> y </a:t>
            </a:r>
            <a:r>
              <a:rPr lang="en-GB" altLang="en-US" dirty="0" err="1">
                <a:solidFill>
                  <a:srgbClr val="0070C0"/>
                </a:solidFill>
              </a:rPr>
              <a:t>tu</a:t>
            </a:r>
            <a:r>
              <a:rPr lang="en-GB" altLang="en-US" dirty="0">
                <a:solidFill>
                  <a:srgbClr val="0070C0"/>
                </a:solidFill>
              </a:rPr>
              <a:t> </a:t>
            </a:r>
            <a:r>
              <a:rPr lang="en-GB" altLang="en-US" dirty="0" err="1">
                <a:solidFill>
                  <a:srgbClr val="0070C0"/>
                </a:solidFill>
              </a:rPr>
              <a:t>hwnt</a:t>
            </a:r>
            <a:r>
              <a:rPr lang="en-GB" altLang="en-US" dirty="0">
                <a:solidFill>
                  <a:srgbClr val="0070C0"/>
                </a:solidFill>
              </a:rPr>
              <a:t> </a:t>
            </a:r>
            <a:r>
              <a:rPr lang="en-GB" altLang="en-US" dirty="0" err="1">
                <a:solidFill>
                  <a:srgbClr val="0070C0"/>
                </a:solidFill>
              </a:rPr>
              <a:t>i'r</a:t>
            </a:r>
            <a:r>
              <a:rPr lang="en-GB" altLang="en-US" dirty="0">
                <a:solidFill>
                  <a:srgbClr val="0070C0"/>
                </a:solidFill>
              </a:rPr>
              <a:t> 'fi' </a:t>
            </a:r>
            <a:r>
              <a:rPr lang="en-GB" altLang="en-US" dirty="0" err="1">
                <a:solidFill>
                  <a:srgbClr val="0070C0"/>
                </a:solidFill>
              </a:rPr>
              <a:t>neu'r</a:t>
            </a:r>
            <a:r>
              <a:rPr lang="en-GB" altLang="en-US" dirty="0">
                <a:solidFill>
                  <a:srgbClr val="0070C0"/>
                </a:solidFill>
              </a:rPr>
              <a:t> 'chi'</a:t>
            </a:r>
          </a:p>
          <a:p>
            <a:pPr eaLnBrk="1" hangingPunct="1">
              <a:lnSpc>
                <a:spcPct val="90000"/>
              </a:lnSpc>
            </a:pPr>
            <a:r>
              <a:rPr lang="en-GB" altLang="en-US" dirty="0" err="1">
                <a:solidFill>
                  <a:srgbClr val="0070C0"/>
                </a:solidFill>
              </a:rPr>
              <a:t>Tynnu</a:t>
            </a:r>
            <a:r>
              <a:rPr lang="en-GB" altLang="en-US" dirty="0">
                <a:solidFill>
                  <a:srgbClr val="0070C0"/>
                </a:solidFill>
              </a:rPr>
              <a:t> </a:t>
            </a:r>
            <a:r>
              <a:rPr lang="en-GB" altLang="en-US" dirty="0" err="1">
                <a:solidFill>
                  <a:srgbClr val="0070C0"/>
                </a:solidFill>
              </a:rPr>
              <a:t>ar</a:t>
            </a:r>
            <a:r>
              <a:rPr lang="en-GB" altLang="en-US" dirty="0">
                <a:solidFill>
                  <a:srgbClr val="0070C0"/>
                </a:solidFill>
              </a:rPr>
              <a:t> </a:t>
            </a:r>
            <a:r>
              <a:rPr lang="en-GB" altLang="en-US" dirty="0" err="1">
                <a:solidFill>
                  <a:srgbClr val="0070C0"/>
                </a:solidFill>
              </a:rPr>
              <a:t>amrywiaeth</a:t>
            </a:r>
            <a:r>
              <a:rPr lang="en-GB" altLang="en-US" dirty="0">
                <a:solidFill>
                  <a:srgbClr val="0070C0"/>
                </a:solidFill>
              </a:rPr>
              <a:t> o </a:t>
            </a:r>
            <a:r>
              <a:rPr lang="en-GB" altLang="en-US" dirty="0" err="1">
                <a:solidFill>
                  <a:srgbClr val="0070C0"/>
                </a:solidFill>
              </a:rPr>
              <a:t>ddulliau</a:t>
            </a:r>
            <a:r>
              <a:rPr lang="en-GB" altLang="en-US" dirty="0">
                <a:solidFill>
                  <a:srgbClr val="0070C0"/>
                </a:solidFill>
              </a:rPr>
              <a:t>, </a:t>
            </a:r>
            <a:r>
              <a:rPr lang="en-GB" altLang="en-US" dirty="0" err="1">
                <a:solidFill>
                  <a:srgbClr val="0070C0"/>
                </a:solidFill>
              </a:rPr>
              <a:t>gan</a:t>
            </a:r>
            <a:r>
              <a:rPr lang="en-GB" altLang="en-US" dirty="0">
                <a:solidFill>
                  <a:srgbClr val="0070C0"/>
                </a:solidFill>
              </a:rPr>
              <a:t> </a:t>
            </a:r>
            <a:r>
              <a:rPr lang="en-GB" altLang="en-US" dirty="0" err="1">
                <a:solidFill>
                  <a:srgbClr val="0070C0"/>
                </a:solidFill>
              </a:rPr>
              <a:t>gynnwys</a:t>
            </a:r>
            <a:r>
              <a:rPr lang="en-GB" altLang="en-US" dirty="0">
                <a:solidFill>
                  <a:srgbClr val="0070C0"/>
                </a:solidFill>
              </a:rPr>
              <a:t> </a:t>
            </a:r>
            <a:r>
              <a:rPr lang="en-GB" altLang="en-US" dirty="0" err="1">
                <a:solidFill>
                  <a:srgbClr val="0070C0"/>
                </a:solidFill>
              </a:rPr>
              <a:t>cyfleustodau</a:t>
            </a:r>
            <a:r>
              <a:rPr lang="en-GB" altLang="en-US" dirty="0">
                <a:solidFill>
                  <a:srgbClr val="0070C0"/>
                </a:solidFill>
              </a:rPr>
              <a:t> a </a:t>
            </a:r>
            <a:r>
              <a:rPr lang="en-GB" altLang="en-US" dirty="0" err="1">
                <a:solidFill>
                  <a:srgbClr val="0070C0"/>
                </a:solidFill>
              </a:rPr>
              <a:t>chanlyniadau</a:t>
            </a:r>
            <a:endParaRPr lang="en-GB" altLang="en-US" dirty="0">
              <a:solidFill>
                <a:srgbClr val="0070C0"/>
              </a:solidFill>
            </a:endParaRPr>
          </a:p>
        </p:txBody>
      </p:sp>
      <p:sp>
        <p:nvSpPr>
          <p:cNvPr id="5124" name="Rectangle 4">
            <a:extLst>
              <a:ext uri="{FF2B5EF4-FFF2-40B4-BE49-F238E27FC236}">
                <a16:creationId xmlns:a16="http://schemas.microsoft.com/office/drawing/2014/main" id="{30DAA2EA-40FC-0E27-1B56-267DF607F529}"/>
              </a:ext>
            </a:extLst>
          </p:cNvPr>
          <p:cNvSpPr>
            <a:spLocks noGrp="1" noChangeArrowheads="1"/>
          </p:cNvSpPr>
          <p:nvPr>
            <p:ph type="body" sz="half" idx="2"/>
          </p:nvPr>
        </p:nvSpPr>
        <p:spPr>
          <a:xfrm>
            <a:off x="6172200" y="1825625"/>
            <a:ext cx="5181600" cy="4667250"/>
          </a:xfrm>
        </p:spPr>
        <p:txBody>
          <a:bodyPr/>
          <a:lstStyle/>
          <a:p>
            <a:pPr lvl="1"/>
            <a:r>
              <a:rPr lang="en-GB" altLang="en-US" dirty="0"/>
              <a:t>Living according to ethical standards so long as people believe it is right to do as they are doing</a:t>
            </a:r>
          </a:p>
          <a:p>
            <a:pPr lvl="1"/>
            <a:r>
              <a:rPr lang="en-GB" altLang="en-US" dirty="0"/>
              <a:t>Taking a universal perspective – going beyond the ‘I’ or ‘you’</a:t>
            </a:r>
          </a:p>
          <a:p>
            <a:pPr lvl="1"/>
            <a:r>
              <a:rPr lang="en-GB" altLang="en-US" dirty="0"/>
              <a:t>Drawing on a variety of approaches, including utilitarianism and </a:t>
            </a:r>
            <a:r>
              <a:rPr lang="en-GB" altLang="en-US" noProof="1"/>
              <a:t>consequentialism</a:t>
            </a:r>
          </a:p>
          <a:p>
            <a:pPr eaLnBrk="1" hangingPunct="1">
              <a:lnSpc>
                <a:spcPct val="90000"/>
              </a:lnSpc>
            </a:pPr>
            <a:endParaRPr lang="en-GB" alt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EB5E1ED9-B858-119F-4936-15AFDCE14E63}"/>
              </a:ext>
            </a:extLst>
          </p:cNvPr>
          <p:cNvSpPr>
            <a:spLocks noGrp="1" noChangeArrowheads="1"/>
          </p:cNvSpPr>
          <p:nvPr>
            <p:ph type="title"/>
          </p:nvPr>
        </p:nvSpPr>
        <p:spPr/>
        <p:txBody>
          <a:bodyPr/>
          <a:lstStyle/>
          <a:p>
            <a:pPr eaLnBrk="1" hangingPunct="1"/>
            <a:r>
              <a:rPr lang="en-GB" altLang="en-US" dirty="0">
                <a:solidFill>
                  <a:srgbClr val="0070C0"/>
                </a:solidFill>
              </a:rPr>
              <a:t>Un </a:t>
            </a:r>
            <a:r>
              <a:rPr lang="en-GB" altLang="en-US" dirty="0" err="1">
                <a:solidFill>
                  <a:srgbClr val="0070C0"/>
                </a:solidFill>
              </a:rPr>
              <a:t>safbwynt</a:t>
            </a:r>
            <a:r>
              <a:rPr lang="en-GB" altLang="en-US" dirty="0">
                <a:solidFill>
                  <a:srgbClr val="0070C0"/>
                </a:solidFill>
              </a:rPr>
              <a:t> </a:t>
            </a:r>
            <a:r>
              <a:rPr lang="en-GB" altLang="en-US" dirty="0" err="1">
                <a:solidFill>
                  <a:srgbClr val="0070C0"/>
                </a:solidFill>
              </a:rPr>
              <a:t>ar</a:t>
            </a:r>
            <a:r>
              <a:rPr lang="en-GB" altLang="en-US" dirty="0">
                <a:solidFill>
                  <a:srgbClr val="0070C0"/>
                </a:solidFill>
              </a:rPr>
              <a:t> </a:t>
            </a:r>
            <a:r>
              <a:rPr lang="en-GB" altLang="en-US" dirty="0" err="1">
                <a:solidFill>
                  <a:srgbClr val="0070C0"/>
                </a:solidFill>
              </a:rPr>
              <a:t>Foeseg</a:t>
            </a:r>
            <a:r>
              <a:rPr lang="en-GB" altLang="en-US" dirty="0">
                <a:solidFill>
                  <a:srgbClr val="0070C0"/>
                </a:solidFill>
              </a:rPr>
              <a:t> – </a:t>
            </a:r>
            <a:r>
              <a:rPr lang="en-GB" altLang="en-US" dirty="0" err="1">
                <a:solidFill>
                  <a:srgbClr val="0070C0"/>
                </a:solidFill>
              </a:rPr>
              <a:t>beth</a:t>
            </a:r>
            <a:r>
              <a:rPr lang="en-GB" altLang="en-US" dirty="0">
                <a:solidFill>
                  <a:srgbClr val="0070C0"/>
                </a:solidFill>
              </a:rPr>
              <a:t> </a:t>
            </a:r>
            <a:r>
              <a:rPr lang="en-GB" altLang="en-US" dirty="0" err="1">
                <a:solidFill>
                  <a:srgbClr val="0070C0"/>
                </a:solidFill>
              </a:rPr>
              <a:t>ydyw</a:t>
            </a:r>
            <a:r>
              <a:rPr lang="en-GB" altLang="en-US" dirty="0">
                <a:solidFill>
                  <a:srgbClr val="0070C0"/>
                </a:solidFill>
              </a:rPr>
              <a:t>?/ </a:t>
            </a:r>
            <a:r>
              <a:rPr lang="en-GB" altLang="en-US" dirty="0"/>
              <a:t>One view of Ethics – what is it?</a:t>
            </a:r>
          </a:p>
        </p:txBody>
      </p:sp>
      <p:sp>
        <p:nvSpPr>
          <p:cNvPr id="6147" name="Rectangle 3">
            <a:extLst>
              <a:ext uri="{FF2B5EF4-FFF2-40B4-BE49-F238E27FC236}">
                <a16:creationId xmlns:a16="http://schemas.microsoft.com/office/drawing/2014/main" id="{2735E213-C988-8C2A-D4E0-C19217BB512E}"/>
              </a:ext>
            </a:extLst>
          </p:cNvPr>
          <p:cNvSpPr>
            <a:spLocks noGrp="1" noChangeArrowheads="1"/>
          </p:cNvSpPr>
          <p:nvPr>
            <p:ph type="body" sz="half" idx="1"/>
          </p:nvPr>
        </p:nvSpPr>
        <p:spPr>
          <a:xfrm>
            <a:off x="929148" y="1690688"/>
            <a:ext cx="4921046" cy="5256213"/>
          </a:xfrm>
        </p:spPr>
        <p:txBody>
          <a:bodyPr/>
          <a:lstStyle/>
          <a:p>
            <a:pPr marL="0" indent="0" eaLnBrk="1" hangingPunct="1">
              <a:lnSpc>
                <a:spcPct val="90000"/>
              </a:lnSpc>
              <a:buNone/>
            </a:pPr>
            <a:r>
              <a:rPr lang="en-GB" altLang="en-US" sz="2200" noProof="1">
                <a:solidFill>
                  <a:srgbClr val="0070C0"/>
                </a:solidFill>
              </a:rPr>
              <a:t>Nid yw moeseg yn...</a:t>
            </a:r>
          </a:p>
          <a:p>
            <a:pPr lvl="1"/>
            <a:r>
              <a:rPr lang="en-GB" altLang="en-US" noProof="1">
                <a:solidFill>
                  <a:srgbClr val="0070C0"/>
                </a:solidFill>
              </a:rPr>
              <a:t>Gwaharddiadau</a:t>
            </a:r>
          </a:p>
          <a:p>
            <a:pPr lvl="1"/>
            <a:r>
              <a:rPr lang="en-GB" altLang="en-US" noProof="1">
                <a:solidFill>
                  <a:srgbClr val="0070C0"/>
                </a:solidFill>
              </a:rPr>
              <a:t>System ddelfrydol nad yw'n gweithio'n ymarferol</a:t>
            </a:r>
          </a:p>
          <a:p>
            <a:pPr lvl="1"/>
            <a:r>
              <a:rPr lang="en-GB" altLang="en-US" noProof="1">
                <a:solidFill>
                  <a:srgbClr val="0070C0"/>
                </a:solidFill>
              </a:rPr>
              <a:t>Rhywbeth a ddeellir o safbwynt crefyddol yn unig, nid oes angen sail grefyddol ar ymddygiad moesegol</a:t>
            </a:r>
          </a:p>
          <a:p>
            <a:pPr lvl="1"/>
            <a:r>
              <a:rPr lang="en-GB" altLang="en-US" noProof="1">
                <a:solidFill>
                  <a:srgbClr val="0070C0"/>
                </a:solidFill>
              </a:rPr>
              <a:t>Cymharol neu oddrychol - mae rhesymu moesegol yn bosibl</a:t>
            </a:r>
          </a:p>
        </p:txBody>
      </p:sp>
      <p:sp>
        <p:nvSpPr>
          <p:cNvPr id="6148" name="Rectangle 4">
            <a:extLst>
              <a:ext uri="{FF2B5EF4-FFF2-40B4-BE49-F238E27FC236}">
                <a16:creationId xmlns:a16="http://schemas.microsoft.com/office/drawing/2014/main" id="{8CD8DEA5-A36B-0792-A365-6392FDF2C5AC}"/>
              </a:ext>
            </a:extLst>
          </p:cNvPr>
          <p:cNvSpPr>
            <a:spLocks noGrp="1" noChangeArrowheads="1"/>
          </p:cNvSpPr>
          <p:nvPr>
            <p:ph type="body" sz="half" idx="2"/>
          </p:nvPr>
        </p:nvSpPr>
        <p:spPr/>
        <p:txBody>
          <a:bodyPr/>
          <a:lstStyle/>
          <a:p>
            <a:pPr marL="0" indent="0" eaLnBrk="1" hangingPunct="1">
              <a:lnSpc>
                <a:spcPct val="90000"/>
              </a:lnSpc>
              <a:buNone/>
            </a:pPr>
            <a:r>
              <a:rPr lang="en-GB" altLang="en-US" sz="2400" dirty="0"/>
              <a:t>Ethics is not..</a:t>
            </a:r>
          </a:p>
          <a:p>
            <a:pPr lvl="1" eaLnBrk="1" hangingPunct="1">
              <a:lnSpc>
                <a:spcPct val="90000"/>
              </a:lnSpc>
            </a:pPr>
            <a:r>
              <a:rPr lang="en-GB" altLang="en-US" sz="2200" dirty="0"/>
              <a:t>Prohibitions</a:t>
            </a:r>
          </a:p>
          <a:p>
            <a:pPr lvl="1" eaLnBrk="1" hangingPunct="1">
              <a:lnSpc>
                <a:spcPct val="90000"/>
              </a:lnSpc>
            </a:pPr>
            <a:r>
              <a:rPr lang="en-GB" altLang="en-US" sz="2200" dirty="0"/>
              <a:t>An ideal system that does not work in practice</a:t>
            </a:r>
          </a:p>
          <a:p>
            <a:pPr lvl="1" eaLnBrk="1" hangingPunct="1">
              <a:lnSpc>
                <a:spcPct val="90000"/>
              </a:lnSpc>
            </a:pPr>
            <a:r>
              <a:rPr lang="en-GB" altLang="en-US" sz="2200" dirty="0"/>
              <a:t>Something only understood from a religious perspective, ethical behaviour does not require a religious underpinning</a:t>
            </a:r>
          </a:p>
          <a:p>
            <a:pPr lvl="1" eaLnBrk="1" hangingPunct="1">
              <a:lnSpc>
                <a:spcPct val="90000"/>
              </a:lnSpc>
            </a:pPr>
            <a:r>
              <a:rPr lang="en-GB" altLang="en-US" sz="2200" dirty="0"/>
              <a:t>Relative or subjective – ethical reasoning is possible</a:t>
            </a:r>
          </a:p>
          <a:p>
            <a:pPr lvl="1" eaLnBrk="1" hangingPunct="1">
              <a:lnSpc>
                <a:spcPct val="90000"/>
              </a:lnSpc>
              <a:buFontTx/>
              <a:buNone/>
            </a:pPr>
            <a:endParaRPr lang="en-GB" altLang="en-US" sz="2200" dirty="0"/>
          </a:p>
        </p:txBody>
      </p:sp>
      <p:sp>
        <p:nvSpPr>
          <p:cNvPr id="6149" name="Text Box 5">
            <a:extLst>
              <a:ext uri="{FF2B5EF4-FFF2-40B4-BE49-F238E27FC236}">
                <a16:creationId xmlns:a16="http://schemas.microsoft.com/office/drawing/2014/main" id="{A9AEC95C-E301-1414-92D8-289861223757}"/>
              </a:ext>
            </a:extLst>
          </p:cNvPr>
          <p:cNvSpPr txBox="1">
            <a:spLocks noChangeArrowheads="1"/>
          </p:cNvSpPr>
          <p:nvPr/>
        </p:nvSpPr>
        <p:spPr bwMode="auto">
          <a:xfrm>
            <a:off x="3143250" y="6165851"/>
            <a:ext cx="6553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50000"/>
              </a:spcBef>
              <a:buFontTx/>
              <a:buNone/>
            </a:pPr>
            <a:r>
              <a:rPr lang="en-GB" altLang="en-US" sz="1800"/>
              <a:t>Singer, quoted in </a:t>
            </a:r>
            <a:r>
              <a:rPr lang="en-GB" altLang="en-US" sz="1800" noProof="1"/>
              <a:t>Bochel </a:t>
            </a:r>
            <a:r>
              <a:rPr lang="en-GB" altLang="en-US" sz="1800"/>
              <a:t>et al (2005) pp195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0129A557-BEE8-03CC-5B1B-1AA8392418B7}"/>
              </a:ext>
            </a:extLst>
          </p:cNvPr>
          <p:cNvSpPr>
            <a:spLocks noGrp="1" noChangeArrowheads="1"/>
          </p:cNvSpPr>
          <p:nvPr>
            <p:ph type="title"/>
          </p:nvPr>
        </p:nvSpPr>
        <p:spPr/>
        <p:txBody>
          <a:bodyPr/>
          <a:lstStyle/>
          <a:p>
            <a:pPr eaLnBrk="1" hangingPunct="1"/>
            <a:r>
              <a:rPr lang="cy-GB" altLang="en-US" dirty="0">
                <a:solidFill>
                  <a:srgbClr val="0070C0"/>
                </a:solidFill>
              </a:rPr>
              <a:t>Un farn ar Foeseg – beth yw hi?</a:t>
            </a:r>
          </a:p>
        </p:txBody>
      </p:sp>
      <p:sp>
        <p:nvSpPr>
          <p:cNvPr id="7171" name="Rectangle 3">
            <a:extLst>
              <a:ext uri="{FF2B5EF4-FFF2-40B4-BE49-F238E27FC236}">
                <a16:creationId xmlns:a16="http://schemas.microsoft.com/office/drawing/2014/main" id="{3E265898-38EF-65B8-F1A2-EA36D019BF27}"/>
              </a:ext>
            </a:extLst>
          </p:cNvPr>
          <p:cNvSpPr>
            <a:spLocks noGrp="1" noChangeArrowheads="1"/>
          </p:cNvSpPr>
          <p:nvPr>
            <p:ph type="body" sz="half" idx="1"/>
          </p:nvPr>
        </p:nvSpPr>
        <p:spPr>
          <a:xfrm>
            <a:off x="838200" y="2110968"/>
            <a:ext cx="5181600" cy="5256213"/>
          </a:xfrm>
        </p:spPr>
        <p:txBody>
          <a:bodyPr/>
          <a:lstStyle/>
          <a:p>
            <a:pPr eaLnBrk="1" hangingPunct="1">
              <a:lnSpc>
                <a:spcPct val="80000"/>
              </a:lnSpc>
            </a:pPr>
            <a:r>
              <a:rPr lang="cy-GB" altLang="en-US" sz="2400" dirty="0">
                <a:solidFill>
                  <a:srgbClr val="0070C0"/>
                </a:solidFill>
              </a:rPr>
              <a:t>Moeseg yw..</a:t>
            </a:r>
          </a:p>
          <a:p>
            <a:pPr lvl="1" eaLnBrk="1" hangingPunct="1">
              <a:lnSpc>
                <a:spcPct val="80000"/>
              </a:lnSpc>
            </a:pPr>
            <a:r>
              <a:rPr lang="cy-GB" altLang="en-US" sz="2200" dirty="0">
                <a:solidFill>
                  <a:srgbClr val="0070C0"/>
                </a:solidFill>
              </a:rPr>
              <a:t>Byw yn ôl safonau moesegol ond bod pobl yn credu ei bod yn iawn i wneud yr hyn maent yn ei wneud</a:t>
            </a:r>
          </a:p>
          <a:p>
            <a:pPr lvl="1" eaLnBrk="1" hangingPunct="1">
              <a:lnSpc>
                <a:spcPct val="80000"/>
              </a:lnSpc>
            </a:pPr>
            <a:r>
              <a:rPr lang="cy-GB" altLang="en-US" sz="2200" dirty="0">
                <a:solidFill>
                  <a:srgbClr val="0070C0"/>
                </a:solidFill>
              </a:rPr>
              <a:t>Cymryd safbwynt cyffredinol – mynd tu hwnt i’r ‘fi’ neu ‘chi’</a:t>
            </a:r>
          </a:p>
          <a:p>
            <a:pPr lvl="1" eaLnBrk="1" hangingPunct="1">
              <a:lnSpc>
                <a:spcPct val="80000"/>
              </a:lnSpc>
            </a:pPr>
            <a:r>
              <a:rPr lang="cy-GB" altLang="en-US" sz="2200" dirty="0">
                <a:solidFill>
                  <a:srgbClr val="0070C0"/>
                </a:solidFill>
              </a:rPr>
              <a:t>Tynnu ar amryw o ddulliau, yn cynnwys iwtilitariaeth a </a:t>
            </a:r>
            <a:r>
              <a:rPr lang="cy-GB" altLang="en-US" sz="2200" noProof="1">
                <a:solidFill>
                  <a:srgbClr val="0070C0"/>
                </a:solidFill>
              </a:rPr>
              <a:t>chanlyniadaeth</a:t>
            </a:r>
            <a:r>
              <a:rPr lang="en-GB" altLang="en-US" sz="2200" dirty="0">
                <a:solidFill>
                  <a:srgbClr val="0070C0"/>
                </a:solidFill>
              </a:rPr>
              <a:t> </a:t>
            </a:r>
          </a:p>
        </p:txBody>
      </p:sp>
      <p:sp>
        <p:nvSpPr>
          <p:cNvPr id="7172" name="Rectangle 4">
            <a:extLst>
              <a:ext uri="{FF2B5EF4-FFF2-40B4-BE49-F238E27FC236}">
                <a16:creationId xmlns:a16="http://schemas.microsoft.com/office/drawing/2014/main" id="{595F1942-61DC-D020-3328-0C2B5F1D3FE1}"/>
              </a:ext>
            </a:extLst>
          </p:cNvPr>
          <p:cNvSpPr>
            <a:spLocks noGrp="1" noChangeArrowheads="1"/>
          </p:cNvSpPr>
          <p:nvPr>
            <p:ph type="body" sz="half" idx="2"/>
          </p:nvPr>
        </p:nvSpPr>
        <p:spPr>
          <a:xfrm>
            <a:off x="6172200" y="2081262"/>
            <a:ext cx="5469194" cy="4351338"/>
          </a:xfrm>
        </p:spPr>
        <p:txBody>
          <a:bodyPr/>
          <a:lstStyle/>
          <a:p>
            <a:pPr eaLnBrk="1" hangingPunct="1">
              <a:lnSpc>
                <a:spcPct val="80000"/>
              </a:lnSpc>
            </a:pPr>
            <a:r>
              <a:rPr lang="cy-GB" altLang="en-US" sz="2400" dirty="0">
                <a:solidFill>
                  <a:srgbClr val="0070C0"/>
                </a:solidFill>
              </a:rPr>
              <a:t>Nid yw moeseg yn..</a:t>
            </a:r>
          </a:p>
          <a:p>
            <a:pPr lvl="1" eaLnBrk="1" hangingPunct="1">
              <a:lnSpc>
                <a:spcPct val="80000"/>
              </a:lnSpc>
            </a:pPr>
            <a:r>
              <a:rPr lang="cy-GB" altLang="en-US" sz="2200" dirty="0">
                <a:solidFill>
                  <a:srgbClr val="0070C0"/>
                </a:solidFill>
              </a:rPr>
              <a:t>Waharddiadau</a:t>
            </a:r>
          </a:p>
          <a:p>
            <a:pPr lvl="1" eaLnBrk="1" hangingPunct="1">
              <a:lnSpc>
                <a:spcPct val="80000"/>
              </a:lnSpc>
            </a:pPr>
            <a:r>
              <a:rPr lang="cy-GB" altLang="en-US" sz="2200" dirty="0">
                <a:solidFill>
                  <a:srgbClr val="0070C0"/>
                </a:solidFill>
              </a:rPr>
              <a:t>System ddelfrydol nad yw’n gweithio’n ymarferol</a:t>
            </a:r>
          </a:p>
          <a:p>
            <a:pPr lvl="1" eaLnBrk="1" hangingPunct="1">
              <a:lnSpc>
                <a:spcPct val="80000"/>
              </a:lnSpc>
            </a:pPr>
            <a:r>
              <a:rPr lang="cy-GB" altLang="en-US" sz="2200" dirty="0">
                <a:solidFill>
                  <a:srgbClr val="0070C0"/>
                </a:solidFill>
              </a:rPr>
              <a:t>Rhywbeth a ddeellir o safbwynt crefyddol yn unig. Nid oes rhaid cael sail grefyddol i ymddygiad moesegol</a:t>
            </a:r>
          </a:p>
          <a:p>
            <a:pPr lvl="1" eaLnBrk="1" hangingPunct="1">
              <a:lnSpc>
                <a:spcPct val="80000"/>
              </a:lnSpc>
            </a:pPr>
            <a:r>
              <a:rPr lang="cy-GB" altLang="en-US" sz="2200" dirty="0">
                <a:solidFill>
                  <a:srgbClr val="0070C0"/>
                </a:solidFill>
              </a:rPr>
              <a:t>Gymharol nac yn oddrychol – mae rhesymu moesegol yn bosibl</a:t>
            </a:r>
          </a:p>
          <a:p>
            <a:pPr lvl="1" eaLnBrk="1" hangingPunct="1">
              <a:lnSpc>
                <a:spcPct val="80000"/>
              </a:lnSpc>
              <a:buFontTx/>
              <a:buNone/>
            </a:pPr>
            <a:endParaRPr lang="cy-GB" altLang="en-US" sz="2200" dirty="0"/>
          </a:p>
        </p:txBody>
      </p:sp>
      <p:sp>
        <p:nvSpPr>
          <p:cNvPr id="7173" name="Text Box 5">
            <a:extLst>
              <a:ext uri="{FF2B5EF4-FFF2-40B4-BE49-F238E27FC236}">
                <a16:creationId xmlns:a16="http://schemas.microsoft.com/office/drawing/2014/main" id="{B1046637-8EC6-A4CD-79EA-9B192735E9E4}"/>
              </a:ext>
            </a:extLst>
          </p:cNvPr>
          <p:cNvSpPr txBox="1">
            <a:spLocks noChangeArrowheads="1"/>
          </p:cNvSpPr>
          <p:nvPr/>
        </p:nvSpPr>
        <p:spPr bwMode="auto">
          <a:xfrm>
            <a:off x="3143250" y="6165851"/>
            <a:ext cx="6553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50000"/>
              </a:spcBef>
              <a:buFontTx/>
              <a:buNone/>
            </a:pPr>
            <a:r>
              <a:rPr lang="en-GB" altLang="en-US" sz="1800"/>
              <a:t>Singer, </a:t>
            </a:r>
            <a:r>
              <a:rPr lang="en-GB" altLang="en-US" sz="1800" noProof="1"/>
              <a:t>dyfynnwyd yn Bochel</a:t>
            </a:r>
            <a:r>
              <a:rPr lang="en-GB" altLang="en-US" sz="1800"/>
              <a:t> et al (2005) tt195</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41998-0A0D-07F7-32FE-70FDDDA73F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62AEAB-D4A7-FE10-0A10-8949EA459B08}"/>
              </a:ext>
            </a:extLst>
          </p:cNvPr>
          <p:cNvSpPr>
            <a:spLocks noGrp="1"/>
          </p:cNvSpPr>
          <p:nvPr>
            <p:ph sz="half" idx="1"/>
          </p:nvPr>
        </p:nvSpPr>
        <p:spPr/>
        <p:txBody>
          <a:bodyPr/>
          <a:lstStyle/>
          <a:p>
            <a:r>
              <a:rPr lang="cy-GB" altLang="en-US" dirty="0">
                <a:solidFill>
                  <a:srgbClr val="0070C0"/>
                </a:solidFill>
              </a:rPr>
              <a:t>Ym mha feysydd o’n gwaith byddwn ni’n dod ar draws cyfyng-gyngor moesegol?</a:t>
            </a:r>
            <a:r>
              <a:rPr lang="en-GB" altLang="en-US" dirty="0">
                <a:solidFill>
                  <a:srgbClr val="0070C0"/>
                </a:solidFill>
              </a:rPr>
              <a:t> </a:t>
            </a:r>
          </a:p>
          <a:p>
            <a:endParaRPr lang="en-GB" dirty="0"/>
          </a:p>
        </p:txBody>
      </p:sp>
      <p:sp>
        <p:nvSpPr>
          <p:cNvPr id="4" name="Content Placeholder 3">
            <a:extLst>
              <a:ext uri="{FF2B5EF4-FFF2-40B4-BE49-F238E27FC236}">
                <a16:creationId xmlns:a16="http://schemas.microsoft.com/office/drawing/2014/main" id="{EAFD81A5-1946-484A-A619-BB4FA8205211}"/>
              </a:ext>
            </a:extLst>
          </p:cNvPr>
          <p:cNvSpPr>
            <a:spLocks noGrp="1"/>
          </p:cNvSpPr>
          <p:nvPr>
            <p:ph sz="half" idx="2"/>
          </p:nvPr>
        </p:nvSpPr>
        <p:spPr/>
        <p:txBody>
          <a:bodyPr/>
          <a:lstStyle/>
          <a:p>
            <a:r>
              <a:rPr lang="en-GB" altLang="en-US" dirty="0"/>
              <a:t>In which areas of our work do we come across ethical dilemmas?</a:t>
            </a:r>
          </a:p>
          <a:p>
            <a:endParaRPr lang="en-GB" dirty="0"/>
          </a:p>
        </p:txBody>
      </p:sp>
    </p:spTree>
    <p:extLst>
      <p:ext uri="{BB962C8B-B14F-4D97-AF65-F5344CB8AC3E}">
        <p14:creationId xmlns:p14="http://schemas.microsoft.com/office/powerpoint/2010/main" val="7668061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8E1C750-01D8-926E-1348-372CADCD1DE1}"/>
              </a:ext>
            </a:extLst>
          </p:cNvPr>
          <p:cNvSpPr>
            <a:spLocks noGrp="1" noChangeArrowheads="1"/>
          </p:cNvSpPr>
          <p:nvPr>
            <p:ph type="title"/>
          </p:nvPr>
        </p:nvSpPr>
        <p:spPr/>
        <p:txBody>
          <a:bodyPr/>
          <a:lstStyle/>
          <a:p>
            <a:r>
              <a:rPr lang="en-GB" altLang="en-US" sz="4000" dirty="0"/>
              <a:t>Youth Work Issues</a:t>
            </a:r>
            <a:br>
              <a:rPr lang="en-GB" altLang="en-US" sz="4000" dirty="0"/>
            </a:br>
            <a:r>
              <a:rPr lang="cy-GB" altLang="en-US" sz="4000" dirty="0">
                <a:solidFill>
                  <a:srgbClr val="0070C0"/>
                </a:solidFill>
              </a:rPr>
              <a:t>Problemau Gwaith Ieuenctid</a:t>
            </a:r>
            <a:endParaRPr lang="en-US" altLang="en-US" sz="4000" dirty="0">
              <a:solidFill>
                <a:srgbClr val="0070C0"/>
              </a:solidFill>
            </a:endParaRPr>
          </a:p>
        </p:txBody>
      </p:sp>
      <p:sp>
        <p:nvSpPr>
          <p:cNvPr id="9219" name="Rectangle 4">
            <a:extLst>
              <a:ext uri="{FF2B5EF4-FFF2-40B4-BE49-F238E27FC236}">
                <a16:creationId xmlns:a16="http://schemas.microsoft.com/office/drawing/2014/main" id="{3457F043-45DD-E96E-DC4B-22DC8DA7DA7C}"/>
              </a:ext>
            </a:extLst>
          </p:cNvPr>
          <p:cNvSpPr>
            <a:spLocks noGrp="1" noChangeArrowheads="1"/>
          </p:cNvSpPr>
          <p:nvPr>
            <p:ph type="body" sz="half" idx="1"/>
          </p:nvPr>
        </p:nvSpPr>
        <p:spPr>
          <a:xfrm>
            <a:off x="838200" y="1690688"/>
            <a:ext cx="5181600" cy="3928336"/>
          </a:xfrm>
        </p:spPr>
        <p:txBody>
          <a:bodyPr>
            <a:noAutofit/>
          </a:bodyPr>
          <a:lstStyle/>
          <a:p>
            <a:pPr>
              <a:lnSpc>
                <a:spcPct val="80000"/>
              </a:lnSpc>
            </a:pPr>
            <a:r>
              <a:rPr lang="cy-GB" altLang="en-US" sz="2000" dirty="0">
                <a:solidFill>
                  <a:srgbClr val="0070C0"/>
                </a:solidFill>
              </a:rPr>
              <a:t>Mae gweithwyr ieuenctid yn mynd i ffwrdd gyda gr</a:t>
            </a:r>
            <a:r>
              <a:rPr lang="cy-GB" altLang="en-US" sz="2000" dirty="0">
                <a:solidFill>
                  <a:srgbClr val="0070C0"/>
                </a:solidFill>
                <a:cs typeface="Arial" panose="020B0604020202020204" pitchFamily="34" charset="0"/>
              </a:rPr>
              <a:t>ŵp o bobl ifanc 16 ac 17 oed ar gyfer sesiwn adeiladu tîm mewn canolfan breswyl. Ni chaniateir alcohol yn y ganolfan. Mae’r bobl ifanc yn dod ag alcohol mewn i’r ganolfan, ac yn ei yfed gyda’i gilydd cyn mynd i’r gwely yn dawel. </a:t>
            </a:r>
          </a:p>
          <a:p>
            <a:pPr>
              <a:lnSpc>
                <a:spcPct val="80000"/>
              </a:lnSpc>
            </a:pPr>
            <a:endParaRPr lang="cy-GB" altLang="en-US" sz="2000" dirty="0">
              <a:solidFill>
                <a:srgbClr val="0070C0"/>
              </a:solidFill>
              <a:cs typeface="Arial" panose="020B0604020202020204" pitchFamily="34" charset="0"/>
            </a:endParaRPr>
          </a:p>
          <a:p>
            <a:pPr>
              <a:lnSpc>
                <a:spcPct val="80000"/>
              </a:lnSpc>
            </a:pPr>
            <a:r>
              <a:rPr lang="cy-GB" altLang="en-US" sz="2000" dirty="0">
                <a:solidFill>
                  <a:srgbClr val="0070C0"/>
                </a:solidFill>
                <a:cs typeface="Arial" panose="020B0604020202020204" pitchFamily="34" charset="0"/>
              </a:rPr>
              <a:t>Beth yw’r problemau ehangach?</a:t>
            </a:r>
          </a:p>
          <a:p>
            <a:pPr>
              <a:lnSpc>
                <a:spcPct val="80000"/>
              </a:lnSpc>
            </a:pPr>
            <a:endParaRPr lang="cy-GB" altLang="en-US" sz="2000" dirty="0">
              <a:solidFill>
                <a:srgbClr val="0070C0"/>
              </a:solidFill>
              <a:cs typeface="Arial" panose="020B0604020202020204" pitchFamily="34" charset="0"/>
            </a:endParaRPr>
          </a:p>
          <a:p>
            <a:pPr>
              <a:lnSpc>
                <a:spcPct val="80000"/>
              </a:lnSpc>
            </a:pPr>
            <a:r>
              <a:rPr lang="cy-GB" altLang="en-US" sz="2000" dirty="0">
                <a:solidFill>
                  <a:srgbClr val="0070C0"/>
                </a:solidFill>
                <a:cs typeface="Arial" panose="020B0604020202020204" pitchFamily="34" charset="0"/>
              </a:rPr>
              <a:t>Beth petai difrod wedi’i hachosi, a fyddai hyn yn gwneud gwahaniaeth?</a:t>
            </a:r>
            <a:r>
              <a:rPr lang="en-US" altLang="en-US" sz="2000" dirty="0">
                <a:solidFill>
                  <a:srgbClr val="0070C0"/>
                </a:solidFill>
                <a:cs typeface="Arial" panose="020B0604020202020204" pitchFamily="34" charset="0"/>
              </a:rPr>
              <a:t> </a:t>
            </a:r>
          </a:p>
          <a:p>
            <a:pPr eaLnBrk="1" hangingPunct="1"/>
            <a:endParaRPr lang="en-GB" altLang="en-US" sz="2400" dirty="0"/>
          </a:p>
        </p:txBody>
      </p:sp>
      <p:sp>
        <p:nvSpPr>
          <p:cNvPr id="9220" name="Rectangle 5">
            <a:extLst>
              <a:ext uri="{FF2B5EF4-FFF2-40B4-BE49-F238E27FC236}">
                <a16:creationId xmlns:a16="http://schemas.microsoft.com/office/drawing/2014/main" id="{14B8243B-E231-81FC-CDDC-9EA1859B5D9F}"/>
              </a:ext>
            </a:extLst>
          </p:cNvPr>
          <p:cNvSpPr>
            <a:spLocks noGrp="1" noChangeArrowheads="1"/>
          </p:cNvSpPr>
          <p:nvPr>
            <p:ph type="body" sz="half" idx="2"/>
          </p:nvPr>
        </p:nvSpPr>
        <p:spPr>
          <a:xfrm>
            <a:off x="6172200" y="1391674"/>
            <a:ext cx="5181600" cy="4351338"/>
          </a:xfrm>
        </p:spPr>
        <p:txBody>
          <a:bodyPr>
            <a:normAutofit fontScale="92500" lnSpcReduction="10000"/>
          </a:bodyPr>
          <a:lstStyle/>
          <a:p>
            <a:pPr>
              <a:lnSpc>
                <a:spcPct val="80000"/>
              </a:lnSpc>
              <a:buNone/>
            </a:pPr>
            <a:r>
              <a:rPr lang="en-GB" altLang="en-US" dirty="0">
                <a:cs typeface="Arial" panose="020B0604020202020204" pitchFamily="34" charset="0"/>
              </a:rPr>
              <a:t>	Youth workers go away with a group of 16 and 17-year-old young people for a team building session in a residential centre. No alcohol is allowed on the premises. The young people bring alcohol into the centre, consume it together before going quietly off to bed.</a:t>
            </a:r>
            <a:endParaRPr lang="en-GB" altLang="en-US" dirty="0">
              <a:solidFill>
                <a:srgbClr val="008080"/>
              </a:solidFill>
              <a:cs typeface="Arial" panose="020B0604020202020204" pitchFamily="34" charset="0"/>
            </a:endParaRPr>
          </a:p>
          <a:p>
            <a:pPr>
              <a:lnSpc>
                <a:spcPct val="80000"/>
              </a:lnSpc>
            </a:pPr>
            <a:endParaRPr lang="en-GB" altLang="en-US" b="1" dirty="0">
              <a:cs typeface="Arial" panose="020B0604020202020204" pitchFamily="34" charset="0"/>
            </a:endParaRPr>
          </a:p>
          <a:p>
            <a:pPr>
              <a:lnSpc>
                <a:spcPct val="80000"/>
              </a:lnSpc>
            </a:pPr>
            <a:r>
              <a:rPr lang="en-GB" altLang="en-US" dirty="0">
                <a:cs typeface="Arial" panose="020B0604020202020204" pitchFamily="34" charset="0"/>
              </a:rPr>
              <a:t>What are the wider issues?</a:t>
            </a:r>
            <a:endParaRPr lang="en-US" altLang="en-US" dirty="0">
              <a:cs typeface="Times New Roman" panose="02020603050405020304" pitchFamily="18" charset="0"/>
            </a:endParaRPr>
          </a:p>
          <a:p>
            <a:pPr>
              <a:lnSpc>
                <a:spcPct val="80000"/>
              </a:lnSpc>
              <a:buNone/>
            </a:pPr>
            <a:endParaRPr lang="en-US" altLang="en-US" dirty="0">
              <a:cs typeface="Times New Roman" panose="02020603050405020304" pitchFamily="18" charset="0"/>
            </a:endParaRPr>
          </a:p>
          <a:p>
            <a:pPr>
              <a:lnSpc>
                <a:spcPct val="80000"/>
              </a:lnSpc>
            </a:pPr>
            <a:r>
              <a:rPr lang="en-GB" altLang="en-US" dirty="0">
                <a:cs typeface="Arial" panose="020B0604020202020204" pitchFamily="34" charset="0"/>
              </a:rPr>
              <a:t>What if damage was caused, would this make a difference?</a:t>
            </a:r>
            <a:endParaRPr lang="en-GB" altLang="en-US" b="1" dirty="0">
              <a:cs typeface="Arial" panose="020B0604020202020204" pitchFamily="34" charset="0"/>
            </a:endParaRPr>
          </a:p>
          <a:p>
            <a:pPr eaLnBrk="1" hangingPunct="1"/>
            <a:endParaRPr lang="en-GB"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0AB34-8A66-F694-BB24-0736F1AE5584}"/>
              </a:ext>
            </a:extLst>
          </p:cNvPr>
          <p:cNvSpPr>
            <a:spLocks noGrp="1"/>
          </p:cNvSpPr>
          <p:nvPr>
            <p:ph type="title"/>
          </p:nvPr>
        </p:nvSpPr>
        <p:spPr/>
        <p:txBody>
          <a:bodyPr/>
          <a:lstStyle/>
          <a:p>
            <a:r>
              <a:rPr lang="en-GB" altLang="en-US" dirty="0"/>
              <a:t>				</a:t>
            </a:r>
            <a:r>
              <a:rPr lang="cy-GB" altLang="en-US" dirty="0"/>
              <a:t>Cwestiwn</a:t>
            </a:r>
            <a:r>
              <a:rPr lang="en-GB" altLang="en-US" dirty="0"/>
              <a:t>/ Question</a:t>
            </a:r>
            <a:endParaRPr lang="en-GB" dirty="0"/>
          </a:p>
        </p:txBody>
      </p:sp>
      <p:sp>
        <p:nvSpPr>
          <p:cNvPr id="3" name="Content Placeholder 2">
            <a:extLst>
              <a:ext uri="{FF2B5EF4-FFF2-40B4-BE49-F238E27FC236}">
                <a16:creationId xmlns:a16="http://schemas.microsoft.com/office/drawing/2014/main" id="{8DC7FAEC-189F-D1A0-7A27-105413B38372}"/>
              </a:ext>
            </a:extLst>
          </p:cNvPr>
          <p:cNvSpPr>
            <a:spLocks noGrp="1"/>
          </p:cNvSpPr>
          <p:nvPr>
            <p:ph sz="half" idx="1"/>
          </p:nvPr>
        </p:nvSpPr>
        <p:spPr>
          <a:xfrm>
            <a:off x="838200" y="1461821"/>
            <a:ext cx="5181600" cy="4351338"/>
          </a:xfrm>
        </p:spPr>
        <p:txBody>
          <a:bodyPr>
            <a:normAutofit lnSpcReduction="10000"/>
          </a:bodyPr>
          <a:lstStyle/>
          <a:p>
            <a:pPr>
              <a:lnSpc>
                <a:spcPct val="80000"/>
              </a:lnSpc>
            </a:pPr>
            <a:r>
              <a:rPr lang="cy-GB" altLang="en-US" dirty="0">
                <a:solidFill>
                  <a:srgbClr val="0070C0"/>
                </a:solidFill>
              </a:rPr>
              <a:t>Ydy penderfyniadau moesol yn ‘fater o farn’ yn unig?</a:t>
            </a:r>
          </a:p>
          <a:p>
            <a:pPr>
              <a:lnSpc>
                <a:spcPct val="80000"/>
              </a:lnSpc>
              <a:buNone/>
            </a:pPr>
            <a:endParaRPr lang="cy-GB" altLang="en-US" dirty="0">
              <a:solidFill>
                <a:srgbClr val="0070C0"/>
              </a:solidFill>
            </a:endParaRPr>
          </a:p>
          <a:p>
            <a:pPr>
              <a:lnSpc>
                <a:spcPct val="80000"/>
              </a:lnSpc>
            </a:pPr>
            <a:r>
              <a:rPr lang="cy-GB" altLang="en-US" dirty="0">
                <a:solidFill>
                  <a:srgbClr val="0070C0"/>
                </a:solidFill>
              </a:rPr>
              <a:t>Ydy ein codau moesol yn newid dros amser?</a:t>
            </a:r>
          </a:p>
          <a:p>
            <a:pPr>
              <a:lnSpc>
                <a:spcPct val="80000"/>
              </a:lnSpc>
              <a:buNone/>
            </a:pPr>
            <a:endParaRPr lang="cy-GB" altLang="en-US" dirty="0">
              <a:solidFill>
                <a:srgbClr val="0070C0"/>
              </a:solidFill>
            </a:endParaRPr>
          </a:p>
          <a:p>
            <a:pPr>
              <a:lnSpc>
                <a:spcPct val="80000"/>
              </a:lnSpc>
            </a:pPr>
            <a:r>
              <a:rPr lang="cy-GB" altLang="en-US" dirty="0">
                <a:solidFill>
                  <a:srgbClr val="0070C0"/>
                </a:solidFill>
              </a:rPr>
              <a:t>Ydych chi’n teimlo bod eich safonau moesol yn wahanol nawr na phan oeddech yn berson ifanc? Os ydych, beth yw’r goblygiadau i’ch arfer?</a:t>
            </a:r>
          </a:p>
          <a:p>
            <a:endParaRPr lang="en-GB" dirty="0"/>
          </a:p>
        </p:txBody>
      </p:sp>
      <p:sp>
        <p:nvSpPr>
          <p:cNvPr id="4" name="Content Placeholder 3">
            <a:extLst>
              <a:ext uri="{FF2B5EF4-FFF2-40B4-BE49-F238E27FC236}">
                <a16:creationId xmlns:a16="http://schemas.microsoft.com/office/drawing/2014/main" id="{7C5D49A5-7AEB-ED97-C030-168155960A71}"/>
              </a:ext>
            </a:extLst>
          </p:cNvPr>
          <p:cNvSpPr>
            <a:spLocks noGrp="1"/>
          </p:cNvSpPr>
          <p:nvPr>
            <p:ph sz="half" idx="2"/>
          </p:nvPr>
        </p:nvSpPr>
        <p:spPr>
          <a:xfrm>
            <a:off x="6172200" y="1412674"/>
            <a:ext cx="5181600" cy="4351338"/>
          </a:xfrm>
        </p:spPr>
        <p:txBody>
          <a:bodyPr>
            <a:normAutofit lnSpcReduction="10000"/>
          </a:bodyPr>
          <a:lstStyle/>
          <a:p>
            <a:pPr>
              <a:lnSpc>
                <a:spcPct val="80000"/>
              </a:lnSpc>
            </a:pPr>
            <a:r>
              <a:rPr lang="en-GB" altLang="en-US" dirty="0"/>
              <a:t>Are moral judgements simply ‘matters of opinion’?</a:t>
            </a:r>
          </a:p>
          <a:p>
            <a:pPr>
              <a:lnSpc>
                <a:spcPct val="80000"/>
              </a:lnSpc>
              <a:buNone/>
            </a:pPr>
            <a:endParaRPr lang="en-GB" altLang="en-US" dirty="0"/>
          </a:p>
          <a:p>
            <a:pPr>
              <a:lnSpc>
                <a:spcPct val="80000"/>
              </a:lnSpc>
            </a:pPr>
            <a:r>
              <a:rPr lang="en-GB" altLang="en-US" dirty="0"/>
              <a:t>Do our moral codes change over time?</a:t>
            </a:r>
          </a:p>
          <a:p>
            <a:pPr>
              <a:lnSpc>
                <a:spcPct val="80000"/>
              </a:lnSpc>
              <a:buNone/>
            </a:pPr>
            <a:endParaRPr lang="en-GB" altLang="en-US" dirty="0"/>
          </a:p>
          <a:p>
            <a:pPr>
              <a:lnSpc>
                <a:spcPct val="80000"/>
              </a:lnSpc>
            </a:pPr>
            <a:r>
              <a:rPr lang="en-GB" altLang="en-US" dirty="0"/>
              <a:t>Do you feel your moral standards are different now than when you were a young person? If yes, what are the implications for your practice?</a:t>
            </a:r>
          </a:p>
          <a:p>
            <a:endParaRPr lang="en-GB" dirty="0"/>
          </a:p>
        </p:txBody>
      </p:sp>
    </p:spTree>
    <p:extLst>
      <p:ext uri="{BB962C8B-B14F-4D97-AF65-F5344CB8AC3E}">
        <p14:creationId xmlns:p14="http://schemas.microsoft.com/office/powerpoint/2010/main" val="37626332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547309A-8138-C825-F74C-55046DFB0226}"/>
              </a:ext>
            </a:extLst>
          </p:cNvPr>
          <p:cNvSpPr>
            <a:spLocks noGrp="1" noChangeArrowheads="1"/>
          </p:cNvSpPr>
          <p:nvPr>
            <p:ph type="title"/>
          </p:nvPr>
        </p:nvSpPr>
        <p:spPr/>
        <p:txBody>
          <a:bodyPr/>
          <a:lstStyle/>
          <a:p>
            <a:pPr eaLnBrk="1" hangingPunct="1"/>
            <a:r>
              <a:rPr lang="en-GB" altLang="en-US" sz="4000" dirty="0"/>
              <a:t>What factors should  we consider when making ethical judgements?</a:t>
            </a:r>
          </a:p>
        </p:txBody>
      </p:sp>
      <p:sp>
        <p:nvSpPr>
          <p:cNvPr id="13315" name="Rectangle 3">
            <a:extLst>
              <a:ext uri="{FF2B5EF4-FFF2-40B4-BE49-F238E27FC236}">
                <a16:creationId xmlns:a16="http://schemas.microsoft.com/office/drawing/2014/main" id="{3AAF97BC-7EE1-A802-7B4E-632E4FCC2C46}"/>
              </a:ext>
            </a:extLst>
          </p:cNvPr>
          <p:cNvSpPr>
            <a:spLocks noGrp="1" noChangeArrowheads="1"/>
          </p:cNvSpPr>
          <p:nvPr>
            <p:ph type="body" idx="1"/>
          </p:nvPr>
        </p:nvSpPr>
        <p:spPr>
          <a:xfrm>
            <a:off x="1919288" y="1690688"/>
            <a:ext cx="8229600" cy="4679951"/>
          </a:xfrm>
        </p:spPr>
        <p:txBody>
          <a:bodyPr>
            <a:normAutofit/>
          </a:bodyPr>
          <a:lstStyle/>
          <a:p>
            <a:pPr eaLnBrk="1" hangingPunct="1">
              <a:lnSpc>
                <a:spcPct val="80000"/>
              </a:lnSpc>
            </a:pPr>
            <a:r>
              <a:rPr lang="en-GB" altLang="en-US" sz="2000" i="1" dirty="0"/>
              <a:t>Factor 1</a:t>
            </a:r>
            <a:r>
              <a:rPr lang="en-GB" altLang="en-US" sz="2000" dirty="0"/>
              <a:t> Respect for autonomy – the obligations to respect young peoples’ rights</a:t>
            </a:r>
          </a:p>
          <a:p>
            <a:pPr eaLnBrk="1" hangingPunct="1">
              <a:lnSpc>
                <a:spcPct val="80000"/>
              </a:lnSpc>
              <a:buFontTx/>
              <a:buNone/>
            </a:pPr>
            <a:endParaRPr lang="en-GB" altLang="en-US" sz="2000" dirty="0"/>
          </a:p>
          <a:p>
            <a:pPr eaLnBrk="1" hangingPunct="1">
              <a:lnSpc>
                <a:spcPct val="80000"/>
              </a:lnSpc>
            </a:pPr>
            <a:r>
              <a:rPr lang="en-GB" altLang="en-US" sz="2000" i="1" dirty="0"/>
              <a:t>Factor 2</a:t>
            </a:r>
            <a:r>
              <a:rPr lang="en-GB" altLang="en-US" sz="2000" dirty="0"/>
              <a:t> The obligation to avoid causing harm</a:t>
            </a:r>
          </a:p>
          <a:p>
            <a:pPr eaLnBrk="1" hangingPunct="1">
              <a:lnSpc>
                <a:spcPct val="80000"/>
              </a:lnSpc>
              <a:buFontTx/>
              <a:buNone/>
            </a:pPr>
            <a:endParaRPr lang="en-GB" altLang="en-US" sz="2000" dirty="0"/>
          </a:p>
          <a:p>
            <a:pPr eaLnBrk="1" hangingPunct="1">
              <a:lnSpc>
                <a:spcPct val="80000"/>
              </a:lnSpc>
            </a:pPr>
            <a:r>
              <a:rPr lang="en-GB" altLang="en-US" sz="2000" i="1" dirty="0"/>
              <a:t>Factor 3</a:t>
            </a:r>
            <a:r>
              <a:rPr lang="en-GB" altLang="en-US" sz="2000" dirty="0"/>
              <a:t> The obligation to provide benefits and balance benefits against risks</a:t>
            </a:r>
          </a:p>
          <a:p>
            <a:pPr eaLnBrk="1" hangingPunct="1">
              <a:lnSpc>
                <a:spcPct val="80000"/>
              </a:lnSpc>
              <a:buFontTx/>
              <a:buNone/>
            </a:pPr>
            <a:endParaRPr lang="en-GB" altLang="en-US" sz="2000" dirty="0"/>
          </a:p>
          <a:p>
            <a:pPr eaLnBrk="1" hangingPunct="1">
              <a:lnSpc>
                <a:spcPct val="80000"/>
              </a:lnSpc>
            </a:pPr>
            <a:r>
              <a:rPr lang="en-GB" altLang="en-US" sz="2000" i="1" dirty="0"/>
              <a:t>Factor 4</a:t>
            </a:r>
            <a:r>
              <a:rPr lang="en-GB" altLang="en-US" sz="2000" dirty="0"/>
              <a:t> Justice – obligations of fairness in the distribution of benefits and risks and in the possible consequences of actions.</a:t>
            </a:r>
          </a:p>
        </p:txBody>
      </p:sp>
      <p:sp>
        <p:nvSpPr>
          <p:cNvPr id="13316" name="Text Box 4">
            <a:extLst>
              <a:ext uri="{FF2B5EF4-FFF2-40B4-BE49-F238E27FC236}">
                <a16:creationId xmlns:a16="http://schemas.microsoft.com/office/drawing/2014/main" id="{249ABE7E-43E6-6221-615B-05B399D45EE7}"/>
              </a:ext>
            </a:extLst>
          </p:cNvPr>
          <p:cNvSpPr txBox="1">
            <a:spLocks noChangeArrowheads="1"/>
          </p:cNvSpPr>
          <p:nvPr/>
        </p:nvSpPr>
        <p:spPr bwMode="auto">
          <a:xfrm>
            <a:off x="5735639" y="6237288"/>
            <a:ext cx="46815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50000"/>
              </a:spcBef>
              <a:buFontTx/>
              <a:buNone/>
            </a:pPr>
            <a:r>
              <a:rPr lang="en-GB" altLang="en-US" sz="1800"/>
              <a:t>Bochel et al (2005) pp210</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64A980EF-41CB-EF5B-BB94-AC2142E69E98}"/>
              </a:ext>
            </a:extLst>
          </p:cNvPr>
          <p:cNvSpPr>
            <a:spLocks noGrp="1" noChangeArrowheads="1"/>
          </p:cNvSpPr>
          <p:nvPr>
            <p:ph type="title"/>
          </p:nvPr>
        </p:nvSpPr>
        <p:spPr/>
        <p:txBody>
          <a:bodyPr/>
          <a:lstStyle/>
          <a:p>
            <a:pPr eaLnBrk="1" hangingPunct="1"/>
            <a:r>
              <a:rPr lang="cy-GB" altLang="en-US" sz="3600" dirty="0">
                <a:solidFill>
                  <a:srgbClr val="0070C0"/>
                </a:solidFill>
              </a:rPr>
              <a:t>Pa ffactorau dylem ni eu hystyried wrth wneud penderfyniadau moesegol?</a:t>
            </a:r>
          </a:p>
        </p:txBody>
      </p:sp>
      <p:sp>
        <p:nvSpPr>
          <p:cNvPr id="14339" name="Rectangle 3">
            <a:extLst>
              <a:ext uri="{FF2B5EF4-FFF2-40B4-BE49-F238E27FC236}">
                <a16:creationId xmlns:a16="http://schemas.microsoft.com/office/drawing/2014/main" id="{ED33DA12-B9D9-0B4B-4B18-9C39BA5A25F8}"/>
              </a:ext>
            </a:extLst>
          </p:cNvPr>
          <p:cNvSpPr>
            <a:spLocks noGrp="1" noChangeArrowheads="1"/>
          </p:cNvSpPr>
          <p:nvPr>
            <p:ph type="body" idx="1"/>
          </p:nvPr>
        </p:nvSpPr>
        <p:spPr>
          <a:xfrm>
            <a:off x="1919288" y="1844676"/>
            <a:ext cx="8229600" cy="4525963"/>
          </a:xfrm>
        </p:spPr>
        <p:txBody>
          <a:bodyPr>
            <a:normAutofit/>
          </a:bodyPr>
          <a:lstStyle/>
          <a:p>
            <a:pPr eaLnBrk="1" hangingPunct="1">
              <a:lnSpc>
                <a:spcPct val="80000"/>
              </a:lnSpc>
            </a:pPr>
            <a:r>
              <a:rPr lang="cy-GB" altLang="en-US" sz="2000" i="1" dirty="0">
                <a:solidFill>
                  <a:srgbClr val="0070C0"/>
                </a:solidFill>
              </a:rPr>
              <a:t>Ffactor 1</a:t>
            </a:r>
            <a:r>
              <a:rPr lang="cy-GB" altLang="en-US" sz="2000" dirty="0">
                <a:solidFill>
                  <a:srgbClr val="0070C0"/>
                </a:solidFill>
              </a:rPr>
              <a:t> Parch at annibyniaeth – yr ymrwymiadau i barchu hawliau pobl ifanc</a:t>
            </a:r>
          </a:p>
          <a:p>
            <a:pPr eaLnBrk="1" hangingPunct="1">
              <a:lnSpc>
                <a:spcPct val="80000"/>
              </a:lnSpc>
              <a:buFontTx/>
              <a:buNone/>
            </a:pPr>
            <a:endParaRPr lang="cy-GB" altLang="en-US" sz="2000" dirty="0">
              <a:solidFill>
                <a:srgbClr val="0070C0"/>
              </a:solidFill>
            </a:endParaRPr>
          </a:p>
          <a:p>
            <a:pPr eaLnBrk="1" hangingPunct="1">
              <a:lnSpc>
                <a:spcPct val="80000"/>
              </a:lnSpc>
            </a:pPr>
            <a:r>
              <a:rPr lang="cy-GB" altLang="en-US" sz="2000" i="1" dirty="0">
                <a:solidFill>
                  <a:srgbClr val="0070C0"/>
                </a:solidFill>
              </a:rPr>
              <a:t>Ffactor 2</a:t>
            </a:r>
            <a:r>
              <a:rPr lang="cy-GB" altLang="en-US" sz="2000" dirty="0">
                <a:solidFill>
                  <a:srgbClr val="0070C0"/>
                </a:solidFill>
              </a:rPr>
              <a:t> Yr ymrwymiad i osgoi achosi niwed</a:t>
            </a:r>
          </a:p>
          <a:p>
            <a:pPr eaLnBrk="1" hangingPunct="1">
              <a:lnSpc>
                <a:spcPct val="80000"/>
              </a:lnSpc>
              <a:buFontTx/>
              <a:buNone/>
            </a:pPr>
            <a:endParaRPr lang="cy-GB" altLang="en-US" sz="2000" dirty="0">
              <a:solidFill>
                <a:srgbClr val="0070C0"/>
              </a:solidFill>
            </a:endParaRPr>
          </a:p>
          <a:p>
            <a:pPr eaLnBrk="1" hangingPunct="1">
              <a:lnSpc>
                <a:spcPct val="80000"/>
              </a:lnSpc>
            </a:pPr>
            <a:r>
              <a:rPr lang="cy-GB" altLang="en-US" sz="2000" i="1" dirty="0">
                <a:solidFill>
                  <a:srgbClr val="0070C0"/>
                </a:solidFill>
              </a:rPr>
              <a:t>Ffactor 3</a:t>
            </a:r>
            <a:r>
              <a:rPr lang="cy-GB" altLang="en-US" sz="2000" dirty="0">
                <a:solidFill>
                  <a:srgbClr val="0070C0"/>
                </a:solidFill>
              </a:rPr>
              <a:t> Yr ymrwymiad i ddarparu buddion ac i gydbwyso buddion yn erbyn peryglon</a:t>
            </a:r>
          </a:p>
          <a:p>
            <a:pPr eaLnBrk="1" hangingPunct="1">
              <a:lnSpc>
                <a:spcPct val="80000"/>
              </a:lnSpc>
              <a:buFontTx/>
              <a:buNone/>
            </a:pPr>
            <a:endParaRPr lang="cy-GB" altLang="en-US" sz="2000" dirty="0">
              <a:solidFill>
                <a:srgbClr val="0070C0"/>
              </a:solidFill>
            </a:endParaRPr>
          </a:p>
          <a:p>
            <a:pPr eaLnBrk="1" hangingPunct="1">
              <a:lnSpc>
                <a:spcPct val="80000"/>
              </a:lnSpc>
            </a:pPr>
            <a:r>
              <a:rPr lang="cy-GB" altLang="en-US" sz="2000" i="1" dirty="0">
                <a:solidFill>
                  <a:srgbClr val="0070C0"/>
                </a:solidFill>
              </a:rPr>
              <a:t>Ffactor 4</a:t>
            </a:r>
            <a:r>
              <a:rPr lang="cy-GB" altLang="en-US" sz="2000" dirty="0">
                <a:solidFill>
                  <a:srgbClr val="0070C0"/>
                </a:solidFill>
              </a:rPr>
              <a:t> Cyfiawnder – ymrwymiadau o degwch wrth ddosbarthu buddion a pheryglon ac yng nghanlyniadau posibl unrhyw weithredu.</a:t>
            </a:r>
          </a:p>
        </p:txBody>
      </p:sp>
      <p:sp>
        <p:nvSpPr>
          <p:cNvPr id="14340" name="Text Box 4">
            <a:extLst>
              <a:ext uri="{FF2B5EF4-FFF2-40B4-BE49-F238E27FC236}">
                <a16:creationId xmlns:a16="http://schemas.microsoft.com/office/drawing/2014/main" id="{EBC478B9-A683-BE56-724E-BC6B7E95B2D7}"/>
              </a:ext>
            </a:extLst>
          </p:cNvPr>
          <p:cNvSpPr txBox="1">
            <a:spLocks noChangeArrowheads="1"/>
          </p:cNvSpPr>
          <p:nvPr/>
        </p:nvSpPr>
        <p:spPr bwMode="auto">
          <a:xfrm>
            <a:off x="5735639" y="6237288"/>
            <a:ext cx="46815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50000"/>
              </a:spcBef>
              <a:buFontTx/>
              <a:buNone/>
            </a:pPr>
            <a:r>
              <a:rPr lang="en-GB" altLang="en-US" sz="1800" noProof="1"/>
              <a:t>Bochel</a:t>
            </a:r>
            <a:r>
              <a:rPr lang="en-GB" altLang="en-US" sz="1800"/>
              <a:t> et al (2005) tt210</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CC24A-F960-9F4E-DFF7-BBE951068B0C}"/>
              </a:ext>
            </a:extLst>
          </p:cNvPr>
          <p:cNvSpPr>
            <a:spLocks noGrp="1"/>
          </p:cNvSpPr>
          <p:nvPr>
            <p:ph type="title"/>
          </p:nvPr>
        </p:nvSpPr>
        <p:spPr/>
        <p:txBody>
          <a:bodyPr/>
          <a:lstStyle/>
          <a:p>
            <a:pPr algn="ctr"/>
            <a:r>
              <a:rPr lang="cy-GB" altLang="en-US" dirty="0"/>
              <a:t>Cyfyng-gyngor/ </a:t>
            </a:r>
            <a:r>
              <a:rPr lang="en-GB" altLang="en-US" dirty="0"/>
              <a:t>Dilemma			</a:t>
            </a:r>
            <a:endParaRPr lang="en-GB" dirty="0"/>
          </a:p>
        </p:txBody>
      </p:sp>
      <p:sp>
        <p:nvSpPr>
          <p:cNvPr id="3" name="Content Placeholder 2">
            <a:extLst>
              <a:ext uri="{FF2B5EF4-FFF2-40B4-BE49-F238E27FC236}">
                <a16:creationId xmlns:a16="http://schemas.microsoft.com/office/drawing/2014/main" id="{C43975FC-E20F-5355-C5CB-75976FAD107B}"/>
              </a:ext>
            </a:extLst>
          </p:cNvPr>
          <p:cNvSpPr>
            <a:spLocks noGrp="1"/>
          </p:cNvSpPr>
          <p:nvPr>
            <p:ph sz="half" idx="1"/>
          </p:nvPr>
        </p:nvSpPr>
        <p:spPr/>
        <p:txBody>
          <a:bodyPr/>
          <a:lstStyle/>
          <a:p>
            <a:pPr>
              <a:lnSpc>
                <a:spcPct val="80000"/>
              </a:lnSpc>
            </a:pPr>
            <a:r>
              <a:rPr lang="cy-GB" altLang="en-US" sz="2600" dirty="0">
                <a:solidFill>
                  <a:srgbClr val="0070C0"/>
                </a:solidFill>
              </a:rPr>
              <a:t>Pa bryderon moesegol a moesol allai fod yn gysylltiedig â pherson ifanc sy’n gwybod bod arno/arni haint a drosglwyddir yn rhywiol a allai arwain at niwed tymor hir i’w hun ac i bobl eraill?  </a:t>
            </a:r>
          </a:p>
          <a:p>
            <a:pPr>
              <a:lnSpc>
                <a:spcPct val="80000"/>
              </a:lnSpc>
              <a:buNone/>
            </a:pPr>
            <a:endParaRPr lang="cy-GB" altLang="en-US" sz="2600" dirty="0">
              <a:solidFill>
                <a:srgbClr val="0070C0"/>
              </a:solidFill>
            </a:endParaRPr>
          </a:p>
          <a:p>
            <a:pPr lvl="1">
              <a:lnSpc>
                <a:spcPct val="80000"/>
              </a:lnSpc>
            </a:pPr>
            <a:r>
              <a:rPr lang="cy-GB" altLang="en-US" sz="2600" dirty="0">
                <a:solidFill>
                  <a:srgbClr val="0070C0"/>
                </a:solidFill>
              </a:rPr>
              <a:t>Beth yw’r cyfyng-gyngor i’r gweithiwr ieuenctid</a:t>
            </a:r>
          </a:p>
          <a:p>
            <a:endParaRPr lang="en-GB" dirty="0"/>
          </a:p>
        </p:txBody>
      </p:sp>
      <p:sp>
        <p:nvSpPr>
          <p:cNvPr id="4" name="Content Placeholder 3">
            <a:extLst>
              <a:ext uri="{FF2B5EF4-FFF2-40B4-BE49-F238E27FC236}">
                <a16:creationId xmlns:a16="http://schemas.microsoft.com/office/drawing/2014/main" id="{97BD9686-AA05-8562-F183-45FFBA93C075}"/>
              </a:ext>
            </a:extLst>
          </p:cNvPr>
          <p:cNvSpPr>
            <a:spLocks noGrp="1"/>
          </p:cNvSpPr>
          <p:nvPr>
            <p:ph sz="half" idx="2"/>
          </p:nvPr>
        </p:nvSpPr>
        <p:spPr/>
        <p:txBody>
          <a:bodyPr/>
          <a:lstStyle/>
          <a:p>
            <a:pPr>
              <a:lnSpc>
                <a:spcPct val="80000"/>
              </a:lnSpc>
            </a:pPr>
            <a:r>
              <a:rPr lang="en-GB" altLang="en-US" sz="2600" dirty="0"/>
              <a:t>What ethical and moral concerns might apply to a young person who knows they have a sexually transmitted infection that might lead to long term harm for themselves and others?  </a:t>
            </a:r>
          </a:p>
          <a:p>
            <a:pPr>
              <a:lnSpc>
                <a:spcPct val="80000"/>
              </a:lnSpc>
              <a:buNone/>
            </a:pPr>
            <a:endParaRPr lang="en-GB" altLang="en-US" sz="2600" dirty="0"/>
          </a:p>
          <a:p>
            <a:pPr lvl="1">
              <a:lnSpc>
                <a:spcPct val="80000"/>
              </a:lnSpc>
            </a:pPr>
            <a:r>
              <a:rPr lang="en-GB" altLang="en-US" sz="2600" dirty="0"/>
              <a:t>What are the dilemmas for the youth worker</a:t>
            </a:r>
          </a:p>
          <a:p>
            <a:endParaRPr lang="en-GB" dirty="0"/>
          </a:p>
        </p:txBody>
      </p:sp>
    </p:spTree>
    <p:extLst>
      <p:ext uri="{BB962C8B-B14F-4D97-AF65-F5344CB8AC3E}">
        <p14:creationId xmlns:p14="http://schemas.microsoft.com/office/powerpoint/2010/main" val="7401912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650F0-4066-AFDD-32CC-571828B7C59E}"/>
              </a:ext>
            </a:extLst>
          </p:cNvPr>
          <p:cNvSpPr>
            <a:spLocks noGrp="1"/>
          </p:cNvSpPr>
          <p:nvPr>
            <p:ph type="title"/>
          </p:nvPr>
        </p:nvSpPr>
        <p:spPr/>
        <p:txBody>
          <a:bodyPr>
            <a:normAutofit fontScale="90000"/>
          </a:bodyPr>
          <a:lstStyle/>
          <a:p>
            <a:r>
              <a:rPr lang="en-GB" altLang="en-US" dirty="0"/>
              <a:t>Three principal mistakes in ethical dilemma</a:t>
            </a:r>
            <a:br>
              <a:rPr lang="en-GB" altLang="en-US" dirty="0"/>
            </a:br>
            <a:r>
              <a:rPr lang="cy-GB" altLang="en-US" dirty="0">
                <a:solidFill>
                  <a:srgbClr val="0070C0"/>
                </a:solidFill>
              </a:rPr>
              <a:t>Tri phrif gamgymeriad mewn cyfyng-gyngor moesegol</a:t>
            </a:r>
            <a:endParaRPr lang="en-GB" dirty="0">
              <a:solidFill>
                <a:srgbClr val="0070C0"/>
              </a:solidFill>
            </a:endParaRPr>
          </a:p>
        </p:txBody>
      </p:sp>
      <p:sp>
        <p:nvSpPr>
          <p:cNvPr id="3" name="Content Placeholder 2">
            <a:extLst>
              <a:ext uri="{FF2B5EF4-FFF2-40B4-BE49-F238E27FC236}">
                <a16:creationId xmlns:a16="http://schemas.microsoft.com/office/drawing/2014/main" id="{0808F450-7837-B673-E00C-F876D4296252}"/>
              </a:ext>
            </a:extLst>
          </p:cNvPr>
          <p:cNvSpPr>
            <a:spLocks noGrp="1"/>
          </p:cNvSpPr>
          <p:nvPr>
            <p:ph sz="half" idx="1"/>
          </p:nvPr>
        </p:nvSpPr>
        <p:spPr>
          <a:xfrm>
            <a:off x="481781" y="1746969"/>
            <a:ext cx="5538019" cy="4351338"/>
          </a:xfrm>
        </p:spPr>
        <p:txBody>
          <a:bodyPr>
            <a:normAutofit fontScale="85000" lnSpcReduction="20000"/>
          </a:bodyPr>
          <a:lstStyle/>
          <a:p>
            <a:r>
              <a:rPr lang="cy-GB" altLang="en-US" i="1" dirty="0">
                <a:solidFill>
                  <a:srgbClr val="0070C0"/>
                </a:solidFill>
              </a:rPr>
              <a:t>Camgymeriad 1</a:t>
            </a:r>
            <a:r>
              <a:rPr lang="cy-GB" altLang="en-US" dirty="0">
                <a:solidFill>
                  <a:srgbClr val="0070C0"/>
                </a:solidFill>
              </a:rPr>
              <a:t> gallwn gymhwyso egwyddorion moesegol yn anghyson</a:t>
            </a:r>
          </a:p>
          <a:p>
            <a:endParaRPr lang="cy-GB" altLang="en-US" dirty="0">
              <a:solidFill>
                <a:srgbClr val="0070C0"/>
              </a:solidFill>
            </a:endParaRPr>
          </a:p>
          <a:p>
            <a:r>
              <a:rPr lang="cy-GB" altLang="en-US" i="1" dirty="0">
                <a:solidFill>
                  <a:srgbClr val="0070C0"/>
                </a:solidFill>
              </a:rPr>
              <a:t>Camgymeriad 2</a:t>
            </a:r>
            <a:r>
              <a:rPr lang="cy-GB" altLang="en-US" dirty="0">
                <a:solidFill>
                  <a:srgbClr val="0070C0"/>
                </a:solidFill>
              </a:rPr>
              <a:t> gallwn ddefnyddio safonau moesol amhriodol – mae’n bwysig bod yn gyson, ond hefyd rhaid i ni seilio penderfyniadau ar ganllawiau neu safonau priodol (egwyddorion da)</a:t>
            </a:r>
          </a:p>
          <a:p>
            <a:endParaRPr lang="cy-GB" altLang="en-US" dirty="0">
              <a:solidFill>
                <a:srgbClr val="0070C0"/>
              </a:solidFill>
            </a:endParaRPr>
          </a:p>
          <a:p>
            <a:r>
              <a:rPr lang="cy-GB" altLang="en-US" i="1" dirty="0">
                <a:solidFill>
                  <a:srgbClr val="0070C0"/>
                </a:solidFill>
              </a:rPr>
              <a:t>Camgymeriad 3</a:t>
            </a:r>
            <a:r>
              <a:rPr lang="cy-GB" altLang="en-US" dirty="0">
                <a:solidFill>
                  <a:srgbClr val="0070C0"/>
                </a:solidFill>
              </a:rPr>
              <a:t> gallwn gymhwyso safonau moesol yn amhriodol, efallai wrth geisio amddiffyn teimladau rhywun. </a:t>
            </a:r>
          </a:p>
          <a:p>
            <a:endParaRPr lang="en-GB" dirty="0"/>
          </a:p>
        </p:txBody>
      </p:sp>
      <p:sp>
        <p:nvSpPr>
          <p:cNvPr id="4" name="Content Placeholder 3">
            <a:extLst>
              <a:ext uri="{FF2B5EF4-FFF2-40B4-BE49-F238E27FC236}">
                <a16:creationId xmlns:a16="http://schemas.microsoft.com/office/drawing/2014/main" id="{0F69B9FA-7D2E-6936-353A-DFC011A8426E}"/>
              </a:ext>
            </a:extLst>
          </p:cNvPr>
          <p:cNvSpPr>
            <a:spLocks noGrp="1"/>
          </p:cNvSpPr>
          <p:nvPr>
            <p:ph sz="half" idx="2"/>
          </p:nvPr>
        </p:nvSpPr>
        <p:spPr>
          <a:xfrm>
            <a:off x="6096001" y="1685518"/>
            <a:ext cx="5319252" cy="4351338"/>
          </a:xfrm>
        </p:spPr>
        <p:txBody>
          <a:bodyPr>
            <a:normAutofit fontScale="85000" lnSpcReduction="20000"/>
          </a:bodyPr>
          <a:lstStyle/>
          <a:p>
            <a:r>
              <a:rPr lang="en-GB" altLang="en-US" i="1" dirty="0"/>
              <a:t>Mistake 1</a:t>
            </a:r>
            <a:r>
              <a:rPr lang="en-GB" altLang="en-US" dirty="0"/>
              <a:t> we can apply ethical principles inconsistently</a:t>
            </a:r>
          </a:p>
          <a:p>
            <a:pPr>
              <a:buNone/>
            </a:pPr>
            <a:endParaRPr lang="en-GB" altLang="en-US" dirty="0"/>
          </a:p>
          <a:p>
            <a:r>
              <a:rPr lang="en-GB" altLang="en-US" i="1" dirty="0"/>
              <a:t>Mistake 2</a:t>
            </a:r>
            <a:r>
              <a:rPr lang="en-GB" altLang="en-US" dirty="0"/>
              <a:t> we can use inappropriate moral standards – not only is it important to be consistent, we must also base judgements on appropriate guidelines or standards (good principles)</a:t>
            </a:r>
          </a:p>
          <a:p>
            <a:pPr>
              <a:buNone/>
            </a:pPr>
            <a:endParaRPr lang="en-GB" altLang="en-US" dirty="0"/>
          </a:p>
          <a:p>
            <a:r>
              <a:rPr lang="en-GB" altLang="en-US" i="1" dirty="0"/>
              <a:t>Mistake 3</a:t>
            </a:r>
            <a:r>
              <a:rPr lang="en-GB" altLang="en-US" dirty="0"/>
              <a:t> we can apply moral standards inappropriately, perhaps in trying to protect someone’s feelings.</a:t>
            </a:r>
          </a:p>
          <a:p>
            <a:endParaRPr lang="en-GB" dirty="0"/>
          </a:p>
        </p:txBody>
      </p:sp>
    </p:spTree>
    <p:extLst>
      <p:ext uri="{BB962C8B-B14F-4D97-AF65-F5344CB8AC3E}">
        <p14:creationId xmlns:p14="http://schemas.microsoft.com/office/powerpoint/2010/main" val="8943772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0E14E-4CAF-ABC1-97B2-CC4FF9DB9EA0}"/>
              </a:ext>
            </a:extLst>
          </p:cNvPr>
          <p:cNvSpPr>
            <a:spLocks noGrp="1"/>
          </p:cNvSpPr>
          <p:nvPr>
            <p:ph type="title"/>
          </p:nvPr>
        </p:nvSpPr>
        <p:spPr/>
        <p:txBody>
          <a:bodyPr>
            <a:normAutofit fontScale="90000"/>
          </a:bodyPr>
          <a:lstStyle/>
          <a:p>
            <a:r>
              <a:rPr lang="en-GB" dirty="0" err="1">
                <a:solidFill>
                  <a:srgbClr val="0070C0"/>
                </a:solidFill>
              </a:rPr>
              <a:t>Moeseg</a:t>
            </a:r>
            <a:r>
              <a:rPr lang="en-GB" dirty="0">
                <a:solidFill>
                  <a:srgbClr val="0070C0"/>
                </a:solidFill>
              </a:rPr>
              <a:t> </a:t>
            </a:r>
            <a:r>
              <a:rPr lang="en-GB" dirty="0" err="1">
                <a:solidFill>
                  <a:srgbClr val="0070C0"/>
                </a:solidFill>
              </a:rPr>
              <a:t>mewn</a:t>
            </a:r>
            <a:r>
              <a:rPr lang="en-GB" dirty="0">
                <a:solidFill>
                  <a:srgbClr val="0070C0"/>
                </a:solidFill>
              </a:rPr>
              <a:t> Gwaith </a:t>
            </a:r>
            <a:r>
              <a:rPr lang="en-GB" dirty="0" err="1">
                <a:solidFill>
                  <a:srgbClr val="0070C0"/>
                </a:solidFill>
              </a:rPr>
              <a:t>Ieuenctid</a:t>
            </a:r>
            <a:r>
              <a:rPr lang="en-GB" dirty="0">
                <a:solidFill>
                  <a:srgbClr val="0070C0"/>
                </a:solidFill>
              </a:rPr>
              <a:t>/ </a:t>
            </a:r>
            <a:r>
              <a:rPr lang="en-GB" dirty="0"/>
              <a:t>Ethics in Youth Work </a:t>
            </a:r>
            <a:br>
              <a:rPr lang="en-GB" dirty="0"/>
            </a:br>
            <a:endParaRPr lang="en-GB" dirty="0"/>
          </a:p>
        </p:txBody>
      </p:sp>
      <p:sp>
        <p:nvSpPr>
          <p:cNvPr id="3" name="Content Placeholder 2">
            <a:extLst>
              <a:ext uri="{FF2B5EF4-FFF2-40B4-BE49-F238E27FC236}">
                <a16:creationId xmlns:a16="http://schemas.microsoft.com/office/drawing/2014/main" id="{ECFD1E93-C284-76F0-8876-65250CCF2469}"/>
              </a:ext>
            </a:extLst>
          </p:cNvPr>
          <p:cNvSpPr>
            <a:spLocks noGrp="1"/>
          </p:cNvSpPr>
          <p:nvPr>
            <p:ph sz="half" idx="1"/>
          </p:nvPr>
        </p:nvSpPr>
        <p:spPr>
          <a:xfrm>
            <a:off x="667719" y="1157032"/>
            <a:ext cx="5181600" cy="4351338"/>
          </a:xfrm>
        </p:spPr>
        <p:txBody>
          <a:bodyPr>
            <a:normAutofit fontScale="77500" lnSpcReduction="20000"/>
          </a:bodyPr>
          <a:lstStyle/>
          <a:p>
            <a:r>
              <a:rPr lang="en-GB" dirty="0">
                <a:solidFill>
                  <a:srgbClr val="0070C0"/>
                </a:solidFill>
              </a:rPr>
              <a:t>Tra </a:t>
            </a:r>
            <a:r>
              <a:rPr lang="en-GB" dirty="0" err="1">
                <a:solidFill>
                  <a:srgbClr val="0070C0"/>
                </a:solidFill>
              </a:rPr>
              <a:t>roedden</a:t>
            </a:r>
            <a:r>
              <a:rPr lang="en-GB" dirty="0">
                <a:solidFill>
                  <a:srgbClr val="0070C0"/>
                </a:solidFill>
              </a:rPr>
              <a:t> </a:t>
            </a:r>
            <a:r>
              <a:rPr lang="en-GB" dirty="0" err="1">
                <a:solidFill>
                  <a:srgbClr val="0070C0"/>
                </a:solidFill>
              </a:rPr>
              <a:t>nhw</a:t>
            </a:r>
            <a:r>
              <a:rPr lang="en-GB" dirty="0">
                <a:solidFill>
                  <a:srgbClr val="0070C0"/>
                </a:solidFill>
              </a:rPr>
              <a:t> </a:t>
            </a:r>
            <a:r>
              <a:rPr lang="en-GB" dirty="0" err="1">
                <a:solidFill>
                  <a:srgbClr val="0070C0"/>
                </a:solidFill>
              </a:rPr>
              <a:t>allan</a:t>
            </a:r>
            <a:r>
              <a:rPr lang="en-GB" dirty="0">
                <a:solidFill>
                  <a:srgbClr val="0070C0"/>
                </a:solidFill>
              </a:rPr>
              <a:t> </a:t>
            </a:r>
            <a:r>
              <a:rPr lang="en-GB" dirty="0" err="1">
                <a:solidFill>
                  <a:srgbClr val="0070C0"/>
                </a:solidFill>
              </a:rPr>
              <a:t>ar</a:t>
            </a:r>
            <a:r>
              <a:rPr lang="en-GB" dirty="0">
                <a:solidFill>
                  <a:srgbClr val="0070C0"/>
                </a:solidFill>
              </a:rPr>
              <a:t> drip </a:t>
            </a:r>
            <a:r>
              <a:rPr lang="en-GB" dirty="0" err="1">
                <a:solidFill>
                  <a:srgbClr val="0070C0"/>
                </a:solidFill>
              </a:rPr>
              <a:t>gyda</a:t>
            </a:r>
            <a:r>
              <a:rPr lang="en-GB" dirty="0">
                <a:solidFill>
                  <a:srgbClr val="0070C0"/>
                </a:solidFill>
              </a:rPr>
              <a:t> </a:t>
            </a:r>
            <a:r>
              <a:rPr lang="en-GB" dirty="0" err="1">
                <a:solidFill>
                  <a:srgbClr val="0070C0"/>
                </a:solidFill>
              </a:rPr>
              <a:t>grŵp</a:t>
            </a:r>
            <a:r>
              <a:rPr lang="en-GB" dirty="0">
                <a:solidFill>
                  <a:srgbClr val="0070C0"/>
                </a:solidFill>
              </a:rPr>
              <a:t> o </a:t>
            </a:r>
            <a:r>
              <a:rPr lang="en-GB" dirty="0" err="1">
                <a:solidFill>
                  <a:srgbClr val="0070C0"/>
                </a:solidFill>
              </a:rPr>
              <a:t>bobl</a:t>
            </a:r>
            <a:r>
              <a:rPr lang="en-GB" dirty="0">
                <a:solidFill>
                  <a:srgbClr val="0070C0"/>
                </a:solidFill>
              </a:rPr>
              <a:t> </a:t>
            </a:r>
            <a:r>
              <a:rPr lang="en-GB" dirty="0" err="1">
                <a:solidFill>
                  <a:srgbClr val="0070C0"/>
                </a:solidFill>
              </a:rPr>
              <a:t>ifanc</a:t>
            </a:r>
            <a:r>
              <a:rPr lang="en-GB" dirty="0">
                <a:solidFill>
                  <a:srgbClr val="0070C0"/>
                </a:solidFill>
              </a:rPr>
              <a:t>, </a:t>
            </a:r>
            <a:r>
              <a:rPr lang="en-GB" dirty="0" err="1">
                <a:solidFill>
                  <a:srgbClr val="0070C0"/>
                </a:solidFill>
              </a:rPr>
              <a:t>gwelodd</a:t>
            </a:r>
            <a:r>
              <a:rPr lang="en-GB" dirty="0">
                <a:solidFill>
                  <a:srgbClr val="0070C0"/>
                </a:solidFill>
              </a:rPr>
              <a:t> </a:t>
            </a:r>
            <a:r>
              <a:rPr lang="en-GB" dirty="0" err="1">
                <a:solidFill>
                  <a:srgbClr val="0070C0"/>
                </a:solidFill>
              </a:rPr>
              <a:t>gweithiwr</a:t>
            </a:r>
            <a:r>
              <a:rPr lang="en-GB" dirty="0">
                <a:solidFill>
                  <a:srgbClr val="0070C0"/>
                </a:solidFill>
              </a:rPr>
              <a:t> </a:t>
            </a:r>
            <a:r>
              <a:rPr lang="en-GB" dirty="0" err="1">
                <a:solidFill>
                  <a:srgbClr val="0070C0"/>
                </a:solidFill>
              </a:rPr>
              <a:t>ieuenctid</a:t>
            </a:r>
            <a:r>
              <a:rPr lang="en-GB" dirty="0">
                <a:solidFill>
                  <a:srgbClr val="0070C0"/>
                </a:solidFill>
              </a:rPr>
              <a:t> un </a:t>
            </a:r>
            <a:r>
              <a:rPr lang="en-GB" dirty="0" err="1">
                <a:solidFill>
                  <a:srgbClr val="0070C0"/>
                </a:solidFill>
              </a:rPr>
              <a:t>o’r</a:t>
            </a:r>
            <a:r>
              <a:rPr lang="en-GB" dirty="0">
                <a:solidFill>
                  <a:srgbClr val="0070C0"/>
                </a:solidFill>
              </a:rPr>
              <a:t> </a:t>
            </a:r>
            <a:r>
              <a:rPr lang="en-GB" dirty="0" err="1">
                <a:solidFill>
                  <a:srgbClr val="0070C0"/>
                </a:solidFill>
              </a:rPr>
              <a:t>cyfranogwyr</a:t>
            </a:r>
            <a:r>
              <a:rPr lang="en-GB" dirty="0">
                <a:solidFill>
                  <a:srgbClr val="0070C0"/>
                </a:solidFill>
              </a:rPr>
              <a:t>, </a:t>
            </a:r>
            <a:r>
              <a:rPr lang="en-GB" dirty="0" err="1">
                <a:solidFill>
                  <a:srgbClr val="0070C0"/>
                </a:solidFill>
              </a:rPr>
              <a:t>menyw</a:t>
            </a:r>
            <a:r>
              <a:rPr lang="en-GB" dirty="0">
                <a:solidFill>
                  <a:srgbClr val="0070C0"/>
                </a:solidFill>
              </a:rPr>
              <a:t> </a:t>
            </a:r>
            <a:r>
              <a:rPr lang="en-GB" dirty="0" err="1">
                <a:solidFill>
                  <a:srgbClr val="0070C0"/>
                </a:solidFill>
              </a:rPr>
              <a:t>ifanc</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dwyn</a:t>
            </a:r>
            <a:r>
              <a:rPr lang="en-GB" dirty="0">
                <a:solidFill>
                  <a:srgbClr val="0070C0"/>
                </a:solidFill>
              </a:rPr>
              <a:t> </a:t>
            </a:r>
            <a:r>
              <a:rPr lang="en-GB" dirty="0" err="1">
                <a:solidFill>
                  <a:srgbClr val="0070C0"/>
                </a:solidFill>
              </a:rPr>
              <a:t>melysion</a:t>
            </a:r>
            <a:r>
              <a:rPr lang="en-GB" dirty="0">
                <a:solidFill>
                  <a:srgbClr val="0070C0"/>
                </a:solidFill>
              </a:rPr>
              <a:t> o </a:t>
            </a:r>
            <a:r>
              <a:rPr lang="en-GB" dirty="0" err="1">
                <a:solidFill>
                  <a:srgbClr val="0070C0"/>
                </a:solidFill>
              </a:rPr>
              <a:t>siop</a:t>
            </a:r>
            <a:r>
              <a:rPr lang="en-GB" dirty="0">
                <a:solidFill>
                  <a:srgbClr val="0070C0"/>
                </a:solidFill>
              </a:rPr>
              <a:t>. </a:t>
            </a:r>
            <a:r>
              <a:rPr lang="en-GB" dirty="0" err="1">
                <a:solidFill>
                  <a:srgbClr val="0070C0"/>
                </a:solidFill>
              </a:rPr>
              <a:t>Nid</a:t>
            </a:r>
            <a:r>
              <a:rPr lang="en-GB" dirty="0">
                <a:solidFill>
                  <a:srgbClr val="0070C0"/>
                </a:solidFill>
              </a:rPr>
              <a:t> </a:t>
            </a:r>
            <a:r>
              <a:rPr lang="en-GB" dirty="0" err="1">
                <a:solidFill>
                  <a:srgbClr val="0070C0"/>
                </a:solidFill>
              </a:rPr>
              <a:t>oedd</a:t>
            </a:r>
            <a:r>
              <a:rPr lang="en-GB" dirty="0">
                <a:solidFill>
                  <a:srgbClr val="0070C0"/>
                </a:solidFill>
              </a:rPr>
              <a:t> neb </a:t>
            </a:r>
            <a:r>
              <a:rPr lang="en-GB" dirty="0" err="1">
                <a:solidFill>
                  <a:srgbClr val="0070C0"/>
                </a:solidFill>
              </a:rPr>
              <a:t>arall</a:t>
            </a:r>
            <a:r>
              <a:rPr lang="en-GB" dirty="0">
                <a:solidFill>
                  <a:srgbClr val="0070C0"/>
                </a:solidFill>
              </a:rPr>
              <a:t> </a:t>
            </a:r>
            <a:r>
              <a:rPr lang="en-GB" dirty="0" err="1">
                <a:solidFill>
                  <a:srgbClr val="0070C0"/>
                </a:solidFill>
              </a:rPr>
              <a:t>i’w</a:t>
            </a:r>
            <a:r>
              <a:rPr lang="en-GB" dirty="0">
                <a:solidFill>
                  <a:srgbClr val="0070C0"/>
                </a:solidFill>
              </a:rPr>
              <a:t> weld </a:t>
            </a:r>
            <a:r>
              <a:rPr lang="en-GB" dirty="0" err="1">
                <a:solidFill>
                  <a:srgbClr val="0070C0"/>
                </a:solidFill>
              </a:rPr>
              <a:t>wedi</a:t>
            </a:r>
            <a:r>
              <a:rPr lang="en-GB" dirty="0">
                <a:solidFill>
                  <a:srgbClr val="0070C0"/>
                </a:solidFill>
              </a:rPr>
              <a:t> </a:t>
            </a:r>
            <a:r>
              <a:rPr lang="en-GB" dirty="0" err="1">
                <a:solidFill>
                  <a:srgbClr val="0070C0"/>
                </a:solidFill>
              </a:rPr>
              <a:t>sylwi</a:t>
            </a:r>
            <a:r>
              <a:rPr lang="en-GB" dirty="0">
                <a:solidFill>
                  <a:srgbClr val="0070C0"/>
                </a:solidFill>
              </a:rPr>
              <a:t>. </a:t>
            </a:r>
            <a:r>
              <a:rPr lang="en-GB" dirty="0" err="1">
                <a:solidFill>
                  <a:srgbClr val="0070C0"/>
                </a:solidFill>
              </a:rPr>
              <a:t>Roedd</a:t>
            </a:r>
            <a:r>
              <a:rPr lang="en-GB" dirty="0">
                <a:solidFill>
                  <a:srgbClr val="0070C0"/>
                </a:solidFill>
              </a:rPr>
              <a:t> y </a:t>
            </a:r>
            <a:r>
              <a:rPr lang="en-GB" dirty="0" err="1">
                <a:solidFill>
                  <a:srgbClr val="0070C0"/>
                </a:solidFill>
              </a:rPr>
              <a:t>fenyw</a:t>
            </a:r>
            <a:r>
              <a:rPr lang="en-GB" dirty="0">
                <a:solidFill>
                  <a:srgbClr val="0070C0"/>
                </a:solidFill>
              </a:rPr>
              <a:t> </a:t>
            </a:r>
            <a:r>
              <a:rPr lang="en-GB" dirty="0" err="1">
                <a:solidFill>
                  <a:srgbClr val="0070C0"/>
                </a:solidFill>
              </a:rPr>
              <a:t>ifanc</a:t>
            </a:r>
            <a:r>
              <a:rPr lang="en-GB" dirty="0">
                <a:solidFill>
                  <a:srgbClr val="0070C0"/>
                </a:solidFill>
              </a:rPr>
              <a:t> </a:t>
            </a:r>
            <a:r>
              <a:rPr lang="en-GB" dirty="0" err="1">
                <a:solidFill>
                  <a:srgbClr val="0070C0"/>
                </a:solidFill>
              </a:rPr>
              <a:t>wedi</a:t>
            </a:r>
            <a:r>
              <a:rPr lang="en-GB" dirty="0">
                <a:solidFill>
                  <a:srgbClr val="0070C0"/>
                </a:solidFill>
              </a:rPr>
              <a:t> </a:t>
            </a:r>
            <a:r>
              <a:rPr lang="en-GB" dirty="0" err="1">
                <a:solidFill>
                  <a:srgbClr val="0070C0"/>
                </a:solidFill>
              </a:rPr>
              <a:t>dychwelyd</a:t>
            </a:r>
            <a:r>
              <a:rPr lang="en-GB" dirty="0">
                <a:solidFill>
                  <a:srgbClr val="0070C0"/>
                </a:solidFill>
              </a:rPr>
              <a:t> </a:t>
            </a:r>
            <a:r>
              <a:rPr lang="en-GB" dirty="0" err="1">
                <a:solidFill>
                  <a:srgbClr val="0070C0"/>
                </a:solidFill>
              </a:rPr>
              <a:t>i’r</a:t>
            </a:r>
            <a:r>
              <a:rPr lang="en-GB" dirty="0">
                <a:solidFill>
                  <a:srgbClr val="0070C0"/>
                </a:solidFill>
              </a:rPr>
              <a:t> </a:t>
            </a:r>
            <a:r>
              <a:rPr lang="en-GB" dirty="0" err="1">
                <a:solidFill>
                  <a:srgbClr val="0070C0"/>
                </a:solidFill>
              </a:rPr>
              <a:t>prosiect</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ddiweddar</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ôl</a:t>
            </a:r>
            <a:r>
              <a:rPr lang="en-GB" dirty="0">
                <a:solidFill>
                  <a:srgbClr val="0070C0"/>
                </a:solidFill>
              </a:rPr>
              <a:t> </a:t>
            </a:r>
            <a:r>
              <a:rPr lang="en-GB" dirty="0" err="1">
                <a:solidFill>
                  <a:srgbClr val="0070C0"/>
                </a:solidFill>
              </a:rPr>
              <a:t>absenoldeb</a:t>
            </a:r>
            <a:r>
              <a:rPr lang="en-GB" dirty="0">
                <a:solidFill>
                  <a:srgbClr val="0070C0"/>
                </a:solidFill>
              </a:rPr>
              <a:t> hir ac </a:t>
            </a:r>
            <a:r>
              <a:rPr lang="en-GB" dirty="0" err="1">
                <a:solidFill>
                  <a:srgbClr val="0070C0"/>
                </a:solidFill>
              </a:rPr>
              <a:t>roedd</a:t>
            </a:r>
            <a:r>
              <a:rPr lang="en-GB" dirty="0">
                <a:solidFill>
                  <a:srgbClr val="0070C0"/>
                </a:solidFill>
              </a:rPr>
              <a:t> </a:t>
            </a:r>
            <a:r>
              <a:rPr lang="en-GB" dirty="0" err="1">
                <a:solidFill>
                  <a:srgbClr val="0070C0"/>
                </a:solidFill>
              </a:rPr>
              <a:t>ei</a:t>
            </a:r>
            <a:r>
              <a:rPr lang="en-GB" dirty="0">
                <a:solidFill>
                  <a:srgbClr val="0070C0"/>
                </a:solidFill>
              </a:rPr>
              <a:t> </a:t>
            </a:r>
            <a:r>
              <a:rPr lang="en-GB" dirty="0" err="1">
                <a:solidFill>
                  <a:srgbClr val="0070C0"/>
                </a:solidFill>
              </a:rPr>
              <a:t>hymddygiad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aml</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heriol</a:t>
            </a:r>
            <a:r>
              <a:rPr lang="en-GB" dirty="0">
                <a:solidFill>
                  <a:srgbClr val="0070C0"/>
                </a:solidFill>
              </a:rPr>
              <a:t>. </a:t>
            </a:r>
            <a:r>
              <a:rPr lang="en-GB" dirty="0" err="1">
                <a:solidFill>
                  <a:srgbClr val="0070C0"/>
                </a:solidFill>
              </a:rPr>
              <a:t>Teimlai’r</a:t>
            </a:r>
            <a:r>
              <a:rPr lang="en-GB" dirty="0">
                <a:solidFill>
                  <a:srgbClr val="0070C0"/>
                </a:solidFill>
              </a:rPr>
              <a:t> </a:t>
            </a:r>
            <a:r>
              <a:rPr lang="en-GB" dirty="0" err="1">
                <a:solidFill>
                  <a:srgbClr val="0070C0"/>
                </a:solidFill>
              </a:rPr>
              <a:t>gweithiwr</a:t>
            </a:r>
            <a:r>
              <a:rPr lang="en-GB" dirty="0">
                <a:solidFill>
                  <a:srgbClr val="0070C0"/>
                </a:solidFill>
              </a:rPr>
              <a:t> </a:t>
            </a:r>
            <a:r>
              <a:rPr lang="en-GB" dirty="0" err="1">
                <a:solidFill>
                  <a:srgbClr val="0070C0"/>
                </a:solidFill>
              </a:rPr>
              <a:t>ei</a:t>
            </a:r>
            <a:r>
              <a:rPr lang="en-GB" dirty="0">
                <a:solidFill>
                  <a:srgbClr val="0070C0"/>
                </a:solidFill>
              </a:rPr>
              <a:t> bod hi </a:t>
            </a:r>
            <a:r>
              <a:rPr lang="en-GB" dirty="0" err="1">
                <a:solidFill>
                  <a:srgbClr val="0070C0"/>
                </a:solidFill>
              </a:rPr>
              <a:t>newydd</a:t>
            </a:r>
            <a:r>
              <a:rPr lang="en-GB" dirty="0">
                <a:solidFill>
                  <a:srgbClr val="0070C0"/>
                </a:solidFill>
              </a:rPr>
              <a:t> </a:t>
            </a:r>
            <a:r>
              <a:rPr lang="en-GB" dirty="0" err="1">
                <a:solidFill>
                  <a:srgbClr val="0070C0"/>
                </a:solidFill>
              </a:rPr>
              <a:t>ddechrau</a:t>
            </a:r>
            <a:r>
              <a:rPr lang="en-GB" dirty="0">
                <a:solidFill>
                  <a:srgbClr val="0070C0"/>
                </a:solidFill>
              </a:rPr>
              <a:t> </a:t>
            </a:r>
            <a:r>
              <a:rPr lang="en-GB" dirty="0" err="1">
                <a:solidFill>
                  <a:srgbClr val="0070C0"/>
                </a:solidFill>
              </a:rPr>
              <a:t>datblygu</a:t>
            </a:r>
            <a:r>
              <a:rPr lang="en-GB" dirty="0">
                <a:solidFill>
                  <a:srgbClr val="0070C0"/>
                </a:solidFill>
              </a:rPr>
              <a:t> </a:t>
            </a:r>
            <a:r>
              <a:rPr lang="en-GB" dirty="0" err="1">
                <a:solidFill>
                  <a:srgbClr val="0070C0"/>
                </a:solidFill>
              </a:rPr>
              <a:t>perthynas</a:t>
            </a:r>
            <a:r>
              <a:rPr lang="en-GB" dirty="0">
                <a:solidFill>
                  <a:srgbClr val="0070C0"/>
                </a:solidFill>
              </a:rPr>
              <a:t> o </a:t>
            </a:r>
            <a:r>
              <a:rPr lang="en-GB" dirty="0" err="1">
                <a:solidFill>
                  <a:srgbClr val="0070C0"/>
                </a:solidFill>
              </a:rPr>
              <a:t>ymddiriedaeth</a:t>
            </a:r>
            <a:r>
              <a:rPr lang="en-GB" dirty="0">
                <a:solidFill>
                  <a:srgbClr val="0070C0"/>
                </a:solidFill>
              </a:rPr>
              <a:t> </a:t>
            </a:r>
            <a:r>
              <a:rPr lang="en-GB" dirty="0" err="1">
                <a:solidFill>
                  <a:srgbClr val="0070C0"/>
                </a:solidFill>
              </a:rPr>
              <a:t>â’r</a:t>
            </a:r>
            <a:r>
              <a:rPr lang="en-GB" dirty="0">
                <a:solidFill>
                  <a:srgbClr val="0070C0"/>
                </a:solidFill>
              </a:rPr>
              <a:t> </a:t>
            </a:r>
            <a:r>
              <a:rPr lang="en-GB" dirty="0" err="1">
                <a:solidFill>
                  <a:srgbClr val="0070C0"/>
                </a:solidFill>
              </a:rPr>
              <a:t>fenyw</a:t>
            </a:r>
            <a:r>
              <a:rPr lang="en-GB" dirty="0">
                <a:solidFill>
                  <a:srgbClr val="0070C0"/>
                </a:solidFill>
              </a:rPr>
              <a:t> </a:t>
            </a:r>
            <a:r>
              <a:rPr lang="en-GB" dirty="0" err="1">
                <a:solidFill>
                  <a:srgbClr val="0070C0"/>
                </a:solidFill>
              </a:rPr>
              <a:t>ifanc</a:t>
            </a:r>
            <a:r>
              <a:rPr lang="en-GB" dirty="0">
                <a:solidFill>
                  <a:srgbClr val="0070C0"/>
                </a:solidFill>
              </a:rPr>
              <a:t>, ac felly </a:t>
            </a:r>
            <a:r>
              <a:rPr lang="en-GB" dirty="0" err="1">
                <a:solidFill>
                  <a:srgbClr val="0070C0"/>
                </a:solidFill>
              </a:rPr>
              <a:t>penderfynodd</a:t>
            </a:r>
            <a:r>
              <a:rPr lang="en-GB" dirty="0">
                <a:solidFill>
                  <a:srgbClr val="0070C0"/>
                </a:solidFill>
              </a:rPr>
              <a:t> </a:t>
            </a:r>
            <a:r>
              <a:rPr lang="en-GB" dirty="0" err="1">
                <a:solidFill>
                  <a:srgbClr val="0070C0"/>
                </a:solidFill>
              </a:rPr>
              <a:t>beidio</a:t>
            </a:r>
            <a:r>
              <a:rPr lang="en-GB" dirty="0">
                <a:solidFill>
                  <a:srgbClr val="0070C0"/>
                </a:solidFill>
              </a:rPr>
              <a:t> â </a:t>
            </a:r>
            <a:r>
              <a:rPr lang="en-GB" dirty="0" err="1">
                <a:solidFill>
                  <a:srgbClr val="0070C0"/>
                </a:solidFill>
              </a:rPr>
              <a:t>sôn</a:t>
            </a:r>
            <a:r>
              <a:rPr lang="en-GB" dirty="0">
                <a:solidFill>
                  <a:srgbClr val="0070C0"/>
                </a:solidFill>
              </a:rPr>
              <a:t> am y </a:t>
            </a:r>
            <a:r>
              <a:rPr lang="en-GB" dirty="0" err="1">
                <a:solidFill>
                  <a:srgbClr val="0070C0"/>
                </a:solidFill>
              </a:rPr>
              <a:t>lladrad</a:t>
            </a:r>
            <a:r>
              <a:rPr lang="en-GB" dirty="0">
                <a:solidFill>
                  <a:srgbClr val="0070C0"/>
                </a:solidFill>
              </a:rPr>
              <a:t>. Wedi </a:t>
            </a:r>
            <a:r>
              <a:rPr lang="en-GB" dirty="0" err="1">
                <a:solidFill>
                  <a:srgbClr val="0070C0"/>
                </a:solidFill>
              </a:rPr>
              <a:t>hynny</a:t>
            </a:r>
            <a:r>
              <a:rPr lang="en-GB" dirty="0">
                <a:solidFill>
                  <a:srgbClr val="0070C0"/>
                </a:solidFill>
              </a:rPr>
              <a:t>, </a:t>
            </a:r>
            <a:r>
              <a:rPr lang="en-GB" dirty="0" err="1">
                <a:solidFill>
                  <a:srgbClr val="0070C0"/>
                </a:solidFill>
              </a:rPr>
              <a:t>tybed</a:t>
            </a:r>
            <a:r>
              <a:rPr lang="en-GB" dirty="0">
                <a:solidFill>
                  <a:srgbClr val="0070C0"/>
                </a:solidFill>
              </a:rPr>
              <a:t> a </a:t>
            </a:r>
            <a:r>
              <a:rPr lang="en-GB" dirty="0" err="1">
                <a:solidFill>
                  <a:srgbClr val="0070C0"/>
                </a:solidFill>
              </a:rPr>
              <a:t>oedd</a:t>
            </a:r>
            <a:r>
              <a:rPr lang="en-GB" dirty="0">
                <a:solidFill>
                  <a:srgbClr val="0070C0"/>
                </a:solidFill>
              </a:rPr>
              <a:t> hi </a:t>
            </a:r>
            <a:r>
              <a:rPr lang="en-GB" dirty="0" err="1">
                <a:solidFill>
                  <a:srgbClr val="0070C0"/>
                </a:solidFill>
              </a:rPr>
              <a:t>wedi</a:t>
            </a:r>
            <a:r>
              <a:rPr lang="en-GB" dirty="0">
                <a:solidFill>
                  <a:srgbClr val="0070C0"/>
                </a:solidFill>
              </a:rPr>
              <a:t> </a:t>
            </a:r>
            <a:r>
              <a:rPr lang="en-GB" dirty="0" err="1">
                <a:solidFill>
                  <a:srgbClr val="0070C0"/>
                </a:solidFill>
              </a:rPr>
              <a:t>gwneud</a:t>
            </a:r>
            <a:r>
              <a:rPr lang="en-GB" dirty="0">
                <a:solidFill>
                  <a:srgbClr val="0070C0"/>
                </a:solidFill>
              </a:rPr>
              <a:t> y </a:t>
            </a:r>
            <a:r>
              <a:rPr lang="en-GB" dirty="0" err="1">
                <a:solidFill>
                  <a:srgbClr val="0070C0"/>
                </a:solidFill>
              </a:rPr>
              <a:t>peth</a:t>
            </a:r>
            <a:r>
              <a:rPr lang="en-GB" dirty="0">
                <a:solidFill>
                  <a:srgbClr val="0070C0"/>
                </a:solidFill>
              </a:rPr>
              <a:t> </a:t>
            </a:r>
            <a:r>
              <a:rPr lang="en-GB" dirty="0" err="1">
                <a:solidFill>
                  <a:srgbClr val="0070C0"/>
                </a:solidFill>
              </a:rPr>
              <a:t>iawn</a:t>
            </a:r>
            <a:r>
              <a:rPr lang="en-GB" dirty="0">
                <a:solidFill>
                  <a:srgbClr val="0070C0"/>
                </a:solidFill>
              </a:rPr>
              <a:t>, </a:t>
            </a:r>
            <a:r>
              <a:rPr lang="en-GB" dirty="0" err="1">
                <a:solidFill>
                  <a:srgbClr val="0070C0"/>
                </a:solidFill>
              </a:rPr>
              <a:t>gan</a:t>
            </a:r>
            <a:r>
              <a:rPr lang="en-GB" dirty="0">
                <a:solidFill>
                  <a:srgbClr val="0070C0"/>
                </a:solidFill>
              </a:rPr>
              <a:t> </a:t>
            </a:r>
            <a:r>
              <a:rPr lang="en-GB" dirty="0" err="1">
                <a:solidFill>
                  <a:srgbClr val="0070C0"/>
                </a:solidFill>
              </a:rPr>
              <a:t>wybod</a:t>
            </a:r>
            <a:r>
              <a:rPr lang="en-GB" dirty="0">
                <a:solidFill>
                  <a:srgbClr val="0070C0"/>
                </a:solidFill>
              </a:rPr>
              <a:t>: ‘</a:t>
            </a:r>
            <a:r>
              <a:rPr lang="en-GB" dirty="0" err="1">
                <a:solidFill>
                  <a:srgbClr val="0070C0"/>
                </a:solidFill>
              </a:rPr>
              <a:t>drwy</a:t>
            </a:r>
            <a:r>
              <a:rPr lang="en-GB" dirty="0">
                <a:solidFill>
                  <a:srgbClr val="0070C0"/>
                </a:solidFill>
              </a:rPr>
              <a:t> </a:t>
            </a:r>
            <a:r>
              <a:rPr lang="en-GB" dirty="0" err="1">
                <a:solidFill>
                  <a:srgbClr val="0070C0"/>
                </a:solidFill>
              </a:rPr>
              <a:t>beidio</a:t>
            </a:r>
            <a:r>
              <a:rPr lang="en-GB" dirty="0">
                <a:solidFill>
                  <a:srgbClr val="0070C0"/>
                </a:solidFill>
              </a:rPr>
              <a:t> â </a:t>
            </a:r>
            <a:r>
              <a:rPr lang="en-GB" dirty="0" err="1">
                <a:solidFill>
                  <a:srgbClr val="0070C0"/>
                </a:solidFill>
              </a:rPr>
              <a:t>sôn</a:t>
            </a:r>
            <a:r>
              <a:rPr lang="en-GB" dirty="0">
                <a:solidFill>
                  <a:srgbClr val="0070C0"/>
                </a:solidFill>
              </a:rPr>
              <a:t> am y </a:t>
            </a:r>
            <a:r>
              <a:rPr lang="en-GB" dirty="0" err="1">
                <a:solidFill>
                  <a:srgbClr val="0070C0"/>
                </a:solidFill>
              </a:rPr>
              <a:t>digwyddiad</a:t>
            </a:r>
            <a:r>
              <a:rPr lang="en-GB" dirty="0">
                <a:solidFill>
                  <a:srgbClr val="0070C0"/>
                </a:solidFill>
              </a:rPr>
              <a:t>, </a:t>
            </a:r>
            <a:r>
              <a:rPr lang="en-GB" dirty="0" err="1">
                <a:solidFill>
                  <a:srgbClr val="0070C0"/>
                </a:solidFill>
              </a:rPr>
              <a:t>roeddwn</a:t>
            </a:r>
            <a:r>
              <a:rPr lang="en-GB" dirty="0">
                <a:solidFill>
                  <a:srgbClr val="0070C0"/>
                </a:solidFill>
              </a:rPr>
              <a:t> </a:t>
            </a:r>
            <a:r>
              <a:rPr lang="en-GB" dirty="0" err="1">
                <a:solidFill>
                  <a:srgbClr val="0070C0"/>
                </a:solidFill>
              </a:rPr>
              <a:t>i’n</a:t>
            </a:r>
            <a:r>
              <a:rPr lang="en-GB" dirty="0">
                <a:solidFill>
                  <a:srgbClr val="0070C0"/>
                </a:solidFill>
              </a:rPr>
              <a:t> </a:t>
            </a:r>
            <a:r>
              <a:rPr lang="en-GB" dirty="0" err="1">
                <a:solidFill>
                  <a:srgbClr val="0070C0"/>
                </a:solidFill>
              </a:rPr>
              <a:t>cymeradwyo’r</a:t>
            </a:r>
            <a:r>
              <a:rPr lang="en-GB" dirty="0">
                <a:solidFill>
                  <a:srgbClr val="0070C0"/>
                </a:solidFill>
              </a:rPr>
              <a:t> </a:t>
            </a:r>
            <a:r>
              <a:rPr lang="en-GB" dirty="0" err="1">
                <a:solidFill>
                  <a:srgbClr val="0070C0"/>
                </a:solidFill>
              </a:rPr>
              <a:t>lladrad</a:t>
            </a:r>
            <a:r>
              <a:rPr lang="en-GB" dirty="0">
                <a:solidFill>
                  <a:srgbClr val="0070C0"/>
                </a:solidFill>
              </a:rPr>
              <a:t> ac </a:t>
            </a:r>
            <a:r>
              <a:rPr lang="en-GB" dirty="0" err="1">
                <a:solidFill>
                  <a:srgbClr val="0070C0"/>
                </a:solidFill>
              </a:rPr>
              <a:t>yn</a:t>
            </a:r>
            <a:r>
              <a:rPr lang="en-GB" dirty="0">
                <a:solidFill>
                  <a:srgbClr val="0070C0"/>
                </a:solidFill>
              </a:rPr>
              <a:t> </a:t>
            </a:r>
            <a:r>
              <a:rPr lang="en-GB" dirty="0" err="1">
                <a:solidFill>
                  <a:srgbClr val="0070C0"/>
                </a:solidFill>
              </a:rPr>
              <a:t>trosglwyddo’r</a:t>
            </a:r>
            <a:r>
              <a:rPr lang="en-GB" dirty="0">
                <a:solidFill>
                  <a:srgbClr val="0070C0"/>
                </a:solidFill>
              </a:rPr>
              <a:t> </a:t>
            </a:r>
            <a:r>
              <a:rPr lang="en-GB" dirty="0" err="1">
                <a:solidFill>
                  <a:srgbClr val="0070C0"/>
                </a:solidFill>
              </a:rPr>
              <a:t>gwerth</a:t>
            </a:r>
            <a:r>
              <a:rPr lang="en-GB" dirty="0">
                <a:solidFill>
                  <a:srgbClr val="0070C0"/>
                </a:solidFill>
              </a:rPr>
              <a:t> </a:t>
            </a:r>
            <a:r>
              <a:rPr lang="en-GB" dirty="0" err="1">
                <a:solidFill>
                  <a:srgbClr val="0070C0"/>
                </a:solidFill>
              </a:rPr>
              <a:t>ei</a:t>
            </a:r>
            <a:r>
              <a:rPr lang="en-GB" dirty="0">
                <a:solidFill>
                  <a:srgbClr val="0070C0"/>
                </a:solidFill>
              </a:rPr>
              <a:t> </a:t>
            </a:r>
            <a:r>
              <a:rPr lang="en-GB" dirty="0" err="1">
                <a:solidFill>
                  <a:srgbClr val="0070C0"/>
                </a:solidFill>
              </a:rPr>
              <a:t>fod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dderbyniol</a:t>
            </a:r>
            <a:r>
              <a:rPr lang="en-GB" dirty="0">
                <a:solidFill>
                  <a:srgbClr val="0070C0"/>
                </a:solidFill>
              </a:rPr>
              <a:t>’. (Banks, 2004, t. 3)</a:t>
            </a:r>
          </a:p>
        </p:txBody>
      </p:sp>
      <p:sp>
        <p:nvSpPr>
          <p:cNvPr id="4" name="Content Placeholder 3">
            <a:extLst>
              <a:ext uri="{FF2B5EF4-FFF2-40B4-BE49-F238E27FC236}">
                <a16:creationId xmlns:a16="http://schemas.microsoft.com/office/drawing/2014/main" id="{DDE6702B-0C43-3DE3-3B48-F55A38450E62}"/>
              </a:ext>
            </a:extLst>
          </p:cNvPr>
          <p:cNvSpPr>
            <a:spLocks noGrp="1"/>
          </p:cNvSpPr>
          <p:nvPr>
            <p:ph sz="half" idx="2"/>
          </p:nvPr>
        </p:nvSpPr>
        <p:spPr>
          <a:xfrm>
            <a:off x="6342681" y="1027906"/>
            <a:ext cx="5181600" cy="4351338"/>
          </a:xfrm>
        </p:spPr>
        <p:txBody>
          <a:bodyPr>
            <a:normAutofit fontScale="77500" lnSpcReduction="20000"/>
          </a:bodyPr>
          <a:lstStyle/>
          <a:p>
            <a:r>
              <a:rPr lang="en-GB" dirty="0"/>
              <a:t>While out on a trip with a group of young people, a youth worker saw one of the participants, a young woman, stealing sweets from a shop. Nobody else seemed to have noticed. The young woman had recently returned to the project after a long absence and her behaviour was often challenging. The worker felt she was just beginning to develop a relationship of trust with the young woman, and therefore decided not to mention the theft. Afterwards the worker wondered if she had done the right thing, knowing that: ‘by not mentioning the incident, I was condoning the theft and passing on the value that it was acceptable’. (Banks, 2004, p. 3)</a:t>
            </a:r>
          </a:p>
        </p:txBody>
      </p:sp>
    </p:spTree>
    <p:extLst>
      <p:ext uri="{BB962C8B-B14F-4D97-AF65-F5344CB8AC3E}">
        <p14:creationId xmlns:p14="http://schemas.microsoft.com/office/powerpoint/2010/main" val="5895874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366A557-2633-1277-47F6-E9B74E8A4324}"/>
              </a:ext>
            </a:extLst>
          </p:cNvPr>
          <p:cNvSpPr>
            <a:spLocks noGrp="1" noChangeArrowheads="1"/>
          </p:cNvSpPr>
          <p:nvPr>
            <p:ph type="title"/>
          </p:nvPr>
        </p:nvSpPr>
        <p:spPr/>
        <p:txBody>
          <a:bodyPr/>
          <a:lstStyle/>
          <a:p>
            <a:r>
              <a:rPr lang="cy-GB" altLang="en-US" dirty="0">
                <a:solidFill>
                  <a:srgbClr val="0070C0"/>
                </a:solidFill>
              </a:rPr>
              <a:t>Prif bwyntiau/ </a:t>
            </a:r>
            <a:r>
              <a:rPr lang="en-GB" altLang="en-US" dirty="0"/>
              <a:t>Key points</a:t>
            </a:r>
            <a:endParaRPr lang="cy-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0C9CD-38D3-9390-909F-14ADE5E59C34}"/>
              </a:ext>
            </a:extLst>
          </p:cNvPr>
          <p:cNvSpPr>
            <a:spLocks noGrp="1"/>
          </p:cNvSpPr>
          <p:nvPr>
            <p:ph type="title"/>
          </p:nvPr>
        </p:nvSpPr>
        <p:spPr/>
        <p:txBody>
          <a:bodyPr>
            <a:normAutofit/>
          </a:bodyPr>
          <a:lstStyle/>
          <a:p>
            <a:r>
              <a:rPr lang="en-GB" sz="3600" dirty="0" err="1">
                <a:solidFill>
                  <a:srgbClr val="0070C0"/>
                </a:solidFill>
              </a:rPr>
              <a:t>Symud</a:t>
            </a:r>
            <a:r>
              <a:rPr lang="en-GB" sz="3600" dirty="0">
                <a:solidFill>
                  <a:srgbClr val="0070C0"/>
                </a:solidFill>
              </a:rPr>
              <a:t> </a:t>
            </a:r>
            <a:r>
              <a:rPr lang="en-GB" sz="3600" dirty="0" err="1">
                <a:solidFill>
                  <a:srgbClr val="0070C0"/>
                </a:solidFill>
              </a:rPr>
              <a:t>ymlaen</a:t>
            </a:r>
            <a:r>
              <a:rPr lang="en-GB" sz="3600" dirty="0">
                <a:solidFill>
                  <a:srgbClr val="0070C0"/>
                </a:solidFill>
              </a:rPr>
              <a:t> </a:t>
            </a:r>
            <a:r>
              <a:rPr lang="en-GB" sz="3600" dirty="0" err="1">
                <a:solidFill>
                  <a:srgbClr val="0070C0"/>
                </a:solidFill>
              </a:rPr>
              <a:t>i</a:t>
            </a:r>
            <a:r>
              <a:rPr lang="en-GB" sz="3600" dirty="0">
                <a:solidFill>
                  <a:srgbClr val="0070C0"/>
                </a:solidFill>
              </a:rPr>
              <a:t> </a:t>
            </a:r>
            <a:r>
              <a:rPr lang="en-GB" sz="3600" dirty="0" err="1">
                <a:solidFill>
                  <a:srgbClr val="0070C0"/>
                </a:solidFill>
              </a:rPr>
              <a:t>Fyfyrdod</a:t>
            </a:r>
            <a:r>
              <a:rPr lang="en-GB" sz="3600" dirty="0">
                <a:solidFill>
                  <a:srgbClr val="0070C0"/>
                </a:solidFill>
              </a:rPr>
              <a:t>/ </a:t>
            </a:r>
            <a:r>
              <a:rPr lang="en-GB" sz="3600" dirty="0"/>
              <a:t>Moving on to Reflection</a:t>
            </a:r>
          </a:p>
        </p:txBody>
      </p:sp>
      <p:sp>
        <p:nvSpPr>
          <p:cNvPr id="3" name="Content Placeholder 2">
            <a:extLst>
              <a:ext uri="{FF2B5EF4-FFF2-40B4-BE49-F238E27FC236}">
                <a16:creationId xmlns:a16="http://schemas.microsoft.com/office/drawing/2014/main" id="{5285085F-77FB-DA63-160B-AEE233DA07CF}"/>
              </a:ext>
            </a:extLst>
          </p:cNvPr>
          <p:cNvSpPr>
            <a:spLocks noGrp="1"/>
          </p:cNvSpPr>
          <p:nvPr>
            <p:ph sz="half" idx="1"/>
          </p:nvPr>
        </p:nvSpPr>
        <p:spPr>
          <a:xfrm>
            <a:off x="641555" y="1442167"/>
            <a:ext cx="5181600" cy="4351338"/>
          </a:xfrm>
        </p:spPr>
        <p:txBody>
          <a:bodyPr>
            <a:normAutofit fontScale="77500" lnSpcReduction="20000"/>
          </a:bodyPr>
          <a:lstStyle/>
          <a:p>
            <a:r>
              <a:rPr lang="en-GB" dirty="0" err="1">
                <a:solidFill>
                  <a:srgbClr val="0070C0"/>
                </a:solidFill>
              </a:rPr>
              <a:t>Hwyluso</a:t>
            </a:r>
            <a:r>
              <a:rPr lang="en-GB" dirty="0">
                <a:solidFill>
                  <a:srgbClr val="0070C0"/>
                </a:solidFill>
              </a:rPr>
              <a:t> </a:t>
            </a:r>
            <a:r>
              <a:rPr lang="en-GB" dirty="0" err="1">
                <a:solidFill>
                  <a:srgbClr val="0070C0"/>
                </a:solidFill>
              </a:rPr>
              <a:t>datblygiad</a:t>
            </a:r>
            <a:r>
              <a:rPr lang="en-GB" dirty="0">
                <a:solidFill>
                  <a:srgbClr val="0070C0"/>
                </a:solidFill>
              </a:rPr>
              <a:t> </a:t>
            </a:r>
            <a:r>
              <a:rPr lang="en-GB" dirty="0" err="1">
                <a:solidFill>
                  <a:srgbClr val="0070C0"/>
                </a:solidFill>
              </a:rPr>
              <a:t>personol</a:t>
            </a:r>
            <a:r>
              <a:rPr lang="en-GB" dirty="0">
                <a:solidFill>
                  <a:srgbClr val="0070C0"/>
                </a:solidFill>
              </a:rPr>
              <a:t>, </a:t>
            </a:r>
            <a:r>
              <a:rPr lang="en-GB" dirty="0" err="1">
                <a:solidFill>
                  <a:srgbClr val="0070C0"/>
                </a:solidFill>
              </a:rPr>
              <a:t>cymdeithasol</a:t>
            </a:r>
            <a:r>
              <a:rPr lang="en-GB" dirty="0">
                <a:solidFill>
                  <a:srgbClr val="0070C0"/>
                </a:solidFill>
              </a:rPr>
              <a:t> ac </a:t>
            </a:r>
            <a:r>
              <a:rPr lang="en-GB" dirty="0" err="1">
                <a:solidFill>
                  <a:srgbClr val="0070C0"/>
                </a:solidFill>
              </a:rPr>
              <a:t>addysgol</a:t>
            </a:r>
            <a:r>
              <a:rPr lang="en-GB" dirty="0">
                <a:solidFill>
                  <a:srgbClr val="0070C0"/>
                </a:solidFill>
              </a:rPr>
              <a:t> </a:t>
            </a:r>
            <a:r>
              <a:rPr lang="en-GB" dirty="0" err="1">
                <a:solidFill>
                  <a:srgbClr val="0070C0"/>
                </a:solidFill>
              </a:rPr>
              <a:t>pobl</a:t>
            </a:r>
            <a:r>
              <a:rPr lang="en-GB" dirty="0">
                <a:solidFill>
                  <a:srgbClr val="0070C0"/>
                </a:solidFill>
              </a:rPr>
              <a:t> </a:t>
            </a:r>
            <a:r>
              <a:rPr lang="en-GB" dirty="0" err="1">
                <a:solidFill>
                  <a:srgbClr val="0070C0"/>
                </a:solidFill>
              </a:rPr>
              <a:t>ifanc</a:t>
            </a:r>
            <a:endParaRPr lang="en-GB" dirty="0">
              <a:solidFill>
                <a:srgbClr val="0070C0"/>
              </a:solidFill>
            </a:endParaRPr>
          </a:p>
          <a:p>
            <a:endParaRPr lang="en-GB" dirty="0">
              <a:solidFill>
                <a:srgbClr val="0070C0"/>
              </a:solidFill>
            </a:endParaRPr>
          </a:p>
          <a:p>
            <a:r>
              <a:rPr lang="en-GB" dirty="0" err="1">
                <a:solidFill>
                  <a:srgbClr val="0070C0"/>
                </a:solidFill>
              </a:rPr>
              <a:t>Hyrwyddo</a:t>
            </a:r>
            <a:r>
              <a:rPr lang="en-GB" dirty="0">
                <a:solidFill>
                  <a:srgbClr val="0070C0"/>
                </a:solidFill>
              </a:rPr>
              <a:t> </a:t>
            </a:r>
            <a:r>
              <a:rPr lang="en-GB" dirty="0" err="1">
                <a:solidFill>
                  <a:srgbClr val="0070C0"/>
                </a:solidFill>
              </a:rPr>
              <a:t>cydraddoldeb</a:t>
            </a:r>
            <a:r>
              <a:rPr lang="en-GB" dirty="0">
                <a:solidFill>
                  <a:srgbClr val="0070C0"/>
                </a:solidFill>
              </a:rPr>
              <a:t> a </a:t>
            </a:r>
            <a:r>
              <a:rPr lang="en-GB" dirty="0" err="1">
                <a:solidFill>
                  <a:srgbClr val="0070C0"/>
                </a:solidFill>
              </a:rPr>
              <a:t>buddiannau</a:t>
            </a:r>
            <a:r>
              <a:rPr lang="en-GB" dirty="0">
                <a:solidFill>
                  <a:srgbClr val="0070C0"/>
                </a:solidFill>
              </a:rPr>
              <a:t> a </a:t>
            </a:r>
            <a:r>
              <a:rPr lang="en-GB" dirty="0" err="1">
                <a:solidFill>
                  <a:srgbClr val="0070C0"/>
                </a:solidFill>
              </a:rPr>
              <a:t>lles</a:t>
            </a:r>
            <a:r>
              <a:rPr lang="en-GB" dirty="0">
                <a:solidFill>
                  <a:srgbClr val="0070C0"/>
                </a:solidFill>
              </a:rPr>
              <a:t> </a:t>
            </a:r>
            <a:r>
              <a:rPr lang="en-GB" dirty="0" err="1">
                <a:solidFill>
                  <a:srgbClr val="0070C0"/>
                </a:solidFill>
              </a:rPr>
              <a:t>pobl</a:t>
            </a:r>
            <a:r>
              <a:rPr lang="en-GB" dirty="0">
                <a:solidFill>
                  <a:srgbClr val="0070C0"/>
                </a:solidFill>
              </a:rPr>
              <a:t> </a:t>
            </a:r>
            <a:r>
              <a:rPr lang="en-GB" dirty="0" err="1">
                <a:solidFill>
                  <a:srgbClr val="0070C0"/>
                </a:solidFill>
              </a:rPr>
              <a:t>ifanc</a:t>
            </a:r>
            <a:endParaRPr lang="en-GB" dirty="0">
              <a:solidFill>
                <a:srgbClr val="0070C0"/>
              </a:solidFill>
            </a:endParaRPr>
          </a:p>
          <a:p>
            <a:endParaRPr lang="en-GB" dirty="0">
              <a:solidFill>
                <a:srgbClr val="0070C0"/>
              </a:solidFill>
            </a:endParaRPr>
          </a:p>
          <a:p>
            <a:r>
              <a:rPr lang="en-GB" dirty="0" err="1">
                <a:solidFill>
                  <a:srgbClr val="0070C0"/>
                </a:solidFill>
              </a:rPr>
              <a:t>Gweithio</a:t>
            </a:r>
            <a:r>
              <a:rPr lang="en-GB" dirty="0">
                <a:solidFill>
                  <a:srgbClr val="0070C0"/>
                </a:solidFill>
              </a:rPr>
              <a:t> </a:t>
            </a:r>
            <a:r>
              <a:rPr lang="en-GB" dirty="0" err="1">
                <a:solidFill>
                  <a:srgbClr val="0070C0"/>
                </a:solidFill>
              </a:rPr>
              <a:t>gydag</a:t>
            </a:r>
            <a:r>
              <a:rPr lang="en-GB" dirty="0">
                <a:solidFill>
                  <a:srgbClr val="0070C0"/>
                </a:solidFill>
              </a:rPr>
              <a:t> </a:t>
            </a:r>
            <a:r>
              <a:rPr lang="en-GB" dirty="0" err="1">
                <a:solidFill>
                  <a:srgbClr val="0070C0"/>
                </a:solidFill>
              </a:rPr>
              <a:t>eraill</a:t>
            </a:r>
            <a:endParaRPr lang="en-GB" dirty="0">
              <a:solidFill>
                <a:srgbClr val="0070C0"/>
              </a:solidFill>
            </a:endParaRPr>
          </a:p>
          <a:p>
            <a:endParaRPr lang="en-GB" dirty="0">
              <a:solidFill>
                <a:srgbClr val="0070C0"/>
              </a:solidFill>
            </a:endParaRPr>
          </a:p>
          <a:p>
            <a:r>
              <a:rPr lang="en-GB" dirty="0" err="1">
                <a:solidFill>
                  <a:srgbClr val="0070C0"/>
                </a:solidFill>
              </a:rPr>
              <a:t>Datblygu</a:t>
            </a:r>
            <a:r>
              <a:rPr lang="en-GB" dirty="0">
                <a:solidFill>
                  <a:srgbClr val="0070C0"/>
                </a:solidFill>
              </a:rPr>
              <a:t> </a:t>
            </a:r>
            <a:r>
              <a:rPr lang="en-GB" dirty="0" err="1">
                <a:solidFill>
                  <a:srgbClr val="0070C0"/>
                </a:solidFill>
              </a:rPr>
              <a:t>strategaeth</a:t>
            </a:r>
            <a:r>
              <a:rPr lang="en-GB" dirty="0">
                <a:solidFill>
                  <a:srgbClr val="0070C0"/>
                </a:solidFill>
              </a:rPr>
              <a:t> ac </a:t>
            </a:r>
            <a:r>
              <a:rPr lang="en-GB" dirty="0" err="1">
                <a:solidFill>
                  <a:srgbClr val="0070C0"/>
                </a:solidFill>
              </a:rPr>
              <a:t>arfer</a:t>
            </a:r>
            <a:r>
              <a:rPr lang="en-GB" dirty="0">
                <a:solidFill>
                  <a:srgbClr val="0070C0"/>
                </a:solidFill>
              </a:rPr>
              <a:t> </a:t>
            </a:r>
            <a:r>
              <a:rPr lang="en-GB" dirty="0" err="1">
                <a:solidFill>
                  <a:srgbClr val="0070C0"/>
                </a:solidFill>
              </a:rPr>
              <a:t>gwaith</a:t>
            </a:r>
            <a:r>
              <a:rPr lang="en-GB" dirty="0">
                <a:solidFill>
                  <a:srgbClr val="0070C0"/>
                </a:solidFill>
              </a:rPr>
              <a:t> </a:t>
            </a:r>
            <a:r>
              <a:rPr lang="en-GB" dirty="0" err="1">
                <a:solidFill>
                  <a:srgbClr val="0070C0"/>
                </a:solidFill>
              </a:rPr>
              <a:t>ieuenctid</a:t>
            </a:r>
            <a:endParaRPr lang="en-GB" dirty="0">
              <a:solidFill>
                <a:srgbClr val="0070C0"/>
              </a:solidFill>
            </a:endParaRPr>
          </a:p>
          <a:p>
            <a:endParaRPr lang="en-GB" dirty="0">
              <a:solidFill>
                <a:srgbClr val="0070C0"/>
              </a:solidFill>
            </a:endParaRPr>
          </a:p>
          <a:p>
            <a:r>
              <a:rPr lang="en-GB" dirty="0" err="1">
                <a:solidFill>
                  <a:srgbClr val="0070C0"/>
                </a:solidFill>
              </a:rPr>
              <a:t>Arwain</a:t>
            </a:r>
            <a:r>
              <a:rPr lang="en-GB" dirty="0">
                <a:solidFill>
                  <a:srgbClr val="0070C0"/>
                </a:solidFill>
              </a:rPr>
              <a:t> a </a:t>
            </a:r>
            <a:r>
              <a:rPr lang="en-GB" dirty="0" err="1">
                <a:solidFill>
                  <a:srgbClr val="0070C0"/>
                </a:solidFill>
              </a:rPr>
              <a:t>rheoli</a:t>
            </a:r>
            <a:r>
              <a:rPr lang="en-GB" dirty="0">
                <a:solidFill>
                  <a:srgbClr val="0070C0"/>
                </a:solidFill>
              </a:rPr>
              <a:t> </a:t>
            </a:r>
            <a:r>
              <a:rPr lang="en-GB" dirty="0" err="1">
                <a:solidFill>
                  <a:srgbClr val="0070C0"/>
                </a:solidFill>
              </a:rPr>
              <a:t>timau</a:t>
            </a:r>
            <a:r>
              <a:rPr lang="en-GB" dirty="0">
                <a:solidFill>
                  <a:srgbClr val="0070C0"/>
                </a:solidFill>
              </a:rPr>
              <a:t> ac </a:t>
            </a:r>
            <a:r>
              <a:rPr lang="en-GB" dirty="0" err="1">
                <a:solidFill>
                  <a:srgbClr val="0070C0"/>
                </a:solidFill>
              </a:rPr>
              <a:t>unigolion</a:t>
            </a:r>
            <a:endParaRPr lang="en-GB" dirty="0">
              <a:solidFill>
                <a:srgbClr val="0070C0"/>
              </a:solidFill>
            </a:endParaRPr>
          </a:p>
          <a:p>
            <a:r>
              <a:rPr lang="en-GB" dirty="0">
                <a:solidFill>
                  <a:srgbClr val="0070C0"/>
                </a:solidFill>
              </a:rPr>
              <a:t>(CLD Scotland, 2019)</a:t>
            </a:r>
          </a:p>
        </p:txBody>
      </p:sp>
      <p:sp>
        <p:nvSpPr>
          <p:cNvPr id="4" name="Content Placeholder 3">
            <a:extLst>
              <a:ext uri="{FF2B5EF4-FFF2-40B4-BE49-F238E27FC236}">
                <a16:creationId xmlns:a16="http://schemas.microsoft.com/office/drawing/2014/main" id="{CF080182-B9D0-4E52-9E14-D339AC5163E3}"/>
              </a:ext>
            </a:extLst>
          </p:cNvPr>
          <p:cNvSpPr>
            <a:spLocks noGrp="1"/>
          </p:cNvSpPr>
          <p:nvPr>
            <p:ph sz="half" idx="2"/>
          </p:nvPr>
        </p:nvSpPr>
        <p:spPr/>
        <p:txBody>
          <a:bodyPr>
            <a:normAutofit fontScale="77500" lnSpcReduction="20000"/>
          </a:bodyPr>
          <a:lstStyle/>
          <a:p>
            <a:r>
              <a:rPr lang="en-GB" altLang="en-US" dirty="0"/>
              <a:t>Facilitate the personal, social and educational development of young people</a:t>
            </a:r>
          </a:p>
          <a:p>
            <a:pPr>
              <a:buNone/>
            </a:pPr>
            <a:endParaRPr lang="en-GB" altLang="en-US" sz="1400" dirty="0"/>
          </a:p>
          <a:p>
            <a:r>
              <a:rPr lang="en-GB" altLang="en-US" dirty="0"/>
              <a:t>Promote equality and young people’s interests and welfare</a:t>
            </a:r>
          </a:p>
          <a:p>
            <a:pPr>
              <a:buNone/>
            </a:pPr>
            <a:endParaRPr lang="en-GB" altLang="en-US" sz="1400" dirty="0"/>
          </a:p>
          <a:p>
            <a:r>
              <a:rPr lang="en-GB" altLang="en-US" dirty="0"/>
              <a:t>Work with others</a:t>
            </a:r>
          </a:p>
          <a:p>
            <a:pPr>
              <a:buNone/>
            </a:pPr>
            <a:endParaRPr lang="en-GB" altLang="en-US" sz="1400" dirty="0"/>
          </a:p>
          <a:p>
            <a:r>
              <a:rPr lang="en-GB" altLang="en-US" dirty="0"/>
              <a:t>Develop youth work strategy and practice</a:t>
            </a:r>
          </a:p>
          <a:p>
            <a:pPr>
              <a:buNone/>
            </a:pPr>
            <a:endParaRPr lang="en-GB" altLang="en-US" sz="1200" dirty="0"/>
          </a:p>
          <a:p>
            <a:r>
              <a:rPr lang="en-GB" altLang="en-US" dirty="0"/>
              <a:t>Lead and manage teams and individuals</a:t>
            </a:r>
          </a:p>
          <a:p>
            <a:pPr algn="r">
              <a:buNone/>
            </a:pPr>
            <a:r>
              <a:rPr lang="en-GB" altLang="en-US" sz="2400" dirty="0"/>
              <a:t>(CLD Scotland, 2019)</a:t>
            </a:r>
          </a:p>
          <a:p>
            <a:endParaRPr lang="en-GB" dirty="0"/>
          </a:p>
        </p:txBody>
      </p:sp>
    </p:spTree>
    <p:extLst>
      <p:ext uri="{BB962C8B-B14F-4D97-AF65-F5344CB8AC3E}">
        <p14:creationId xmlns:p14="http://schemas.microsoft.com/office/powerpoint/2010/main" val="31349092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A1D5C-2F9F-EBD2-6D54-2929C4B9D423}"/>
              </a:ext>
            </a:extLst>
          </p:cNvPr>
          <p:cNvSpPr>
            <a:spLocks noGrp="1"/>
          </p:cNvSpPr>
          <p:nvPr>
            <p:ph type="title"/>
          </p:nvPr>
        </p:nvSpPr>
        <p:spPr/>
        <p:txBody>
          <a:bodyPr/>
          <a:lstStyle/>
          <a:p>
            <a:r>
              <a:rPr lang="en-GB" dirty="0">
                <a:solidFill>
                  <a:srgbClr val="0070C0"/>
                </a:solidFill>
              </a:rPr>
              <a:t>Beth </a:t>
            </a:r>
            <a:r>
              <a:rPr lang="en-GB" dirty="0" err="1">
                <a:solidFill>
                  <a:srgbClr val="0070C0"/>
                </a:solidFill>
              </a:rPr>
              <a:t>yw</a:t>
            </a:r>
            <a:r>
              <a:rPr lang="en-GB" dirty="0">
                <a:solidFill>
                  <a:srgbClr val="0070C0"/>
                </a:solidFill>
              </a:rPr>
              <a:t> </a:t>
            </a:r>
            <a:r>
              <a:rPr lang="en-GB" dirty="0" err="1">
                <a:solidFill>
                  <a:srgbClr val="0070C0"/>
                </a:solidFill>
              </a:rPr>
              <a:t>dysgu</a:t>
            </a:r>
            <a:r>
              <a:rPr lang="en-GB" dirty="0">
                <a:solidFill>
                  <a:srgbClr val="0070C0"/>
                </a:solidFill>
              </a:rPr>
              <a:t>?/ </a:t>
            </a:r>
            <a:r>
              <a:rPr lang="en-GB" dirty="0"/>
              <a:t>What is learning?</a:t>
            </a:r>
          </a:p>
        </p:txBody>
      </p:sp>
      <p:sp>
        <p:nvSpPr>
          <p:cNvPr id="3" name="Content Placeholder 2">
            <a:extLst>
              <a:ext uri="{FF2B5EF4-FFF2-40B4-BE49-F238E27FC236}">
                <a16:creationId xmlns:a16="http://schemas.microsoft.com/office/drawing/2014/main" id="{6EF2D865-CB9C-DCBF-8B44-65E95A3F1B3B}"/>
              </a:ext>
            </a:extLst>
          </p:cNvPr>
          <p:cNvSpPr>
            <a:spLocks noGrp="1"/>
          </p:cNvSpPr>
          <p:nvPr>
            <p:ph sz="half" idx="1"/>
          </p:nvPr>
        </p:nvSpPr>
        <p:spPr/>
        <p:txBody>
          <a:bodyPr/>
          <a:lstStyle/>
          <a:p>
            <a:r>
              <a:rPr lang="en-GB" dirty="0">
                <a:solidFill>
                  <a:srgbClr val="0070C0"/>
                </a:solidFill>
              </a:rPr>
              <a:t>Felly, </a:t>
            </a:r>
            <a:r>
              <a:rPr lang="en-GB" dirty="0" err="1">
                <a:solidFill>
                  <a:srgbClr val="0070C0"/>
                </a:solidFill>
              </a:rPr>
              <a:t>beth</a:t>
            </a:r>
            <a:r>
              <a:rPr lang="en-GB" dirty="0">
                <a:solidFill>
                  <a:srgbClr val="0070C0"/>
                </a:solidFill>
              </a:rPr>
              <a:t> </a:t>
            </a:r>
            <a:r>
              <a:rPr lang="en-GB" dirty="0" err="1">
                <a:solidFill>
                  <a:srgbClr val="0070C0"/>
                </a:solidFill>
              </a:rPr>
              <a:t>yw</a:t>
            </a:r>
            <a:r>
              <a:rPr lang="en-GB" dirty="0">
                <a:solidFill>
                  <a:srgbClr val="0070C0"/>
                </a:solidFill>
              </a:rPr>
              <a:t> </a:t>
            </a:r>
            <a:r>
              <a:rPr lang="en-GB" dirty="0" err="1">
                <a:solidFill>
                  <a:srgbClr val="0070C0"/>
                </a:solidFill>
              </a:rPr>
              <a:t>dysgu</a:t>
            </a:r>
            <a:r>
              <a:rPr lang="en-GB" dirty="0">
                <a:solidFill>
                  <a:srgbClr val="0070C0"/>
                </a:solidFill>
              </a:rPr>
              <a:t>? </a:t>
            </a:r>
          </a:p>
          <a:p>
            <a:r>
              <a:rPr lang="en-GB" dirty="0">
                <a:solidFill>
                  <a:srgbClr val="0070C0"/>
                </a:solidFill>
              </a:rPr>
              <a:t>Felly, pam </a:t>
            </a:r>
            <a:r>
              <a:rPr lang="en-GB" dirty="0" err="1">
                <a:solidFill>
                  <a:srgbClr val="0070C0"/>
                </a:solidFill>
              </a:rPr>
              <a:t>ydych</a:t>
            </a:r>
            <a:r>
              <a:rPr lang="en-GB" dirty="0">
                <a:solidFill>
                  <a:srgbClr val="0070C0"/>
                </a:solidFill>
              </a:rPr>
              <a:t> </a:t>
            </a:r>
            <a:r>
              <a:rPr lang="en-GB" dirty="0" err="1">
                <a:solidFill>
                  <a:srgbClr val="0070C0"/>
                </a:solidFill>
              </a:rPr>
              <a:t>chi'n</a:t>
            </a:r>
            <a:r>
              <a:rPr lang="en-GB" dirty="0">
                <a:solidFill>
                  <a:srgbClr val="0070C0"/>
                </a:solidFill>
              </a:rPr>
              <a:t> </a:t>
            </a:r>
            <a:r>
              <a:rPr lang="en-GB" dirty="0" err="1">
                <a:solidFill>
                  <a:srgbClr val="0070C0"/>
                </a:solidFill>
              </a:rPr>
              <a:t>dysgu</a:t>
            </a:r>
            <a:r>
              <a:rPr lang="en-GB" dirty="0">
                <a:solidFill>
                  <a:srgbClr val="0070C0"/>
                </a:solidFill>
              </a:rPr>
              <a:t>?</a:t>
            </a:r>
          </a:p>
          <a:p>
            <a:r>
              <a:rPr lang="en-GB" dirty="0">
                <a:solidFill>
                  <a:srgbClr val="0070C0"/>
                </a:solidFill>
              </a:rPr>
              <a:t>Felly, </a:t>
            </a:r>
            <a:r>
              <a:rPr lang="en-GB" dirty="0" err="1">
                <a:solidFill>
                  <a:srgbClr val="0070C0"/>
                </a:solidFill>
              </a:rPr>
              <a:t>sut</a:t>
            </a:r>
            <a:r>
              <a:rPr lang="en-GB" dirty="0">
                <a:solidFill>
                  <a:srgbClr val="0070C0"/>
                </a:solidFill>
              </a:rPr>
              <a:t> </a:t>
            </a:r>
            <a:r>
              <a:rPr lang="en-GB" dirty="0" err="1">
                <a:solidFill>
                  <a:srgbClr val="0070C0"/>
                </a:solidFill>
              </a:rPr>
              <a:t>allwn</a:t>
            </a:r>
            <a:r>
              <a:rPr lang="en-GB" dirty="0">
                <a:solidFill>
                  <a:srgbClr val="0070C0"/>
                </a:solidFill>
              </a:rPr>
              <a:t> </a:t>
            </a:r>
            <a:r>
              <a:rPr lang="en-GB" dirty="0" err="1">
                <a:solidFill>
                  <a:srgbClr val="0070C0"/>
                </a:solidFill>
              </a:rPr>
              <a:t>ni</a:t>
            </a:r>
            <a:r>
              <a:rPr lang="en-GB" dirty="0">
                <a:solidFill>
                  <a:srgbClr val="0070C0"/>
                </a:solidFill>
              </a:rPr>
              <a:t> </a:t>
            </a:r>
            <a:r>
              <a:rPr lang="en-GB" dirty="0" err="1">
                <a:solidFill>
                  <a:srgbClr val="0070C0"/>
                </a:solidFill>
              </a:rPr>
              <a:t>ddysgu</a:t>
            </a:r>
            <a:r>
              <a:rPr lang="en-GB" dirty="0">
                <a:solidFill>
                  <a:srgbClr val="0070C0"/>
                </a:solidFill>
              </a:rPr>
              <a:t>? </a:t>
            </a:r>
          </a:p>
          <a:p>
            <a:r>
              <a:rPr lang="en-GB" dirty="0">
                <a:solidFill>
                  <a:srgbClr val="0070C0"/>
                </a:solidFill>
              </a:rPr>
              <a:t>A </a:t>
            </a:r>
            <a:r>
              <a:rPr lang="en-GB" dirty="0" err="1">
                <a:solidFill>
                  <a:srgbClr val="0070C0"/>
                </a:solidFill>
              </a:rPr>
              <a:t>yw</a:t>
            </a:r>
            <a:r>
              <a:rPr lang="en-GB" dirty="0">
                <a:solidFill>
                  <a:srgbClr val="0070C0"/>
                </a:solidFill>
              </a:rPr>
              <a:t> </a:t>
            </a:r>
            <a:r>
              <a:rPr lang="en-GB" dirty="0" err="1">
                <a:solidFill>
                  <a:srgbClr val="0070C0"/>
                </a:solidFill>
              </a:rPr>
              <a:t>pob</a:t>
            </a:r>
            <a:r>
              <a:rPr lang="en-GB" dirty="0">
                <a:solidFill>
                  <a:srgbClr val="0070C0"/>
                </a:solidFill>
              </a:rPr>
              <a:t> </a:t>
            </a:r>
            <a:r>
              <a:rPr lang="en-GB" dirty="0" err="1">
                <a:solidFill>
                  <a:srgbClr val="0070C0"/>
                </a:solidFill>
              </a:rPr>
              <a:t>dysgu</a:t>
            </a:r>
            <a:r>
              <a:rPr lang="en-GB" dirty="0">
                <a:solidFill>
                  <a:srgbClr val="0070C0"/>
                </a:solidFill>
              </a:rPr>
              <a:t> yr un </a:t>
            </a:r>
            <a:r>
              <a:rPr lang="en-GB" dirty="0" err="1">
                <a:solidFill>
                  <a:srgbClr val="0070C0"/>
                </a:solidFill>
              </a:rPr>
              <a:t>peth</a:t>
            </a:r>
            <a:r>
              <a:rPr lang="en-GB" dirty="0">
                <a:solidFill>
                  <a:srgbClr val="0070C0"/>
                </a:solidFill>
              </a:rPr>
              <a:t>?</a:t>
            </a:r>
          </a:p>
          <a:p>
            <a:r>
              <a:rPr lang="en-GB" dirty="0" err="1">
                <a:solidFill>
                  <a:srgbClr val="0070C0"/>
                </a:solidFill>
              </a:rPr>
              <a:t>Tacsonomeg</a:t>
            </a:r>
            <a:r>
              <a:rPr lang="en-GB" dirty="0">
                <a:solidFill>
                  <a:srgbClr val="0070C0"/>
                </a:solidFill>
              </a:rPr>
              <a:t> </a:t>
            </a:r>
            <a:r>
              <a:rPr lang="en-GB" dirty="0" err="1">
                <a:solidFill>
                  <a:srgbClr val="0070C0"/>
                </a:solidFill>
              </a:rPr>
              <a:t>dysgu</a:t>
            </a:r>
            <a:r>
              <a:rPr lang="en-GB" dirty="0">
                <a:solidFill>
                  <a:srgbClr val="0070C0"/>
                </a:solidFill>
              </a:rPr>
              <a:t> Bloom</a:t>
            </a:r>
          </a:p>
          <a:p>
            <a:r>
              <a:rPr lang="en-GB" dirty="0" err="1">
                <a:solidFill>
                  <a:srgbClr val="0070C0"/>
                </a:solidFill>
              </a:rPr>
              <a:t>Myfyrio</a:t>
            </a:r>
            <a:r>
              <a:rPr lang="en-GB" dirty="0">
                <a:solidFill>
                  <a:srgbClr val="0070C0"/>
                </a:solidFill>
              </a:rPr>
              <a:t> a </a:t>
            </a:r>
            <a:r>
              <a:rPr lang="en-GB" dirty="0" err="1">
                <a:solidFill>
                  <a:srgbClr val="0070C0"/>
                </a:solidFill>
              </a:rPr>
              <a:t>dysgu</a:t>
            </a:r>
            <a:r>
              <a:rPr lang="en-GB" dirty="0">
                <a:solidFill>
                  <a:srgbClr val="0070C0"/>
                </a:solidFill>
              </a:rPr>
              <a:t> </a:t>
            </a:r>
            <a:r>
              <a:rPr lang="en-GB" dirty="0" err="1">
                <a:solidFill>
                  <a:srgbClr val="0070C0"/>
                </a:solidFill>
              </a:rPr>
              <a:t>dyfnach</a:t>
            </a:r>
            <a:endParaRPr lang="en-GB" dirty="0">
              <a:solidFill>
                <a:srgbClr val="0070C0"/>
              </a:solidFill>
            </a:endParaRPr>
          </a:p>
        </p:txBody>
      </p:sp>
      <p:sp>
        <p:nvSpPr>
          <p:cNvPr id="4" name="Content Placeholder 3">
            <a:extLst>
              <a:ext uri="{FF2B5EF4-FFF2-40B4-BE49-F238E27FC236}">
                <a16:creationId xmlns:a16="http://schemas.microsoft.com/office/drawing/2014/main" id="{AC7D4DC9-83CD-4253-FE95-60D0DBA748B2}"/>
              </a:ext>
            </a:extLst>
          </p:cNvPr>
          <p:cNvSpPr>
            <a:spLocks noGrp="1"/>
          </p:cNvSpPr>
          <p:nvPr>
            <p:ph sz="half" idx="2"/>
          </p:nvPr>
        </p:nvSpPr>
        <p:spPr/>
        <p:txBody>
          <a:bodyPr/>
          <a:lstStyle/>
          <a:p>
            <a:r>
              <a:rPr lang="en-GB" altLang="en-US" dirty="0"/>
              <a:t>So, what is learning?</a:t>
            </a:r>
          </a:p>
          <a:p>
            <a:r>
              <a:rPr lang="en-GB" altLang="en-US" dirty="0"/>
              <a:t>So, why do you learn?</a:t>
            </a:r>
          </a:p>
          <a:p>
            <a:r>
              <a:rPr lang="en-GB" altLang="en-US" dirty="0"/>
              <a:t>So, how can we learn?</a:t>
            </a:r>
          </a:p>
          <a:p>
            <a:r>
              <a:rPr lang="en-GB" altLang="en-US" dirty="0"/>
              <a:t>Is all learning the same?</a:t>
            </a:r>
          </a:p>
          <a:p>
            <a:r>
              <a:rPr lang="en-GB" altLang="en-US" dirty="0"/>
              <a:t>Bloom’s Taxonomy of learning</a:t>
            </a:r>
          </a:p>
          <a:p>
            <a:r>
              <a:rPr lang="en-GB" altLang="en-US" dirty="0"/>
              <a:t>Reflection and deeper learning</a:t>
            </a:r>
          </a:p>
          <a:p>
            <a:pPr marL="0" indent="0">
              <a:buNone/>
            </a:pPr>
            <a:endParaRPr lang="en-GB" dirty="0"/>
          </a:p>
        </p:txBody>
      </p:sp>
    </p:spTree>
    <p:extLst>
      <p:ext uri="{BB962C8B-B14F-4D97-AF65-F5344CB8AC3E}">
        <p14:creationId xmlns:p14="http://schemas.microsoft.com/office/powerpoint/2010/main" val="21374666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52F7C-DCB6-2EE1-BA15-D24E22BEADE2}"/>
              </a:ext>
            </a:extLst>
          </p:cNvPr>
          <p:cNvSpPr>
            <a:spLocks noGrp="1"/>
          </p:cNvSpPr>
          <p:nvPr>
            <p:ph type="title"/>
          </p:nvPr>
        </p:nvSpPr>
        <p:spPr/>
        <p:txBody>
          <a:bodyPr>
            <a:normAutofit/>
          </a:bodyPr>
          <a:lstStyle/>
          <a:p>
            <a:r>
              <a:rPr lang="en-GB" dirty="0">
                <a:solidFill>
                  <a:srgbClr val="0070C0"/>
                </a:solidFill>
              </a:rPr>
              <a:t>Beth </a:t>
            </a:r>
            <a:r>
              <a:rPr lang="en-GB" dirty="0" err="1">
                <a:solidFill>
                  <a:srgbClr val="0070C0"/>
                </a:solidFill>
              </a:rPr>
              <a:t>yw</a:t>
            </a:r>
            <a:r>
              <a:rPr lang="en-GB" dirty="0">
                <a:solidFill>
                  <a:srgbClr val="0070C0"/>
                </a:solidFill>
              </a:rPr>
              <a:t> </a:t>
            </a:r>
            <a:r>
              <a:rPr lang="en-GB" dirty="0" err="1">
                <a:solidFill>
                  <a:srgbClr val="0070C0"/>
                </a:solidFill>
              </a:rPr>
              <a:t>dysgu</a:t>
            </a:r>
            <a:r>
              <a:rPr lang="en-GB" dirty="0">
                <a:solidFill>
                  <a:srgbClr val="0070C0"/>
                </a:solidFill>
              </a:rPr>
              <a:t>?/ </a:t>
            </a:r>
            <a:r>
              <a:rPr lang="en-GB" dirty="0"/>
              <a:t>What is learning?</a:t>
            </a:r>
          </a:p>
        </p:txBody>
      </p:sp>
      <p:sp>
        <p:nvSpPr>
          <p:cNvPr id="3" name="Content Placeholder 2">
            <a:extLst>
              <a:ext uri="{FF2B5EF4-FFF2-40B4-BE49-F238E27FC236}">
                <a16:creationId xmlns:a16="http://schemas.microsoft.com/office/drawing/2014/main" id="{E9709E41-22C5-7C6E-903B-A1FA3635FFC6}"/>
              </a:ext>
            </a:extLst>
          </p:cNvPr>
          <p:cNvSpPr>
            <a:spLocks noGrp="1"/>
          </p:cNvSpPr>
          <p:nvPr>
            <p:ph sz="half" idx="1"/>
          </p:nvPr>
        </p:nvSpPr>
        <p:spPr/>
        <p:txBody>
          <a:bodyPr/>
          <a:lstStyle/>
          <a:p>
            <a:r>
              <a:rPr lang="en-GB" dirty="0">
                <a:solidFill>
                  <a:srgbClr val="0070C0"/>
                </a:solidFill>
              </a:rPr>
              <a:t>‘Y </a:t>
            </a:r>
            <a:r>
              <a:rPr lang="en-GB" dirty="0" err="1">
                <a:solidFill>
                  <a:srgbClr val="0070C0"/>
                </a:solidFill>
              </a:rPr>
              <a:t>newidiadau</a:t>
            </a:r>
            <a:r>
              <a:rPr lang="en-GB" dirty="0">
                <a:solidFill>
                  <a:srgbClr val="0070C0"/>
                </a:solidFill>
              </a:rPr>
              <a:t> </a:t>
            </a:r>
            <a:r>
              <a:rPr lang="en-GB" dirty="0" err="1">
                <a:solidFill>
                  <a:srgbClr val="0070C0"/>
                </a:solidFill>
              </a:rPr>
              <a:t>mwy</a:t>
            </a:r>
            <a:r>
              <a:rPr lang="en-GB" dirty="0">
                <a:solidFill>
                  <a:srgbClr val="0070C0"/>
                </a:solidFill>
              </a:rPr>
              <a:t> neu lai </a:t>
            </a:r>
            <a:r>
              <a:rPr lang="en-GB" dirty="0" err="1">
                <a:solidFill>
                  <a:srgbClr val="0070C0"/>
                </a:solidFill>
              </a:rPr>
              <a:t>parhaol</a:t>
            </a:r>
            <a:r>
              <a:rPr lang="en-GB" dirty="0">
                <a:solidFill>
                  <a:srgbClr val="0070C0"/>
                </a:solidFill>
              </a:rPr>
              <a:t> </a:t>
            </a:r>
            <a:r>
              <a:rPr lang="en-GB" dirty="0" err="1">
                <a:solidFill>
                  <a:srgbClr val="0070C0"/>
                </a:solidFill>
              </a:rPr>
              <a:t>hynny</a:t>
            </a:r>
            <a:r>
              <a:rPr lang="en-GB" dirty="0">
                <a:solidFill>
                  <a:srgbClr val="0070C0"/>
                </a:solidFill>
              </a:rPr>
              <a:t> a </a:t>
            </a:r>
            <a:r>
              <a:rPr lang="en-GB" dirty="0" err="1">
                <a:solidFill>
                  <a:srgbClr val="0070C0"/>
                </a:solidFill>
              </a:rPr>
              <a:t>achosir</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wirfoddol</a:t>
            </a:r>
            <a:r>
              <a:rPr lang="en-GB" dirty="0">
                <a:solidFill>
                  <a:srgbClr val="0070C0"/>
                </a:solidFill>
              </a:rPr>
              <a:t> </a:t>
            </a:r>
            <a:r>
              <a:rPr lang="en-GB" dirty="0" err="1">
                <a:solidFill>
                  <a:srgbClr val="0070C0"/>
                </a:solidFill>
              </a:rPr>
              <a:t>ym</a:t>
            </a:r>
            <a:r>
              <a:rPr lang="en-GB" dirty="0">
                <a:solidFill>
                  <a:srgbClr val="0070C0"/>
                </a:solidFill>
              </a:rPr>
              <a:t> </a:t>
            </a:r>
            <a:r>
              <a:rPr lang="en-GB" dirty="0" err="1">
                <a:solidFill>
                  <a:srgbClr val="0070C0"/>
                </a:solidFill>
              </a:rPr>
              <a:t>mhatrymau</a:t>
            </a:r>
            <a:r>
              <a:rPr lang="en-GB" dirty="0">
                <a:solidFill>
                  <a:srgbClr val="0070C0"/>
                </a:solidFill>
              </a:rPr>
              <a:t> </a:t>
            </a:r>
            <a:r>
              <a:rPr lang="en-GB" dirty="0" err="1">
                <a:solidFill>
                  <a:srgbClr val="0070C0"/>
                </a:solidFill>
              </a:rPr>
              <a:t>gweithredu</a:t>
            </a:r>
            <a:r>
              <a:rPr lang="en-GB" dirty="0">
                <a:solidFill>
                  <a:srgbClr val="0070C0"/>
                </a:solidFill>
              </a:rPr>
              <a:t>, </a:t>
            </a:r>
            <a:r>
              <a:rPr lang="en-GB" dirty="0" err="1">
                <a:solidFill>
                  <a:srgbClr val="0070C0"/>
                </a:solidFill>
              </a:rPr>
              <a:t>meddwl</a:t>
            </a:r>
            <a:r>
              <a:rPr lang="en-GB" dirty="0">
                <a:solidFill>
                  <a:srgbClr val="0070C0"/>
                </a:solidFill>
              </a:rPr>
              <a:t> a/neu </a:t>
            </a:r>
            <a:r>
              <a:rPr lang="en-GB" dirty="0" err="1">
                <a:solidFill>
                  <a:srgbClr val="0070C0"/>
                </a:solidFill>
              </a:rPr>
              <a:t>deimlo</a:t>
            </a:r>
            <a:r>
              <a:rPr lang="en-GB" dirty="0">
                <a:solidFill>
                  <a:srgbClr val="0070C0"/>
                </a:solidFill>
              </a:rPr>
              <a:t> </a:t>
            </a:r>
            <a:r>
              <a:rPr lang="en-GB" dirty="0" err="1">
                <a:solidFill>
                  <a:srgbClr val="0070C0"/>
                </a:solidFill>
              </a:rPr>
              <a:t>rhywun</a:t>
            </a:r>
            <a:r>
              <a:rPr lang="en-GB" dirty="0">
                <a:solidFill>
                  <a:srgbClr val="0070C0"/>
                </a:solidFill>
              </a:rPr>
              <a:t>’ (Rogers, 1991, t. 42).</a:t>
            </a:r>
          </a:p>
        </p:txBody>
      </p:sp>
      <p:sp>
        <p:nvSpPr>
          <p:cNvPr id="4" name="Content Placeholder 3">
            <a:extLst>
              <a:ext uri="{FF2B5EF4-FFF2-40B4-BE49-F238E27FC236}">
                <a16:creationId xmlns:a16="http://schemas.microsoft.com/office/drawing/2014/main" id="{3B291A66-D078-D04B-F4EE-37CA7D718508}"/>
              </a:ext>
            </a:extLst>
          </p:cNvPr>
          <p:cNvSpPr>
            <a:spLocks noGrp="1"/>
          </p:cNvSpPr>
          <p:nvPr>
            <p:ph sz="half" idx="2"/>
          </p:nvPr>
        </p:nvSpPr>
        <p:spPr/>
        <p:txBody>
          <a:bodyPr/>
          <a:lstStyle/>
          <a:p>
            <a:r>
              <a:rPr lang="en-GB" altLang="en-US" dirty="0"/>
              <a:t>‘Those more or less permanent changes brought about voluntarily in one’s patterns of acting, thinking and/ or feeling’</a:t>
            </a:r>
          </a:p>
          <a:p>
            <a:pPr marL="0" indent="0" algn="r">
              <a:buNone/>
            </a:pPr>
            <a:r>
              <a:rPr lang="en-GB" altLang="en-US" dirty="0"/>
              <a:t>(Rogers, 1991, p. 42).</a:t>
            </a:r>
          </a:p>
          <a:p>
            <a:pPr>
              <a:buNone/>
            </a:pPr>
            <a:r>
              <a:rPr lang="en-GB" altLang="en-US" dirty="0"/>
              <a:t>	</a:t>
            </a:r>
            <a:endParaRPr lang="en-GB" dirty="0"/>
          </a:p>
        </p:txBody>
      </p:sp>
    </p:spTree>
    <p:extLst>
      <p:ext uri="{BB962C8B-B14F-4D97-AF65-F5344CB8AC3E}">
        <p14:creationId xmlns:p14="http://schemas.microsoft.com/office/powerpoint/2010/main" val="39657227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1198A-05EF-9C08-5DFD-34CA8BBE895E}"/>
              </a:ext>
            </a:extLst>
          </p:cNvPr>
          <p:cNvSpPr>
            <a:spLocks noGrp="1"/>
          </p:cNvSpPr>
          <p:nvPr>
            <p:ph type="title"/>
          </p:nvPr>
        </p:nvSpPr>
        <p:spPr>
          <a:xfrm>
            <a:off x="0" y="-487387"/>
            <a:ext cx="11481847" cy="1325563"/>
          </a:xfrm>
        </p:spPr>
        <p:txBody>
          <a:bodyPr/>
          <a:lstStyle/>
          <a:p>
            <a:endParaRPr lang="en-GB"/>
          </a:p>
        </p:txBody>
      </p:sp>
      <p:grpSp>
        <p:nvGrpSpPr>
          <p:cNvPr id="7" name="Group 13">
            <a:extLst>
              <a:ext uri="{FF2B5EF4-FFF2-40B4-BE49-F238E27FC236}">
                <a16:creationId xmlns:a16="http://schemas.microsoft.com/office/drawing/2014/main" id="{60DD5D43-BFD1-4EE5-790D-CF58B2ECE35B}"/>
              </a:ext>
            </a:extLst>
          </p:cNvPr>
          <p:cNvGrpSpPr>
            <a:grpSpLocks/>
          </p:cNvGrpSpPr>
          <p:nvPr/>
        </p:nvGrpSpPr>
        <p:grpSpPr bwMode="auto">
          <a:xfrm>
            <a:off x="1635648" y="811675"/>
            <a:ext cx="8210550" cy="4562475"/>
            <a:chOff x="158" y="1207"/>
            <a:chExt cx="5172" cy="2874"/>
          </a:xfrm>
        </p:grpSpPr>
        <p:sp>
          <p:nvSpPr>
            <p:cNvPr id="8" name="Oval 4">
              <a:extLst>
                <a:ext uri="{FF2B5EF4-FFF2-40B4-BE49-F238E27FC236}">
                  <a16:creationId xmlns:a16="http://schemas.microsoft.com/office/drawing/2014/main" id="{44CE4BF4-5D9C-8403-42CD-16F3EA4A8658}"/>
                </a:ext>
              </a:extLst>
            </p:cNvPr>
            <p:cNvSpPr>
              <a:spLocks noChangeArrowheads="1"/>
            </p:cNvSpPr>
            <p:nvPr/>
          </p:nvSpPr>
          <p:spPr bwMode="auto">
            <a:xfrm>
              <a:off x="1973" y="1797"/>
              <a:ext cx="1225" cy="1179"/>
            </a:xfrm>
            <a:prstGeom prst="ellipse">
              <a:avLst/>
            </a:pr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9" name="AutoShape 6">
              <a:extLst>
                <a:ext uri="{FF2B5EF4-FFF2-40B4-BE49-F238E27FC236}">
                  <a16:creationId xmlns:a16="http://schemas.microsoft.com/office/drawing/2014/main" id="{AD7E687E-94F0-6514-232A-CE13DE49FAA5}"/>
                </a:ext>
              </a:extLst>
            </p:cNvPr>
            <p:cNvSpPr>
              <a:spLocks noChangeArrowheads="1"/>
            </p:cNvSpPr>
            <p:nvPr/>
          </p:nvSpPr>
          <p:spPr bwMode="auto">
            <a:xfrm rot="5400000">
              <a:off x="2177" y="2863"/>
              <a:ext cx="862" cy="816"/>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11796480 60000 65536"/>
                <a:gd name="T10" fmla="*/ 5898240 60000 65536"/>
                <a:gd name="T11" fmla="*/ 0 60000 65536"/>
                <a:gd name="T12" fmla="*/ 3383 w 21600"/>
                <a:gd name="T13" fmla="*/ 5400 h 21600"/>
                <a:gd name="T14" fmla="*/ 18894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0" name="AutoShape 7">
              <a:extLst>
                <a:ext uri="{FF2B5EF4-FFF2-40B4-BE49-F238E27FC236}">
                  <a16:creationId xmlns:a16="http://schemas.microsoft.com/office/drawing/2014/main" id="{CF8F2B08-19C0-784B-AA84-8B96F5704B60}"/>
                </a:ext>
              </a:extLst>
            </p:cNvPr>
            <p:cNvSpPr>
              <a:spLocks noChangeArrowheads="1"/>
            </p:cNvSpPr>
            <p:nvPr/>
          </p:nvSpPr>
          <p:spPr bwMode="auto">
            <a:xfrm rot="-8576008">
              <a:off x="1402" y="1409"/>
              <a:ext cx="939" cy="816"/>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11796480 60000 65536"/>
                <a:gd name="T10" fmla="*/ 5898240 60000 65536"/>
                <a:gd name="T11" fmla="*/ 0 60000 65536"/>
                <a:gd name="T12" fmla="*/ 3381 w 21600"/>
                <a:gd name="T13" fmla="*/ 5400 h 21600"/>
                <a:gd name="T14" fmla="*/ 18909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1" name="AutoShape 8">
              <a:extLst>
                <a:ext uri="{FF2B5EF4-FFF2-40B4-BE49-F238E27FC236}">
                  <a16:creationId xmlns:a16="http://schemas.microsoft.com/office/drawing/2014/main" id="{E53FE54E-AB8F-926B-705E-8426C551F2F0}"/>
                </a:ext>
              </a:extLst>
            </p:cNvPr>
            <p:cNvSpPr>
              <a:spLocks noChangeArrowheads="1"/>
            </p:cNvSpPr>
            <p:nvPr/>
          </p:nvSpPr>
          <p:spPr bwMode="auto">
            <a:xfrm rot="-2446402">
              <a:off x="2835" y="1389"/>
              <a:ext cx="939" cy="816"/>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11796480 60000 65536"/>
                <a:gd name="T10" fmla="*/ 5898240 60000 65536"/>
                <a:gd name="T11" fmla="*/ 0 60000 65536"/>
                <a:gd name="T12" fmla="*/ 3381 w 21600"/>
                <a:gd name="T13" fmla="*/ 5400 h 21600"/>
                <a:gd name="T14" fmla="*/ 18909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2" name="Text Box 9">
              <a:extLst>
                <a:ext uri="{FF2B5EF4-FFF2-40B4-BE49-F238E27FC236}">
                  <a16:creationId xmlns:a16="http://schemas.microsoft.com/office/drawing/2014/main" id="{13F5A59B-2B27-40BF-469A-F2D769550601}"/>
                </a:ext>
              </a:extLst>
            </p:cNvPr>
            <p:cNvSpPr txBox="1">
              <a:spLocks noChangeArrowheads="1"/>
            </p:cNvSpPr>
            <p:nvPr/>
          </p:nvSpPr>
          <p:spPr bwMode="auto">
            <a:xfrm>
              <a:off x="3742" y="1253"/>
              <a:ext cx="158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2400"/>
                <a:t>Full Growth</a:t>
              </a:r>
            </a:p>
          </p:txBody>
        </p:sp>
        <p:sp>
          <p:nvSpPr>
            <p:cNvPr id="13" name="Text Box 10">
              <a:extLst>
                <a:ext uri="{FF2B5EF4-FFF2-40B4-BE49-F238E27FC236}">
                  <a16:creationId xmlns:a16="http://schemas.microsoft.com/office/drawing/2014/main" id="{274AE8A2-950C-69BB-5BD8-1C4B7231D3EE}"/>
                </a:ext>
              </a:extLst>
            </p:cNvPr>
            <p:cNvSpPr txBox="1">
              <a:spLocks noChangeArrowheads="1"/>
            </p:cNvSpPr>
            <p:nvPr/>
          </p:nvSpPr>
          <p:spPr bwMode="auto">
            <a:xfrm>
              <a:off x="158" y="1207"/>
              <a:ext cx="1271"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50000"/>
                </a:spcBef>
                <a:buFontTx/>
                <a:buNone/>
              </a:pPr>
              <a:r>
                <a:rPr lang="en-GB" altLang="en-US" sz="2400"/>
                <a:t>Sense of perspective</a:t>
              </a:r>
            </a:p>
          </p:txBody>
        </p:sp>
        <p:sp>
          <p:nvSpPr>
            <p:cNvPr id="14" name="Text Box 11">
              <a:extLst>
                <a:ext uri="{FF2B5EF4-FFF2-40B4-BE49-F238E27FC236}">
                  <a16:creationId xmlns:a16="http://schemas.microsoft.com/office/drawing/2014/main" id="{BC87BA41-78AA-A842-02FB-A62BF37E1486}"/>
                </a:ext>
              </a:extLst>
            </p:cNvPr>
            <p:cNvSpPr txBox="1">
              <a:spLocks noChangeArrowheads="1"/>
            </p:cNvSpPr>
            <p:nvPr/>
          </p:nvSpPr>
          <p:spPr bwMode="auto">
            <a:xfrm>
              <a:off x="1791" y="3793"/>
              <a:ext cx="158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400"/>
                <a:t>Autonomy</a:t>
              </a:r>
            </a:p>
          </p:txBody>
        </p:sp>
        <p:sp>
          <p:nvSpPr>
            <p:cNvPr id="15" name="Text Box 12">
              <a:extLst>
                <a:ext uri="{FF2B5EF4-FFF2-40B4-BE49-F238E27FC236}">
                  <a16:creationId xmlns:a16="http://schemas.microsoft.com/office/drawing/2014/main" id="{722B961C-1CDD-BFC2-7753-8A469993961A}"/>
                </a:ext>
              </a:extLst>
            </p:cNvPr>
            <p:cNvSpPr txBox="1">
              <a:spLocks noChangeArrowheads="1"/>
            </p:cNvSpPr>
            <p:nvPr/>
          </p:nvSpPr>
          <p:spPr bwMode="auto">
            <a:xfrm>
              <a:off x="2064" y="2069"/>
              <a:ext cx="998"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400" dirty="0"/>
                <a:t>The individual</a:t>
              </a:r>
            </a:p>
          </p:txBody>
        </p:sp>
      </p:grpSp>
    </p:spTree>
    <p:extLst>
      <p:ext uri="{BB962C8B-B14F-4D97-AF65-F5344CB8AC3E}">
        <p14:creationId xmlns:p14="http://schemas.microsoft.com/office/powerpoint/2010/main" val="1625472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474570-3999-3607-0525-0F1C58DF1AD3}"/>
              </a:ext>
            </a:extLst>
          </p:cNvPr>
          <p:cNvPicPr>
            <a:picLocks noChangeAspect="1"/>
          </p:cNvPicPr>
          <p:nvPr/>
        </p:nvPicPr>
        <p:blipFill>
          <a:blip r:embed="rId2"/>
          <a:stretch>
            <a:fillRect/>
          </a:stretch>
        </p:blipFill>
        <p:spPr>
          <a:xfrm>
            <a:off x="729420" y="333213"/>
            <a:ext cx="7175715" cy="5381787"/>
          </a:xfrm>
          <a:prstGeom prst="rect">
            <a:avLst/>
          </a:prstGeom>
        </p:spPr>
      </p:pic>
      <p:sp>
        <p:nvSpPr>
          <p:cNvPr id="7" name="TextBox 6">
            <a:extLst>
              <a:ext uri="{FF2B5EF4-FFF2-40B4-BE49-F238E27FC236}">
                <a16:creationId xmlns:a16="http://schemas.microsoft.com/office/drawing/2014/main" id="{6CD0D360-DD57-CA92-34CB-5AC908542FE8}"/>
              </a:ext>
            </a:extLst>
          </p:cNvPr>
          <p:cNvSpPr txBox="1"/>
          <p:nvPr/>
        </p:nvSpPr>
        <p:spPr>
          <a:xfrm>
            <a:off x="8050786" y="3345981"/>
            <a:ext cx="3541446" cy="2308324"/>
          </a:xfrm>
          <a:prstGeom prst="rect">
            <a:avLst/>
          </a:prstGeom>
          <a:noFill/>
        </p:spPr>
        <p:txBody>
          <a:bodyPr wrap="square" rtlCol="0">
            <a:spAutoFit/>
          </a:bodyPr>
          <a:lstStyle/>
          <a:p>
            <a:r>
              <a:rPr lang="en-GB" dirty="0"/>
              <a:t>Think of a recent example of Youth Work you have seen or been involved in – where would you place the practice in relation to Bloom’s taxonomy of learning?</a:t>
            </a:r>
          </a:p>
          <a:p>
            <a:endParaRPr lang="en-GB" dirty="0"/>
          </a:p>
          <a:p>
            <a:r>
              <a:rPr lang="en-GB" dirty="0"/>
              <a:t>What evidence have you based your judgement on?</a:t>
            </a:r>
          </a:p>
        </p:txBody>
      </p:sp>
      <p:sp>
        <p:nvSpPr>
          <p:cNvPr id="8" name="TextBox 7">
            <a:extLst>
              <a:ext uri="{FF2B5EF4-FFF2-40B4-BE49-F238E27FC236}">
                <a16:creationId xmlns:a16="http://schemas.microsoft.com/office/drawing/2014/main" id="{1AC77782-F796-0E48-B1AE-8066612AD2C7}"/>
              </a:ext>
            </a:extLst>
          </p:cNvPr>
          <p:cNvSpPr txBox="1"/>
          <p:nvPr/>
        </p:nvSpPr>
        <p:spPr>
          <a:xfrm>
            <a:off x="8050786" y="462116"/>
            <a:ext cx="3244645" cy="2862322"/>
          </a:xfrm>
          <a:prstGeom prst="rect">
            <a:avLst/>
          </a:prstGeom>
          <a:noFill/>
        </p:spPr>
        <p:txBody>
          <a:bodyPr wrap="square" rtlCol="0">
            <a:spAutoFit/>
          </a:bodyPr>
          <a:lstStyle/>
          <a:p>
            <a:r>
              <a:rPr lang="en-GB" dirty="0" err="1">
                <a:solidFill>
                  <a:srgbClr val="0070C0"/>
                </a:solidFill>
              </a:rPr>
              <a:t>Meddyliwch</a:t>
            </a:r>
            <a:r>
              <a:rPr lang="en-GB" dirty="0">
                <a:solidFill>
                  <a:srgbClr val="0070C0"/>
                </a:solidFill>
              </a:rPr>
              <a:t> am </a:t>
            </a:r>
            <a:r>
              <a:rPr lang="en-GB" dirty="0" err="1">
                <a:solidFill>
                  <a:srgbClr val="0070C0"/>
                </a:solidFill>
              </a:rPr>
              <a:t>enghraifft</a:t>
            </a:r>
            <a:r>
              <a:rPr lang="en-GB" dirty="0">
                <a:solidFill>
                  <a:srgbClr val="0070C0"/>
                </a:solidFill>
              </a:rPr>
              <a:t> </a:t>
            </a:r>
            <a:r>
              <a:rPr lang="en-GB" dirty="0" err="1">
                <a:solidFill>
                  <a:srgbClr val="0070C0"/>
                </a:solidFill>
              </a:rPr>
              <a:t>ddiweddar</a:t>
            </a:r>
            <a:r>
              <a:rPr lang="en-GB" dirty="0">
                <a:solidFill>
                  <a:srgbClr val="0070C0"/>
                </a:solidFill>
              </a:rPr>
              <a:t> o Waith </a:t>
            </a:r>
            <a:r>
              <a:rPr lang="en-GB" dirty="0" err="1">
                <a:solidFill>
                  <a:srgbClr val="0070C0"/>
                </a:solidFill>
              </a:rPr>
              <a:t>Ieuenctid</a:t>
            </a:r>
            <a:r>
              <a:rPr lang="en-GB" dirty="0">
                <a:solidFill>
                  <a:srgbClr val="0070C0"/>
                </a:solidFill>
              </a:rPr>
              <a:t> </a:t>
            </a:r>
            <a:r>
              <a:rPr lang="en-GB" dirty="0" err="1">
                <a:solidFill>
                  <a:srgbClr val="0070C0"/>
                </a:solidFill>
              </a:rPr>
              <a:t>rydych</a:t>
            </a:r>
            <a:r>
              <a:rPr lang="en-GB" dirty="0">
                <a:solidFill>
                  <a:srgbClr val="0070C0"/>
                </a:solidFill>
              </a:rPr>
              <a:t> chi </a:t>
            </a:r>
            <a:r>
              <a:rPr lang="en-GB" dirty="0" err="1">
                <a:solidFill>
                  <a:srgbClr val="0070C0"/>
                </a:solidFill>
              </a:rPr>
              <a:t>wedi'i</a:t>
            </a:r>
            <a:r>
              <a:rPr lang="en-GB" dirty="0">
                <a:solidFill>
                  <a:srgbClr val="0070C0"/>
                </a:solidFill>
              </a:rPr>
              <a:t> </a:t>
            </a:r>
            <a:r>
              <a:rPr lang="en-GB" dirty="0" err="1">
                <a:solidFill>
                  <a:srgbClr val="0070C0"/>
                </a:solidFill>
              </a:rPr>
              <a:t>gweld</a:t>
            </a:r>
            <a:r>
              <a:rPr lang="en-GB" dirty="0">
                <a:solidFill>
                  <a:srgbClr val="0070C0"/>
                </a:solidFill>
              </a:rPr>
              <a:t> neu </a:t>
            </a:r>
            <a:r>
              <a:rPr lang="en-GB" dirty="0" err="1">
                <a:solidFill>
                  <a:srgbClr val="0070C0"/>
                </a:solidFill>
              </a:rPr>
              <a:t>wedi</a:t>
            </a:r>
            <a:r>
              <a:rPr lang="en-GB" dirty="0">
                <a:solidFill>
                  <a:srgbClr val="0070C0"/>
                </a:solidFill>
              </a:rPr>
              <a:t> bod </a:t>
            </a:r>
            <a:r>
              <a:rPr lang="en-GB" dirty="0" err="1">
                <a:solidFill>
                  <a:srgbClr val="0070C0"/>
                </a:solidFill>
              </a:rPr>
              <a:t>yn</a:t>
            </a:r>
            <a:r>
              <a:rPr lang="en-GB" dirty="0">
                <a:solidFill>
                  <a:srgbClr val="0070C0"/>
                </a:solidFill>
              </a:rPr>
              <a:t> </a:t>
            </a:r>
            <a:r>
              <a:rPr lang="en-GB" dirty="0" err="1">
                <a:solidFill>
                  <a:srgbClr val="0070C0"/>
                </a:solidFill>
              </a:rPr>
              <a:t>rhan</a:t>
            </a:r>
            <a:r>
              <a:rPr lang="en-GB" dirty="0">
                <a:solidFill>
                  <a:srgbClr val="0070C0"/>
                </a:solidFill>
              </a:rPr>
              <a:t> </a:t>
            </a:r>
            <a:r>
              <a:rPr lang="en-GB" dirty="0" err="1">
                <a:solidFill>
                  <a:srgbClr val="0070C0"/>
                </a:solidFill>
              </a:rPr>
              <a:t>ohono</a:t>
            </a:r>
            <a:r>
              <a:rPr lang="en-GB" dirty="0">
                <a:solidFill>
                  <a:srgbClr val="0070C0"/>
                </a:solidFill>
              </a:rPr>
              <a:t> – </a:t>
            </a:r>
            <a:r>
              <a:rPr lang="en-GB" dirty="0" err="1">
                <a:solidFill>
                  <a:srgbClr val="0070C0"/>
                </a:solidFill>
              </a:rPr>
              <a:t>ble</a:t>
            </a:r>
            <a:r>
              <a:rPr lang="en-GB" dirty="0">
                <a:solidFill>
                  <a:srgbClr val="0070C0"/>
                </a:solidFill>
              </a:rPr>
              <a:t> </a:t>
            </a:r>
            <a:r>
              <a:rPr lang="en-GB" dirty="0" err="1">
                <a:solidFill>
                  <a:srgbClr val="0070C0"/>
                </a:solidFill>
              </a:rPr>
              <a:t>fyddech</a:t>
            </a:r>
            <a:r>
              <a:rPr lang="en-GB" dirty="0">
                <a:solidFill>
                  <a:srgbClr val="0070C0"/>
                </a:solidFill>
              </a:rPr>
              <a:t> </a:t>
            </a:r>
            <a:r>
              <a:rPr lang="en-GB" dirty="0" err="1">
                <a:solidFill>
                  <a:srgbClr val="0070C0"/>
                </a:solidFill>
              </a:rPr>
              <a:t>chi'n</a:t>
            </a:r>
            <a:r>
              <a:rPr lang="en-GB" dirty="0">
                <a:solidFill>
                  <a:srgbClr val="0070C0"/>
                </a:solidFill>
              </a:rPr>
              <a:t> </a:t>
            </a:r>
            <a:r>
              <a:rPr lang="en-GB" dirty="0" err="1">
                <a:solidFill>
                  <a:srgbClr val="0070C0"/>
                </a:solidFill>
              </a:rPr>
              <a:t>gosod</a:t>
            </a:r>
            <a:r>
              <a:rPr lang="en-GB" dirty="0">
                <a:solidFill>
                  <a:srgbClr val="0070C0"/>
                </a:solidFill>
              </a:rPr>
              <a:t> yr </a:t>
            </a:r>
            <a:r>
              <a:rPr lang="en-GB" dirty="0" err="1">
                <a:solidFill>
                  <a:srgbClr val="0070C0"/>
                </a:solidFill>
              </a:rPr>
              <a:t>arfer</a:t>
            </a:r>
            <a:r>
              <a:rPr lang="en-GB" dirty="0">
                <a:solidFill>
                  <a:srgbClr val="0070C0"/>
                </a:solidFill>
              </a:rPr>
              <a:t> </a:t>
            </a:r>
            <a:r>
              <a:rPr lang="en-GB" dirty="0" err="1">
                <a:solidFill>
                  <a:srgbClr val="0070C0"/>
                </a:solidFill>
              </a:rPr>
              <a:t>mewn</a:t>
            </a:r>
            <a:r>
              <a:rPr lang="en-GB" dirty="0">
                <a:solidFill>
                  <a:srgbClr val="0070C0"/>
                </a:solidFill>
              </a:rPr>
              <a:t> </a:t>
            </a:r>
            <a:r>
              <a:rPr lang="en-GB" dirty="0" err="1">
                <a:solidFill>
                  <a:srgbClr val="0070C0"/>
                </a:solidFill>
              </a:rPr>
              <a:t>perthynas</a:t>
            </a:r>
            <a:r>
              <a:rPr lang="en-GB" dirty="0">
                <a:solidFill>
                  <a:srgbClr val="0070C0"/>
                </a:solidFill>
              </a:rPr>
              <a:t> â </a:t>
            </a:r>
            <a:r>
              <a:rPr lang="en-GB" dirty="0" err="1">
                <a:solidFill>
                  <a:srgbClr val="0070C0"/>
                </a:solidFill>
              </a:rPr>
              <a:t>thacsonomeg</a:t>
            </a:r>
            <a:r>
              <a:rPr lang="en-GB" dirty="0">
                <a:solidFill>
                  <a:srgbClr val="0070C0"/>
                </a:solidFill>
              </a:rPr>
              <a:t> </a:t>
            </a:r>
            <a:r>
              <a:rPr lang="en-GB" dirty="0" err="1">
                <a:solidFill>
                  <a:srgbClr val="0070C0"/>
                </a:solidFill>
              </a:rPr>
              <a:t>dysgu</a:t>
            </a:r>
            <a:r>
              <a:rPr lang="en-GB" dirty="0">
                <a:solidFill>
                  <a:srgbClr val="0070C0"/>
                </a:solidFill>
              </a:rPr>
              <a:t> Bloom?</a:t>
            </a:r>
          </a:p>
          <a:p>
            <a:endParaRPr lang="en-GB" dirty="0">
              <a:solidFill>
                <a:srgbClr val="0070C0"/>
              </a:solidFill>
            </a:endParaRPr>
          </a:p>
          <a:p>
            <a:r>
              <a:rPr lang="en-GB" dirty="0" err="1">
                <a:solidFill>
                  <a:srgbClr val="0070C0"/>
                </a:solidFill>
              </a:rPr>
              <a:t>Ar</a:t>
            </a:r>
            <a:r>
              <a:rPr lang="en-GB" dirty="0">
                <a:solidFill>
                  <a:srgbClr val="0070C0"/>
                </a:solidFill>
              </a:rPr>
              <a:t> </a:t>
            </a:r>
            <a:r>
              <a:rPr lang="en-GB" dirty="0" err="1">
                <a:solidFill>
                  <a:srgbClr val="0070C0"/>
                </a:solidFill>
              </a:rPr>
              <a:t>ba</a:t>
            </a:r>
            <a:r>
              <a:rPr lang="en-GB" dirty="0">
                <a:solidFill>
                  <a:srgbClr val="0070C0"/>
                </a:solidFill>
              </a:rPr>
              <a:t> </a:t>
            </a:r>
            <a:r>
              <a:rPr lang="en-GB" dirty="0" err="1">
                <a:solidFill>
                  <a:srgbClr val="0070C0"/>
                </a:solidFill>
              </a:rPr>
              <a:t>dystiolaeth</a:t>
            </a:r>
            <a:r>
              <a:rPr lang="en-GB" dirty="0">
                <a:solidFill>
                  <a:srgbClr val="0070C0"/>
                </a:solidFill>
              </a:rPr>
              <a:t> </a:t>
            </a:r>
            <a:r>
              <a:rPr lang="en-GB" dirty="0" err="1">
                <a:solidFill>
                  <a:srgbClr val="0070C0"/>
                </a:solidFill>
              </a:rPr>
              <a:t>ydych</a:t>
            </a:r>
            <a:r>
              <a:rPr lang="en-GB" dirty="0">
                <a:solidFill>
                  <a:srgbClr val="0070C0"/>
                </a:solidFill>
              </a:rPr>
              <a:t> chi </a:t>
            </a:r>
            <a:r>
              <a:rPr lang="en-GB" dirty="0" err="1">
                <a:solidFill>
                  <a:srgbClr val="0070C0"/>
                </a:solidFill>
              </a:rPr>
              <a:t>wedi</a:t>
            </a:r>
            <a:r>
              <a:rPr lang="en-GB" dirty="0">
                <a:solidFill>
                  <a:srgbClr val="0070C0"/>
                </a:solidFill>
              </a:rPr>
              <a:t> </a:t>
            </a:r>
            <a:r>
              <a:rPr lang="en-GB" dirty="0" err="1">
                <a:solidFill>
                  <a:srgbClr val="0070C0"/>
                </a:solidFill>
              </a:rPr>
              <a:t>seilio'ch</a:t>
            </a:r>
            <a:r>
              <a:rPr lang="en-GB" dirty="0">
                <a:solidFill>
                  <a:srgbClr val="0070C0"/>
                </a:solidFill>
              </a:rPr>
              <a:t> barn?</a:t>
            </a:r>
          </a:p>
        </p:txBody>
      </p:sp>
    </p:spTree>
    <p:extLst>
      <p:ext uri="{BB962C8B-B14F-4D97-AF65-F5344CB8AC3E}">
        <p14:creationId xmlns:p14="http://schemas.microsoft.com/office/powerpoint/2010/main" val="36696979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C7722-404E-BA6F-D465-6397452650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02FCE7-4597-0056-748B-B3DC0DE2ED4C}"/>
              </a:ext>
            </a:extLst>
          </p:cNvPr>
          <p:cNvSpPr>
            <a:spLocks noGrp="1"/>
          </p:cNvSpPr>
          <p:nvPr>
            <p:ph sz="half" idx="1"/>
          </p:nvPr>
        </p:nvSpPr>
        <p:spPr>
          <a:xfrm>
            <a:off x="609600" y="1825625"/>
            <a:ext cx="5410200" cy="3995072"/>
          </a:xfrm>
        </p:spPr>
        <p:txBody>
          <a:bodyPr>
            <a:normAutofit fontScale="92500"/>
          </a:bodyPr>
          <a:lstStyle/>
          <a:p>
            <a:r>
              <a:rPr lang="en-GB" dirty="0">
                <a:solidFill>
                  <a:srgbClr val="0070C0"/>
                </a:solidFill>
              </a:rPr>
              <a:t>Felly, </a:t>
            </a:r>
            <a:r>
              <a:rPr lang="en-GB" dirty="0" err="1">
                <a:solidFill>
                  <a:srgbClr val="0070C0"/>
                </a:solidFill>
              </a:rPr>
              <a:t>mae</a:t>
            </a:r>
            <a:r>
              <a:rPr lang="en-GB" dirty="0">
                <a:solidFill>
                  <a:srgbClr val="0070C0"/>
                </a:solidFill>
              </a:rPr>
              <a:t> </a:t>
            </a:r>
            <a:r>
              <a:rPr lang="en-GB" dirty="0" err="1">
                <a:solidFill>
                  <a:srgbClr val="0070C0"/>
                </a:solidFill>
              </a:rPr>
              <a:t>myfyrio</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ymwneud</a:t>
            </a:r>
            <a:r>
              <a:rPr lang="en-GB" dirty="0">
                <a:solidFill>
                  <a:srgbClr val="0070C0"/>
                </a:solidFill>
              </a:rPr>
              <a:t> â </a:t>
            </a:r>
            <a:r>
              <a:rPr lang="en-GB" dirty="0" err="1">
                <a:solidFill>
                  <a:srgbClr val="0070C0"/>
                </a:solidFill>
              </a:rPr>
              <a:t>chynyddu</a:t>
            </a:r>
            <a:r>
              <a:rPr lang="en-GB" dirty="0">
                <a:solidFill>
                  <a:srgbClr val="0070C0"/>
                </a:solidFill>
              </a:rPr>
              <a:t> </a:t>
            </a:r>
            <a:r>
              <a:rPr lang="en-GB" dirty="0" err="1">
                <a:solidFill>
                  <a:srgbClr val="0070C0"/>
                </a:solidFill>
              </a:rPr>
              <a:t>ein</a:t>
            </a:r>
            <a:r>
              <a:rPr lang="en-GB" dirty="0">
                <a:solidFill>
                  <a:srgbClr val="0070C0"/>
                </a:solidFill>
              </a:rPr>
              <a:t> </a:t>
            </a:r>
            <a:r>
              <a:rPr lang="en-GB" dirty="0" err="1">
                <a:solidFill>
                  <a:srgbClr val="0070C0"/>
                </a:solidFill>
              </a:rPr>
              <a:t>galluoedd</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feddwl</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ddyfnach</a:t>
            </a:r>
            <a:r>
              <a:rPr lang="en-GB" dirty="0">
                <a:solidFill>
                  <a:srgbClr val="0070C0"/>
                </a:solidFill>
              </a:rPr>
              <a:t>, </a:t>
            </a:r>
            <a:r>
              <a:rPr lang="en-GB" dirty="0" err="1">
                <a:solidFill>
                  <a:srgbClr val="0070C0"/>
                </a:solidFill>
              </a:rPr>
              <a:t>i'n</a:t>
            </a:r>
            <a:r>
              <a:rPr lang="en-GB" dirty="0">
                <a:solidFill>
                  <a:srgbClr val="0070C0"/>
                </a:solidFill>
              </a:rPr>
              <a:t> </a:t>
            </a:r>
            <a:r>
              <a:rPr lang="en-GB" dirty="0" err="1">
                <a:solidFill>
                  <a:srgbClr val="0070C0"/>
                </a:solidFill>
              </a:rPr>
              <a:t>tywys</a:t>
            </a:r>
            <a:r>
              <a:rPr lang="en-GB" dirty="0">
                <a:solidFill>
                  <a:srgbClr val="0070C0"/>
                </a:solidFill>
              </a:rPr>
              <a:t> </a:t>
            </a:r>
            <a:r>
              <a:rPr lang="en-GB" dirty="0" err="1">
                <a:solidFill>
                  <a:srgbClr val="0070C0"/>
                </a:solidFill>
              </a:rPr>
              <a:t>o'r</a:t>
            </a:r>
            <a:r>
              <a:rPr lang="en-GB" dirty="0">
                <a:solidFill>
                  <a:srgbClr val="0070C0"/>
                </a:solidFill>
              </a:rPr>
              <a:t> cam o gofio </a:t>
            </a:r>
            <a:r>
              <a:rPr lang="en-GB" dirty="0" err="1">
                <a:solidFill>
                  <a:srgbClr val="0070C0"/>
                </a:solidFill>
              </a:rPr>
              <a:t>ffeithiau</a:t>
            </a:r>
            <a:r>
              <a:rPr lang="en-GB" dirty="0">
                <a:solidFill>
                  <a:srgbClr val="0070C0"/>
                </a:solidFill>
              </a:rPr>
              <a:t> </a:t>
            </a:r>
            <a:r>
              <a:rPr lang="en-GB" dirty="0" err="1">
                <a:solidFill>
                  <a:srgbClr val="0070C0"/>
                </a:solidFill>
              </a:rPr>
              <a:t>fel</a:t>
            </a:r>
            <a:r>
              <a:rPr lang="en-GB" dirty="0">
                <a:solidFill>
                  <a:srgbClr val="0070C0"/>
                </a:solidFill>
              </a:rPr>
              <a:t> y </a:t>
            </a:r>
            <a:r>
              <a:rPr lang="en-GB" dirty="0" err="1">
                <a:solidFill>
                  <a:srgbClr val="0070C0"/>
                </a:solidFill>
              </a:rPr>
              <a:t>cawn</a:t>
            </a:r>
            <a:r>
              <a:rPr lang="en-GB" dirty="0">
                <a:solidFill>
                  <a:srgbClr val="0070C0"/>
                </a:solidFill>
              </a:rPr>
              <a:t> </a:t>
            </a:r>
            <a:r>
              <a:rPr lang="en-GB" dirty="0" err="1">
                <a:solidFill>
                  <a:srgbClr val="0070C0"/>
                </a:solidFill>
              </a:rPr>
              <a:t>ein</a:t>
            </a:r>
            <a:r>
              <a:rPr lang="en-GB" dirty="0">
                <a:solidFill>
                  <a:srgbClr val="0070C0"/>
                </a:solidFill>
              </a:rPr>
              <a:t> </a:t>
            </a:r>
            <a:r>
              <a:rPr lang="en-GB" dirty="0" err="1">
                <a:solidFill>
                  <a:srgbClr val="0070C0"/>
                </a:solidFill>
              </a:rPr>
              <a:t>dysgu'n</a:t>
            </a:r>
            <a:r>
              <a:rPr lang="en-GB" dirty="0">
                <a:solidFill>
                  <a:srgbClr val="0070C0"/>
                </a:solidFill>
              </a:rPr>
              <a:t> </a:t>
            </a:r>
            <a:r>
              <a:rPr lang="en-GB" dirty="0" err="1">
                <a:solidFill>
                  <a:srgbClr val="0070C0"/>
                </a:solidFill>
              </a:rPr>
              <a:t>aml</a:t>
            </a:r>
            <a:r>
              <a:rPr lang="en-GB" dirty="0">
                <a:solidFill>
                  <a:srgbClr val="0070C0"/>
                </a:solidFill>
              </a:rPr>
              <a:t> </a:t>
            </a:r>
            <a:r>
              <a:rPr lang="en-GB" dirty="0" err="1">
                <a:solidFill>
                  <a:srgbClr val="0070C0"/>
                </a:solidFill>
              </a:rPr>
              <a:t>yn</a:t>
            </a:r>
            <a:r>
              <a:rPr lang="en-GB" dirty="0">
                <a:solidFill>
                  <a:srgbClr val="0070C0"/>
                </a:solidFill>
              </a:rPr>
              <a:t> yr Ysgol </a:t>
            </a:r>
            <a:r>
              <a:rPr lang="en-GB" dirty="0" err="1">
                <a:solidFill>
                  <a:srgbClr val="0070C0"/>
                </a:solidFill>
              </a:rPr>
              <a:t>i</a:t>
            </a:r>
            <a:r>
              <a:rPr lang="en-GB" dirty="0">
                <a:solidFill>
                  <a:srgbClr val="0070C0"/>
                </a:solidFill>
              </a:rPr>
              <a:t> </a:t>
            </a:r>
            <a:r>
              <a:rPr lang="en-GB" dirty="0" err="1">
                <a:solidFill>
                  <a:srgbClr val="0070C0"/>
                </a:solidFill>
              </a:rPr>
              <a:t>ddeall</a:t>
            </a:r>
            <a:r>
              <a:rPr lang="en-GB" dirty="0">
                <a:solidFill>
                  <a:srgbClr val="0070C0"/>
                </a:solidFill>
              </a:rPr>
              <a:t>, </a:t>
            </a:r>
            <a:r>
              <a:rPr lang="en-GB" dirty="0" err="1">
                <a:solidFill>
                  <a:srgbClr val="0070C0"/>
                </a:solidFill>
              </a:rPr>
              <a:t>dadansoddi</a:t>
            </a:r>
            <a:r>
              <a:rPr lang="en-GB" dirty="0">
                <a:solidFill>
                  <a:srgbClr val="0070C0"/>
                </a:solidFill>
              </a:rPr>
              <a:t> a </a:t>
            </a:r>
            <a:r>
              <a:rPr lang="en-GB" dirty="0" err="1">
                <a:solidFill>
                  <a:srgbClr val="0070C0"/>
                </a:solidFill>
              </a:rPr>
              <a:t>gwneud</a:t>
            </a:r>
            <a:r>
              <a:rPr lang="en-GB" dirty="0">
                <a:solidFill>
                  <a:srgbClr val="0070C0"/>
                </a:solidFill>
              </a:rPr>
              <a:t> </a:t>
            </a:r>
            <a:r>
              <a:rPr lang="en-GB" dirty="0" err="1">
                <a:solidFill>
                  <a:srgbClr val="0070C0"/>
                </a:solidFill>
              </a:rPr>
              <a:t>synnwyr</a:t>
            </a:r>
            <a:r>
              <a:rPr lang="en-GB" dirty="0">
                <a:solidFill>
                  <a:srgbClr val="0070C0"/>
                </a:solidFill>
              </a:rPr>
              <a:t> </a:t>
            </a:r>
            <a:r>
              <a:rPr lang="en-GB" dirty="0" err="1">
                <a:solidFill>
                  <a:srgbClr val="0070C0"/>
                </a:solidFill>
              </a:rPr>
              <a:t>o'r</a:t>
            </a:r>
            <a:r>
              <a:rPr lang="en-GB" dirty="0">
                <a:solidFill>
                  <a:srgbClr val="0070C0"/>
                </a:solidFill>
              </a:rPr>
              <a:t> </a:t>
            </a:r>
            <a:r>
              <a:rPr lang="en-GB" dirty="0" err="1">
                <a:solidFill>
                  <a:srgbClr val="0070C0"/>
                </a:solidFill>
              </a:rPr>
              <a:t>hyn</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digwydd</a:t>
            </a:r>
            <a:r>
              <a:rPr lang="en-GB" dirty="0">
                <a:solidFill>
                  <a:srgbClr val="0070C0"/>
                </a:solidFill>
              </a:rPr>
              <a:t> </a:t>
            </a:r>
            <a:r>
              <a:rPr lang="en-GB" dirty="0" err="1">
                <a:solidFill>
                  <a:srgbClr val="0070C0"/>
                </a:solidFill>
              </a:rPr>
              <a:t>yn</a:t>
            </a:r>
            <a:r>
              <a:rPr lang="en-GB" dirty="0">
                <a:solidFill>
                  <a:srgbClr val="0070C0"/>
                </a:solidFill>
              </a:rPr>
              <a:t> y </a:t>
            </a:r>
            <a:r>
              <a:rPr lang="en-GB" dirty="0" err="1">
                <a:solidFill>
                  <a:srgbClr val="0070C0"/>
                </a:solidFill>
              </a:rPr>
              <a:t>byd</a:t>
            </a:r>
            <a:r>
              <a:rPr lang="en-GB" dirty="0">
                <a:solidFill>
                  <a:srgbClr val="0070C0"/>
                </a:solidFill>
              </a:rPr>
              <a:t> </a:t>
            </a:r>
            <a:r>
              <a:rPr lang="en-GB" dirty="0" err="1">
                <a:solidFill>
                  <a:srgbClr val="0070C0"/>
                </a:solidFill>
              </a:rPr>
              <a:t>o'n</a:t>
            </a:r>
            <a:r>
              <a:rPr lang="en-GB" dirty="0">
                <a:solidFill>
                  <a:srgbClr val="0070C0"/>
                </a:solidFill>
              </a:rPr>
              <a:t> </a:t>
            </a:r>
            <a:r>
              <a:rPr lang="en-GB" dirty="0" err="1">
                <a:solidFill>
                  <a:srgbClr val="0070C0"/>
                </a:solidFill>
              </a:rPr>
              <a:t>cwmpas</a:t>
            </a:r>
            <a:r>
              <a:rPr lang="en-GB" dirty="0">
                <a:solidFill>
                  <a:srgbClr val="0070C0"/>
                </a:solidFill>
              </a:rPr>
              <a:t>.</a:t>
            </a:r>
          </a:p>
          <a:p>
            <a:r>
              <a:rPr lang="en-GB" dirty="0">
                <a:solidFill>
                  <a:srgbClr val="0070C0"/>
                </a:solidFill>
              </a:rPr>
              <a:t>Fel </a:t>
            </a:r>
            <a:r>
              <a:rPr lang="en-GB" dirty="0" err="1">
                <a:solidFill>
                  <a:srgbClr val="0070C0"/>
                </a:solidFill>
              </a:rPr>
              <a:t>gweithwyr</a:t>
            </a:r>
            <a:r>
              <a:rPr lang="en-GB" dirty="0">
                <a:solidFill>
                  <a:srgbClr val="0070C0"/>
                </a:solidFill>
              </a:rPr>
              <a:t> </a:t>
            </a:r>
            <a:r>
              <a:rPr lang="en-GB" dirty="0" err="1">
                <a:solidFill>
                  <a:srgbClr val="0070C0"/>
                </a:solidFill>
              </a:rPr>
              <a:t>ieuenctid</a:t>
            </a:r>
            <a:r>
              <a:rPr lang="en-GB" dirty="0">
                <a:solidFill>
                  <a:srgbClr val="0070C0"/>
                </a:solidFill>
              </a:rPr>
              <a:t>, </a:t>
            </a:r>
            <a:r>
              <a:rPr lang="en-GB" dirty="0" err="1">
                <a:solidFill>
                  <a:srgbClr val="0070C0"/>
                </a:solidFill>
              </a:rPr>
              <a:t>mae'r</a:t>
            </a:r>
            <a:r>
              <a:rPr lang="en-GB" dirty="0">
                <a:solidFill>
                  <a:srgbClr val="0070C0"/>
                </a:solidFill>
              </a:rPr>
              <a:t> </a:t>
            </a:r>
            <a:r>
              <a:rPr lang="en-GB" dirty="0" err="1">
                <a:solidFill>
                  <a:srgbClr val="0070C0"/>
                </a:solidFill>
              </a:rPr>
              <a:t>gallu</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fyfyrio</a:t>
            </a:r>
            <a:r>
              <a:rPr lang="en-GB" dirty="0">
                <a:solidFill>
                  <a:srgbClr val="0070C0"/>
                </a:solidFill>
              </a:rPr>
              <a:t> </a:t>
            </a:r>
            <a:r>
              <a:rPr lang="en-GB" dirty="0" err="1">
                <a:solidFill>
                  <a:srgbClr val="0070C0"/>
                </a:solidFill>
              </a:rPr>
              <a:t>ar</a:t>
            </a:r>
            <a:r>
              <a:rPr lang="en-GB" dirty="0">
                <a:solidFill>
                  <a:srgbClr val="0070C0"/>
                </a:solidFill>
              </a:rPr>
              <a:t> yr </a:t>
            </a:r>
            <a:r>
              <a:rPr lang="en-GB" dirty="0" err="1">
                <a:solidFill>
                  <a:srgbClr val="0070C0"/>
                </a:solidFill>
              </a:rPr>
              <a:t>hyn</a:t>
            </a:r>
            <a:r>
              <a:rPr lang="en-GB" dirty="0">
                <a:solidFill>
                  <a:srgbClr val="0070C0"/>
                </a:solidFill>
              </a:rPr>
              <a:t> a </a:t>
            </a:r>
            <a:r>
              <a:rPr lang="en-GB" dirty="0" err="1">
                <a:solidFill>
                  <a:srgbClr val="0070C0"/>
                </a:solidFill>
              </a:rPr>
              <a:t>wnawn</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bwysig</a:t>
            </a:r>
            <a:r>
              <a:rPr lang="en-GB" dirty="0">
                <a:solidFill>
                  <a:srgbClr val="0070C0"/>
                </a:solidFill>
              </a:rPr>
              <a:t> </a:t>
            </a:r>
            <a:r>
              <a:rPr lang="en-GB" dirty="0" err="1">
                <a:solidFill>
                  <a:srgbClr val="0070C0"/>
                </a:solidFill>
              </a:rPr>
              <a:t>i'n</a:t>
            </a:r>
            <a:r>
              <a:rPr lang="en-GB" dirty="0">
                <a:solidFill>
                  <a:srgbClr val="0070C0"/>
                </a:solidFill>
              </a:rPr>
              <a:t> </a:t>
            </a:r>
            <a:r>
              <a:rPr lang="en-GB" dirty="0" err="1">
                <a:solidFill>
                  <a:srgbClr val="0070C0"/>
                </a:solidFill>
              </a:rPr>
              <a:t>helpu</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oroesi</a:t>
            </a:r>
            <a:r>
              <a:rPr lang="en-GB" dirty="0">
                <a:solidFill>
                  <a:srgbClr val="0070C0"/>
                </a:solidFill>
              </a:rPr>
              <a:t> a </a:t>
            </a:r>
            <a:r>
              <a:rPr lang="en-GB" dirty="0" err="1">
                <a:solidFill>
                  <a:srgbClr val="0070C0"/>
                </a:solidFill>
              </a:rPr>
              <a:t>datblygu</a:t>
            </a:r>
            <a:r>
              <a:rPr lang="en-GB" dirty="0">
                <a:solidFill>
                  <a:srgbClr val="0070C0"/>
                </a:solidFill>
              </a:rPr>
              <a:t>.</a:t>
            </a:r>
          </a:p>
        </p:txBody>
      </p:sp>
      <p:sp>
        <p:nvSpPr>
          <p:cNvPr id="5" name="Rectangle 3">
            <a:extLst>
              <a:ext uri="{FF2B5EF4-FFF2-40B4-BE49-F238E27FC236}">
                <a16:creationId xmlns:a16="http://schemas.microsoft.com/office/drawing/2014/main" id="{6153B0E2-2B53-8F03-40A4-1C934A2AA2DE}"/>
              </a:ext>
            </a:extLst>
          </p:cNvPr>
          <p:cNvSpPr>
            <a:spLocks noGrp="1" noChangeArrowheads="1"/>
          </p:cNvSpPr>
          <p:nvPr>
            <p:ph sz="half" idx="2"/>
          </p:nvPr>
        </p:nvSpPr>
        <p:spPr>
          <a:xfrm>
            <a:off x="6400800" y="1825625"/>
            <a:ext cx="5181600" cy="4351338"/>
          </a:xfrm>
        </p:spPr>
        <p:txBody>
          <a:bodyPr>
            <a:normAutofit fontScale="92500"/>
          </a:bodyPr>
          <a:lstStyle/>
          <a:p>
            <a:pPr eaLnBrk="1" hangingPunct="1"/>
            <a:r>
              <a:rPr lang="en-GB" altLang="en-US" sz="2400" dirty="0"/>
              <a:t>Reflection then is about increasing our abilities to think more deeply, to take us from the stage of remembering facts as we are often taught at School to understanding, analysing and making sense of what happens in the world around us.</a:t>
            </a:r>
          </a:p>
          <a:p>
            <a:pPr eaLnBrk="1" hangingPunct="1"/>
            <a:r>
              <a:rPr lang="en-GB" altLang="en-US" sz="2400" dirty="0"/>
              <a:t>As youth workers the ability to reflect on what we do is important to help us survive and develop.</a:t>
            </a:r>
          </a:p>
        </p:txBody>
      </p:sp>
    </p:spTree>
    <p:extLst>
      <p:ext uri="{BB962C8B-B14F-4D97-AF65-F5344CB8AC3E}">
        <p14:creationId xmlns:p14="http://schemas.microsoft.com/office/powerpoint/2010/main" val="15829667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DE5E9-129F-D780-0479-E9AD26D182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57D7C0-0B41-6476-C641-BE3736E6037C}"/>
              </a:ext>
            </a:extLst>
          </p:cNvPr>
          <p:cNvSpPr>
            <a:spLocks noGrp="1"/>
          </p:cNvSpPr>
          <p:nvPr>
            <p:ph sz="half" idx="1"/>
          </p:nvPr>
        </p:nvSpPr>
        <p:spPr/>
        <p:txBody>
          <a:bodyPr/>
          <a:lstStyle/>
          <a:p>
            <a:r>
              <a:rPr lang="en-GB" dirty="0">
                <a:solidFill>
                  <a:srgbClr val="0070C0"/>
                </a:solidFill>
              </a:rPr>
              <a:t>Beth </a:t>
            </a:r>
            <a:r>
              <a:rPr lang="en-GB" dirty="0" err="1">
                <a:solidFill>
                  <a:srgbClr val="0070C0"/>
                </a:solidFill>
              </a:rPr>
              <a:t>ydych</a:t>
            </a:r>
            <a:r>
              <a:rPr lang="en-GB" dirty="0">
                <a:solidFill>
                  <a:srgbClr val="0070C0"/>
                </a:solidFill>
              </a:rPr>
              <a:t> </a:t>
            </a:r>
            <a:r>
              <a:rPr lang="en-GB" dirty="0" err="1">
                <a:solidFill>
                  <a:srgbClr val="0070C0"/>
                </a:solidFill>
              </a:rPr>
              <a:t>chi'n</a:t>
            </a:r>
            <a:r>
              <a:rPr lang="en-GB" dirty="0">
                <a:solidFill>
                  <a:srgbClr val="0070C0"/>
                </a:solidFill>
              </a:rPr>
              <a:t> </a:t>
            </a:r>
            <a:r>
              <a:rPr lang="en-GB" dirty="0" err="1">
                <a:solidFill>
                  <a:srgbClr val="0070C0"/>
                </a:solidFill>
              </a:rPr>
              <a:t>teimlo</a:t>
            </a:r>
            <a:r>
              <a:rPr lang="en-GB" dirty="0">
                <a:solidFill>
                  <a:srgbClr val="0070C0"/>
                </a:solidFill>
              </a:rPr>
              <a:t> </a:t>
            </a:r>
            <a:r>
              <a:rPr lang="en-GB" dirty="0" err="1">
                <a:solidFill>
                  <a:srgbClr val="0070C0"/>
                </a:solidFill>
              </a:rPr>
              <a:t>sydd</a:t>
            </a:r>
            <a:r>
              <a:rPr lang="en-GB" dirty="0">
                <a:solidFill>
                  <a:srgbClr val="0070C0"/>
                </a:solidFill>
              </a:rPr>
              <a:t> </a:t>
            </a:r>
            <a:r>
              <a:rPr lang="en-GB" dirty="0" err="1">
                <a:solidFill>
                  <a:srgbClr val="0070C0"/>
                </a:solidFill>
              </a:rPr>
              <a:t>angen</a:t>
            </a:r>
            <a:r>
              <a:rPr lang="en-GB" dirty="0">
                <a:solidFill>
                  <a:srgbClr val="0070C0"/>
                </a:solidFill>
              </a:rPr>
              <a:t> </a:t>
            </a:r>
            <a:r>
              <a:rPr lang="en-GB" dirty="0" err="1">
                <a:solidFill>
                  <a:srgbClr val="0070C0"/>
                </a:solidFill>
              </a:rPr>
              <a:t>i</a:t>
            </a:r>
            <a:r>
              <a:rPr lang="en-GB" dirty="0">
                <a:solidFill>
                  <a:srgbClr val="0070C0"/>
                </a:solidFill>
              </a:rPr>
              <a:t> chi </a:t>
            </a:r>
            <a:r>
              <a:rPr lang="en-GB" dirty="0" err="1">
                <a:solidFill>
                  <a:srgbClr val="0070C0"/>
                </a:solidFill>
              </a:rPr>
              <a:t>ei</a:t>
            </a:r>
            <a:r>
              <a:rPr lang="en-GB" dirty="0">
                <a:solidFill>
                  <a:srgbClr val="0070C0"/>
                </a:solidFill>
              </a:rPr>
              <a:t> </a:t>
            </a:r>
            <a:r>
              <a:rPr lang="en-GB" dirty="0" err="1">
                <a:solidFill>
                  <a:srgbClr val="0070C0"/>
                </a:solidFill>
              </a:rPr>
              <a:t>ddysgu</a:t>
            </a:r>
            <a:r>
              <a:rPr lang="en-GB" dirty="0">
                <a:solidFill>
                  <a:srgbClr val="0070C0"/>
                </a:solidFill>
              </a:rPr>
              <a:t>?</a:t>
            </a:r>
          </a:p>
          <a:p>
            <a:endParaRPr lang="en-GB" dirty="0">
              <a:solidFill>
                <a:srgbClr val="0070C0"/>
              </a:solidFill>
            </a:endParaRPr>
          </a:p>
          <a:p>
            <a:r>
              <a:rPr lang="en-GB" dirty="0" err="1">
                <a:solidFill>
                  <a:srgbClr val="0070C0"/>
                </a:solidFill>
              </a:rPr>
              <a:t>Ar</a:t>
            </a:r>
            <a:r>
              <a:rPr lang="en-GB" dirty="0">
                <a:solidFill>
                  <a:srgbClr val="0070C0"/>
                </a:solidFill>
              </a:rPr>
              <a:t> </a:t>
            </a:r>
            <a:r>
              <a:rPr lang="en-GB" dirty="0" err="1">
                <a:solidFill>
                  <a:srgbClr val="0070C0"/>
                </a:solidFill>
              </a:rPr>
              <a:t>gyfer</a:t>
            </a:r>
            <a:r>
              <a:rPr lang="en-GB" dirty="0">
                <a:solidFill>
                  <a:srgbClr val="0070C0"/>
                </a:solidFill>
              </a:rPr>
              <a:t> </a:t>
            </a:r>
            <a:r>
              <a:rPr lang="en-GB" dirty="0" err="1">
                <a:solidFill>
                  <a:srgbClr val="0070C0"/>
                </a:solidFill>
              </a:rPr>
              <a:t>beth</a:t>
            </a:r>
            <a:r>
              <a:rPr lang="en-GB" dirty="0">
                <a:solidFill>
                  <a:srgbClr val="0070C0"/>
                </a:solidFill>
              </a:rPr>
              <a:t> </a:t>
            </a:r>
            <a:r>
              <a:rPr lang="en-GB" dirty="0" err="1">
                <a:solidFill>
                  <a:srgbClr val="0070C0"/>
                </a:solidFill>
              </a:rPr>
              <a:t>allwch</a:t>
            </a:r>
            <a:r>
              <a:rPr lang="en-GB" dirty="0">
                <a:solidFill>
                  <a:srgbClr val="0070C0"/>
                </a:solidFill>
              </a:rPr>
              <a:t> chi </a:t>
            </a:r>
            <a:r>
              <a:rPr lang="en-GB" dirty="0" err="1">
                <a:solidFill>
                  <a:srgbClr val="0070C0"/>
                </a:solidFill>
              </a:rPr>
              <a:t>ddefnyddio</a:t>
            </a:r>
            <a:r>
              <a:rPr lang="en-GB" dirty="0">
                <a:solidFill>
                  <a:srgbClr val="0070C0"/>
                </a:solidFill>
              </a:rPr>
              <a:t> </a:t>
            </a:r>
            <a:r>
              <a:rPr lang="en-GB" dirty="0" err="1">
                <a:solidFill>
                  <a:srgbClr val="0070C0"/>
                </a:solidFill>
              </a:rPr>
              <a:t>myfyrio</a:t>
            </a:r>
            <a:r>
              <a:rPr lang="en-GB" dirty="0">
                <a:solidFill>
                  <a:srgbClr val="0070C0"/>
                </a:solidFill>
              </a:rPr>
              <a:t>?</a:t>
            </a:r>
          </a:p>
          <a:p>
            <a:endParaRPr lang="en-GB" dirty="0">
              <a:solidFill>
                <a:srgbClr val="0070C0"/>
              </a:solidFill>
            </a:endParaRPr>
          </a:p>
          <a:p>
            <a:r>
              <a:rPr lang="en-GB" dirty="0" err="1">
                <a:solidFill>
                  <a:srgbClr val="0070C0"/>
                </a:solidFill>
              </a:rPr>
              <a:t>Gadewch</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ni</a:t>
            </a:r>
            <a:r>
              <a:rPr lang="en-GB" dirty="0">
                <a:solidFill>
                  <a:srgbClr val="0070C0"/>
                </a:solidFill>
              </a:rPr>
              <a:t> </a:t>
            </a:r>
            <a:r>
              <a:rPr lang="en-GB" dirty="0" err="1">
                <a:solidFill>
                  <a:srgbClr val="0070C0"/>
                </a:solidFill>
              </a:rPr>
              <a:t>roi</a:t>
            </a:r>
            <a:r>
              <a:rPr lang="en-GB" dirty="0">
                <a:solidFill>
                  <a:srgbClr val="0070C0"/>
                </a:solidFill>
              </a:rPr>
              <a:t> </a:t>
            </a:r>
            <a:r>
              <a:rPr lang="en-GB" dirty="0" err="1">
                <a:solidFill>
                  <a:srgbClr val="0070C0"/>
                </a:solidFill>
              </a:rPr>
              <a:t>cynnig</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fyfyrio</a:t>
            </a:r>
            <a:r>
              <a:rPr lang="en-GB" dirty="0">
                <a:solidFill>
                  <a:srgbClr val="0070C0"/>
                </a:solidFill>
              </a:rPr>
              <a:t> -</a:t>
            </a:r>
          </a:p>
        </p:txBody>
      </p:sp>
      <p:sp>
        <p:nvSpPr>
          <p:cNvPr id="4" name="Content Placeholder 3">
            <a:extLst>
              <a:ext uri="{FF2B5EF4-FFF2-40B4-BE49-F238E27FC236}">
                <a16:creationId xmlns:a16="http://schemas.microsoft.com/office/drawing/2014/main" id="{920C011D-CA20-CE16-D63D-4BA8DA092EE8}"/>
              </a:ext>
            </a:extLst>
          </p:cNvPr>
          <p:cNvSpPr>
            <a:spLocks noGrp="1"/>
          </p:cNvSpPr>
          <p:nvPr>
            <p:ph sz="half" idx="2"/>
          </p:nvPr>
        </p:nvSpPr>
        <p:spPr/>
        <p:txBody>
          <a:bodyPr/>
          <a:lstStyle/>
          <a:p>
            <a:r>
              <a:rPr lang="en-GB" altLang="en-US" dirty="0"/>
              <a:t>What do you feel you need to learn?</a:t>
            </a:r>
          </a:p>
          <a:p>
            <a:pPr>
              <a:buNone/>
            </a:pPr>
            <a:endParaRPr lang="en-GB" altLang="en-US" dirty="0"/>
          </a:p>
          <a:p>
            <a:r>
              <a:rPr lang="en-GB" altLang="en-US" dirty="0"/>
              <a:t>What can you use reflection for?</a:t>
            </a:r>
          </a:p>
          <a:p>
            <a:pPr>
              <a:buNone/>
            </a:pPr>
            <a:endParaRPr lang="en-GB" altLang="en-US" dirty="0"/>
          </a:p>
          <a:p>
            <a:r>
              <a:rPr lang="en-GB" altLang="en-US" dirty="0"/>
              <a:t>Let’s have a go at reflection - </a:t>
            </a:r>
          </a:p>
          <a:p>
            <a:endParaRPr lang="en-GB" dirty="0"/>
          </a:p>
        </p:txBody>
      </p:sp>
    </p:spTree>
    <p:extLst>
      <p:ext uri="{BB962C8B-B14F-4D97-AF65-F5344CB8AC3E}">
        <p14:creationId xmlns:p14="http://schemas.microsoft.com/office/powerpoint/2010/main" val="27407112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a:solidFill>
                  <a:srgbClr val="0070C0"/>
                </a:solidFill>
              </a:rPr>
              <a:t>Beth </a:t>
            </a:r>
            <a:r>
              <a:rPr lang="en-GB" altLang="en-US" dirty="0" err="1">
                <a:solidFill>
                  <a:srgbClr val="0070C0"/>
                </a:solidFill>
              </a:rPr>
              <a:t>yw</a:t>
            </a:r>
            <a:r>
              <a:rPr lang="en-GB" altLang="en-US" dirty="0">
                <a:solidFill>
                  <a:srgbClr val="0070C0"/>
                </a:solidFill>
              </a:rPr>
              <a:t> </a:t>
            </a:r>
            <a:r>
              <a:rPr lang="en-GB" altLang="en-US" dirty="0" err="1">
                <a:solidFill>
                  <a:srgbClr val="0070C0"/>
                </a:solidFill>
              </a:rPr>
              <a:t>myfyrio</a:t>
            </a:r>
            <a:r>
              <a:rPr lang="en-GB" altLang="en-US" dirty="0">
                <a:solidFill>
                  <a:srgbClr val="0070C0"/>
                </a:solidFill>
              </a:rPr>
              <a:t>?/ </a:t>
            </a:r>
            <a:r>
              <a:rPr lang="en-GB" altLang="en-US" dirty="0"/>
              <a:t>What is reflection?</a:t>
            </a:r>
          </a:p>
        </p:txBody>
      </p:sp>
      <p:sp>
        <p:nvSpPr>
          <p:cNvPr id="9219" name="Rectangle 3"/>
          <p:cNvSpPr>
            <a:spLocks noGrp="1" noChangeArrowheads="1"/>
          </p:cNvSpPr>
          <p:nvPr>
            <p:ph type="body" idx="1"/>
          </p:nvPr>
        </p:nvSpPr>
        <p:spPr/>
        <p:txBody>
          <a:bodyPr>
            <a:normAutofit fontScale="77500" lnSpcReduction="20000"/>
          </a:bodyPr>
          <a:lstStyle/>
          <a:p>
            <a:pPr eaLnBrk="1" hangingPunct="1">
              <a:buFontTx/>
              <a:buNone/>
            </a:pPr>
            <a:r>
              <a:rPr lang="en-GB" altLang="en-US" dirty="0"/>
              <a:t>	</a:t>
            </a:r>
            <a:r>
              <a:rPr lang="en-GB" altLang="en-US" dirty="0">
                <a:solidFill>
                  <a:srgbClr val="0070C0"/>
                </a:solidFill>
              </a:rPr>
              <a:t>Mae </a:t>
            </a:r>
            <a:r>
              <a:rPr lang="en-GB" altLang="en-US" dirty="0" err="1">
                <a:solidFill>
                  <a:srgbClr val="0070C0"/>
                </a:solidFill>
              </a:rPr>
              <a:t>myfyrio</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weithgaredd</a:t>
            </a:r>
            <a:r>
              <a:rPr lang="en-GB" altLang="en-US" dirty="0">
                <a:solidFill>
                  <a:srgbClr val="0070C0"/>
                </a:solidFill>
              </a:rPr>
              <a:t> </a:t>
            </a:r>
            <a:r>
              <a:rPr lang="en-GB" altLang="en-US" dirty="0" err="1">
                <a:solidFill>
                  <a:srgbClr val="0070C0"/>
                </a:solidFill>
              </a:rPr>
              <a:t>dynol</a:t>
            </a:r>
            <a:r>
              <a:rPr lang="en-GB" altLang="en-US" dirty="0">
                <a:solidFill>
                  <a:srgbClr val="0070C0"/>
                </a:solidFill>
              </a:rPr>
              <a:t> </a:t>
            </a:r>
            <a:r>
              <a:rPr lang="en-GB" altLang="en-US" dirty="0" err="1">
                <a:solidFill>
                  <a:srgbClr val="0070C0"/>
                </a:solidFill>
              </a:rPr>
              <a:t>pwysig</a:t>
            </a:r>
            <a:r>
              <a:rPr lang="en-GB" altLang="en-US" dirty="0">
                <a:solidFill>
                  <a:srgbClr val="0070C0"/>
                </a:solidFill>
              </a:rPr>
              <a:t> </a:t>
            </a:r>
            <a:r>
              <a:rPr lang="en-GB" altLang="en-US" dirty="0" err="1">
                <a:solidFill>
                  <a:srgbClr val="0070C0"/>
                </a:solidFill>
              </a:rPr>
              <a:t>lle</a:t>
            </a:r>
            <a:r>
              <a:rPr lang="en-GB" altLang="en-US" dirty="0">
                <a:solidFill>
                  <a:srgbClr val="0070C0"/>
                </a:solidFill>
              </a:rPr>
              <a:t> </a:t>
            </a:r>
            <a:r>
              <a:rPr lang="en-GB" altLang="en-US" dirty="0" err="1">
                <a:solidFill>
                  <a:srgbClr val="0070C0"/>
                </a:solidFill>
              </a:rPr>
              <a:t>mae</a:t>
            </a:r>
            <a:r>
              <a:rPr lang="en-GB" altLang="en-US" dirty="0">
                <a:solidFill>
                  <a:srgbClr val="0070C0"/>
                </a:solidFill>
              </a:rPr>
              <a:t> </a:t>
            </a:r>
            <a:r>
              <a:rPr lang="en-GB" altLang="en-US" dirty="0" err="1">
                <a:solidFill>
                  <a:srgbClr val="0070C0"/>
                </a:solidFill>
              </a:rPr>
              <a:t>pobl</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ail-</a:t>
            </a:r>
            <a:r>
              <a:rPr lang="en-GB" altLang="en-US" dirty="0" err="1">
                <a:solidFill>
                  <a:srgbClr val="0070C0"/>
                </a:solidFill>
              </a:rPr>
              <a:t>gipio</a:t>
            </a:r>
            <a:r>
              <a:rPr lang="en-GB" altLang="en-US" dirty="0">
                <a:solidFill>
                  <a:srgbClr val="0070C0"/>
                </a:solidFill>
              </a:rPr>
              <a:t> </a:t>
            </a:r>
            <a:r>
              <a:rPr lang="en-GB" altLang="en-US" dirty="0" err="1">
                <a:solidFill>
                  <a:srgbClr val="0070C0"/>
                </a:solidFill>
              </a:rPr>
              <a:t>eu</a:t>
            </a:r>
            <a:r>
              <a:rPr lang="en-GB" altLang="en-US" dirty="0">
                <a:solidFill>
                  <a:srgbClr val="0070C0"/>
                </a:solidFill>
              </a:rPr>
              <a:t> </a:t>
            </a:r>
            <a:r>
              <a:rPr lang="en-GB" altLang="en-US" dirty="0" err="1">
                <a:solidFill>
                  <a:srgbClr val="0070C0"/>
                </a:solidFill>
              </a:rPr>
              <a:t>profiad</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meddwl</a:t>
            </a:r>
            <a:r>
              <a:rPr lang="en-GB" altLang="en-US" dirty="0">
                <a:solidFill>
                  <a:srgbClr val="0070C0"/>
                </a:solidFill>
              </a:rPr>
              <a:t> </a:t>
            </a:r>
            <a:r>
              <a:rPr lang="en-GB" altLang="en-US" dirty="0" err="1">
                <a:solidFill>
                  <a:srgbClr val="0070C0"/>
                </a:solidFill>
              </a:rPr>
              <a:t>amdano</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ei</a:t>
            </a:r>
            <a:r>
              <a:rPr lang="en-GB" altLang="en-US" dirty="0">
                <a:solidFill>
                  <a:srgbClr val="0070C0"/>
                </a:solidFill>
              </a:rPr>
              <a:t> </a:t>
            </a:r>
            <a:r>
              <a:rPr lang="en-GB" altLang="en-US" dirty="0" err="1">
                <a:solidFill>
                  <a:srgbClr val="0070C0"/>
                </a:solidFill>
              </a:rPr>
              <a:t>fyfyrio</a:t>
            </a:r>
            <a:r>
              <a:rPr lang="en-GB" altLang="en-US" dirty="0">
                <a:solidFill>
                  <a:srgbClr val="0070C0"/>
                </a:solidFill>
              </a:rPr>
              <a:t> ac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ei</a:t>
            </a:r>
            <a:r>
              <a:rPr lang="en-GB" altLang="en-US" dirty="0">
                <a:solidFill>
                  <a:srgbClr val="0070C0"/>
                </a:solidFill>
              </a:rPr>
              <a:t> </a:t>
            </a:r>
            <a:r>
              <a:rPr lang="en-GB" altLang="en-US" dirty="0" err="1">
                <a:solidFill>
                  <a:srgbClr val="0070C0"/>
                </a:solidFill>
              </a:rPr>
              <a:t>werthuso</a:t>
            </a:r>
            <a:r>
              <a:rPr lang="en-GB" altLang="en-US" dirty="0">
                <a:solidFill>
                  <a:srgbClr val="0070C0"/>
                </a:solidFill>
              </a:rPr>
              <a:t>. Y </a:t>
            </a:r>
            <a:r>
              <a:rPr lang="en-GB" altLang="en-US" dirty="0" err="1">
                <a:solidFill>
                  <a:srgbClr val="0070C0"/>
                </a:solidFill>
              </a:rPr>
              <a:t>gweithio</a:t>
            </a:r>
            <a:r>
              <a:rPr lang="en-GB" altLang="en-US" dirty="0">
                <a:solidFill>
                  <a:srgbClr val="0070C0"/>
                </a:solidFill>
              </a:rPr>
              <a:t> </a:t>
            </a:r>
            <a:r>
              <a:rPr lang="en-GB" altLang="en-US" dirty="0" err="1">
                <a:solidFill>
                  <a:srgbClr val="0070C0"/>
                </a:solidFill>
              </a:rPr>
              <a:t>hwn</a:t>
            </a:r>
            <a:r>
              <a:rPr lang="en-GB" altLang="en-US" dirty="0">
                <a:solidFill>
                  <a:srgbClr val="0070C0"/>
                </a:solidFill>
              </a:rPr>
              <a:t> </a:t>
            </a:r>
            <a:r>
              <a:rPr lang="en-GB" altLang="en-US" dirty="0" err="1">
                <a:solidFill>
                  <a:srgbClr val="0070C0"/>
                </a:solidFill>
              </a:rPr>
              <a:t>gyda</a:t>
            </a:r>
            <a:r>
              <a:rPr lang="en-GB" altLang="en-US" dirty="0">
                <a:solidFill>
                  <a:srgbClr val="0070C0"/>
                </a:solidFill>
              </a:rPr>
              <a:t> </a:t>
            </a:r>
            <a:r>
              <a:rPr lang="en-GB" altLang="en-US" dirty="0" err="1">
                <a:solidFill>
                  <a:srgbClr val="0070C0"/>
                </a:solidFill>
              </a:rPr>
              <a:t>phrofiad</a:t>
            </a:r>
            <a:r>
              <a:rPr lang="en-GB" altLang="en-US" dirty="0">
                <a:solidFill>
                  <a:srgbClr val="0070C0"/>
                </a:solidFill>
              </a:rPr>
              <a:t> </a:t>
            </a:r>
            <a:r>
              <a:rPr lang="en-GB" altLang="en-US" dirty="0" err="1">
                <a:solidFill>
                  <a:srgbClr val="0070C0"/>
                </a:solidFill>
              </a:rPr>
              <a:t>sy'n</a:t>
            </a:r>
            <a:r>
              <a:rPr lang="en-GB" altLang="en-US" dirty="0">
                <a:solidFill>
                  <a:srgbClr val="0070C0"/>
                </a:solidFill>
              </a:rPr>
              <a:t> </a:t>
            </a:r>
            <a:r>
              <a:rPr lang="en-GB" altLang="en-US" dirty="0" err="1">
                <a:solidFill>
                  <a:srgbClr val="0070C0"/>
                </a:solidFill>
              </a:rPr>
              <a:t>bwysig</a:t>
            </a:r>
            <a:r>
              <a:rPr lang="en-GB" altLang="en-US" dirty="0">
                <a:solidFill>
                  <a:srgbClr val="0070C0"/>
                </a:solidFill>
              </a:rPr>
              <a:t> </a:t>
            </a:r>
            <a:r>
              <a:rPr lang="en-GB" altLang="en-US" dirty="0" err="1">
                <a:solidFill>
                  <a:srgbClr val="0070C0"/>
                </a:solidFill>
              </a:rPr>
              <a:t>wrth</a:t>
            </a:r>
            <a:r>
              <a:rPr lang="en-GB" altLang="en-US" dirty="0">
                <a:solidFill>
                  <a:srgbClr val="0070C0"/>
                </a:solidFill>
              </a:rPr>
              <a:t> </a:t>
            </a:r>
            <a:r>
              <a:rPr lang="en-GB" altLang="en-US" dirty="0" err="1">
                <a:solidFill>
                  <a:srgbClr val="0070C0"/>
                </a:solidFill>
              </a:rPr>
              <a:t>ddysgu</a:t>
            </a:r>
            <a:r>
              <a:rPr lang="en-GB" altLang="en-US" dirty="0">
                <a:solidFill>
                  <a:srgbClr val="0070C0"/>
                </a:solidFill>
              </a:rPr>
              <a:t>.</a:t>
            </a:r>
          </a:p>
          <a:p>
            <a:pPr algn="r" eaLnBrk="1" hangingPunct="1">
              <a:buFontTx/>
              <a:buNone/>
            </a:pPr>
            <a:r>
              <a:rPr lang="en-GB" altLang="en-US" dirty="0">
                <a:solidFill>
                  <a:srgbClr val="0070C0"/>
                </a:solidFill>
              </a:rPr>
              <a:t>(Boud, Keough, a Walker, 1985)</a:t>
            </a:r>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buFontTx/>
              <a:buNone/>
            </a:pPr>
            <a:r>
              <a:rPr lang="en-GB" altLang="en-US" dirty="0"/>
              <a:t>	Reflection is an important human activity in which people recapture their experience, think about it, mull it over and evaluate it.  It is this working with experience that is important in learning.</a:t>
            </a:r>
          </a:p>
          <a:p>
            <a:pPr algn="r" eaLnBrk="1" hangingPunct="1">
              <a:buFontTx/>
              <a:buNone/>
            </a:pPr>
            <a:r>
              <a:rPr lang="en-GB" altLang="en-US" dirty="0"/>
              <a:t>	(Boud, Keough, and Walker, 1985)</a:t>
            </a:r>
          </a:p>
        </p:txBody>
      </p:sp>
    </p:spTree>
    <p:extLst>
      <p:ext uri="{BB962C8B-B14F-4D97-AF65-F5344CB8AC3E}">
        <p14:creationId xmlns:p14="http://schemas.microsoft.com/office/powerpoint/2010/main" val="13950680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954BC-F23E-2456-10F4-907D30A002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F43940-6428-5E5D-E413-AF3D62D485CC}"/>
              </a:ext>
            </a:extLst>
          </p:cNvPr>
          <p:cNvSpPr>
            <a:spLocks noGrp="1"/>
          </p:cNvSpPr>
          <p:nvPr>
            <p:ph sz="half" idx="1"/>
          </p:nvPr>
        </p:nvSpPr>
        <p:spPr>
          <a:xfrm>
            <a:off x="838200" y="1176695"/>
            <a:ext cx="5181600" cy="4351338"/>
          </a:xfrm>
        </p:spPr>
        <p:txBody>
          <a:bodyPr>
            <a:normAutofit fontScale="92500" lnSpcReduction="10000"/>
          </a:bodyPr>
          <a:lstStyle/>
          <a:p>
            <a:r>
              <a:rPr lang="en-GB" dirty="0">
                <a:solidFill>
                  <a:srgbClr val="0070C0"/>
                </a:solidFill>
              </a:rPr>
              <a:t>Mae </a:t>
            </a:r>
            <a:r>
              <a:rPr lang="en-GB" dirty="0" err="1">
                <a:solidFill>
                  <a:srgbClr val="0070C0"/>
                </a:solidFill>
              </a:rPr>
              <a:t>cymhwysedd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awgrymu</a:t>
            </a:r>
            <a:r>
              <a:rPr lang="en-GB" dirty="0">
                <a:solidFill>
                  <a:srgbClr val="0070C0"/>
                </a:solidFill>
              </a:rPr>
              <a:t> </a:t>
            </a:r>
            <a:r>
              <a:rPr lang="en-GB" dirty="0" err="1">
                <a:solidFill>
                  <a:srgbClr val="0070C0"/>
                </a:solidFill>
              </a:rPr>
              <a:t>meddu</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wybodaeth</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gallu</a:t>
            </a:r>
            <a:r>
              <a:rPr lang="en-GB" dirty="0">
                <a:solidFill>
                  <a:srgbClr val="0070C0"/>
                </a:solidFill>
              </a:rPr>
              <a:t> </a:t>
            </a:r>
            <a:r>
              <a:rPr lang="en-GB" dirty="0" err="1">
                <a:solidFill>
                  <a:srgbClr val="0070C0"/>
                </a:solidFill>
              </a:rPr>
              <a:t>ymddygiadol</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weithredu'n</a:t>
            </a:r>
            <a:r>
              <a:rPr lang="en-GB" dirty="0">
                <a:solidFill>
                  <a:srgbClr val="0070C0"/>
                </a:solidFill>
              </a:rPr>
              <a:t> </a:t>
            </a:r>
            <a:r>
              <a:rPr lang="en-GB" dirty="0" err="1">
                <a:solidFill>
                  <a:srgbClr val="0070C0"/>
                </a:solidFill>
              </a:rPr>
              <a:t>briodol</a:t>
            </a:r>
            <a:r>
              <a:rPr lang="en-GB" dirty="0">
                <a:solidFill>
                  <a:srgbClr val="0070C0"/>
                </a:solidFill>
              </a:rPr>
              <a:t>. Er </a:t>
            </a:r>
            <a:r>
              <a:rPr lang="en-GB" dirty="0" err="1">
                <a:solidFill>
                  <a:srgbClr val="0070C0"/>
                </a:solidFill>
              </a:rPr>
              <a:t>mwyn</a:t>
            </a:r>
            <a:r>
              <a:rPr lang="en-GB" dirty="0">
                <a:solidFill>
                  <a:srgbClr val="0070C0"/>
                </a:solidFill>
              </a:rPr>
              <a:t> </a:t>
            </a:r>
            <a:r>
              <a:rPr lang="en-GB" dirty="0" err="1">
                <a:solidFill>
                  <a:srgbClr val="0070C0"/>
                </a:solidFill>
              </a:rPr>
              <a:t>datblygu</a:t>
            </a:r>
            <a:r>
              <a:rPr lang="en-GB" dirty="0">
                <a:solidFill>
                  <a:srgbClr val="0070C0"/>
                </a:solidFill>
              </a:rPr>
              <a:t> </a:t>
            </a:r>
            <a:r>
              <a:rPr lang="en-GB" dirty="0" err="1">
                <a:solidFill>
                  <a:srgbClr val="0070C0"/>
                </a:solidFill>
              </a:rPr>
              <a:t>cymwyseddau</a:t>
            </a:r>
            <a:r>
              <a:rPr lang="en-GB" dirty="0">
                <a:solidFill>
                  <a:srgbClr val="0070C0"/>
                </a:solidFill>
              </a:rPr>
              <a:t> </a:t>
            </a:r>
            <a:r>
              <a:rPr lang="en-GB" dirty="0" err="1">
                <a:solidFill>
                  <a:srgbClr val="0070C0"/>
                </a:solidFill>
              </a:rPr>
              <a:t>rhaid</a:t>
            </a:r>
            <a:r>
              <a:rPr lang="en-GB" dirty="0">
                <a:solidFill>
                  <a:srgbClr val="0070C0"/>
                </a:solidFill>
              </a:rPr>
              <a:t> </a:t>
            </a:r>
            <a:r>
              <a:rPr lang="en-GB" dirty="0" err="1">
                <a:solidFill>
                  <a:srgbClr val="0070C0"/>
                </a:solidFill>
              </a:rPr>
              <a:t>i</a:t>
            </a:r>
            <a:r>
              <a:rPr lang="en-GB" dirty="0">
                <a:solidFill>
                  <a:srgbClr val="0070C0"/>
                </a:solidFill>
              </a:rPr>
              <a:t> chi </a:t>
            </a:r>
            <a:r>
              <a:rPr lang="en-GB" dirty="0" err="1">
                <a:solidFill>
                  <a:srgbClr val="0070C0"/>
                </a:solidFill>
              </a:rPr>
              <a:t>gael</a:t>
            </a:r>
            <a:r>
              <a:rPr lang="en-GB" dirty="0">
                <a:solidFill>
                  <a:srgbClr val="0070C0"/>
                </a:solidFill>
              </a:rPr>
              <a:t> </a:t>
            </a:r>
            <a:r>
              <a:rPr lang="en-GB" dirty="0" err="1">
                <a:solidFill>
                  <a:srgbClr val="0070C0"/>
                </a:solidFill>
              </a:rPr>
              <a:t>eich</a:t>
            </a:r>
            <a:r>
              <a:rPr lang="en-GB" dirty="0">
                <a:solidFill>
                  <a:srgbClr val="0070C0"/>
                </a:solidFill>
              </a:rPr>
              <a:t> </a:t>
            </a:r>
            <a:r>
              <a:rPr lang="en-GB" dirty="0" err="1">
                <a:solidFill>
                  <a:srgbClr val="0070C0"/>
                </a:solidFill>
              </a:rPr>
              <a:t>cyflwyno</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wybodaeth</a:t>
            </a:r>
            <a:r>
              <a:rPr lang="en-GB" dirty="0">
                <a:solidFill>
                  <a:srgbClr val="0070C0"/>
                </a:solidFill>
              </a:rPr>
              <a:t> a </a:t>
            </a:r>
            <a:r>
              <a:rPr lang="en-GB" dirty="0" err="1">
                <a:solidFill>
                  <a:srgbClr val="0070C0"/>
                </a:solidFill>
              </a:rPr>
              <a:t>chael</a:t>
            </a:r>
            <a:r>
              <a:rPr lang="en-GB" dirty="0">
                <a:solidFill>
                  <a:srgbClr val="0070C0"/>
                </a:solidFill>
              </a:rPr>
              <a:t> y </a:t>
            </a:r>
            <a:r>
              <a:rPr lang="en-GB" dirty="0" err="1">
                <a:solidFill>
                  <a:srgbClr val="0070C0"/>
                </a:solidFill>
              </a:rPr>
              <a:t>cyfle</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ymarfer</a:t>
            </a:r>
            <a:r>
              <a:rPr lang="en-GB" dirty="0">
                <a:solidFill>
                  <a:srgbClr val="0070C0"/>
                </a:solidFill>
              </a:rPr>
              <a:t> </a:t>
            </a:r>
            <a:r>
              <a:rPr lang="en-GB" dirty="0" err="1">
                <a:solidFill>
                  <a:srgbClr val="0070C0"/>
                </a:solidFill>
              </a:rPr>
              <a:t>sgiliau</a:t>
            </a:r>
            <a:r>
              <a:rPr lang="en-GB" dirty="0">
                <a:solidFill>
                  <a:srgbClr val="0070C0"/>
                </a:solidFill>
              </a:rPr>
              <a:t>.</a:t>
            </a:r>
          </a:p>
          <a:p>
            <a:endParaRPr lang="en-GB" dirty="0">
              <a:solidFill>
                <a:srgbClr val="0070C0"/>
              </a:solidFill>
            </a:endParaRPr>
          </a:p>
          <a:p>
            <a:r>
              <a:rPr lang="en-GB" dirty="0">
                <a:solidFill>
                  <a:srgbClr val="0070C0"/>
                </a:solidFill>
              </a:rPr>
              <a:t>Mae </a:t>
            </a:r>
            <a:r>
              <a:rPr lang="en-GB" dirty="0" err="1">
                <a:solidFill>
                  <a:srgbClr val="0070C0"/>
                </a:solidFill>
              </a:rPr>
              <a:t>myfyrio</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rhoi'r</a:t>
            </a:r>
            <a:r>
              <a:rPr lang="en-GB" dirty="0">
                <a:solidFill>
                  <a:srgbClr val="0070C0"/>
                </a:solidFill>
              </a:rPr>
              <a:t> </a:t>
            </a:r>
            <a:r>
              <a:rPr lang="en-GB" dirty="0" err="1">
                <a:solidFill>
                  <a:srgbClr val="0070C0"/>
                </a:solidFill>
              </a:rPr>
              <a:t>cyfle</a:t>
            </a:r>
            <a:r>
              <a:rPr lang="en-GB" dirty="0">
                <a:solidFill>
                  <a:srgbClr val="0070C0"/>
                </a:solidFill>
              </a:rPr>
              <a:t> </a:t>
            </a:r>
            <a:r>
              <a:rPr lang="en-GB" dirty="0" err="1">
                <a:solidFill>
                  <a:srgbClr val="0070C0"/>
                </a:solidFill>
              </a:rPr>
              <a:t>inni</a:t>
            </a:r>
            <a:r>
              <a:rPr lang="en-GB" dirty="0">
                <a:solidFill>
                  <a:srgbClr val="0070C0"/>
                </a:solidFill>
              </a:rPr>
              <a:t> </a:t>
            </a:r>
            <a:r>
              <a:rPr lang="en-GB" dirty="0" err="1">
                <a:solidFill>
                  <a:srgbClr val="0070C0"/>
                </a:solidFill>
              </a:rPr>
              <a:t>ystyried</a:t>
            </a:r>
            <a:r>
              <a:rPr lang="en-GB" dirty="0">
                <a:solidFill>
                  <a:srgbClr val="0070C0"/>
                </a:solidFill>
              </a:rPr>
              <a:t> </a:t>
            </a:r>
            <a:r>
              <a:rPr lang="en-GB" dirty="0" err="1">
                <a:solidFill>
                  <a:srgbClr val="0070C0"/>
                </a:solidFill>
              </a:rPr>
              <a:t>gwybodaeth</a:t>
            </a:r>
            <a:r>
              <a:rPr lang="en-GB" dirty="0">
                <a:solidFill>
                  <a:srgbClr val="0070C0"/>
                </a:solidFill>
              </a:rPr>
              <a:t> ac </a:t>
            </a:r>
            <a:r>
              <a:rPr lang="en-GB" dirty="0" err="1">
                <a:solidFill>
                  <a:srgbClr val="0070C0"/>
                </a:solidFill>
              </a:rPr>
              <a:t>ymarfer</a:t>
            </a:r>
            <a:r>
              <a:rPr lang="en-GB" dirty="0">
                <a:solidFill>
                  <a:srgbClr val="0070C0"/>
                </a:solidFill>
              </a:rPr>
              <a:t> a </a:t>
            </a:r>
            <a:r>
              <a:rPr lang="en-GB" dirty="0" err="1">
                <a:solidFill>
                  <a:srgbClr val="0070C0"/>
                </a:solidFill>
              </a:rPr>
              <a:t>cheisio</a:t>
            </a:r>
            <a:r>
              <a:rPr lang="en-GB" dirty="0">
                <a:solidFill>
                  <a:srgbClr val="0070C0"/>
                </a:solidFill>
              </a:rPr>
              <a:t> </a:t>
            </a:r>
            <a:r>
              <a:rPr lang="en-GB" dirty="0" err="1">
                <a:solidFill>
                  <a:srgbClr val="0070C0"/>
                </a:solidFill>
              </a:rPr>
              <a:t>gwella</a:t>
            </a:r>
            <a:r>
              <a:rPr lang="en-GB" dirty="0">
                <a:solidFill>
                  <a:srgbClr val="0070C0"/>
                </a:solidFill>
              </a:rPr>
              <a:t> </a:t>
            </a:r>
            <a:r>
              <a:rPr lang="en-GB" dirty="0" err="1">
                <a:solidFill>
                  <a:srgbClr val="0070C0"/>
                </a:solidFill>
              </a:rPr>
              <a:t>ein</a:t>
            </a:r>
            <a:r>
              <a:rPr lang="en-GB" dirty="0">
                <a:solidFill>
                  <a:srgbClr val="0070C0"/>
                </a:solidFill>
              </a:rPr>
              <a:t> </a:t>
            </a:r>
            <a:r>
              <a:rPr lang="en-GB" dirty="0" err="1">
                <a:solidFill>
                  <a:srgbClr val="0070C0"/>
                </a:solidFill>
              </a:rPr>
              <a:t>gwaith</a:t>
            </a:r>
            <a:r>
              <a:rPr lang="en-GB" dirty="0">
                <a:solidFill>
                  <a:srgbClr val="0070C0"/>
                </a:solidFill>
              </a:rPr>
              <a:t> o </a:t>
            </a:r>
            <a:r>
              <a:rPr lang="en-GB" dirty="0" err="1">
                <a:solidFill>
                  <a:srgbClr val="0070C0"/>
                </a:solidFill>
              </a:rPr>
              <a:t>ganlyniad</a:t>
            </a:r>
            <a:r>
              <a:rPr lang="en-GB" dirty="0">
                <a:solidFill>
                  <a:srgbClr val="0070C0"/>
                </a:solidFill>
              </a:rPr>
              <a:t>.</a:t>
            </a:r>
          </a:p>
        </p:txBody>
      </p:sp>
      <p:sp>
        <p:nvSpPr>
          <p:cNvPr id="4" name="Content Placeholder 3">
            <a:extLst>
              <a:ext uri="{FF2B5EF4-FFF2-40B4-BE49-F238E27FC236}">
                <a16:creationId xmlns:a16="http://schemas.microsoft.com/office/drawing/2014/main" id="{534C218A-D183-9D2F-FBE0-F7A0B29BB6FC}"/>
              </a:ext>
            </a:extLst>
          </p:cNvPr>
          <p:cNvSpPr>
            <a:spLocks noGrp="1"/>
          </p:cNvSpPr>
          <p:nvPr>
            <p:ph sz="half" idx="2"/>
          </p:nvPr>
        </p:nvSpPr>
        <p:spPr>
          <a:xfrm>
            <a:off x="6172200" y="1166873"/>
            <a:ext cx="5181600" cy="4351338"/>
          </a:xfrm>
        </p:spPr>
        <p:txBody>
          <a:bodyPr>
            <a:normAutofit fontScale="92500" lnSpcReduction="10000"/>
          </a:bodyPr>
          <a:lstStyle/>
          <a:p>
            <a:pPr>
              <a:buNone/>
            </a:pPr>
            <a:r>
              <a:rPr lang="en-GB" altLang="en-US" dirty="0"/>
              <a:t>	A competency suggests both the possession of knowledge and the behavioural capacity to act appropriately.  To develop  competencies you must be introduced to knowledge and have the opportunity to practice skills.</a:t>
            </a:r>
          </a:p>
          <a:p>
            <a:pPr>
              <a:buNone/>
            </a:pPr>
            <a:endParaRPr lang="en-GB" altLang="en-US" dirty="0"/>
          </a:p>
          <a:p>
            <a:pPr>
              <a:buNone/>
            </a:pPr>
            <a:r>
              <a:rPr lang="en-GB" altLang="en-US" dirty="0"/>
              <a:t>	Reflection gives us the opportunity to consider both knowledge and practice and seek to improve our work as a result.</a:t>
            </a:r>
          </a:p>
          <a:p>
            <a:endParaRPr lang="en-GB" dirty="0"/>
          </a:p>
        </p:txBody>
      </p:sp>
    </p:spTree>
    <p:extLst>
      <p:ext uri="{BB962C8B-B14F-4D97-AF65-F5344CB8AC3E}">
        <p14:creationId xmlns:p14="http://schemas.microsoft.com/office/powerpoint/2010/main" val="8905763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BC7BE-46C4-9D32-34EA-03430E82EDC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DBA4C9-4800-0217-21CE-766FDBBC5CBB}"/>
              </a:ext>
            </a:extLst>
          </p:cNvPr>
          <p:cNvSpPr>
            <a:spLocks noGrp="1"/>
          </p:cNvSpPr>
          <p:nvPr>
            <p:ph sz="half" idx="1"/>
          </p:nvPr>
        </p:nvSpPr>
        <p:spPr/>
        <p:txBody>
          <a:bodyPr/>
          <a:lstStyle/>
          <a:p>
            <a:r>
              <a:rPr lang="en-GB" dirty="0" err="1">
                <a:solidFill>
                  <a:srgbClr val="0070C0"/>
                </a:solidFill>
              </a:rPr>
              <a:t>Trafod</a:t>
            </a:r>
            <a:r>
              <a:rPr lang="en-GB" dirty="0">
                <a:solidFill>
                  <a:srgbClr val="0070C0"/>
                </a:solidFill>
              </a:rPr>
              <a:t> </a:t>
            </a:r>
            <a:r>
              <a:rPr lang="en-GB" dirty="0" err="1">
                <a:solidFill>
                  <a:srgbClr val="0070C0"/>
                </a:solidFill>
              </a:rPr>
              <a:t>profiadau</a:t>
            </a:r>
            <a:r>
              <a:rPr lang="en-GB" dirty="0">
                <a:solidFill>
                  <a:srgbClr val="0070C0"/>
                </a:solidFill>
              </a:rPr>
              <a:t> </a:t>
            </a:r>
            <a:r>
              <a:rPr lang="en-GB" dirty="0" err="1">
                <a:solidFill>
                  <a:srgbClr val="0070C0"/>
                </a:solidFill>
              </a:rPr>
              <a:t>myfyrio</a:t>
            </a:r>
            <a:endParaRPr lang="en-GB" dirty="0">
              <a:solidFill>
                <a:srgbClr val="0070C0"/>
              </a:solidFill>
            </a:endParaRPr>
          </a:p>
          <a:p>
            <a:endParaRPr lang="en-GB" dirty="0">
              <a:solidFill>
                <a:srgbClr val="0070C0"/>
              </a:solidFill>
            </a:endParaRPr>
          </a:p>
          <a:p>
            <a:r>
              <a:rPr lang="en-GB" dirty="0">
                <a:solidFill>
                  <a:srgbClr val="0070C0"/>
                </a:solidFill>
              </a:rPr>
              <a:t>Sut gall </a:t>
            </a:r>
            <a:r>
              <a:rPr lang="en-GB" dirty="0" err="1">
                <a:solidFill>
                  <a:srgbClr val="0070C0"/>
                </a:solidFill>
              </a:rPr>
              <a:t>myfyrio</a:t>
            </a:r>
            <a:r>
              <a:rPr lang="en-GB" dirty="0">
                <a:solidFill>
                  <a:srgbClr val="0070C0"/>
                </a:solidFill>
              </a:rPr>
              <a:t> </a:t>
            </a:r>
            <a:r>
              <a:rPr lang="en-GB" dirty="0" err="1">
                <a:solidFill>
                  <a:srgbClr val="0070C0"/>
                </a:solidFill>
              </a:rPr>
              <a:t>wella</a:t>
            </a:r>
            <a:r>
              <a:rPr lang="en-GB" dirty="0">
                <a:solidFill>
                  <a:srgbClr val="0070C0"/>
                </a:solidFill>
              </a:rPr>
              <a:t> </a:t>
            </a:r>
            <a:r>
              <a:rPr lang="en-GB" dirty="0" err="1">
                <a:solidFill>
                  <a:srgbClr val="0070C0"/>
                </a:solidFill>
              </a:rPr>
              <a:t>ein</a:t>
            </a:r>
            <a:r>
              <a:rPr lang="en-GB" dirty="0">
                <a:solidFill>
                  <a:srgbClr val="0070C0"/>
                </a:solidFill>
              </a:rPr>
              <a:t> </a:t>
            </a:r>
            <a:r>
              <a:rPr lang="en-GB" dirty="0" err="1">
                <a:solidFill>
                  <a:srgbClr val="0070C0"/>
                </a:solidFill>
              </a:rPr>
              <a:t>dealltwriaeth</a:t>
            </a:r>
            <a:r>
              <a:rPr lang="en-GB" dirty="0">
                <a:solidFill>
                  <a:srgbClr val="0070C0"/>
                </a:solidFill>
              </a:rPr>
              <a:t>?</a:t>
            </a:r>
          </a:p>
          <a:p>
            <a:endParaRPr lang="en-GB" dirty="0">
              <a:solidFill>
                <a:srgbClr val="0070C0"/>
              </a:solidFill>
            </a:endParaRPr>
          </a:p>
          <a:p>
            <a:r>
              <a:rPr lang="en-GB" dirty="0">
                <a:solidFill>
                  <a:srgbClr val="0070C0"/>
                </a:solidFill>
              </a:rPr>
              <a:t>Sut gall </a:t>
            </a:r>
            <a:r>
              <a:rPr lang="en-GB" dirty="0" err="1">
                <a:solidFill>
                  <a:srgbClr val="0070C0"/>
                </a:solidFill>
              </a:rPr>
              <a:t>gwell</a:t>
            </a:r>
            <a:r>
              <a:rPr lang="en-GB" dirty="0">
                <a:solidFill>
                  <a:srgbClr val="0070C0"/>
                </a:solidFill>
              </a:rPr>
              <a:t> </a:t>
            </a:r>
            <a:r>
              <a:rPr lang="en-GB" dirty="0" err="1">
                <a:solidFill>
                  <a:srgbClr val="0070C0"/>
                </a:solidFill>
              </a:rPr>
              <a:t>dealltwriaeth</a:t>
            </a:r>
            <a:r>
              <a:rPr lang="en-GB" dirty="0">
                <a:solidFill>
                  <a:srgbClr val="0070C0"/>
                </a:solidFill>
              </a:rPr>
              <a:t> </a:t>
            </a:r>
            <a:r>
              <a:rPr lang="en-GB" dirty="0" err="1">
                <a:solidFill>
                  <a:srgbClr val="0070C0"/>
                </a:solidFill>
              </a:rPr>
              <a:t>wella</a:t>
            </a:r>
            <a:r>
              <a:rPr lang="en-GB" dirty="0">
                <a:solidFill>
                  <a:srgbClr val="0070C0"/>
                </a:solidFill>
              </a:rPr>
              <a:t> </a:t>
            </a:r>
            <a:r>
              <a:rPr lang="en-GB" dirty="0" err="1">
                <a:solidFill>
                  <a:srgbClr val="0070C0"/>
                </a:solidFill>
              </a:rPr>
              <a:t>ein</a:t>
            </a:r>
            <a:r>
              <a:rPr lang="en-GB" dirty="0">
                <a:solidFill>
                  <a:srgbClr val="0070C0"/>
                </a:solidFill>
              </a:rPr>
              <a:t> </a:t>
            </a:r>
            <a:r>
              <a:rPr lang="en-GB" dirty="0" err="1">
                <a:solidFill>
                  <a:srgbClr val="0070C0"/>
                </a:solidFill>
              </a:rPr>
              <a:t>gwaith</a:t>
            </a:r>
            <a:r>
              <a:rPr lang="en-GB" dirty="0">
                <a:solidFill>
                  <a:srgbClr val="0070C0"/>
                </a:solidFill>
              </a:rPr>
              <a:t> </a:t>
            </a:r>
            <a:r>
              <a:rPr lang="en-GB" dirty="0" err="1">
                <a:solidFill>
                  <a:srgbClr val="0070C0"/>
                </a:solidFill>
              </a:rPr>
              <a:t>ieuenctid</a:t>
            </a:r>
            <a:r>
              <a:rPr lang="en-GB" dirty="0">
                <a:solidFill>
                  <a:srgbClr val="0070C0"/>
                </a:solidFill>
              </a:rPr>
              <a:t>?</a:t>
            </a:r>
          </a:p>
        </p:txBody>
      </p:sp>
      <p:sp>
        <p:nvSpPr>
          <p:cNvPr id="4" name="Content Placeholder 3">
            <a:extLst>
              <a:ext uri="{FF2B5EF4-FFF2-40B4-BE49-F238E27FC236}">
                <a16:creationId xmlns:a16="http://schemas.microsoft.com/office/drawing/2014/main" id="{20FBAC66-DA29-B046-A78E-0BDAE8E69A51}"/>
              </a:ext>
            </a:extLst>
          </p:cNvPr>
          <p:cNvSpPr>
            <a:spLocks noGrp="1"/>
          </p:cNvSpPr>
          <p:nvPr>
            <p:ph sz="half" idx="2"/>
          </p:nvPr>
        </p:nvSpPr>
        <p:spPr/>
        <p:txBody>
          <a:bodyPr/>
          <a:lstStyle/>
          <a:p>
            <a:r>
              <a:rPr lang="en-GB" altLang="en-US" dirty="0"/>
              <a:t>Discussing experiences of reflection </a:t>
            </a:r>
          </a:p>
          <a:p>
            <a:pPr>
              <a:buNone/>
            </a:pPr>
            <a:endParaRPr lang="en-GB" altLang="en-US" dirty="0"/>
          </a:p>
          <a:p>
            <a:r>
              <a:rPr lang="en-GB" altLang="en-US" dirty="0"/>
              <a:t>Haw can reflection improve our understanding?</a:t>
            </a:r>
          </a:p>
          <a:p>
            <a:pPr>
              <a:buNone/>
            </a:pPr>
            <a:endParaRPr lang="en-GB" altLang="en-US" dirty="0"/>
          </a:p>
          <a:p>
            <a:r>
              <a:rPr lang="en-GB" altLang="en-US" dirty="0"/>
              <a:t>How can better understanding improve our youth work?</a:t>
            </a:r>
          </a:p>
          <a:p>
            <a:endParaRPr lang="en-GB" dirty="0"/>
          </a:p>
        </p:txBody>
      </p:sp>
    </p:spTree>
    <p:extLst>
      <p:ext uri="{BB962C8B-B14F-4D97-AF65-F5344CB8AC3E}">
        <p14:creationId xmlns:p14="http://schemas.microsoft.com/office/powerpoint/2010/main" val="34156588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dirty="0"/>
              <a:t>A youth worker talking</a:t>
            </a:r>
          </a:p>
        </p:txBody>
      </p:sp>
      <p:sp>
        <p:nvSpPr>
          <p:cNvPr id="8195" name="Rectangle 3"/>
          <p:cNvSpPr>
            <a:spLocks noGrp="1" noChangeArrowheads="1"/>
          </p:cNvSpPr>
          <p:nvPr>
            <p:ph type="body" idx="1"/>
          </p:nvPr>
        </p:nvSpPr>
        <p:spPr>
          <a:xfrm>
            <a:off x="1847850" y="1773238"/>
            <a:ext cx="8229600" cy="4525962"/>
          </a:xfrm>
        </p:spPr>
        <p:txBody>
          <a:bodyPr/>
          <a:lstStyle/>
          <a:p>
            <a:pPr eaLnBrk="1" hangingPunct="1">
              <a:lnSpc>
                <a:spcPct val="90000"/>
              </a:lnSpc>
              <a:buFontTx/>
              <a:buNone/>
            </a:pPr>
            <a:r>
              <a:rPr lang="en-GB" altLang="en-US" dirty="0"/>
              <a:t>	More and more I ask questions while I am working.  At first I used to ask after, just go on with it.  Now I am more aware, I am thinking during the session.  Sometimes I make mistakes and the second I have done something I’ve thought I shouldn’t have done that.  Before I would have thought it two hours after, sitting at home with a coffee or whatever.</a:t>
            </a:r>
          </a:p>
          <a:p>
            <a:pPr eaLnBrk="1" hangingPunct="1">
              <a:lnSpc>
                <a:spcPct val="90000"/>
              </a:lnSpc>
            </a:pPr>
            <a:endParaRPr lang="en-GB" altLang="en-US" dirty="0"/>
          </a:p>
          <a:p>
            <a:pPr lvl="1" algn="r" eaLnBrk="1" hangingPunct="1">
              <a:lnSpc>
                <a:spcPct val="90000"/>
              </a:lnSpc>
              <a:buFontTx/>
              <a:buNone/>
            </a:pPr>
            <a:r>
              <a:rPr lang="en-GB" altLang="en-US" dirty="0"/>
              <a:t>(Smith, 1994, p. 128)</a:t>
            </a:r>
          </a:p>
        </p:txBody>
      </p:sp>
    </p:spTree>
    <p:extLst>
      <p:ext uri="{BB962C8B-B14F-4D97-AF65-F5344CB8AC3E}">
        <p14:creationId xmlns:p14="http://schemas.microsoft.com/office/powerpoint/2010/main" val="2063409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DCD-086B-3BDA-885C-41666CA7661C}"/>
              </a:ext>
            </a:extLst>
          </p:cNvPr>
          <p:cNvSpPr>
            <a:spLocks noGrp="1"/>
          </p:cNvSpPr>
          <p:nvPr>
            <p:ph type="title"/>
          </p:nvPr>
        </p:nvSpPr>
        <p:spPr/>
        <p:txBody>
          <a:bodyPr/>
          <a:lstStyle/>
          <a:p>
            <a:r>
              <a:rPr lang="en-GB" dirty="0" err="1">
                <a:solidFill>
                  <a:srgbClr val="0070C0"/>
                </a:solidFill>
              </a:rPr>
              <a:t>Gweithiwr</a:t>
            </a:r>
            <a:r>
              <a:rPr lang="en-GB" dirty="0">
                <a:solidFill>
                  <a:srgbClr val="0070C0"/>
                </a:solidFill>
              </a:rPr>
              <a:t> </a:t>
            </a:r>
            <a:r>
              <a:rPr lang="en-GB" dirty="0" err="1">
                <a:solidFill>
                  <a:srgbClr val="0070C0"/>
                </a:solidFill>
              </a:rPr>
              <a:t>ieuenctid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siarad</a:t>
            </a:r>
            <a:endParaRPr lang="en-GB" dirty="0">
              <a:solidFill>
                <a:srgbClr val="0070C0"/>
              </a:solidFill>
            </a:endParaRPr>
          </a:p>
        </p:txBody>
      </p:sp>
      <p:sp>
        <p:nvSpPr>
          <p:cNvPr id="3" name="Content Placeholder 2">
            <a:extLst>
              <a:ext uri="{FF2B5EF4-FFF2-40B4-BE49-F238E27FC236}">
                <a16:creationId xmlns:a16="http://schemas.microsoft.com/office/drawing/2014/main" id="{37B8892F-3F7C-A5F0-1762-C5F13648B75C}"/>
              </a:ext>
            </a:extLst>
          </p:cNvPr>
          <p:cNvSpPr>
            <a:spLocks noGrp="1"/>
          </p:cNvSpPr>
          <p:nvPr>
            <p:ph idx="1"/>
          </p:nvPr>
        </p:nvSpPr>
        <p:spPr/>
        <p:txBody>
          <a:bodyPr/>
          <a:lstStyle/>
          <a:p>
            <a:r>
              <a:rPr lang="en-GB" dirty="0" err="1">
                <a:solidFill>
                  <a:srgbClr val="0070C0"/>
                </a:solidFill>
              </a:rPr>
              <a:t>Mwy</a:t>
            </a:r>
            <a:r>
              <a:rPr lang="en-GB" dirty="0">
                <a:solidFill>
                  <a:srgbClr val="0070C0"/>
                </a:solidFill>
              </a:rPr>
              <a:t> a </a:t>
            </a:r>
            <a:r>
              <a:rPr lang="en-GB" dirty="0" err="1">
                <a:solidFill>
                  <a:srgbClr val="0070C0"/>
                </a:solidFill>
              </a:rPr>
              <a:t>mwy</a:t>
            </a:r>
            <a:r>
              <a:rPr lang="en-GB" dirty="0">
                <a:solidFill>
                  <a:srgbClr val="0070C0"/>
                </a:solidFill>
              </a:rPr>
              <a:t> </a:t>
            </a:r>
            <a:r>
              <a:rPr lang="en-GB" dirty="0" err="1">
                <a:solidFill>
                  <a:srgbClr val="0070C0"/>
                </a:solidFill>
              </a:rPr>
              <a:t>rwy'n</a:t>
            </a:r>
            <a:r>
              <a:rPr lang="en-GB" dirty="0">
                <a:solidFill>
                  <a:srgbClr val="0070C0"/>
                </a:solidFill>
              </a:rPr>
              <a:t> </a:t>
            </a:r>
            <a:r>
              <a:rPr lang="en-GB" dirty="0" err="1">
                <a:solidFill>
                  <a:srgbClr val="0070C0"/>
                </a:solidFill>
              </a:rPr>
              <a:t>gofyn</a:t>
            </a:r>
            <a:r>
              <a:rPr lang="en-GB" dirty="0">
                <a:solidFill>
                  <a:srgbClr val="0070C0"/>
                </a:solidFill>
              </a:rPr>
              <a:t> </a:t>
            </a:r>
            <a:r>
              <a:rPr lang="en-GB" dirty="0" err="1">
                <a:solidFill>
                  <a:srgbClr val="0070C0"/>
                </a:solidFill>
              </a:rPr>
              <a:t>cwestiynau</a:t>
            </a:r>
            <a:r>
              <a:rPr lang="en-GB" dirty="0">
                <a:solidFill>
                  <a:srgbClr val="0070C0"/>
                </a:solidFill>
              </a:rPr>
              <a:t> </a:t>
            </a:r>
            <a:r>
              <a:rPr lang="en-GB" dirty="0" err="1">
                <a:solidFill>
                  <a:srgbClr val="0070C0"/>
                </a:solidFill>
              </a:rPr>
              <a:t>wrth</a:t>
            </a:r>
            <a:r>
              <a:rPr lang="en-GB" dirty="0">
                <a:solidFill>
                  <a:srgbClr val="0070C0"/>
                </a:solidFill>
              </a:rPr>
              <a:t> </a:t>
            </a:r>
            <a:r>
              <a:rPr lang="en-GB" dirty="0" err="1">
                <a:solidFill>
                  <a:srgbClr val="0070C0"/>
                </a:solidFill>
              </a:rPr>
              <a:t>i</a:t>
            </a:r>
            <a:r>
              <a:rPr lang="en-GB" dirty="0">
                <a:solidFill>
                  <a:srgbClr val="0070C0"/>
                </a:solidFill>
              </a:rPr>
              <a:t> mi </a:t>
            </a:r>
            <a:r>
              <a:rPr lang="en-GB" dirty="0" err="1">
                <a:solidFill>
                  <a:srgbClr val="0070C0"/>
                </a:solidFill>
              </a:rPr>
              <a:t>weithio</a:t>
            </a:r>
            <a:r>
              <a:rPr lang="en-GB" dirty="0">
                <a:solidFill>
                  <a:srgbClr val="0070C0"/>
                </a:solidFill>
              </a:rPr>
              <a:t>. </a:t>
            </a:r>
            <a:r>
              <a:rPr lang="en-GB" dirty="0" err="1">
                <a:solidFill>
                  <a:srgbClr val="0070C0"/>
                </a:solidFill>
              </a:rPr>
              <a:t>Ar</a:t>
            </a:r>
            <a:r>
              <a:rPr lang="en-GB" dirty="0">
                <a:solidFill>
                  <a:srgbClr val="0070C0"/>
                </a:solidFill>
              </a:rPr>
              <a:t> y </a:t>
            </a:r>
            <a:r>
              <a:rPr lang="en-GB" dirty="0" err="1">
                <a:solidFill>
                  <a:srgbClr val="0070C0"/>
                </a:solidFill>
              </a:rPr>
              <a:t>dechrau</a:t>
            </a:r>
            <a:r>
              <a:rPr lang="en-GB" dirty="0">
                <a:solidFill>
                  <a:srgbClr val="0070C0"/>
                </a:solidFill>
              </a:rPr>
              <a:t> </a:t>
            </a:r>
            <a:r>
              <a:rPr lang="en-GB" dirty="0" err="1">
                <a:solidFill>
                  <a:srgbClr val="0070C0"/>
                </a:solidFill>
              </a:rPr>
              <a:t>roeddwn</a:t>
            </a:r>
            <a:r>
              <a:rPr lang="en-GB" dirty="0">
                <a:solidFill>
                  <a:srgbClr val="0070C0"/>
                </a:solidFill>
              </a:rPr>
              <a:t> </a:t>
            </a:r>
            <a:r>
              <a:rPr lang="en-GB" dirty="0" err="1">
                <a:solidFill>
                  <a:srgbClr val="0070C0"/>
                </a:solidFill>
              </a:rPr>
              <a:t>i'n</a:t>
            </a:r>
            <a:r>
              <a:rPr lang="en-GB" dirty="0">
                <a:solidFill>
                  <a:srgbClr val="0070C0"/>
                </a:solidFill>
              </a:rPr>
              <a:t> </a:t>
            </a:r>
            <a:r>
              <a:rPr lang="en-GB" dirty="0" err="1">
                <a:solidFill>
                  <a:srgbClr val="0070C0"/>
                </a:solidFill>
              </a:rPr>
              <a:t>arfer</a:t>
            </a:r>
            <a:r>
              <a:rPr lang="en-GB" dirty="0">
                <a:solidFill>
                  <a:srgbClr val="0070C0"/>
                </a:solidFill>
              </a:rPr>
              <a:t> </a:t>
            </a:r>
            <a:r>
              <a:rPr lang="en-GB" dirty="0" err="1">
                <a:solidFill>
                  <a:srgbClr val="0070C0"/>
                </a:solidFill>
              </a:rPr>
              <a:t>gofyn</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ôl</a:t>
            </a:r>
            <a:r>
              <a:rPr lang="en-GB" dirty="0">
                <a:solidFill>
                  <a:srgbClr val="0070C0"/>
                </a:solidFill>
              </a:rPr>
              <a:t> </a:t>
            </a:r>
            <a:r>
              <a:rPr lang="en-GB" dirty="0" err="1">
                <a:solidFill>
                  <a:srgbClr val="0070C0"/>
                </a:solidFill>
              </a:rPr>
              <a:t>hynny</a:t>
            </a:r>
            <a:r>
              <a:rPr lang="en-GB" dirty="0">
                <a:solidFill>
                  <a:srgbClr val="0070C0"/>
                </a:solidFill>
              </a:rPr>
              <a:t>, dim </a:t>
            </a:r>
            <a:r>
              <a:rPr lang="en-GB" dirty="0" err="1">
                <a:solidFill>
                  <a:srgbClr val="0070C0"/>
                </a:solidFill>
              </a:rPr>
              <a:t>ond</a:t>
            </a:r>
            <a:r>
              <a:rPr lang="en-GB" dirty="0">
                <a:solidFill>
                  <a:srgbClr val="0070C0"/>
                </a:solidFill>
              </a:rPr>
              <a:t> </a:t>
            </a:r>
            <a:r>
              <a:rPr lang="en-GB" dirty="0" err="1">
                <a:solidFill>
                  <a:srgbClr val="0070C0"/>
                </a:solidFill>
              </a:rPr>
              <a:t>mynd</a:t>
            </a:r>
            <a:r>
              <a:rPr lang="en-GB" dirty="0">
                <a:solidFill>
                  <a:srgbClr val="0070C0"/>
                </a:solidFill>
              </a:rPr>
              <a:t> </a:t>
            </a:r>
            <a:r>
              <a:rPr lang="en-GB" dirty="0" err="1">
                <a:solidFill>
                  <a:srgbClr val="0070C0"/>
                </a:solidFill>
              </a:rPr>
              <a:t>ymlaen</a:t>
            </a:r>
            <a:r>
              <a:rPr lang="en-GB" dirty="0">
                <a:solidFill>
                  <a:srgbClr val="0070C0"/>
                </a:solidFill>
              </a:rPr>
              <a:t> ag e. Nawr </a:t>
            </a:r>
            <a:r>
              <a:rPr lang="en-GB" dirty="0" err="1">
                <a:solidFill>
                  <a:srgbClr val="0070C0"/>
                </a:solidFill>
              </a:rPr>
              <a:t>rwy'n</a:t>
            </a:r>
            <a:r>
              <a:rPr lang="en-GB" dirty="0">
                <a:solidFill>
                  <a:srgbClr val="0070C0"/>
                </a:solidFill>
              </a:rPr>
              <a:t> </a:t>
            </a:r>
            <a:r>
              <a:rPr lang="en-GB" dirty="0" err="1">
                <a:solidFill>
                  <a:srgbClr val="0070C0"/>
                </a:solidFill>
              </a:rPr>
              <a:t>fwy</a:t>
            </a:r>
            <a:r>
              <a:rPr lang="en-GB" dirty="0">
                <a:solidFill>
                  <a:srgbClr val="0070C0"/>
                </a:solidFill>
              </a:rPr>
              <a:t> </a:t>
            </a:r>
            <a:r>
              <a:rPr lang="en-GB" dirty="0" err="1">
                <a:solidFill>
                  <a:srgbClr val="0070C0"/>
                </a:solidFill>
              </a:rPr>
              <a:t>ymwybodol</a:t>
            </a:r>
            <a:r>
              <a:rPr lang="en-GB" dirty="0">
                <a:solidFill>
                  <a:srgbClr val="0070C0"/>
                </a:solidFill>
              </a:rPr>
              <a:t>, </a:t>
            </a:r>
            <a:r>
              <a:rPr lang="en-GB" dirty="0" err="1">
                <a:solidFill>
                  <a:srgbClr val="0070C0"/>
                </a:solidFill>
              </a:rPr>
              <a:t>rwy'n</a:t>
            </a:r>
            <a:r>
              <a:rPr lang="en-GB" dirty="0">
                <a:solidFill>
                  <a:srgbClr val="0070C0"/>
                </a:solidFill>
              </a:rPr>
              <a:t> </a:t>
            </a:r>
            <a:r>
              <a:rPr lang="en-GB" dirty="0" err="1">
                <a:solidFill>
                  <a:srgbClr val="0070C0"/>
                </a:solidFill>
              </a:rPr>
              <a:t>meddwl</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ystod</a:t>
            </a:r>
            <a:r>
              <a:rPr lang="en-GB" dirty="0">
                <a:solidFill>
                  <a:srgbClr val="0070C0"/>
                </a:solidFill>
              </a:rPr>
              <a:t> y </a:t>
            </a:r>
            <a:r>
              <a:rPr lang="en-GB" dirty="0" err="1">
                <a:solidFill>
                  <a:srgbClr val="0070C0"/>
                </a:solidFill>
              </a:rPr>
              <a:t>sesiwn</a:t>
            </a:r>
            <a:r>
              <a:rPr lang="en-GB" dirty="0">
                <a:solidFill>
                  <a:srgbClr val="0070C0"/>
                </a:solidFill>
              </a:rPr>
              <a:t>. </a:t>
            </a:r>
            <a:r>
              <a:rPr lang="en-GB" dirty="0" err="1">
                <a:solidFill>
                  <a:srgbClr val="0070C0"/>
                </a:solidFill>
              </a:rPr>
              <a:t>Weithiau</a:t>
            </a:r>
            <a:r>
              <a:rPr lang="en-GB" dirty="0">
                <a:solidFill>
                  <a:srgbClr val="0070C0"/>
                </a:solidFill>
              </a:rPr>
              <a:t> </a:t>
            </a:r>
            <a:r>
              <a:rPr lang="en-GB" dirty="0" err="1">
                <a:solidFill>
                  <a:srgbClr val="0070C0"/>
                </a:solidFill>
              </a:rPr>
              <a:t>rwy'n</a:t>
            </a:r>
            <a:r>
              <a:rPr lang="en-GB" dirty="0">
                <a:solidFill>
                  <a:srgbClr val="0070C0"/>
                </a:solidFill>
              </a:rPr>
              <a:t> </a:t>
            </a:r>
            <a:r>
              <a:rPr lang="en-GB" dirty="0" err="1">
                <a:solidFill>
                  <a:srgbClr val="0070C0"/>
                </a:solidFill>
              </a:rPr>
              <a:t>gwneud</a:t>
            </a:r>
            <a:r>
              <a:rPr lang="en-GB" dirty="0">
                <a:solidFill>
                  <a:srgbClr val="0070C0"/>
                </a:solidFill>
              </a:rPr>
              <a:t> </a:t>
            </a:r>
            <a:r>
              <a:rPr lang="en-GB" dirty="0" err="1">
                <a:solidFill>
                  <a:srgbClr val="0070C0"/>
                </a:solidFill>
              </a:rPr>
              <a:t>camgymeriadau</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eiliad</a:t>
            </a:r>
            <a:r>
              <a:rPr lang="en-GB" dirty="0">
                <a:solidFill>
                  <a:srgbClr val="0070C0"/>
                </a:solidFill>
              </a:rPr>
              <a:t> </a:t>
            </a:r>
            <a:r>
              <a:rPr lang="en-GB" dirty="0" err="1">
                <a:solidFill>
                  <a:srgbClr val="0070C0"/>
                </a:solidFill>
              </a:rPr>
              <a:t>rwyf</a:t>
            </a:r>
            <a:r>
              <a:rPr lang="en-GB" dirty="0">
                <a:solidFill>
                  <a:srgbClr val="0070C0"/>
                </a:solidFill>
              </a:rPr>
              <a:t> </a:t>
            </a:r>
            <a:r>
              <a:rPr lang="en-GB" dirty="0" err="1">
                <a:solidFill>
                  <a:srgbClr val="0070C0"/>
                </a:solidFill>
              </a:rPr>
              <a:t>wedi</a:t>
            </a:r>
            <a:r>
              <a:rPr lang="en-GB" dirty="0">
                <a:solidFill>
                  <a:srgbClr val="0070C0"/>
                </a:solidFill>
              </a:rPr>
              <a:t> </a:t>
            </a:r>
            <a:r>
              <a:rPr lang="en-GB" dirty="0" err="1">
                <a:solidFill>
                  <a:srgbClr val="0070C0"/>
                </a:solidFill>
              </a:rPr>
              <a:t>gwneud</a:t>
            </a:r>
            <a:r>
              <a:rPr lang="en-GB" dirty="0">
                <a:solidFill>
                  <a:srgbClr val="0070C0"/>
                </a:solidFill>
              </a:rPr>
              <a:t> </a:t>
            </a:r>
            <a:r>
              <a:rPr lang="en-GB" dirty="0" err="1">
                <a:solidFill>
                  <a:srgbClr val="0070C0"/>
                </a:solidFill>
              </a:rPr>
              <a:t>rhywbeth</a:t>
            </a:r>
            <a:r>
              <a:rPr lang="en-GB" dirty="0">
                <a:solidFill>
                  <a:srgbClr val="0070C0"/>
                </a:solidFill>
              </a:rPr>
              <a:t> </a:t>
            </a:r>
            <a:r>
              <a:rPr lang="en-GB" dirty="0" err="1">
                <a:solidFill>
                  <a:srgbClr val="0070C0"/>
                </a:solidFill>
              </a:rPr>
              <a:t>rwyf</a:t>
            </a:r>
            <a:r>
              <a:rPr lang="en-GB" dirty="0">
                <a:solidFill>
                  <a:srgbClr val="0070C0"/>
                </a:solidFill>
              </a:rPr>
              <a:t> </a:t>
            </a:r>
            <a:r>
              <a:rPr lang="en-GB" dirty="0" err="1">
                <a:solidFill>
                  <a:srgbClr val="0070C0"/>
                </a:solidFill>
              </a:rPr>
              <a:t>wedi</a:t>
            </a:r>
            <a:r>
              <a:rPr lang="en-GB" dirty="0">
                <a:solidFill>
                  <a:srgbClr val="0070C0"/>
                </a:solidFill>
              </a:rPr>
              <a:t> </a:t>
            </a:r>
            <a:r>
              <a:rPr lang="en-GB" dirty="0" err="1">
                <a:solidFill>
                  <a:srgbClr val="0070C0"/>
                </a:solidFill>
              </a:rPr>
              <a:t>meddwl</a:t>
            </a:r>
            <a:r>
              <a:rPr lang="en-GB" dirty="0">
                <a:solidFill>
                  <a:srgbClr val="0070C0"/>
                </a:solidFill>
              </a:rPr>
              <a:t> </a:t>
            </a:r>
            <a:r>
              <a:rPr lang="en-GB" dirty="0" err="1">
                <a:solidFill>
                  <a:srgbClr val="0070C0"/>
                </a:solidFill>
              </a:rPr>
              <a:t>na</a:t>
            </a:r>
            <a:r>
              <a:rPr lang="en-GB" dirty="0">
                <a:solidFill>
                  <a:srgbClr val="0070C0"/>
                </a:solidFill>
              </a:rPr>
              <a:t> </a:t>
            </a:r>
            <a:r>
              <a:rPr lang="en-GB" dirty="0" err="1">
                <a:solidFill>
                  <a:srgbClr val="0070C0"/>
                </a:solidFill>
              </a:rPr>
              <a:t>ddylwn</a:t>
            </a:r>
            <a:r>
              <a:rPr lang="en-GB" dirty="0">
                <a:solidFill>
                  <a:srgbClr val="0070C0"/>
                </a:solidFill>
              </a:rPr>
              <a:t> </a:t>
            </a:r>
            <a:r>
              <a:rPr lang="en-GB" dirty="0" err="1">
                <a:solidFill>
                  <a:srgbClr val="0070C0"/>
                </a:solidFill>
              </a:rPr>
              <a:t>fod</a:t>
            </a:r>
            <a:r>
              <a:rPr lang="en-GB" dirty="0">
                <a:solidFill>
                  <a:srgbClr val="0070C0"/>
                </a:solidFill>
              </a:rPr>
              <a:t> </a:t>
            </a:r>
            <a:r>
              <a:rPr lang="en-GB" dirty="0" err="1">
                <a:solidFill>
                  <a:srgbClr val="0070C0"/>
                </a:solidFill>
              </a:rPr>
              <a:t>wedi'i</a:t>
            </a:r>
            <a:r>
              <a:rPr lang="en-GB" dirty="0">
                <a:solidFill>
                  <a:srgbClr val="0070C0"/>
                </a:solidFill>
              </a:rPr>
              <a:t> </a:t>
            </a:r>
            <a:r>
              <a:rPr lang="en-GB" dirty="0" err="1">
                <a:solidFill>
                  <a:srgbClr val="0070C0"/>
                </a:solidFill>
              </a:rPr>
              <a:t>wneud</a:t>
            </a:r>
            <a:r>
              <a:rPr lang="en-GB" dirty="0">
                <a:solidFill>
                  <a:srgbClr val="0070C0"/>
                </a:solidFill>
              </a:rPr>
              <a:t>. </a:t>
            </a:r>
            <a:r>
              <a:rPr lang="en-GB" dirty="0" err="1">
                <a:solidFill>
                  <a:srgbClr val="0070C0"/>
                </a:solidFill>
              </a:rPr>
              <a:t>O'r</a:t>
            </a:r>
            <a:r>
              <a:rPr lang="en-GB" dirty="0">
                <a:solidFill>
                  <a:srgbClr val="0070C0"/>
                </a:solidFill>
              </a:rPr>
              <a:t> </a:t>
            </a:r>
            <a:r>
              <a:rPr lang="en-GB" dirty="0" err="1">
                <a:solidFill>
                  <a:srgbClr val="0070C0"/>
                </a:solidFill>
              </a:rPr>
              <a:t>blaen</a:t>
            </a:r>
            <a:r>
              <a:rPr lang="en-GB" dirty="0">
                <a:solidFill>
                  <a:srgbClr val="0070C0"/>
                </a:solidFill>
              </a:rPr>
              <a:t>, </a:t>
            </a:r>
            <a:r>
              <a:rPr lang="en-GB" dirty="0" err="1">
                <a:solidFill>
                  <a:srgbClr val="0070C0"/>
                </a:solidFill>
              </a:rPr>
              <a:t>byddwn</a:t>
            </a:r>
            <a:r>
              <a:rPr lang="en-GB" dirty="0">
                <a:solidFill>
                  <a:srgbClr val="0070C0"/>
                </a:solidFill>
              </a:rPr>
              <a:t> </a:t>
            </a:r>
            <a:r>
              <a:rPr lang="en-GB" dirty="0" err="1">
                <a:solidFill>
                  <a:srgbClr val="0070C0"/>
                </a:solidFill>
              </a:rPr>
              <a:t>wedi</a:t>
            </a:r>
            <a:r>
              <a:rPr lang="en-GB" dirty="0">
                <a:solidFill>
                  <a:srgbClr val="0070C0"/>
                </a:solidFill>
              </a:rPr>
              <a:t> </a:t>
            </a:r>
            <a:r>
              <a:rPr lang="en-GB" dirty="0" err="1">
                <a:solidFill>
                  <a:srgbClr val="0070C0"/>
                </a:solidFill>
              </a:rPr>
              <a:t>meddwl</a:t>
            </a:r>
            <a:r>
              <a:rPr lang="en-GB" dirty="0">
                <a:solidFill>
                  <a:srgbClr val="0070C0"/>
                </a:solidFill>
              </a:rPr>
              <a:t> </a:t>
            </a:r>
            <a:r>
              <a:rPr lang="en-GB" dirty="0" err="1">
                <a:solidFill>
                  <a:srgbClr val="0070C0"/>
                </a:solidFill>
              </a:rPr>
              <a:t>amdano</a:t>
            </a:r>
            <a:r>
              <a:rPr lang="en-GB" dirty="0">
                <a:solidFill>
                  <a:srgbClr val="0070C0"/>
                </a:solidFill>
              </a:rPr>
              <a:t> </a:t>
            </a:r>
            <a:r>
              <a:rPr lang="en-GB" dirty="0" err="1">
                <a:solidFill>
                  <a:srgbClr val="0070C0"/>
                </a:solidFill>
              </a:rPr>
              <a:t>ddwy</a:t>
            </a:r>
            <a:r>
              <a:rPr lang="en-GB" dirty="0">
                <a:solidFill>
                  <a:srgbClr val="0070C0"/>
                </a:solidFill>
              </a:rPr>
              <a:t> </a:t>
            </a:r>
            <a:r>
              <a:rPr lang="en-GB" dirty="0" err="1">
                <a:solidFill>
                  <a:srgbClr val="0070C0"/>
                </a:solidFill>
              </a:rPr>
              <a:t>awr</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ôl</a:t>
            </a:r>
            <a:r>
              <a:rPr lang="en-GB" dirty="0">
                <a:solidFill>
                  <a:srgbClr val="0070C0"/>
                </a:solidFill>
              </a:rPr>
              <a:t> </a:t>
            </a:r>
            <a:r>
              <a:rPr lang="en-GB" dirty="0" err="1">
                <a:solidFill>
                  <a:srgbClr val="0070C0"/>
                </a:solidFill>
              </a:rPr>
              <a:t>hynny</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eistedd</a:t>
            </a:r>
            <a:r>
              <a:rPr lang="en-GB" dirty="0">
                <a:solidFill>
                  <a:srgbClr val="0070C0"/>
                </a:solidFill>
              </a:rPr>
              <a:t> </a:t>
            </a:r>
            <a:r>
              <a:rPr lang="en-GB" dirty="0" err="1">
                <a:solidFill>
                  <a:srgbClr val="0070C0"/>
                </a:solidFill>
              </a:rPr>
              <a:t>gartref</a:t>
            </a:r>
            <a:r>
              <a:rPr lang="en-GB" dirty="0">
                <a:solidFill>
                  <a:srgbClr val="0070C0"/>
                </a:solidFill>
              </a:rPr>
              <a:t> </a:t>
            </a:r>
            <a:r>
              <a:rPr lang="en-GB" dirty="0" err="1">
                <a:solidFill>
                  <a:srgbClr val="0070C0"/>
                </a:solidFill>
              </a:rPr>
              <a:t>gyda</a:t>
            </a:r>
            <a:r>
              <a:rPr lang="en-GB" dirty="0">
                <a:solidFill>
                  <a:srgbClr val="0070C0"/>
                </a:solidFill>
              </a:rPr>
              <a:t> </a:t>
            </a:r>
            <a:r>
              <a:rPr lang="en-GB" dirty="0" err="1">
                <a:solidFill>
                  <a:srgbClr val="0070C0"/>
                </a:solidFill>
              </a:rPr>
              <a:t>choffi</a:t>
            </a:r>
            <a:r>
              <a:rPr lang="en-GB" dirty="0">
                <a:solidFill>
                  <a:srgbClr val="0070C0"/>
                </a:solidFill>
              </a:rPr>
              <a:t> neu </a:t>
            </a:r>
            <a:r>
              <a:rPr lang="en-GB" dirty="0" err="1">
                <a:solidFill>
                  <a:srgbClr val="0070C0"/>
                </a:solidFill>
              </a:rPr>
              <a:t>beth</a:t>
            </a:r>
            <a:r>
              <a:rPr lang="en-GB" dirty="0">
                <a:solidFill>
                  <a:srgbClr val="0070C0"/>
                </a:solidFill>
              </a:rPr>
              <a:t> </a:t>
            </a:r>
            <a:r>
              <a:rPr lang="en-GB" dirty="0" err="1">
                <a:solidFill>
                  <a:srgbClr val="0070C0"/>
                </a:solidFill>
              </a:rPr>
              <a:t>bynnag</a:t>
            </a:r>
            <a:r>
              <a:rPr lang="en-GB" dirty="0">
                <a:solidFill>
                  <a:srgbClr val="0070C0"/>
                </a:solidFill>
              </a:rPr>
              <a:t>.</a:t>
            </a:r>
          </a:p>
          <a:p>
            <a:endParaRPr lang="en-GB" dirty="0">
              <a:solidFill>
                <a:srgbClr val="0070C0"/>
              </a:solidFill>
            </a:endParaRPr>
          </a:p>
          <a:p>
            <a:pPr marL="0" indent="0" algn="r">
              <a:buNone/>
            </a:pPr>
            <a:r>
              <a:rPr lang="en-GB" dirty="0">
                <a:solidFill>
                  <a:srgbClr val="0070C0"/>
                </a:solidFill>
              </a:rPr>
              <a:t>(Smith, 1994, t. 128)</a:t>
            </a:r>
          </a:p>
        </p:txBody>
      </p:sp>
    </p:spTree>
    <p:extLst>
      <p:ext uri="{BB962C8B-B14F-4D97-AF65-F5344CB8AC3E}">
        <p14:creationId xmlns:p14="http://schemas.microsoft.com/office/powerpoint/2010/main" val="25494656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dirty="0"/>
              <a:t>Problems </a:t>
            </a:r>
            <a:r>
              <a:rPr lang="en-GB" altLang="en-US" dirty="0" err="1"/>
              <a:t>Problems</a:t>
            </a:r>
            <a:endParaRPr lang="en-GB" altLang="en-US" dirty="0"/>
          </a:p>
        </p:txBody>
      </p:sp>
      <p:sp>
        <p:nvSpPr>
          <p:cNvPr id="10243" name="Rectangle 3"/>
          <p:cNvSpPr>
            <a:spLocks noGrp="1" noChangeArrowheads="1"/>
          </p:cNvSpPr>
          <p:nvPr>
            <p:ph type="body" idx="1"/>
          </p:nvPr>
        </p:nvSpPr>
        <p:spPr/>
        <p:txBody>
          <a:bodyPr>
            <a:normAutofit fontScale="92500"/>
          </a:bodyPr>
          <a:lstStyle/>
          <a:p>
            <a:pPr eaLnBrk="1" hangingPunct="1">
              <a:lnSpc>
                <a:spcPct val="90000"/>
              </a:lnSpc>
            </a:pPr>
            <a:r>
              <a:rPr lang="en-GB" altLang="en-US" dirty="0"/>
              <a:t>We usually reflect on situations  that present a problem of some kind, or that we are having difficulty with:</a:t>
            </a:r>
          </a:p>
          <a:p>
            <a:pPr eaLnBrk="1" hangingPunct="1">
              <a:lnSpc>
                <a:spcPct val="90000"/>
              </a:lnSpc>
              <a:buFontTx/>
              <a:buNone/>
            </a:pPr>
            <a:endParaRPr lang="en-GB" altLang="en-US" dirty="0"/>
          </a:p>
          <a:p>
            <a:pPr lvl="1" eaLnBrk="1" hangingPunct="1">
              <a:lnSpc>
                <a:spcPct val="90000"/>
              </a:lnSpc>
            </a:pPr>
            <a:r>
              <a:rPr lang="en-GB" altLang="en-US" dirty="0"/>
              <a:t>Dewey (1966, p. 122) comments that thinking begins in ‘what may fairly enough be called a forked road situation that is ambiguous, that presents a dilemma, that proposes’ alternatives’. </a:t>
            </a:r>
          </a:p>
          <a:p>
            <a:pPr lvl="1" eaLnBrk="1" hangingPunct="1">
              <a:lnSpc>
                <a:spcPct val="90000"/>
              </a:lnSpc>
            </a:pPr>
            <a:endParaRPr lang="en-GB" altLang="en-US" dirty="0"/>
          </a:p>
          <a:p>
            <a:r>
              <a:rPr lang="en-GB" altLang="en-US" dirty="0"/>
              <a:t>Remember to begin your reflective accounts with a ‘critical incident’ of some kind. It can be positive, something negative, or something you want to know and understand more about.</a:t>
            </a:r>
          </a:p>
        </p:txBody>
      </p:sp>
    </p:spTree>
    <p:extLst>
      <p:ext uri="{BB962C8B-B14F-4D97-AF65-F5344CB8AC3E}">
        <p14:creationId xmlns:p14="http://schemas.microsoft.com/office/powerpoint/2010/main" val="31522972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D28FD-6963-103E-3D67-9812DFAF86D2}"/>
              </a:ext>
            </a:extLst>
          </p:cNvPr>
          <p:cNvSpPr>
            <a:spLocks noGrp="1"/>
          </p:cNvSpPr>
          <p:nvPr>
            <p:ph type="title"/>
          </p:nvPr>
        </p:nvSpPr>
        <p:spPr/>
        <p:txBody>
          <a:bodyPr/>
          <a:lstStyle/>
          <a:p>
            <a:r>
              <a:rPr lang="en-GB" dirty="0" err="1">
                <a:solidFill>
                  <a:srgbClr val="0070C0"/>
                </a:solidFill>
              </a:rPr>
              <a:t>Problemau</a:t>
            </a:r>
            <a:r>
              <a:rPr lang="en-GB" dirty="0">
                <a:solidFill>
                  <a:srgbClr val="0070C0"/>
                </a:solidFill>
              </a:rPr>
              <a:t> </a:t>
            </a:r>
            <a:r>
              <a:rPr lang="en-GB" dirty="0" err="1">
                <a:solidFill>
                  <a:srgbClr val="0070C0"/>
                </a:solidFill>
              </a:rPr>
              <a:t>Problemau</a:t>
            </a:r>
            <a:endParaRPr lang="en-GB" dirty="0">
              <a:solidFill>
                <a:srgbClr val="0070C0"/>
              </a:solidFill>
            </a:endParaRPr>
          </a:p>
        </p:txBody>
      </p:sp>
      <p:sp>
        <p:nvSpPr>
          <p:cNvPr id="3" name="Content Placeholder 2">
            <a:extLst>
              <a:ext uri="{FF2B5EF4-FFF2-40B4-BE49-F238E27FC236}">
                <a16:creationId xmlns:a16="http://schemas.microsoft.com/office/drawing/2014/main" id="{AC413210-DA93-877F-E36F-67D9B4DB9F07}"/>
              </a:ext>
            </a:extLst>
          </p:cNvPr>
          <p:cNvSpPr>
            <a:spLocks noGrp="1"/>
          </p:cNvSpPr>
          <p:nvPr>
            <p:ph idx="1"/>
          </p:nvPr>
        </p:nvSpPr>
        <p:spPr/>
        <p:txBody>
          <a:bodyPr>
            <a:normAutofit fontScale="92500" lnSpcReduction="20000"/>
          </a:bodyPr>
          <a:lstStyle/>
          <a:p>
            <a:r>
              <a:rPr lang="en-GB" dirty="0">
                <a:solidFill>
                  <a:srgbClr val="0070C0"/>
                </a:solidFill>
              </a:rPr>
              <a:t>Fel </a:t>
            </a:r>
            <a:r>
              <a:rPr lang="en-GB" dirty="0" err="1">
                <a:solidFill>
                  <a:srgbClr val="0070C0"/>
                </a:solidFill>
              </a:rPr>
              <a:t>arfer</a:t>
            </a:r>
            <a:r>
              <a:rPr lang="en-GB" dirty="0">
                <a:solidFill>
                  <a:srgbClr val="0070C0"/>
                </a:solidFill>
              </a:rPr>
              <a:t>, </a:t>
            </a:r>
            <a:r>
              <a:rPr lang="en-GB" dirty="0" err="1">
                <a:solidFill>
                  <a:srgbClr val="0070C0"/>
                </a:solidFill>
              </a:rPr>
              <a:t>rydym</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myfyrio</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sefyllfaoedd</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cyflwyno</a:t>
            </a:r>
            <a:r>
              <a:rPr lang="en-GB" dirty="0">
                <a:solidFill>
                  <a:srgbClr val="0070C0"/>
                </a:solidFill>
              </a:rPr>
              <a:t> problem o </a:t>
            </a:r>
            <a:r>
              <a:rPr lang="en-GB" dirty="0" err="1">
                <a:solidFill>
                  <a:srgbClr val="0070C0"/>
                </a:solidFill>
              </a:rPr>
              <a:t>ryw</a:t>
            </a:r>
            <a:r>
              <a:rPr lang="en-GB" dirty="0">
                <a:solidFill>
                  <a:srgbClr val="0070C0"/>
                </a:solidFill>
              </a:rPr>
              <a:t> </a:t>
            </a:r>
            <a:r>
              <a:rPr lang="en-GB" dirty="0" err="1">
                <a:solidFill>
                  <a:srgbClr val="0070C0"/>
                </a:solidFill>
              </a:rPr>
              <a:t>fath</a:t>
            </a:r>
            <a:r>
              <a:rPr lang="en-GB" dirty="0">
                <a:solidFill>
                  <a:srgbClr val="0070C0"/>
                </a:solidFill>
              </a:rPr>
              <a:t>, neu yr </a:t>
            </a:r>
            <a:r>
              <a:rPr lang="en-GB" dirty="0" err="1">
                <a:solidFill>
                  <a:srgbClr val="0070C0"/>
                </a:solidFill>
              </a:rPr>
              <a:t>ydym</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cael</a:t>
            </a:r>
            <a:r>
              <a:rPr lang="en-GB" dirty="0">
                <a:solidFill>
                  <a:srgbClr val="0070C0"/>
                </a:solidFill>
              </a:rPr>
              <a:t> </a:t>
            </a:r>
            <a:r>
              <a:rPr lang="en-GB" dirty="0" err="1">
                <a:solidFill>
                  <a:srgbClr val="0070C0"/>
                </a:solidFill>
              </a:rPr>
              <a:t>anhawster</a:t>
            </a:r>
            <a:r>
              <a:rPr lang="en-GB" dirty="0">
                <a:solidFill>
                  <a:srgbClr val="0070C0"/>
                </a:solidFill>
              </a:rPr>
              <a:t> </a:t>
            </a:r>
            <a:r>
              <a:rPr lang="en-GB" dirty="0" err="1">
                <a:solidFill>
                  <a:srgbClr val="0070C0"/>
                </a:solidFill>
              </a:rPr>
              <a:t>gyda</a:t>
            </a:r>
            <a:r>
              <a:rPr lang="en-GB" dirty="0">
                <a:solidFill>
                  <a:srgbClr val="0070C0"/>
                </a:solidFill>
              </a:rPr>
              <a:t> </a:t>
            </a:r>
            <a:r>
              <a:rPr lang="en-GB" dirty="0" err="1">
                <a:solidFill>
                  <a:srgbClr val="0070C0"/>
                </a:solidFill>
              </a:rPr>
              <a:t>nhw</a:t>
            </a:r>
            <a:r>
              <a:rPr lang="en-GB" dirty="0">
                <a:solidFill>
                  <a:srgbClr val="0070C0"/>
                </a:solidFill>
              </a:rPr>
              <a:t>:</a:t>
            </a:r>
          </a:p>
          <a:p>
            <a:endParaRPr lang="en-GB" dirty="0">
              <a:solidFill>
                <a:srgbClr val="0070C0"/>
              </a:solidFill>
            </a:endParaRPr>
          </a:p>
          <a:p>
            <a:r>
              <a:rPr lang="en-GB" dirty="0">
                <a:solidFill>
                  <a:srgbClr val="0070C0"/>
                </a:solidFill>
              </a:rPr>
              <a:t>Mae Dewey (1966, t. 122) </a:t>
            </a:r>
            <a:r>
              <a:rPr lang="en-GB" dirty="0" err="1">
                <a:solidFill>
                  <a:srgbClr val="0070C0"/>
                </a:solidFill>
              </a:rPr>
              <a:t>yn</a:t>
            </a:r>
            <a:r>
              <a:rPr lang="en-GB" dirty="0">
                <a:solidFill>
                  <a:srgbClr val="0070C0"/>
                </a:solidFill>
              </a:rPr>
              <a:t> </a:t>
            </a:r>
            <a:r>
              <a:rPr lang="en-GB" dirty="0" err="1">
                <a:solidFill>
                  <a:srgbClr val="0070C0"/>
                </a:solidFill>
              </a:rPr>
              <a:t>sylwi</a:t>
            </a:r>
            <a:r>
              <a:rPr lang="en-GB" dirty="0">
                <a:solidFill>
                  <a:srgbClr val="0070C0"/>
                </a:solidFill>
              </a:rPr>
              <a:t> bod </a:t>
            </a:r>
            <a:r>
              <a:rPr lang="en-GB" dirty="0" err="1">
                <a:solidFill>
                  <a:srgbClr val="0070C0"/>
                </a:solidFill>
              </a:rPr>
              <a:t>meddwl</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dechrau</a:t>
            </a:r>
            <a:r>
              <a:rPr lang="en-GB" dirty="0">
                <a:solidFill>
                  <a:srgbClr val="0070C0"/>
                </a:solidFill>
              </a:rPr>
              <a:t> </a:t>
            </a:r>
            <a:r>
              <a:rPr lang="en-GB" dirty="0" err="1">
                <a:solidFill>
                  <a:srgbClr val="0070C0"/>
                </a:solidFill>
              </a:rPr>
              <a:t>yn</a:t>
            </a:r>
            <a:r>
              <a:rPr lang="en-GB" dirty="0">
                <a:solidFill>
                  <a:srgbClr val="0070C0"/>
                </a:solidFill>
              </a:rPr>
              <a:t> 'yr </a:t>
            </a:r>
            <a:r>
              <a:rPr lang="en-GB" dirty="0" err="1">
                <a:solidFill>
                  <a:srgbClr val="0070C0"/>
                </a:solidFill>
              </a:rPr>
              <a:t>hyn</a:t>
            </a:r>
            <a:r>
              <a:rPr lang="en-GB" dirty="0">
                <a:solidFill>
                  <a:srgbClr val="0070C0"/>
                </a:solidFill>
              </a:rPr>
              <a:t> y </a:t>
            </a:r>
            <a:r>
              <a:rPr lang="en-GB" dirty="0" err="1">
                <a:solidFill>
                  <a:srgbClr val="0070C0"/>
                </a:solidFill>
              </a:rPr>
              <a:t>gellir</a:t>
            </a:r>
            <a:r>
              <a:rPr lang="en-GB" dirty="0">
                <a:solidFill>
                  <a:srgbClr val="0070C0"/>
                </a:solidFill>
              </a:rPr>
              <a:t> </a:t>
            </a:r>
            <a:r>
              <a:rPr lang="en-GB" dirty="0" err="1">
                <a:solidFill>
                  <a:srgbClr val="0070C0"/>
                </a:solidFill>
              </a:rPr>
              <a:t>ei</a:t>
            </a:r>
            <a:r>
              <a:rPr lang="en-GB" dirty="0">
                <a:solidFill>
                  <a:srgbClr val="0070C0"/>
                </a:solidFill>
              </a:rPr>
              <a:t> </a:t>
            </a:r>
            <a:r>
              <a:rPr lang="en-GB" dirty="0" err="1">
                <a:solidFill>
                  <a:srgbClr val="0070C0"/>
                </a:solidFill>
              </a:rPr>
              <a:t>alw'n</a:t>
            </a:r>
            <a:r>
              <a:rPr lang="en-GB" dirty="0">
                <a:solidFill>
                  <a:srgbClr val="0070C0"/>
                </a:solidFill>
              </a:rPr>
              <a:t> </a:t>
            </a:r>
            <a:r>
              <a:rPr lang="en-GB" dirty="0" err="1">
                <a:solidFill>
                  <a:srgbClr val="0070C0"/>
                </a:solidFill>
              </a:rPr>
              <a:t>deg</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sefyllfa</a:t>
            </a:r>
            <a:r>
              <a:rPr lang="en-GB" dirty="0">
                <a:solidFill>
                  <a:srgbClr val="0070C0"/>
                </a:solidFill>
              </a:rPr>
              <a:t> </a:t>
            </a:r>
            <a:r>
              <a:rPr lang="en-GB" dirty="0" err="1">
                <a:solidFill>
                  <a:srgbClr val="0070C0"/>
                </a:solidFill>
              </a:rPr>
              <a:t>fforchog</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amwys</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cyflwyno</a:t>
            </a:r>
            <a:r>
              <a:rPr lang="en-GB" dirty="0">
                <a:solidFill>
                  <a:srgbClr val="0070C0"/>
                </a:solidFill>
              </a:rPr>
              <a:t> </a:t>
            </a:r>
            <a:r>
              <a:rPr lang="en-GB" dirty="0" err="1">
                <a:solidFill>
                  <a:srgbClr val="0070C0"/>
                </a:solidFill>
              </a:rPr>
              <a:t>penbleth</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cynnig</a:t>
            </a:r>
            <a:r>
              <a:rPr lang="en-GB" dirty="0">
                <a:solidFill>
                  <a:srgbClr val="0070C0"/>
                </a:solidFill>
              </a:rPr>
              <a:t> '</a:t>
            </a:r>
            <a:r>
              <a:rPr lang="en-GB" dirty="0" err="1">
                <a:solidFill>
                  <a:srgbClr val="0070C0"/>
                </a:solidFill>
              </a:rPr>
              <a:t>dewisiadau</a:t>
            </a:r>
            <a:r>
              <a:rPr lang="en-GB" dirty="0">
                <a:solidFill>
                  <a:srgbClr val="0070C0"/>
                </a:solidFill>
              </a:rPr>
              <a:t> </a:t>
            </a:r>
            <a:r>
              <a:rPr lang="en-GB" dirty="0" err="1">
                <a:solidFill>
                  <a:srgbClr val="0070C0"/>
                </a:solidFill>
              </a:rPr>
              <a:t>amgen</a:t>
            </a:r>
            <a:r>
              <a:rPr lang="en-GB" dirty="0">
                <a:solidFill>
                  <a:srgbClr val="0070C0"/>
                </a:solidFill>
              </a:rPr>
              <a:t>'.</a:t>
            </a:r>
          </a:p>
          <a:p>
            <a:endParaRPr lang="en-GB" dirty="0">
              <a:solidFill>
                <a:srgbClr val="0070C0"/>
              </a:solidFill>
            </a:endParaRPr>
          </a:p>
          <a:p>
            <a:r>
              <a:rPr lang="en-GB" dirty="0" err="1">
                <a:solidFill>
                  <a:srgbClr val="0070C0"/>
                </a:solidFill>
              </a:rPr>
              <a:t>Cofiwch</a:t>
            </a:r>
            <a:r>
              <a:rPr lang="en-GB" dirty="0">
                <a:solidFill>
                  <a:srgbClr val="0070C0"/>
                </a:solidFill>
              </a:rPr>
              <a:t> </a:t>
            </a:r>
            <a:r>
              <a:rPr lang="en-GB" dirty="0" err="1">
                <a:solidFill>
                  <a:srgbClr val="0070C0"/>
                </a:solidFill>
              </a:rPr>
              <a:t>ddechrau</a:t>
            </a:r>
            <a:r>
              <a:rPr lang="en-GB" dirty="0">
                <a:solidFill>
                  <a:srgbClr val="0070C0"/>
                </a:solidFill>
              </a:rPr>
              <a:t> </a:t>
            </a:r>
            <a:r>
              <a:rPr lang="en-GB" dirty="0" err="1">
                <a:solidFill>
                  <a:srgbClr val="0070C0"/>
                </a:solidFill>
              </a:rPr>
              <a:t>eich</a:t>
            </a:r>
            <a:r>
              <a:rPr lang="en-GB" dirty="0">
                <a:solidFill>
                  <a:srgbClr val="0070C0"/>
                </a:solidFill>
              </a:rPr>
              <a:t> </a:t>
            </a:r>
            <a:r>
              <a:rPr lang="en-GB" dirty="0" err="1">
                <a:solidFill>
                  <a:srgbClr val="0070C0"/>
                </a:solidFill>
              </a:rPr>
              <a:t>cyfrifon</a:t>
            </a:r>
            <a:r>
              <a:rPr lang="en-GB" dirty="0">
                <a:solidFill>
                  <a:srgbClr val="0070C0"/>
                </a:solidFill>
              </a:rPr>
              <a:t> </a:t>
            </a:r>
            <a:r>
              <a:rPr lang="en-GB" dirty="0" err="1">
                <a:solidFill>
                  <a:srgbClr val="0070C0"/>
                </a:solidFill>
              </a:rPr>
              <a:t>myfyriol</a:t>
            </a:r>
            <a:r>
              <a:rPr lang="en-GB" dirty="0">
                <a:solidFill>
                  <a:srgbClr val="0070C0"/>
                </a:solidFill>
              </a:rPr>
              <a:t> </a:t>
            </a:r>
            <a:r>
              <a:rPr lang="en-GB" dirty="0" err="1">
                <a:solidFill>
                  <a:srgbClr val="0070C0"/>
                </a:solidFill>
              </a:rPr>
              <a:t>gyda</a:t>
            </a:r>
            <a:r>
              <a:rPr lang="en-GB" dirty="0">
                <a:solidFill>
                  <a:srgbClr val="0070C0"/>
                </a:solidFill>
              </a:rPr>
              <a:t> '</a:t>
            </a:r>
            <a:r>
              <a:rPr lang="en-GB" dirty="0" err="1">
                <a:solidFill>
                  <a:srgbClr val="0070C0"/>
                </a:solidFill>
              </a:rPr>
              <a:t>digwyddiad</a:t>
            </a:r>
            <a:r>
              <a:rPr lang="en-GB" dirty="0">
                <a:solidFill>
                  <a:srgbClr val="0070C0"/>
                </a:solidFill>
              </a:rPr>
              <a:t> </a:t>
            </a:r>
            <a:r>
              <a:rPr lang="en-GB" dirty="0" err="1">
                <a:solidFill>
                  <a:srgbClr val="0070C0"/>
                </a:solidFill>
              </a:rPr>
              <a:t>critigol</a:t>
            </a:r>
            <a:r>
              <a:rPr lang="en-GB" dirty="0">
                <a:solidFill>
                  <a:srgbClr val="0070C0"/>
                </a:solidFill>
              </a:rPr>
              <a:t>' o </a:t>
            </a:r>
            <a:r>
              <a:rPr lang="en-GB" dirty="0" err="1">
                <a:solidFill>
                  <a:srgbClr val="0070C0"/>
                </a:solidFill>
              </a:rPr>
              <a:t>ryw</a:t>
            </a:r>
            <a:r>
              <a:rPr lang="en-GB" dirty="0">
                <a:solidFill>
                  <a:srgbClr val="0070C0"/>
                </a:solidFill>
              </a:rPr>
              <a:t> </a:t>
            </a:r>
            <a:r>
              <a:rPr lang="en-GB" dirty="0" err="1">
                <a:solidFill>
                  <a:srgbClr val="0070C0"/>
                </a:solidFill>
              </a:rPr>
              <a:t>fath</a:t>
            </a:r>
            <a:r>
              <a:rPr lang="en-GB" dirty="0">
                <a:solidFill>
                  <a:srgbClr val="0070C0"/>
                </a:solidFill>
              </a:rPr>
              <a:t>. Gall </a:t>
            </a:r>
            <a:r>
              <a:rPr lang="en-GB" dirty="0" err="1">
                <a:solidFill>
                  <a:srgbClr val="0070C0"/>
                </a:solidFill>
              </a:rPr>
              <a:t>fod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gadarnhaol</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rhywbeth</a:t>
            </a:r>
            <a:r>
              <a:rPr lang="en-GB" dirty="0">
                <a:solidFill>
                  <a:srgbClr val="0070C0"/>
                </a:solidFill>
              </a:rPr>
              <a:t> </a:t>
            </a:r>
            <a:r>
              <a:rPr lang="en-GB" dirty="0" err="1">
                <a:solidFill>
                  <a:srgbClr val="0070C0"/>
                </a:solidFill>
              </a:rPr>
              <a:t>negyddol</a:t>
            </a:r>
            <a:r>
              <a:rPr lang="en-GB" dirty="0">
                <a:solidFill>
                  <a:srgbClr val="0070C0"/>
                </a:solidFill>
              </a:rPr>
              <a:t>, </a:t>
            </a:r>
            <a:r>
              <a:rPr lang="en-GB" dirty="0" err="1">
                <a:solidFill>
                  <a:srgbClr val="0070C0"/>
                </a:solidFill>
              </a:rPr>
              <a:t>neu'n</a:t>
            </a:r>
            <a:r>
              <a:rPr lang="en-GB" dirty="0">
                <a:solidFill>
                  <a:srgbClr val="0070C0"/>
                </a:solidFill>
              </a:rPr>
              <a:t> </a:t>
            </a:r>
            <a:r>
              <a:rPr lang="en-GB" dirty="0" err="1">
                <a:solidFill>
                  <a:srgbClr val="0070C0"/>
                </a:solidFill>
              </a:rPr>
              <a:t>rhywbeth</a:t>
            </a:r>
            <a:r>
              <a:rPr lang="en-GB" dirty="0">
                <a:solidFill>
                  <a:srgbClr val="0070C0"/>
                </a:solidFill>
              </a:rPr>
              <a:t> yr </a:t>
            </a:r>
            <a:r>
              <a:rPr lang="en-GB" dirty="0" err="1">
                <a:solidFill>
                  <a:srgbClr val="0070C0"/>
                </a:solidFill>
              </a:rPr>
              <a:t>hoffech</a:t>
            </a:r>
            <a:r>
              <a:rPr lang="en-GB" dirty="0">
                <a:solidFill>
                  <a:srgbClr val="0070C0"/>
                </a:solidFill>
              </a:rPr>
              <a:t> </a:t>
            </a:r>
            <a:r>
              <a:rPr lang="en-GB" dirty="0" err="1">
                <a:solidFill>
                  <a:srgbClr val="0070C0"/>
                </a:solidFill>
              </a:rPr>
              <a:t>ei</a:t>
            </a:r>
            <a:r>
              <a:rPr lang="en-GB" dirty="0">
                <a:solidFill>
                  <a:srgbClr val="0070C0"/>
                </a:solidFill>
              </a:rPr>
              <a:t> </a:t>
            </a:r>
            <a:r>
              <a:rPr lang="en-GB" dirty="0" err="1">
                <a:solidFill>
                  <a:srgbClr val="0070C0"/>
                </a:solidFill>
              </a:rPr>
              <a:t>wybod</a:t>
            </a:r>
            <a:r>
              <a:rPr lang="en-GB" dirty="0">
                <a:solidFill>
                  <a:srgbClr val="0070C0"/>
                </a:solidFill>
              </a:rPr>
              <a:t> </a:t>
            </a:r>
            <a:r>
              <a:rPr lang="en-GB" dirty="0" err="1">
                <a:solidFill>
                  <a:srgbClr val="0070C0"/>
                </a:solidFill>
              </a:rPr>
              <a:t>a'i</a:t>
            </a:r>
            <a:r>
              <a:rPr lang="en-GB" dirty="0">
                <a:solidFill>
                  <a:srgbClr val="0070C0"/>
                </a:solidFill>
              </a:rPr>
              <a:t> </a:t>
            </a:r>
            <a:r>
              <a:rPr lang="en-GB" dirty="0" err="1">
                <a:solidFill>
                  <a:srgbClr val="0070C0"/>
                </a:solidFill>
              </a:rPr>
              <a:t>ddeall</a:t>
            </a:r>
            <a:r>
              <a:rPr lang="en-GB" dirty="0">
                <a:solidFill>
                  <a:srgbClr val="0070C0"/>
                </a:solidFill>
              </a:rPr>
              <a:t> </a:t>
            </a:r>
            <a:r>
              <a:rPr lang="en-GB" dirty="0" err="1">
                <a:solidFill>
                  <a:srgbClr val="0070C0"/>
                </a:solidFill>
              </a:rPr>
              <a:t>mwy</a:t>
            </a:r>
            <a:r>
              <a:rPr lang="en-GB" dirty="0">
                <a:solidFill>
                  <a:srgbClr val="0070C0"/>
                </a:solidFill>
              </a:rPr>
              <a:t> </a:t>
            </a:r>
            <a:r>
              <a:rPr lang="en-GB" dirty="0" err="1">
                <a:solidFill>
                  <a:srgbClr val="0070C0"/>
                </a:solidFill>
              </a:rPr>
              <a:t>amdano</a:t>
            </a:r>
            <a:r>
              <a:rPr lang="en-GB" dirty="0">
                <a:solidFill>
                  <a:srgbClr val="0070C0"/>
                </a:solidFill>
              </a:rPr>
              <a:t>.</a:t>
            </a:r>
          </a:p>
        </p:txBody>
      </p:sp>
    </p:spTree>
    <p:extLst>
      <p:ext uri="{BB962C8B-B14F-4D97-AF65-F5344CB8AC3E}">
        <p14:creationId xmlns:p14="http://schemas.microsoft.com/office/powerpoint/2010/main" val="7368293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dirty="0" err="1">
                <a:solidFill>
                  <a:srgbClr val="0070C0"/>
                </a:solidFill>
              </a:rPr>
              <a:t>Materion</a:t>
            </a:r>
            <a:r>
              <a:rPr lang="en-GB" altLang="en-US" dirty="0">
                <a:solidFill>
                  <a:srgbClr val="0070C0"/>
                </a:solidFill>
              </a:rPr>
              <a:t> o </a:t>
            </a:r>
            <a:r>
              <a:rPr lang="en-GB" altLang="en-US" dirty="0" err="1">
                <a:solidFill>
                  <a:srgbClr val="0070C0"/>
                </a:solidFill>
              </a:rPr>
              <a:t>ymarfer</a:t>
            </a:r>
            <a:r>
              <a:rPr lang="en-GB" altLang="en-US" dirty="0">
                <a:solidFill>
                  <a:srgbClr val="0070C0"/>
                </a:solidFill>
              </a:rPr>
              <a:t>/ </a:t>
            </a:r>
            <a:r>
              <a:rPr lang="en-GB" altLang="en-US" dirty="0"/>
              <a:t>Issues from practice</a:t>
            </a:r>
          </a:p>
        </p:txBody>
      </p:sp>
      <p:sp>
        <p:nvSpPr>
          <p:cNvPr id="11267" name="Rectangle 3"/>
          <p:cNvSpPr>
            <a:spLocks noGrp="1" noChangeArrowheads="1"/>
          </p:cNvSpPr>
          <p:nvPr>
            <p:ph type="body" idx="1"/>
          </p:nvPr>
        </p:nvSpPr>
        <p:spPr/>
        <p:txBody>
          <a:bodyPr>
            <a:normAutofit fontScale="92500" lnSpcReduction="20000"/>
          </a:bodyPr>
          <a:lstStyle/>
          <a:p>
            <a:pPr eaLnBrk="1" hangingPunct="1"/>
            <a:r>
              <a:rPr lang="en-GB" altLang="en-US" dirty="0" err="1">
                <a:solidFill>
                  <a:srgbClr val="0070C0"/>
                </a:solidFill>
              </a:rPr>
              <a:t>Ymarfer</a:t>
            </a:r>
            <a:r>
              <a:rPr lang="en-GB" altLang="en-US" dirty="0">
                <a:solidFill>
                  <a:srgbClr val="0070C0"/>
                </a:solidFill>
              </a:rPr>
              <a:t> </a:t>
            </a:r>
            <a:r>
              <a:rPr lang="en-GB" altLang="en-US" dirty="0" err="1">
                <a:solidFill>
                  <a:srgbClr val="0070C0"/>
                </a:solidFill>
              </a:rPr>
              <a:t>myfyriol</a:t>
            </a:r>
            <a:r>
              <a:rPr lang="en-GB" altLang="en-US" dirty="0">
                <a:solidFill>
                  <a:srgbClr val="0070C0"/>
                </a:solidFill>
              </a:rPr>
              <a:t> – </a:t>
            </a:r>
            <a:r>
              <a:rPr lang="en-GB" altLang="en-US" dirty="0" err="1">
                <a:solidFill>
                  <a:srgbClr val="0070C0"/>
                </a:solidFill>
              </a:rPr>
              <a:t>beth</a:t>
            </a:r>
            <a:r>
              <a:rPr lang="en-GB" altLang="en-US" dirty="0">
                <a:solidFill>
                  <a:srgbClr val="0070C0"/>
                </a:solidFill>
              </a:rPr>
              <a:t> </a:t>
            </a:r>
            <a:r>
              <a:rPr lang="en-GB" altLang="en-US" dirty="0" err="1">
                <a:solidFill>
                  <a:srgbClr val="0070C0"/>
                </a:solidFill>
              </a:rPr>
              <a:t>mae</a:t>
            </a:r>
            <a:r>
              <a:rPr lang="en-GB" altLang="en-US" dirty="0">
                <a:solidFill>
                  <a:srgbClr val="0070C0"/>
                </a:solidFill>
              </a:rPr>
              <a:t> </a:t>
            </a:r>
            <a:r>
              <a:rPr lang="en-GB" altLang="en-US" dirty="0" err="1">
                <a:solidFill>
                  <a:srgbClr val="0070C0"/>
                </a:solidFill>
              </a:rPr>
              <a:t>hynny'n</a:t>
            </a:r>
            <a:r>
              <a:rPr lang="en-GB" altLang="en-US" dirty="0">
                <a:solidFill>
                  <a:srgbClr val="0070C0"/>
                </a:solidFill>
              </a:rPr>
              <a:t> </a:t>
            </a:r>
            <a:r>
              <a:rPr lang="en-GB" altLang="en-US" dirty="0" err="1">
                <a:solidFill>
                  <a:srgbClr val="0070C0"/>
                </a:solidFill>
              </a:rPr>
              <a:t>ei</a:t>
            </a:r>
            <a:r>
              <a:rPr lang="en-GB" altLang="en-US" dirty="0">
                <a:solidFill>
                  <a:srgbClr val="0070C0"/>
                </a:solidFill>
              </a:rPr>
              <a:t> </a:t>
            </a:r>
            <a:r>
              <a:rPr lang="en-GB" altLang="en-US" dirty="0" err="1">
                <a:solidFill>
                  <a:srgbClr val="0070C0"/>
                </a:solidFill>
              </a:rPr>
              <a:t>olygu</a:t>
            </a:r>
            <a:r>
              <a:rPr lang="en-GB" altLang="en-US" dirty="0">
                <a:solidFill>
                  <a:srgbClr val="0070C0"/>
                </a:solidFill>
              </a:rPr>
              <a:t>?</a:t>
            </a:r>
          </a:p>
          <a:p>
            <a:pPr eaLnBrk="1" hangingPunct="1"/>
            <a:endParaRPr lang="en-GB" altLang="en-US" dirty="0">
              <a:solidFill>
                <a:srgbClr val="0070C0"/>
              </a:solidFill>
            </a:endParaRPr>
          </a:p>
          <a:p>
            <a:pPr eaLnBrk="1" hangingPunct="1"/>
            <a:r>
              <a:rPr lang="en-GB" altLang="en-US" dirty="0">
                <a:solidFill>
                  <a:srgbClr val="0070C0"/>
                </a:solidFill>
              </a:rPr>
              <a:t>Mae Moon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diffinio</a:t>
            </a:r>
            <a:r>
              <a:rPr lang="en-GB" altLang="en-US" dirty="0">
                <a:solidFill>
                  <a:srgbClr val="0070C0"/>
                </a:solidFill>
              </a:rPr>
              <a:t> </a:t>
            </a:r>
            <a:r>
              <a:rPr lang="en-GB" altLang="en-US" dirty="0" err="1">
                <a:solidFill>
                  <a:srgbClr val="0070C0"/>
                </a:solidFill>
              </a:rPr>
              <a:t>ymarfer</a:t>
            </a:r>
            <a:r>
              <a:rPr lang="en-GB" altLang="en-US" dirty="0">
                <a:solidFill>
                  <a:srgbClr val="0070C0"/>
                </a:solidFill>
              </a:rPr>
              <a:t> </a:t>
            </a:r>
            <a:r>
              <a:rPr lang="en-GB" altLang="en-US" dirty="0" err="1">
                <a:solidFill>
                  <a:srgbClr val="0070C0"/>
                </a:solidFill>
              </a:rPr>
              <a:t>myfyriol</a:t>
            </a:r>
            <a:r>
              <a:rPr lang="en-GB" altLang="en-US" dirty="0">
                <a:solidFill>
                  <a:srgbClr val="0070C0"/>
                </a:solidFill>
              </a:rPr>
              <a:t> </a:t>
            </a:r>
            <a:r>
              <a:rPr lang="en-GB" altLang="en-US" dirty="0" err="1">
                <a:solidFill>
                  <a:srgbClr val="0070C0"/>
                </a:solidFill>
              </a:rPr>
              <a:t>fel</a:t>
            </a:r>
            <a:r>
              <a:rPr lang="en-GB" altLang="en-US" dirty="0">
                <a:solidFill>
                  <a:srgbClr val="0070C0"/>
                </a:solidFill>
              </a:rPr>
              <a:t> "set o </a:t>
            </a:r>
            <a:r>
              <a:rPr lang="en-GB" altLang="en-US" dirty="0" err="1">
                <a:solidFill>
                  <a:srgbClr val="0070C0"/>
                </a:solidFill>
              </a:rPr>
              <a:t>alluoedd</a:t>
            </a:r>
            <a:r>
              <a:rPr lang="en-GB" altLang="en-US" dirty="0">
                <a:solidFill>
                  <a:srgbClr val="0070C0"/>
                </a:solidFill>
              </a:rPr>
              <a:t> a </a:t>
            </a:r>
            <a:r>
              <a:rPr lang="en-GB" altLang="en-US" dirty="0" err="1">
                <a:solidFill>
                  <a:srgbClr val="0070C0"/>
                </a:solidFill>
              </a:rPr>
              <a:t>sgiliau</a:t>
            </a:r>
            <a:r>
              <a:rPr lang="en-GB" altLang="en-US" dirty="0">
                <a:solidFill>
                  <a:srgbClr val="0070C0"/>
                </a:solidFill>
              </a:rPr>
              <a:t>, </a:t>
            </a:r>
            <a:r>
              <a:rPr lang="en-GB" altLang="en-US" dirty="0" err="1">
                <a:solidFill>
                  <a:srgbClr val="0070C0"/>
                </a:solidFill>
              </a:rPr>
              <a:t>i</a:t>
            </a:r>
            <a:r>
              <a:rPr lang="en-GB" altLang="en-US" dirty="0">
                <a:solidFill>
                  <a:srgbClr val="0070C0"/>
                </a:solidFill>
              </a:rPr>
              <a:t> </a:t>
            </a:r>
            <a:r>
              <a:rPr lang="en-GB" altLang="en-US" dirty="0" err="1">
                <a:solidFill>
                  <a:srgbClr val="0070C0"/>
                </a:solidFill>
              </a:rPr>
              <a:t>ddangos</a:t>
            </a:r>
            <a:r>
              <a:rPr lang="en-GB" altLang="en-US" dirty="0">
                <a:solidFill>
                  <a:srgbClr val="0070C0"/>
                </a:solidFill>
              </a:rPr>
              <a:t> </a:t>
            </a:r>
            <a:r>
              <a:rPr lang="en-GB" altLang="en-US" dirty="0" err="1">
                <a:solidFill>
                  <a:srgbClr val="0070C0"/>
                </a:solidFill>
              </a:rPr>
              <a:t>cymryd</a:t>
            </a:r>
            <a:r>
              <a:rPr lang="en-GB" altLang="en-US" dirty="0">
                <a:solidFill>
                  <a:srgbClr val="0070C0"/>
                </a:solidFill>
              </a:rPr>
              <a:t> </a:t>
            </a:r>
            <a:r>
              <a:rPr lang="en-GB" altLang="en-US" dirty="0" err="1">
                <a:solidFill>
                  <a:srgbClr val="0070C0"/>
                </a:solidFill>
              </a:rPr>
              <a:t>safbwynt</a:t>
            </a:r>
            <a:r>
              <a:rPr lang="en-GB" altLang="en-US" dirty="0">
                <a:solidFill>
                  <a:srgbClr val="0070C0"/>
                </a:solidFill>
              </a:rPr>
              <a:t> </a:t>
            </a:r>
            <a:r>
              <a:rPr lang="en-GB" altLang="en-US" dirty="0" err="1">
                <a:solidFill>
                  <a:srgbClr val="0070C0"/>
                </a:solidFill>
              </a:rPr>
              <a:t>beirniadol</a:t>
            </a:r>
            <a:r>
              <a:rPr lang="en-GB" altLang="en-US" dirty="0">
                <a:solidFill>
                  <a:srgbClr val="0070C0"/>
                </a:solidFill>
              </a:rPr>
              <a:t>, </a:t>
            </a:r>
            <a:r>
              <a:rPr lang="en-GB" altLang="en-US" dirty="0" err="1">
                <a:solidFill>
                  <a:srgbClr val="0070C0"/>
                </a:solidFill>
              </a:rPr>
              <a:t>cyfeiriadedd</a:t>
            </a:r>
            <a:r>
              <a:rPr lang="en-GB" altLang="en-US" dirty="0">
                <a:solidFill>
                  <a:srgbClr val="0070C0"/>
                </a:solidFill>
              </a:rPr>
              <a:t> at </a:t>
            </a:r>
            <a:r>
              <a:rPr lang="en-GB" altLang="en-US" dirty="0" err="1">
                <a:solidFill>
                  <a:srgbClr val="0070C0"/>
                </a:solidFill>
              </a:rPr>
              <a:t>ddatrys</a:t>
            </a:r>
            <a:r>
              <a:rPr lang="en-GB" altLang="en-US" dirty="0">
                <a:solidFill>
                  <a:srgbClr val="0070C0"/>
                </a:solidFill>
              </a:rPr>
              <a:t> </a:t>
            </a:r>
            <a:r>
              <a:rPr lang="en-GB" altLang="en-US" dirty="0" err="1">
                <a:solidFill>
                  <a:srgbClr val="0070C0"/>
                </a:solidFill>
              </a:rPr>
              <a:t>problemau</a:t>
            </a:r>
            <a:r>
              <a:rPr lang="en-GB" altLang="en-US" dirty="0">
                <a:solidFill>
                  <a:srgbClr val="0070C0"/>
                </a:solidFill>
              </a:rPr>
              <a:t> neu </a:t>
            </a:r>
            <a:r>
              <a:rPr lang="en-GB" altLang="en-US" dirty="0" err="1">
                <a:solidFill>
                  <a:srgbClr val="0070C0"/>
                </a:solidFill>
              </a:rPr>
              <a:t>gyflwr</a:t>
            </a:r>
            <a:r>
              <a:rPr lang="en-GB" altLang="en-US" dirty="0">
                <a:solidFill>
                  <a:srgbClr val="0070C0"/>
                </a:solidFill>
              </a:rPr>
              <a:t> </a:t>
            </a:r>
            <a:r>
              <a:rPr lang="en-GB" altLang="en-US" dirty="0" err="1">
                <a:solidFill>
                  <a:srgbClr val="0070C0"/>
                </a:solidFill>
              </a:rPr>
              <a:t>meddwl</a:t>
            </a:r>
            <a:r>
              <a:rPr lang="en-GB" altLang="en-US" dirty="0">
                <a:solidFill>
                  <a:srgbClr val="0070C0"/>
                </a:solidFill>
              </a:rPr>
              <a:t>" (Moon, 1999, t. 63).</a:t>
            </a:r>
          </a:p>
          <a:p>
            <a:pPr marL="0" indent="0" eaLnBrk="1" hangingPunct="1">
              <a:buNone/>
            </a:pPr>
            <a:endParaRPr lang="en-GB" altLang="en-US" dirty="0"/>
          </a:p>
          <a:p>
            <a:pPr eaLnBrk="1" hangingPunct="1"/>
            <a:r>
              <a:rPr lang="en-GB" altLang="en-US" dirty="0"/>
              <a:t>Reflective practice – what does that mean?</a:t>
            </a:r>
          </a:p>
          <a:p>
            <a:pPr eaLnBrk="1" hangingPunct="1"/>
            <a:endParaRPr lang="en-GB" altLang="en-US" sz="1600" dirty="0"/>
          </a:p>
          <a:p>
            <a:pPr lvl="1" eaLnBrk="1" hangingPunct="1"/>
            <a:r>
              <a:rPr lang="en-GB" altLang="en-US" dirty="0"/>
              <a:t>Moon defines reflective practice as "a set of abilities and skills, to indicate the taking of a critical stance, an orientation to problem solving or a state of mind" (Moon, 1999, p. 63). </a:t>
            </a:r>
          </a:p>
        </p:txBody>
      </p:sp>
    </p:spTree>
    <p:extLst>
      <p:ext uri="{BB962C8B-B14F-4D97-AF65-F5344CB8AC3E}">
        <p14:creationId xmlns:p14="http://schemas.microsoft.com/office/powerpoint/2010/main" val="22850324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58219" y="197981"/>
            <a:ext cx="11481847" cy="1325563"/>
          </a:xfrm>
        </p:spPr>
        <p:txBody>
          <a:bodyPr/>
          <a:lstStyle/>
          <a:p>
            <a:pPr eaLnBrk="1" hangingPunct="1"/>
            <a:r>
              <a:rPr lang="en-GB" altLang="en-US" sz="3200" dirty="0"/>
              <a:t>Model 1 Gibbs model of reflection (1988)</a:t>
            </a:r>
          </a:p>
        </p:txBody>
      </p:sp>
      <p:grpSp>
        <p:nvGrpSpPr>
          <p:cNvPr id="12291" name="Group 21"/>
          <p:cNvGrpSpPr>
            <a:grpSpLocks/>
          </p:cNvGrpSpPr>
          <p:nvPr/>
        </p:nvGrpSpPr>
        <p:grpSpPr bwMode="auto">
          <a:xfrm>
            <a:off x="1631950" y="1268413"/>
            <a:ext cx="8464550" cy="4964112"/>
            <a:chOff x="1440" y="3057"/>
            <a:chExt cx="12399" cy="7098"/>
          </a:xfrm>
        </p:grpSpPr>
        <p:sp>
          <p:nvSpPr>
            <p:cNvPr id="12293" name="AutoShape 22"/>
            <p:cNvSpPr>
              <a:spLocks noChangeArrowheads="1"/>
            </p:cNvSpPr>
            <p:nvPr/>
          </p:nvSpPr>
          <p:spPr bwMode="auto">
            <a:xfrm>
              <a:off x="3240" y="3597"/>
              <a:ext cx="8640" cy="5940"/>
            </a:xfrm>
            <a:prstGeom prst="roundRect">
              <a:avLst>
                <a:gd name="adj" fmla="val 16667"/>
              </a:avLst>
            </a:prstGeom>
            <a:noFill/>
            <a:ln w="3175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294" name="_s1039"/>
            <p:cNvSpPr>
              <a:spLocks noChangeArrowheads="1"/>
            </p:cNvSpPr>
            <p:nvPr/>
          </p:nvSpPr>
          <p:spPr bwMode="auto">
            <a:xfrm>
              <a:off x="5940" y="3057"/>
              <a:ext cx="3143"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Description</a:t>
              </a:r>
            </a:p>
            <a:p>
              <a:pPr algn="ctr" eaLnBrk="1" hangingPunct="1"/>
              <a:r>
                <a:rPr lang="en-GB" altLang="en-US">
                  <a:solidFill>
                    <a:srgbClr val="000000"/>
                  </a:solidFill>
                </a:rPr>
                <a:t>What happened?</a:t>
              </a:r>
              <a:endParaRPr lang="en-GB" altLang="en-US"/>
            </a:p>
          </p:txBody>
        </p:sp>
        <p:sp>
          <p:nvSpPr>
            <p:cNvPr id="12295" name="_s1039"/>
            <p:cNvSpPr>
              <a:spLocks noChangeArrowheads="1"/>
            </p:cNvSpPr>
            <p:nvPr/>
          </p:nvSpPr>
          <p:spPr bwMode="auto">
            <a:xfrm>
              <a:off x="10080" y="4137"/>
              <a:ext cx="3759"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Feelings</a:t>
              </a:r>
            </a:p>
            <a:p>
              <a:pPr algn="ctr" eaLnBrk="1" hangingPunct="1"/>
              <a:r>
                <a:rPr lang="en-GB" altLang="en-US">
                  <a:solidFill>
                    <a:srgbClr val="000000"/>
                  </a:solidFill>
                </a:rPr>
                <a:t>What were you </a:t>
              </a:r>
            </a:p>
            <a:p>
              <a:pPr algn="ctr" eaLnBrk="1" hangingPunct="1"/>
              <a:r>
                <a:rPr lang="en-GB" altLang="en-US">
                  <a:solidFill>
                    <a:srgbClr val="000000"/>
                  </a:solidFill>
                </a:rPr>
                <a:t>thinking and feeling?</a:t>
              </a:r>
              <a:endParaRPr lang="en-GB" altLang="en-US"/>
            </a:p>
          </p:txBody>
        </p:sp>
        <p:sp>
          <p:nvSpPr>
            <p:cNvPr id="12296" name="Line 25"/>
            <p:cNvSpPr>
              <a:spLocks noChangeShapeType="1"/>
            </p:cNvSpPr>
            <p:nvPr/>
          </p:nvSpPr>
          <p:spPr bwMode="auto">
            <a:xfrm>
              <a:off x="10080" y="3597"/>
              <a:ext cx="180"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7" name="Line 26"/>
            <p:cNvSpPr>
              <a:spLocks noChangeShapeType="1"/>
            </p:cNvSpPr>
            <p:nvPr/>
          </p:nvSpPr>
          <p:spPr bwMode="auto">
            <a:xfrm flipH="1">
              <a:off x="11879" y="5937"/>
              <a:ext cx="1" cy="177"/>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8" name="_s1039"/>
            <p:cNvSpPr>
              <a:spLocks noChangeArrowheads="1"/>
            </p:cNvSpPr>
            <p:nvPr/>
          </p:nvSpPr>
          <p:spPr bwMode="auto">
            <a:xfrm>
              <a:off x="10080" y="6477"/>
              <a:ext cx="3606"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Evaluation</a:t>
              </a:r>
            </a:p>
            <a:p>
              <a:pPr algn="ctr" eaLnBrk="1" hangingPunct="1"/>
              <a:r>
                <a:rPr lang="en-GB" altLang="en-US">
                  <a:solidFill>
                    <a:srgbClr val="000000"/>
                  </a:solidFill>
                </a:rPr>
                <a:t>What was good and </a:t>
              </a:r>
            </a:p>
            <a:p>
              <a:pPr algn="ctr" eaLnBrk="1" hangingPunct="1"/>
              <a:r>
                <a:rPr lang="en-GB" altLang="en-US">
                  <a:solidFill>
                    <a:srgbClr val="000000"/>
                  </a:solidFill>
                </a:rPr>
                <a:t>bad about the </a:t>
              </a:r>
            </a:p>
            <a:p>
              <a:pPr algn="ctr" eaLnBrk="1" hangingPunct="1"/>
              <a:r>
                <a:rPr lang="en-GB" altLang="en-US">
                  <a:solidFill>
                    <a:srgbClr val="000000"/>
                  </a:solidFill>
                </a:rPr>
                <a:t>experience?</a:t>
              </a:r>
              <a:endParaRPr lang="en-GB" altLang="en-US"/>
            </a:p>
          </p:txBody>
        </p:sp>
        <p:sp>
          <p:nvSpPr>
            <p:cNvPr id="12299" name="_s1039"/>
            <p:cNvSpPr>
              <a:spLocks noChangeArrowheads="1"/>
            </p:cNvSpPr>
            <p:nvPr/>
          </p:nvSpPr>
          <p:spPr bwMode="auto">
            <a:xfrm>
              <a:off x="5760" y="8997"/>
              <a:ext cx="3987"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Analysis</a:t>
              </a:r>
            </a:p>
            <a:p>
              <a:pPr algn="ctr" eaLnBrk="1" hangingPunct="1"/>
              <a:r>
                <a:rPr lang="en-GB" altLang="en-US">
                  <a:solidFill>
                    <a:srgbClr val="000000"/>
                  </a:solidFill>
                </a:rPr>
                <a:t>What sense can you </a:t>
              </a:r>
            </a:p>
            <a:p>
              <a:pPr algn="ctr" eaLnBrk="1" hangingPunct="1"/>
              <a:r>
                <a:rPr lang="en-GB" altLang="en-US">
                  <a:solidFill>
                    <a:srgbClr val="000000"/>
                  </a:solidFill>
                </a:rPr>
                <a:t>make of the situation?</a:t>
              </a:r>
              <a:endParaRPr lang="en-GB" altLang="en-US"/>
            </a:p>
          </p:txBody>
        </p:sp>
        <p:sp>
          <p:nvSpPr>
            <p:cNvPr id="12300" name="Line 29"/>
            <p:cNvSpPr>
              <a:spLocks noChangeShapeType="1"/>
            </p:cNvSpPr>
            <p:nvPr/>
          </p:nvSpPr>
          <p:spPr bwMode="auto">
            <a:xfrm flipH="1">
              <a:off x="10620" y="953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1" name="_s1039"/>
            <p:cNvSpPr>
              <a:spLocks noChangeArrowheads="1"/>
            </p:cNvSpPr>
            <p:nvPr/>
          </p:nvSpPr>
          <p:spPr bwMode="auto">
            <a:xfrm>
              <a:off x="1440" y="7377"/>
              <a:ext cx="3682"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Conclusion</a:t>
              </a:r>
            </a:p>
            <a:p>
              <a:pPr algn="ctr" eaLnBrk="1" hangingPunct="1"/>
              <a:r>
                <a:rPr lang="en-GB" altLang="en-US">
                  <a:solidFill>
                    <a:srgbClr val="000000"/>
                  </a:solidFill>
                </a:rPr>
                <a:t>What else could you </a:t>
              </a:r>
            </a:p>
            <a:p>
              <a:pPr algn="ctr" eaLnBrk="1" hangingPunct="1"/>
              <a:r>
                <a:rPr lang="en-GB" altLang="en-US">
                  <a:solidFill>
                    <a:srgbClr val="000000"/>
                  </a:solidFill>
                </a:rPr>
                <a:t>have done?</a:t>
              </a:r>
              <a:endParaRPr lang="en-GB" altLang="en-US"/>
            </a:p>
          </p:txBody>
        </p:sp>
        <p:sp>
          <p:nvSpPr>
            <p:cNvPr id="12302" name="Line 31"/>
            <p:cNvSpPr>
              <a:spLocks noChangeShapeType="1"/>
            </p:cNvSpPr>
            <p:nvPr/>
          </p:nvSpPr>
          <p:spPr bwMode="auto">
            <a:xfrm flipH="1">
              <a:off x="4500" y="953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3" name="_s1039"/>
            <p:cNvSpPr>
              <a:spLocks noChangeArrowheads="1"/>
            </p:cNvSpPr>
            <p:nvPr/>
          </p:nvSpPr>
          <p:spPr bwMode="auto">
            <a:xfrm>
              <a:off x="1620" y="4497"/>
              <a:ext cx="3615" cy="16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Action Plan</a:t>
              </a:r>
            </a:p>
            <a:p>
              <a:pPr algn="ctr" eaLnBrk="1" hangingPunct="1"/>
              <a:r>
                <a:rPr lang="en-GB" altLang="en-US">
                  <a:solidFill>
                    <a:srgbClr val="000000"/>
                  </a:solidFill>
                </a:rPr>
                <a:t>If it arose again, </a:t>
              </a:r>
            </a:p>
            <a:p>
              <a:pPr algn="ctr" eaLnBrk="1" hangingPunct="1"/>
              <a:r>
                <a:rPr lang="en-GB" altLang="en-US">
                  <a:solidFill>
                    <a:srgbClr val="000000"/>
                  </a:solidFill>
                </a:rPr>
                <a:t>what would you do?</a:t>
              </a:r>
              <a:endParaRPr lang="en-GB" altLang="en-US"/>
            </a:p>
          </p:txBody>
        </p:sp>
        <p:sp>
          <p:nvSpPr>
            <p:cNvPr id="12304" name="Line 33"/>
            <p:cNvSpPr>
              <a:spLocks noChangeShapeType="1"/>
            </p:cNvSpPr>
            <p:nvPr/>
          </p:nvSpPr>
          <p:spPr bwMode="auto">
            <a:xfrm flipV="1">
              <a:off x="3240" y="6657"/>
              <a:ext cx="1" cy="18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5" name="Line 34"/>
            <p:cNvSpPr>
              <a:spLocks noChangeShapeType="1"/>
            </p:cNvSpPr>
            <p:nvPr/>
          </p:nvSpPr>
          <p:spPr bwMode="auto">
            <a:xfrm>
              <a:off x="4320" y="359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12292" name="Text Box 35"/>
          <p:cNvSpPr txBox="1">
            <a:spLocks noChangeArrowheads="1"/>
          </p:cNvSpPr>
          <p:nvPr/>
        </p:nvSpPr>
        <p:spPr bwMode="auto">
          <a:xfrm>
            <a:off x="8832851" y="6092826"/>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(Gibbs, 1988)</a:t>
            </a:r>
          </a:p>
        </p:txBody>
      </p:sp>
    </p:spTree>
    <p:extLst>
      <p:ext uri="{BB962C8B-B14F-4D97-AF65-F5344CB8AC3E}">
        <p14:creationId xmlns:p14="http://schemas.microsoft.com/office/powerpoint/2010/main" val="21061572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a:t>Kolb’s Learning Cycle (1984)</a:t>
            </a:r>
          </a:p>
        </p:txBody>
      </p:sp>
      <p:grpSp>
        <p:nvGrpSpPr>
          <p:cNvPr id="13315" name="Group 23"/>
          <p:cNvGrpSpPr>
            <a:grpSpLocks noChangeAspect="1"/>
          </p:cNvGrpSpPr>
          <p:nvPr/>
        </p:nvGrpSpPr>
        <p:grpSpPr bwMode="auto">
          <a:xfrm>
            <a:off x="1981200" y="800100"/>
            <a:ext cx="8686800" cy="6057900"/>
            <a:chOff x="1440" y="1797"/>
            <a:chExt cx="13680" cy="9540"/>
          </a:xfrm>
        </p:grpSpPr>
        <p:sp>
          <p:nvSpPr>
            <p:cNvPr id="13319" name="AutoShape 24"/>
            <p:cNvSpPr>
              <a:spLocks noChangeAspect="1" noChangeArrowheads="1"/>
            </p:cNvSpPr>
            <p:nvPr/>
          </p:nvSpPr>
          <p:spPr bwMode="auto">
            <a:xfrm>
              <a:off x="1440" y="1797"/>
              <a:ext cx="13680" cy="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3320" name="AutoShape 25"/>
            <p:cNvSpPr>
              <a:spLocks noChangeArrowheads="1"/>
            </p:cNvSpPr>
            <p:nvPr/>
          </p:nvSpPr>
          <p:spPr bwMode="auto">
            <a:xfrm>
              <a:off x="4500" y="3236"/>
              <a:ext cx="5220" cy="6481"/>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3321" name="Text Box 26"/>
            <p:cNvSpPr txBox="1">
              <a:spLocks noChangeArrowheads="1"/>
            </p:cNvSpPr>
            <p:nvPr/>
          </p:nvSpPr>
          <p:spPr bwMode="auto">
            <a:xfrm>
              <a:off x="5760" y="2697"/>
              <a:ext cx="2522" cy="126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Concrete experience</a:t>
              </a:r>
              <a:endParaRPr lang="en-GB" altLang="en-US"/>
            </a:p>
          </p:txBody>
        </p:sp>
        <p:sp>
          <p:nvSpPr>
            <p:cNvPr id="13322" name="Text Box 27"/>
            <p:cNvSpPr txBox="1">
              <a:spLocks noChangeArrowheads="1"/>
            </p:cNvSpPr>
            <p:nvPr/>
          </p:nvSpPr>
          <p:spPr bwMode="auto">
            <a:xfrm>
              <a:off x="8280" y="5397"/>
              <a:ext cx="3060" cy="144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Observations and</a:t>
              </a:r>
            </a:p>
            <a:p>
              <a:pPr algn="ctr" eaLnBrk="1" hangingPunct="1"/>
              <a:r>
                <a:rPr lang="en-GB" altLang="en-US" sz="2000"/>
                <a:t>reflections</a:t>
              </a:r>
              <a:endParaRPr lang="en-GB" altLang="en-US"/>
            </a:p>
          </p:txBody>
        </p:sp>
        <p:sp>
          <p:nvSpPr>
            <p:cNvPr id="13323" name="Text Box 28"/>
            <p:cNvSpPr txBox="1">
              <a:spLocks noChangeArrowheads="1"/>
            </p:cNvSpPr>
            <p:nvPr/>
          </p:nvSpPr>
          <p:spPr bwMode="auto">
            <a:xfrm>
              <a:off x="2880" y="5217"/>
              <a:ext cx="3060" cy="216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Testing implications of concepts in new situations</a:t>
              </a:r>
              <a:endParaRPr lang="en-GB" altLang="en-US"/>
            </a:p>
          </p:txBody>
        </p:sp>
        <p:sp>
          <p:nvSpPr>
            <p:cNvPr id="13324" name="Line 29"/>
            <p:cNvSpPr>
              <a:spLocks noChangeShapeType="1"/>
            </p:cNvSpPr>
            <p:nvPr/>
          </p:nvSpPr>
          <p:spPr bwMode="auto">
            <a:xfrm>
              <a:off x="9720" y="4677"/>
              <a:ext cx="1"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5" name="Line 30"/>
            <p:cNvSpPr>
              <a:spLocks noChangeShapeType="1"/>
            </p:cNvSpPr>
            <p:nvPr/>
          </p:nvSpPr>
          <p:spPr bwMode="auto">
            <a:xfrm>
              <a:off x="9720" y="8277"/>
              <a:ext cx="1"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6" name="Line 31"/>
            <p:cNvSpPr>
              <a:spLocks noChangeShapeType="1"/>
            </p:cNvSpPr>
            <p:nvPr/>
          </p:nvSpPr>
          <p:spPr bwMode="auto">
            <a:xfrm flipV="1">
              <a:off x="4500" y="8457"/>
              <a:ext cx="0"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13316" name="Text Box 32"/>
          <p:cNvSpPr txBox="1">
            <a:spLocks noChangeArrowheads="1"/>
          </p:cNvSpPr>
          <p:nvPr/>
        </p:nvSpPr>
        <p:spPr bwMode="auto">
          <a:xfrm>
            <a:off x="4440239" y="5013325"/>
            <a:ext cx="2173287"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Formation of abstract concepts and generalisations</a:t>
            </a:r>
            <a:endParaRPr lang="en-GB" altLang="en-US"/>
          </a:p>
        </p:txBody>
      </p:sp>
      <p:sp>
        <p:nvSpPr>
          <p:cNvPr id="13317" name="Line 34"/>
          <p:cNvSpPr>
            <a:spLocks noChangeShapeType="1"/>
          </p:cNvSpPr>
          <p:nvPr/>
        </p:nvSpPr>
        <p:spPr bwMode="auto">
          <a:xfrm flipV="1">
            <a:off x="3935413" y="2349500"/>
            <a:ext cx="0" cy="11430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18" name="Text Box 35"/>
          <p:cNvSpPr txBox="1">
            <a:spLocks noChangeArrowheads="1"/>
          </p:cNvSpPr>
          <p:nvPr/>
        </p:nvSpPr>
        <p:spPr bwMode="auto">
          <a:xfrm>
            <a:off x="7967664" y="5445126"/>
            <a:ext cx="21605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(Kolb, 1984)</a:t>
            </a:r>
          </a:p>
        </p:txBody>
      </p:sp>
    </p:spTree>
    <p:extLst>
      <p:ext uri="{BB962C8B-B14F-4D97-AF65-F5344CB8AC3E}">
        <p14:creationId xmlns:p14="http://schemas.microsoft.com/office/powerpoint/2010/main" val="4086329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981200" y="-100013"/>
            <a:ext cx="8229600" cy="1143001"/>
          </a:xfrm>
        </p:spPr>
        <p:txBody>
          <a:bodyPr/>
          <a:lstStyle/>
          <a:p>
            <a:pPr eaLnBrk="1" hangingPunct="1"/>
            <a:r>
              <a:rPr lang="en-GB" altLang="en-US" sz="2800"/>
              <a:t>Atkins and Murphy’s model of reflection (1994</a:t>
            </a:r>
            <a:r>
              <a:rPr lang="en-GB" altLang="en-US" sz="4000"/>
              <a:t>)</a:t>
            </a:r>
          </a:p>
        </p:txBody>
      </p:sp>
      <p:grpSp>
        <p:nvGrpSpPr>
          <p:cNvPr id="14339" name="Group 4"/>
          <p:cNvGrpSpPr>
            <a:grpSpLocks noChangeAspect="1"/>
          </p:cNvGrpSpPr>
          <p:nvPr/>
        </p:nvGrpSpPr>
        <p:grpSpPr bwMode="auto">
          <a:xfrm>
            <a:off x="1981200" y="361344"/>
            <a:ext cx="8686800" cy="6172200"/>
            <a:chOff x="1440" y="1977"/>
            <a:chExt cx="13680" cy="9720"/>
          </a:xfrm>
        </p:grpSpPr>
        <p:sp>
          <p:nvSpPr>
            <p:cNvPr id="14340" name="AutoShape 5"/>
            <p:cNvSpPr>
              <a:spLocks noChangeAspect="1" noChangeArrowheads="1"/>
            </p:cNvSpPr>
            <p:nvPr/>
          </p:nvSpPr>
          <p:spPr bwMode="auto">
            <a:xfrm>
              <a:off x="1440" y="1977"/>
              <a:ext cx="13680" cy="9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1" name="Line 6"/>
            <p:cNvSpPr>
              <a:spLocks noChangeShapeType="1"/>
            </p:cNvSpPr>
            <p:nvPr/>
          </p:nvSpPr>
          <p:spPr bwMode="auto">
            <a:xfrm flipV="1">
              <a:off x="4316" y="5937"/>
              <a:ext cx="4" cy="18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42" name="Line 7"/>
            <p:cNvSpPr>
              <a:spLocks noChangeShapeType="1"/>
            </p:cNvSpPr>
            <p:nvPr/>
          </p:nvSpPr>
          <p:spPr bwMode="auto">
            <a:xfrm flipV="1">
              <a:off x="5580" y="305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14343" name="Group 8"/>
            <p:cNvGrpSpPr>
              <a:grpSpLocks/>
            </p:cNvGrpSpPr>
            <p:nvPr/>
          </p:nvGrpSpPr>
          <p:grpSpPr bwMode="auto">
            <a:xfrm>
              <a:off x="2700" y="2517"/>
              <a:ext cx="10799" cy="8462"/>
              <a:chOff x="2700" y="2517"/>
              <a:chExt cx="10799" cy="8462"/>
            </a:xfrm>
          </p:grpSpPr>
          <p:sp>
            <p:nvSpPr>
              <p:cNvPr id="14344" name="AutoShape 9"/>
              <p:cNvSpPr>
                <a:spLocks noChangeArrowheads="1"/>
              </p:cNvSpPr>
              <p:nvPr/>
            </p:nvSpPr>
            <p:spPr bwMode="auto">
              <a:xfrm>
                <a:off x="4320" y="3058"/>
                <a:ext cx="7739" cy="7918"/>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5" name="Text Box 10"/>
              <p:cNvSpPr txBox="1">
                <a:spLocks noChangeArrowheads="1"/>
              </p:cNvSpPr>
              <p:nvPr/>
            </p:nvSpPr>
            <p:spPr bwMode="auto">
              <a:xfrm>
                <a:off x="10260" y="3957"/>
                <a:ext cx="3239" cy="197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Describe the situation including thoughts and feelings</a:t>
                </a:r>
              </a:p>
              <a:p>
                <a:pPr eaLnBrk="1" hangingPunct="1">
                  <a:buFont typeface="Symbol" panose="05050102010706020507" pitchFamily="18" charset="2"/>
                  <a:buChar char="·"/>
                </a:pPr>
                <a:r>
                  <a:rPr lang="en-GB" altLang="en-US" sz="1400"/>
                  <a:t>Main events</a:t>
                </a:r>
              </a:p>
              <a:p>
                <a:pPr eaLnBrk="1" hangingPunct="1">
                  <a:buFont typeface="Symbol" panose="05050102010706020507" pitchFamily="18" charset="2"/>
                  <a:buChar char="·"/>
                </a:pPr>
                <a:r>
                  <a:rPr lang="en-GB" altLang="en-US" sz="1400"/>
                  <a:t>Key features</a:t>
                </a:r>
                <a:endParaRPr lang="en-GB" altLang="en-US"/>
              </a:p>
            </p:txBody>
          </p:sp>
          <p:sp>
            <p:nvSpPr>
              <p:cNvPr id="14346" name="Text Box 11"/>
              <p:cNvSpPr txBox="1">
                <a:spLocks noChangeArrowheads="1"/>
              </p:cNvSpPr>
              <p:nvPr/>
            </p:nvSpPr>
            <p:spPr bwMode="auto">
              <a:xfrm>
                <a:off x="10260" y="6837"/>
                <a:ext cx="3239"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Analyse feelings and knowledge relevant to the situation</a:t>
                </a:r>
              </a:p>
              <a:p>
                <a:pPr eaLnBrk="1" hangingPunct="1"/>
                <a:endParaRPr lang="en-GB" altLang="en-US" sz="1400"/>
              </a:p>
              <a:p>
                <a:pPr eaLnBrk="1" hangingPunct="1">
                  <a:buFont typeface="Symbol" panose="05050102010706020507" pitchFamily="18" charset="2"/>
                  <a:buChar char="·"/>
                </a:pPr>
                <a:r>
                  <a:rPr lang="en-GB" altLang="en-US" sz="1400"/>
                  <a:t>Identify knowledge</a:t>
                </a:r>
              </a:p>
              <a:p>
                <a:pPr eaLnBrk="1" hangingPunct="1">
                  <a:buFont typeface="Symbol" panose="05050102010706020507" pitchFamily="18" charset="2"/>
                  <a:buChar char="·"/>
                </a:pPr>
                <a:r>
                  <a:rPr lang="en-GB" altLang="en-US" sz="1400"/>
                  <a:t>Challenge assumptions</a:t>
                </a:r>
              </a:p>
              <a:p>
                <a:pPr eaLnBrk="1" hangingPunct="1">
                  <a:buFont typeface="Symbol" panose="05050102010706020507" pitchFamily="18" charset="2"/>
                  <a:buChar char="·"/>
                </a:pPr>
                <a:r>
                  <a:rPr lang="en-GB" altLang="en-US" sz="1400"/>
                  <a:t>Imagine and explore</a:t>
                </a:r>
                <a:r>
                  <a:rPr lang="en-GB" altLang="en-US" sz="1600"/>
                  <a:t> </a:t>
                </a:r>
                <a:r>
                  <a:rPr lang="en-GB" altLang="en-US" sz="1400"/>
                  <a:t>alternatives</a:t>
                </a:r>
                <a:endParaRPr lang="en-GB" altLang="en-US"/>
              </a:p>
            </p:txBody>
          </p:sp>
          <p:sp>
            <p:nvSpPr>
              <p:cNvPr id="14347" name="Text Box 12"/>
              <p:cNvSpPr txBox="1">
                <a:spLocks noChangeArrowheads="1"/>
              </p:cNvSpPr>
              <p:nvPr/>
            </p:nvSpPr>
            <p:spPr bwMode="auto">
              <a:xfrm>
                <a:off x="3061" y="6657"/>
                <a:ext cx="3237"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Evaluate the relevance of knowledge </a:t>
                </a:r>
              </a:p>
              <a:p>
                <a:pPr eaLnBrk="1" hangingPunct="1">
                  <a:buFont typeface="Symbol" panose="05050102010706020507" pitchFamily="18" charset="2"/>
                  <a:buChar char="·"/>
                </a:pPr>
                <a:r>
                  <a:rPr lang="en-GB" altLang="en-US" sz="1400"/>
                  <a:t>Does it help to explain or solve problems?</a:t>
                </a:r>
              </a:p>
              <a:p>
                <a:pPr eaLnBrk="1" hangingPunct="1">
                  <a:buFont typeface="Symbol" panose="05050102010706020507" pitchFamily="18" charset="2"/>
                  <a:buChar char="·"/>
                </a:pPr>
                <a:r>
                  <a:rPr lang="en-GB" altLang="en-US" sz="1400"/>
                  <a:t>How complete was your use of knowledge?</a:t>
                </a:r>
                <a:endParaRPr lang="en-GB" altLang="en-US"/>
              </a:p>
            </p:txBody>
          </p:sp>
          <p:sp>
            <p:nvSpPr>
              <p:cNvPr id="14348" name="Text Box 13"/>
              <p:cNvSpPr txBox="1">
                <a:spLocks noChangeArrowheads="1"/>
              </p:cNvSpPr>
              <p:nvPr/>
            </p:nvSpPr>
            <p:spPr bwMode="auto">
              <a:xfrm>
                <a:off x="2700" y="4497"/>
                <a:ext cx="3239" cy="108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Identify any learning which has occurred</a:t>
                </a:r>
                <a:endParaRPr lang="en-GB" altLang="en-US"/>
              </a:p>
            </p:txBody>
          </p:sp>
          <p:sp>
            <p:nvSpPr>
              <p:cNvPr id="14349" name="Line 14"/>
              <p:cNvSpPr>
                <a:spLocks noChangeShapeType="1"/>
              </p:cNvSpPr>
              <p:nvPr/>
            </p:nvSpPr>
            <p:spPr bwMode="auto">
              <a:xfrm>
                <a:off x="10621" y="3056"/>
                <a:ext cx="178"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0" name="Line 15"/>
              <p:cNvSpPr>
                <a:spLocks noChangeShapeType="1"/>
              </p:cNvSpPr>
              <p:nvPr/>
            </p:nvSpPr>
            <p:spPr bwMode="auto">
              <a:xfrm>
                <a:off x="12059" y="6117"/>
                <a:ext cx="6" cy="356"/>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1" name="Line 16"/>
              <p:cNvSpPr>
                <a:spLocks noChangeShapeType="1"/>
              </p:cNvSpPr>
              <p:nvPr/>
            </p:nvSpPr>
            <p:spPr bwMode="auto">
              <a:xfrm flipH="1" flipV="1">
                <a:off x="7920" y="10977"/>
                <a:ext cx="356" cy="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2" name="Text Box 17"/>
              <p:cNvSpPr txBox="1">
                <a:spLocks noChangeArrowheads="1"/>
              </p:cNvSpPr>
              <p:nvPr/>
            </p:nvSpPr>
            <p:spPr bwMode="auto">
              <a:xfrm>
                <a:off x="6840" y="2517"/>
                <a:ext cx="2880" cy="2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Awareness of uncomfortable feelings and thoughts</a:t>
                </a:r>
              </a:p>
              <a:p>
                <a:pPr eaLnBrk="1" hangingPunct="1"/>
                <a:endParaRPr lang="en-GB" altLang="en-US" sz="1400"/>
              </a:p>
              <a:p>
                <a:pPr eaLnBrk="1" hangingPunct="1"/>
                <a:r>
                  <a:rPr lang="en-GB" altLang="en-US" sz="1400"/>
                  <a:t>Action / new experience</a:t>
                </a:r>
                <a:endParaRPr lang="en-GB" altLang="en-US"/>
              </a:p>
            </p:txBody>
          </p:sp>
        </p:grpSp>
      </p:grpSp>
    </p:spTree>
    <p:extLst>
      <p:ext uri="{BB962C8B-B14F-4D97-AF65-F5344CB8AC3E}">
        <p14:creationId xmlns:p14="http://schemas.microsoft.com/office/powerpoint/2010/main" val="39723218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dirty="0" err="1">
                <a:solidFill>
                  <a:srgbClr val="0070C0"/>
                </a:solidFill>
              </a:rPr>
              <a:t>Dysgu</a:t>
            </a:r>
            <a:r>
              <a:rPr lang="en-GB" altLang="en-US" dirty="0">
                <a:solidFill>
                  <a:srgbClr val="0070C0"/>
                </a:solidFill>
              </a:rPr>
              <a:t> o </a:t>
            </a:r>
            <a:r>
              <a:rPr lang="en-GB" altLang="en-US" dirty="0" err="1">
                <a:solidFill>
                  <a:srgbClr val="0070C0"/>
                </a:solidFill>
              </a:rPr>
              <a:t>Brofiad</a:t>
            </a:r>
            <a:r>
              <a:rPr lang="en-GB" altLang="en-US" dirty="0">
                <a:solidFill>
                  <a:srgbClr val="0070C0"/>
                </a:solidFill>
              </a:rPr>
              <a:t>/ </a:t>
            </a:r>
            <a:r>
              <a:rPr lang="en-GB" altLang="en-US" dirty="0"/>
              <a:t>Learning from Experience</a:t>
            </a:r>
          </a:p>
        </p:txBody>
      </p:sp>
      <p:sp>
        <p:nvSpPr>
          <p:cNvPr id="15363" name="Rectangle 3"/>
          <p:cNvSpPr>
            <a:spLocks noGrp="1" noChangeArrowheads="1"/>
          </p:cNvSpPr>
          <p:nvPr>
            <p:ph sz="half" idx="1"/>
          </p:nvPr>
        </p:nvSpPr>
        <p:spPr>
          <a:xfrm>
            <a:off x="351934" y="1579813"/>
            <a:ext cx="5181600" cy="4351338"/>
          </a:xfrm>
        </p:spPr>
        <p:txBody>
          <a:bodyPr>
            <a:normAutofit fontScale="70000" lnSpcReduction="20000"/>
          </a:bodyPr>
          <a:lstStyle/>
          <a:p>
            <a:pPr marL="609600" indent="-609600">
              <a:lnSpc>
                <a:spcPct val="80000"/>
              </a:lnSpc>
              <a:buNone/>
            </a:pPr>
            <a:r>
              <a:rPr lang="en-GB" altLang="en-US" dirty="0">
                <a:solidFill>
                  <a:srgbClr val="0070C0"/>
                </a:solidFill>
              </a:rPr>
              <a:t>Mae Boud et al (1985)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gweld</a:t>
            </a:r>
            <a:r>
              <a:rPr lang="en-GB" altLang="en-US" dirty="0">
                <a:solidFill>
                  <a:srgbClr val="0070C0"/>
                </a:solidFill>
              </a:rPr>
              <a:t> </a:t>
            </a:r>
            <a:r>
              <a:rPr lang="en-GB" altLang="en-US" dirty="0" err="1">
                <a:solidFill>
                  <a:srgbClr val="0070C0"/>
                </a:solidFill>
              </a:rPr>
              <a:t>myfyrio</a:t>
            </a:r>
            <a:r>
              <a:rPr lang="en-GB" altLang="en-US" dirty="0">
                <a:solidFill>
                  <a:srgbClr val="0070C0"/>
                </a:solidFill>
              </a:rPr>
              <a:t> </a:t>
            </a:r>
            <a:r>
              <a:rPr lang="en-GB" altLang="en-US" dirty="0" err="1">
                <a:solidFill>
                  <a:srgbClr val="0070C0"/>
                </a:solidFill>
              </a:rPr>
              <a:t>fel</a:t>
            </a:r>
            <a:r>
              <a:rPr lang="en-GB" altLang="en-US" dirty="0">
                <a:solidFill>
                  <a:srgbClr val="0070C0"/>
                </a:solidFill>
              </a:rPr>
              <a:t> </a:t>
            </a:r>
            <a:r>
              <a:rPr lang="en-GB" altLang="en-US" dirty="0" err="1">
                <a:solidFill>
                  <a:srgbClr val="0070C0"/>
                </a:solidFill>
              </a:rPr>
              <a:t>rhywbeth</a:t>
            </a:r>
            <a:r>
              <a:rPr lang="en-GB" altLang="en-US" dirty="0">
                <a:solidFill>
                  <a:srgbClr val="0070C0"/>
                </a:solidFill>
              </a:rPr>
              <a:t> </a:t>
            </a:r>
            <a:r>
              <a:rPr lang="en-GB" altLang="en-US" dirty="0" err="1">
                <a:solidFill>
                  <a:srgbClr val="0070C0"/>
                </a:solidFill>
              </a:rPr>
              <a:t>sy'n</a:t>
            </a:r>
            <a:r>
              <a:rPr lang="en-GB" altLang="en-US" dirty="0">
                <a:solidFill>
                  <a:srgbClr val="0070C0"/>
                </a:solidFill>
              </a:rPr>
              <a:t> </a:t>
            </a:r>
            <a:r>
              <a:rPr lang="en-GB" altLang="en-US" dirty="0" err="1">
                <a:solidFill>
                  <a:srgbClr val="0070C0"/>
                </a:solidFill>
              </a:rPr>
              <a:t>cynnwys</a:t>
            </a:r>
            <a:r>
              <a:rPr lang="en-GB" altLang="en-US" dirty="0">
                <a:solidFill>
                  <a:srgbClr val="0070C0"/>
                </a:solidFill>
              </a:rPr>
              <a:t> </a:t>
            </a:r>
            <a:r>
              <a:rPr lang="en-GB" altLang="en-US" dirty="0" err="1">
                <a:solidFill>
                  <a:srgbClr val="0070C0"/>
                </a:solidFill>
              </a:rPr>
              <a:t>tair</a:t>
            </a:r>
            <a:r>
              <a:rPr lang="en-GB" altLang="en-US" dirty="0">
                <a:solidFill>
                  <a:srgbClr val="0070C0"/>
                </a:solidFill>
              </a:rPr>
              <a:t> </a:t>
            </a:r>
            <a:r>
              <a:rPr lang="en-GB" altLang="en-US" dirty="0" err="1">
                <a:solidFill>
                  <a:srgbClr val="0070C0"/>
                </a:solidFill>
              </a:rPr>
              <a:t>agwedd</a:t>
            </a:r>
            <a:r>
              <a:rPr lang="en-GB" altLang="en-US" dirty="0">
                <a:solidFill>
                  <a:srgbClr val="0070C0"/>
                </a:solidFill>
              </a:rPr>
              <a:t>:</a:t>
            </a:r>
          </a:p>
          <a:p>
            <a:pPr marL="609600" indent="-609600">
              <a:lnSpc>
                <a:spcPct val="80000"/>
              </a:lnSpc>
              <a:buNone/>
            </a:pPr>
            <a:endParaRPr lang="en-GB" altLang="en-US" dirty="0">
              <a:solidFill>
                <a:srgbClr val="0070C0"/>
              </a:solidFill>
            </a:endParaRPr>
          </a:p>
          <a:p>
            <a:pPr marL="609600" indent="-609600">
              <a:lnSpc>
                <a:spcPct val="80000"/>
              </a:lnSpc>
              <a:buNone/>
            </a:pPr>
            <a:r>
              <a:rPr lang="en-GB" altLang="en-US" dirty="0">
                <a:solidFill>
                  <a:srgbClr val="0070C0"/>
                </a:solidFill>
              </a:rPr>
              <a:t>1. </a:t>
            </a:r>
            <a:r>
              <a:rPr lang="en-GB" altLang="en-US" dirty="0" err="1">
                <a:solidFill>
                  <a:srgbClr val="0070C0"/>
                </a:solidFill>
              </a:rPr>
              <a:t>Dychwelyd</a:t>
            </a:r>
            <a:r>
              <a:rPr lang="en-GB" altLang="en-US" dirty="0">
                <a:solidFill>
                  <a:srgbClr val="0070C0"/>
                </a:solidFill>
              </a:rPr>
              <a:t> at </a:t>
            </a:r>
            <a:r>
              <a:rPr lang="en-GB" altLang="en-US" dirty="0" err="1">
                <a:solidFill>
                  <a:srgbClr val="0070C0"/>
                </a:solidFill>
              </a:rPr>
              <a:t>brofi</a:t>
            </a:r>
            <a:r>
              <a:rPr lang="en-GB" altLang="en-US" dirty="0">
                <a:solidFill>
                  <a:srgbClr val="0070C0"/>
                </a:solidFill>
              </a:rPr>
              <a:t>: </a:t>
            </a:r>
            <a:r>
              <a:rPr lang="en-GB" altLang="en-US" dirty="0" err="1">
                <a:solidFill>
                  <a:srgbClr val="0070C0"/>
                </a:solidFill>
              </a:rPr>
              <a:t>Cofio</a:t>
            </a:r>
            <a:r>
              <a:rPr lang="en-GB" altLang="en-US" dirty="0">
                <a:solidFill>
                  <a:srgbClr val="0070C0"/>
                </a:solidFill>
              </a:rPr>
              <a:t>, neu </a:t>
            </a:r>
            <a:r>
              <a:rPr lang="en-GB" altLang="en-US" dirty="0" err="1">
                <a:solidFill>
                  <a:srgbClr val="0070C0"/>
                </a:solidFill>
              </a:rPr>
              <a:t>chwarae</a:t>
            </a:r>
            <a:r>
              <a:rPr lang="en-GB" altLang="en-US" dirty="0">
                <a:solidFill>
                  <a:srgbClr val="0070C0"/>
                </a:solidFill>
              </a:rPr>
              <a:t> </a:t>
            </a:r>
            <a:r>
              <a:rPr lang="en-GB" altLang="en-US" dirty="0" err="1">
                <a:solidFill>
                  <a:srgbClr val="0070C0"/>
                </a:solidFill>
              </a:rPr>
              <a:t>drwy</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eich</a:t>
            </a:r>
            <a:r>
              <a:rPr lang="en-GB" altLang="en-US" dirty="0">
                <a:solidFill>
                  <a:srgbClr val="0070C0"/>
                </a:solidFill>
              </a:rPr>
              <a:t> </a:t>
            </a:r>
            <a:r>
              <a:rPr lang="en-GB" altLang="en-US" dirty="0" err="1">
                <a:solidFill>
                  <a:srgbClr val="0070C0"/>
                </a:solidFill>
              </a:rPr>
              <a:t>meddwl</a:t>
            </a:r>
            <a:r>
              <a:rPr lang="en-GB" altLang="en-US" dirty="0">
                <a:solidFill>
                  <a:srgbClr val="0070C0"/>
                </a:solidFill>
              </a:rPr>
              <a:t>, y </a:t>
            </a:r>
            <a:r>
              <a:rPr lang="en-GB" altLang="en-US" dirty="0" err="1">
                <a:solidFill>
                  <a:srgbClr val="0070C0"/>
                </a:solidFill>
              </a:rPr>
              <a:t>gwahanol</a:t>
            </a:r>
            <a:r>
              <a:rPr lang="en-GB" altLang="en-US" dirty="0">
                <a:solidFill>
                  <a:srgbClr val="0070C0"/>
                </a:solidFill>
              </a:rPr>
              <a:t> </a:t>
            </a:r>
            <a:r>
              <a:rPr lang="en-GB" altLang="en-US" dirty="0" err="1">
                <a:solidFill>
                  <a:srgbClr val="0070C0"/>
                </a:solidFill>
              </a:rPr>
              <a:t>agweddau</a:t>
            </a:r>
            <a:r>
              <a:rPr lang="en-GB" altLang="en-US" dirty="0">
                <a:solidFill>
                  <a:srgbClr val="0070C0"/>
                </a:solidFill>
              </a:rPr>
              <a:t> </a:t>
            </a:r>
            <a:r>
              <a:rPr lang="en-GB" altLang="en-US" dirty="0" err="1">
                <a:solidFill>
                  <a:srgbClr val="0070C0"/>
                </a:solidFill>
              </a:rPr>
              <a:t>ar</a:t>
            </a:r>
            <a:r>
              <a:rPr lang="en-GB" altLang="en-US" dirty="0">
                <a:solidFill>
                  <a:srgbClr val="0070C0"/>
                </a:solidFill>
              </a:rPr>
              <a:t> y </a:t>
            </a:r>
            <a:r>
              <a:rPr lang="en-GB" altLang="en-US" dirty="0" err="1">
                <a:solidFill>
                  <a:srgbClr val="0070C0"/>
                </a:solidFill>
              </a:rPr>
              <a:t>profiad</a:t>
            </a:r>
            <a:r>
              <a:rPr lang="en-GB" altLang="en-US" dirty="0">
                <a:solidFill>
                  <a:srgbClr val="0070C0"/>
                </a:solidFill>
              </a:rPr>
              <a:t> </a:t>
            </a:r>
            <a:r>
              <a:rPr lang="en-GB" altLang="en-US" dirty="0" err="1">
                <a:solidFill>
                  <a:srgbClr val="0070C0"/>
                </a:solidFill>
              </a:rPr>
              <a:t>rydych</a:t>
            </a:r>
            <a:r>
              <a:rPr lang="en-GB" altLang="en-US" dirty="0">
                <a:solidFill>
                  <a:srgbClr val="0070C0"/>
                </a:solidFill>
              </a:rPr>
              <a:t> </a:t>
            </a:r>
            <a:r>
              <a:rPr lang="en-GB" altLang="en-US" dirty="0" err="1">
                <a:solidFill>
                  <a:srgbClr val="0070C0"/>
                </a:solidFill>
              </a:rPr>
              <a:t>chi'n</a:t>
            </a:r>
            <a:r>
              <a:rPr lang="en-GB" altLang="en-US" dirty="0">
                <a:solidFill>
                  <a:srgbClr val="0070C0"/>
                </a:solidFill>
              </a:rPr>
              <a:t> </a:t>
            </a:r>
            <a:r>
              <a:rPr lang="en-GB" altLang="en-US" dirty="0" err="1">
                <a:solidFill>
                  <a:srgbClr val="0070C0"/>
                </a:solidFill>
              </a:rPr>
              <a:t>ei</a:t>
            </a:r>
            <a:r>
              <a:rPr lang="en-GB" altLang="en-US" dirty="0">
                <a:solidFill>
                  <a:srgbClr val="0070C0"/>
                </a:solidFill>
              </a:rPr>
              <a:t> gofio.</a:t>
            </a:r>
          </a:p>
          <a:p>
            <a:pPr marL="609600" indent="-609600">
              <a:lnSpc>
                <a:spcPct val="80000"/>
              </a:lnSpc>
              <a:buNone/>
            </a:pPr>
            <a:endParaRPr lang="en-GB" altLang="en-US" dirty="0">
              <a:solidFill>
                <a:srgbClr val="0070C0"/>
              </a:solidFill>
            </a:endParaRPr>
          </a:p>
          <a:p>
            <a:pPr marL="609600" indent="-609600">
              <a:lnSpc>
                <a:spcPct val="80000"/>
              </a:lnSpc>
              <a:buNone/>
            </a:pPr>
            <a:r>
              <a:rPr lang="en-GB" altLang="en-US" dirty="0">
                <a:solidFill>
                  <a:srgbClr val="0070C0"/>
                </a:solidFill>
              </a:rPr>
              <a:t>2. </a:t>
            </a:r>
            <a:r>
              <a:rPr lang="en-GB" altLang="en-US" dirty="0" err="1">
                <a:solidFill>
                  <a:srgbClr val="0070C0"/>
                </a:solidFill>
              </a:rPr>
              <a:t>Rhoi</a:t>
            </a:r>
            <a:r>
              <a:rPr lang="en-GB" altLang="en-US" dirty="0">
                <a:solidFill>
                  <a:srgbClr val="0070C0"/>
                </a:solidFill>
              </a:rPr>
              <a:t> </a:t>
            </a:r>
            <a:r>
              <a:rPr lang="en-GB" altLang="en-US" dirty="0" err="1">
                <a:solidFill>
                  <a:srgbClr val="0070C0"/>
                </a:solidFill>
              </a:rPr>
              <a:t>sylw</a:t>
            </a:r>
            <a:r>
              <a:rPr lang="en-GB" altLang="en-US" dirty="0">
                <a:solidFill>
                  <a:srgbClr val="0070C0"/>
                </a:solidFill>
              </a:rPr>
              <a:t> </a:t>
            </a:r>
            <a:r>
              <a:rPr lang="en-GB" altLang="en-US" dirty="0" err="1">
                <a:solidFill>
                  <a:srgbClr val="0070C0"/>
                </a:solidFill>
              </a:rPr>
              <a:t>i</a:t>
            </a:r>
            <a:r>
              <a:rPr lang="en-GB" altLang="en-US" dirty="0">
                <a:solidFill>
                  <a:srgbClr val="0070C0"/>
                </a:solidFill>
              </a:rPr>
              <a:t> </a:t>
            </a:r>
            <a:r>
              <a:rPr lang="en-GB" altLang="en-US" dirty="0" err="1">
                <a:solidFill>
                  <a:srgbClr val="0070C0"/>
                </a:solidFill>
              </a:rPr>
              <a:t>deimladau</a:t>
            </a:r>
            <a:r>
              <a:rPr lang="en-GB" altLang="en-US" dirty="0">
                <a:solidFill>
                  <a:srgbClr val="0070C0"/>
                </a:solidFill>
              </a:rPr>
              <a:t>: </a:t>
            </a:r>
            <a:r>
              <a:rPr lang="en-GB" altLang="en-US" dirty="0" err="1">
                <a:solidFill>
                  <a:srgbClr val="0070C0"/>
                </a:solidFill>
              </a:rPr>
              <a:t>Yma</a:t>
            </a:r>
            <a:r>
              <a:rPr lang="en-GB" altLang="en-US" dirty="0">
                <a:solidFill>
                  <a:srgbClr val="0070C0"/>
                </a:solidFill>
              </a:rPr>
              <a:t> </a:t>
            </a:r>
            <a:r>
              <a:rPr lang="en-GB" altLang="en-US" dirty="0" err="1">
                <a:solidFill>
                  <a:srgbClr val="0070C0"/>
                </a:solidFill>
              </a:rPr>
              <a:t>mae</a:t>
            </a:r>
            <a:r>
              <a:rPr lang="en-GB" altLang="en-US" dirty="0">
                <a:solidFill>
                  <a:srgbClr val="0070C0"/>
                </a:solidFill>
              </a:rPr>
              <a:t> </a:t>
            </a:r>
            <a:r>
              <a:rPr lang="en-GB" altLang="en-US" dirty="0" err="1">
                <a:solidFill>
                  <a:srgbClr val="0070C0"/>
                </a:solidFill>
              </a:rPr>
              <a:t>angen</a:t>
            </a:r>
            <a:r>
              <a:rPr lang="en-GB" altLang="en-US" dirty="0">
                <a:solidFill>
                  <a:srgbClr val="0070C0"/>
                </a:solidFill>
              </a:rPr>
              <a:t> </a:t>
            </a:r>
            <a:r>
              <a:rPr lang="en-GB" altLang="en-US" dirty="0" err="1">
                <a:solidFill>
                  <a:srgbClr val="0070C0"/>
                </a:solidFill>
              </a:rPr>
              <a:t>i</a:t>
            </a:r>
            <a:r>
              <a:rPr lang="en-GB" altLang="en-US" dirty="0">
                <a:solidFill>
                  <a:srgbClr val="0070C0"/>
                </a:solidFill>
              </a:rPr>
              <a:t> chi </a:t>
            </a:r>
            <a:r>
              <a:rPr lang="en-GB" altLang="en-US" dirty="0" err="1">
                <a:solidFill>
                  <a:srgbClr val="0070C0"/>
                </a:solidFill>
              </a:rPr>
              <a:t>fod</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ymwybodol</a:t>
            </a:r>
            <a:r>
              <a:rPr lang="en-GB" altLang="en-US" dirty="0">
                <a:solidFill>
                  <a:srgbClr val="0070C0"/>
                </a:solidFill>
              </a:rPr>
              <a:t> </a:t>
            </a:r>
            <a:r>
              <a:rPr lang="en-GB" altLang="en-US" dirty="0" err="1">
                <a:solidFill>
                  <a:srgbClr val="0070C0"/>
                </a:solidFill>
              </a:rPr>
              <a:t>o'r</a:t>
            </a:r>
            <a:r>
              <a:rPr lang="en-GB" altLang="en-US" dirty="0">
                <a:solidFill>
                  <a:srgbClr val="0070C0"/>
                </a:solidFill>
              </a:rPr>
              <a:t> </a:t>
            </a:r>
            <a:r>
              <a:rPr lang="en-GB" altLang="en-US" dirty="0" err="1">
                <a:solidFill>
                  <a:srgbClr val="0070C0"/>
                </a:solidFill>
              </a:rPr>
              <a:t>teimladau</a:t>
            </a:r>
            <a:r>
              <a:rPr lang="en-GB" altLang="en-US" dirty="0">
                <a:solidFill>
                  <a:srgbClr val="0070C0"/>
                </a:solidFill>
              </a:rPr>
              <a:t> yr </a:t>
            </a:r>
            <a:r>
              <a:rPr lang="en-GB" altLang="en-US" dirty="0" err="1">
                <a:solidFill>
                  <a:srgbClr val="0070C0"/>
                </a:solidFill>
              </a:rPr>
              <a:t>oeddech</a:t>
            </a:r>
            <a:r>
              <a:rPr lang="en-GB" altLang="en-US" dirty="0">
                <a:solidFill>
                  <a:srgbClr val="0070C0"/>
                </a:solidFill>
              </a:rPr>
              <a:t> </a:t>
            </a:r>
            <a:r>
              <a:rPr lang="en-GB" altLang="en-US" dirty="0" err="1">
                <a:solidFill>
                  <a:srgbClr val="0070C0"/>
                </a:solidFill>
              </a:rPr>
              <a:t>chi'n</a:t>
            </a:r>
            <a:r>
              <a:rPr lang="en-GB" altLang="en-US" dirty="0">
                <a:solidFill>
                  <a:srgbClr val="0070C0"/>
                </a:solidFill>
              </a:rPr>
              <a:t> </a:t>
            </a:r>
            <a:r>
              <a:rPr lang="en-GB" altLang="en-US" dirty="0" err="1">
                <a:solidFill>
                  <a:srgbClr val="0070C0"/>
                </a:solidFill>
              </a:rPr>
              <a:t>eu</a:t>
            </a:r>
            <a:r>
              <a:rPr lang="en-GB" altLang="en-US" dirty="0">
                <a:solidFill>
                  <a:srgbClr val="0070C0"/>
                </a:solidFill>
              </a:rPr>
              <a:t> </a:t>
            </a:r>
            <a:r>
              <a:rPr lang="en-GB" altLang="en-US" dirty="0" err="1">
                <a:solidFill>
                  <a:srgbClr val="0070C0"/>
                </a:solidFill>
              </a:rPr>
              <a:t>cael</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ystod</a:t>
            </a:r>
            <a:r>
              <a:rPr lang="en-GB" altLang="en-US" dirty="0">
                <a:solidFill>
                  <a:srgbClr val="0070C0"/>
                </a:solidFill>
              </a:rPr>
              <a:t> y </a:t>
            </a:r>
            <a:r>
              <a:rPr lang="en-GB" altLang="en-US" dirty="0" err="1">
                <a:solidFill>
                  <a:srgbClr val="0070C0"/>
                </a:solidFill>
              </a:rPr>
              <a:t>profiad</a:t>
            </a:r>
            <a:r>
              <a:rPr lang="en-GB" altLang="en-US" dirty="0">
                <a:solidFill>
                  <a:srgbClr val="0070C0"/>
                </a:solidFill>
              </a:rPr>
              <a:t> </a:t>
            </a:r>
            <a:r>
              <a:rPr lang="en-GB" altLang="en-US" dirty="0" err="1">
                <a:solidFill>
                  <a:srgbClr val="0070C0"/>
                </a:solidFill>
              </a:rPr>
              <a:t>a'u</a:t>
            </a:r>
            <a:r>
              <a:rPr lang="en-GB" altLang="en-US" dirty="0">
                <a:solidFill>
                  <a:srgbClr val="0070C0"/>
                </a:solidFill>
              </a:rPr>
              <a:t> </a:t>
            </a:r>
            <a:r>
              <a:rPr lang="en-GB" altLang="en-US" dirty="0" err="1">
                <a:solidFill>
                  <a:srgbClr val="0070C0"/>
                </a:solidFill>
              </a:rPr>
              <a:t>cydnabod</a:t>
            </a:r>
            <a:r>
              <a:rPr lang="en-GB" altLang="en-US" dirty="0">
                <a:solidFill>
                  <a:srgbClr val="0070C0"/>
                </a:solidFill>
              </a:rPr>
              <a:t>, </a:t>
            </a:r>
            <a:r>
              <a:rPr lang="en-GB" altLang="en-US" dirty="0" err="1">
                <a:solidFill>
                  <a:srgbClr val="0070C0"/>
                </a:solidFill>
              </a:rPr>
              <a:t>yna</a:t>
            </a:r>
            <a:r>
              <a:rPr lang="en-GB" altLang="en-US" dirty="0">
                <a:solidFill>
                  <a:srgbClr val="0070C0"/>
                </a:solidFill>
              </a:rPr>
              <a:t> </a:t>
            </a:r>
            <a:r>
              <a:rPr lang="en-GB" altLang="en-US" dirty="0" err="1">
                <a:solidFill>
                  <a:srgbClr val="0070C0"/>
                </a:solidFill>
              </a:rPr>
              <a:t>gweithio</a:t>
            </a:r>
            <a:r>
              <a:rPr lang="en-GB" altLang="en-US" dirty="0">
                <a:solidFill>
                  <a:srgbClr val="0070C0"/>
                </a:solidFill>
              </a:rPr>
              <a:t> </a:t>
            </a:r>
            <a:r>
              <a:rPr lang="en-GB" altLang="en-US" dirty="0" err="1">
                <a:solidFill>
                  <a:srgbClr val="0070C0"/>
                </a:solidFill>
              </a:rPr>
              <a:t>gyda'r</a:t>
            </a:r>
            <a:r>
              <a:rPr lang="en-GB" altLang="en-US" dirty="0">
                <a:solidFill>
                  <a:srgbClr val="0070C0"/>
                </a:solidFill>
              </a:rPr>
              <a:t> </a:t>
            </a:r>
            <a:r>
              <a:rPr lang="en-GB" altLang="en-US" dirty="0" err="1">
                <a:solidFill>
                  <a:srgbClr val="0070C0"/>
                </a:solidFill>
              </a:rPr>
              <a:t>teimladau</a:t>
            </a:r>
            <a:r>
              <a:rPr lang="en-GB" altLang="en-US" dirty="0">
                <a:solidFill>
                  <a:srgbClr val="0070C0"/>
                </a:solidFill>
              </a:rPr>
              <a:t> </a:t>
            </a:r>
            <a:r>
              <a:rPr lang="en-GB" altLang="en-US" dirty="0" err="1">
                <a:solidFill>
                  <a:srgbClr val="0070C0"/>
                </a:solidFill>
              </a:rPr>
              <a:t>cadarnhaol</a:t>
            </a:r>
            <a:r>
              <a:rPr lang="en-GB" altLang="en-US" dirty="0">
                <a:solidFill>
                  <a:srgbClr val="0070C0"/>
                </a:solidFill>
              </a:rPr>
              <a:t> </a:t>
            </a:r>
            <a:r>
              <a:rPr lang="en-GB" altLang="en-US" dirty="0" err="1">
                <a:solidFill>
                  <a:srgbClr val="0070C0"/>
                </a:solidFill>
              </a:rPr>
              <a:t>a'r</a:t>
            </a:r>
            <a:r>
              <a:rPr lang="en-GB" altLang="en-US" dirty="0">
                <a:solidFill>
                  <a:srgbClr val="0070C0"/>
                </a:solidFill>
              </a:rPr>
              <a:t> </a:t>
            </a:r>
            <a:r>
              <a:rPr lang="en-GB" altLang="en-US" dirty="0" err="1">
                <a:solidFill>
                  <a:srgbClr val="0070C0"/>
                </a:solidFill>
              </a:rPr>
              <a:t>rhai</a:t>
            </a:r>
            <a:r>
              <a:rPr lang="en-GB" altLang="en-US" dirty="0">
                <a:solidFill>
                  <a:srgbClr val="0070C0"/>
                </a:solidFill>
              </a:rPr>
              <a:t> </a:t>
            </a:r>
            <a:r>
              <a:rPr lang="en-GB" altLang="en-US" dirty="0" err="1">
                <a:solidFill>
                  <a:srgbClr val="0070C0"/>
                </a:solidFill>
              </a:rPr>
              <a:t>nad</a:t>
            </a:r>
            <a:r>
              <a:rPr lang="en-GB" altLang="en-US" dirty="0">
                <a:solidFill>
                  <a:srgbClr val="0070C0"/>
                </a:solidFill>
              </a:rPr>
              <a:t> </a:t>
            </a:r>
            <a:r>
              <a:rPr lang="en-GB" altLang="en-US" dirty="0" err="1">
                <a:solidFill>
                  <a:srgbClr val="0070C0"/>
                </a:solidFill>
              </a:rPr>
              <a:t>oeddent</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ddefnyddiol</a:t>
            </a:r>
            <a:r>
              <a:rPr lang="en-GB" altLang="en-US" dirty="0">
                <a:solidFill>
                  <a:srgbClr val="0070C0"/>
                </a:solidFill>
              </a:rPr>
              <a:t>.</a:t>
            </a:r>
          </a:p>
          <a:p>
            <a:pPr marL="609600" indent="-609600">
              <a:lnSpc>
                <a:spcPct val="80000"/>
              </a:lnSpc>
              <a:buNone/>
            </a:pPr>
            <a:endParaRPr lang="en-GB" altLang="en-US" dirty="0">
              <a:solidFill>
                <a:srgbClr val="0070C0"/>
              </a:solidFill>
            </a:endParaRPr>
          </a:p>
          <a:p>
            <a:pPr marL="609600" indent="-609600">
              <a:lnSpc>
                <a:spcPct val="80000"/>
              </a:lnSpc>
              <a:buNone/>
            </a:pPr>
            <a:r>
              <a:rPr lang="en-GB" altLang="en-US" dirty="0">
                <a:solidFill>
                  <a:srgbClr val="0070C0"/>
                </a:solidFill>
              </a:rPr>
              <a:t>3. Ail-</a:t>
            </a:r>
            <a:r>
              <a:rPr lang="en-GB" altLang="en-US" dirty="0" err="1">
                <a:solidFill>
                  <a:srgbClr val="0070C0"/>
                </a:solidFill>
              </a:rPr>
              <a:t>werthuso</a:t>
            </a:r>
            <a:r>
              <a:rPr lang="en-GB" altLang="en-US" dirty="0">
                <a:solidFill>
                  <a:srgbClr val="0070C0"/>
                </a:solidFill>
              </a:rPr>
              <a:t> </a:t>
            </a:r>
            <a:r>
              <a:rPr lang="en-GB" altLang="en-US" dirty="0" err="1">
                <a:solidFill>
                  <a:srgbClr val="0070C0"/>
                </a:solidFill>
              </a:rPr>
              <a:t>profiadau</a:t>
            </a:r>
            <a:r>
              <a:rPr lang="en-GB" altLang="en-US" dirty="0">
                <a:solidFill>
                  <a:srgbClr val="0070C0"/>
                </a:solidFill>
              </a:rPr>
              <a:t>: Mae </a:t>
            </a:r>
            <a:r>
              <a:rPr lang="en-GB" altLang="en-US" dirty="0" err="1">
                <a:solidFill>
                  <a:srgbClr val="0070C0"/>
                </a:solidFill>
              </a:rPr>
              <a:t>hyn</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cynnwys</a:t>
            </a:r>
            <a:r>
              <a:rPr lang="en-GB" altLang="en-US" dirty="0">
                <a:solidFill>
                  <a:srgbClr val="0070C0"/>
                </a:solidFill>
              </a:rPr>
              <a:t> ail-</a:t>
            </a:r>
            <a:r>
              <a:rPr lang="en-GB" altLang="en-US" dirty="0" err="1">
                <a:solidFill>
                  <a:srgbClr val="0070C0"/>
                </a:solidFill>
              </a:rPr>
              <a:t>archwilio'r</a:t>
            </a:r>
            <a:r>
              <a:rPr lang="en-GB" altLang="en-US" dirty="0">
                <a:solidFill>
                  <a:srgbClr val="0070C0"/>
                </a:solidFill>
              </a:rPr>
              <a:t> </a:t>
            </a:r>
            <a:r>
              <a:rPr lang="en-GB" altLang="en-US" dirty="0" err="1">
                <a:solidFill>
                  <a:srgbClr val="0070C0"/>
                </a:solidFill>
              </a:rPr>
              <a:t>profiad</a:t>
            </a:r>
            <a:r>
              <a:rPr lang="en-GB" altLang="en-US" dirty="0">
                <a:solidFill>
                  <a:srgbClr val="0070C0"/>
                </a:solidFill>
              </a:rPr>
              <a:t> a </a:t>
            </a:r>
            <a:r>
              <a:rPr lang="en-GB" altLang="en-US" dirty="0" err="1">
                <a:solidFill>
                  <a:srgbClr val="0070C0"/>
                </a:solidFill>
              </a:rPr>
              <a:t>gwerthuso</a:t>
            </a:r>
            <a:r>
              <a:rPr lang="en-GB" altLang="en-US" dirty="0">
                <a:solidFill>
                  <a:srgbClr val="0070C0"/>
                </a:solidFill>
              </a:rPr>
              <a:t> </a:t>
            </a:r>
            <a:r>
              <a:rPr lang="en-GB" altLang="en-US" dirty="0" err="1">
                <a:solidFill>
                  <a:srgbClr val="0070C0"/>
                </a:solidFill>
              </a:rPr>
              <a:t>agweddau</a:t>
            </a:r>
            <a:r>
              <a:rPr lang="en-GB" altLang="en-US" dirty="0">
                <a:solidFill>
                  <a:srgbClr val="0070C0"/>
                </a:solidFill>
              </a:rPr>
              <a:t> </a:t>
            </a:r>
            <a:r>
              <a:rPr lang="en-GB" altLang="en-US" dirty="0" err="1">
                <a:solidFill>
                  <a:srgbClr val="0070C0"/>
                </a:solidFill>
              </a:rPr>
              <a:t>sy'n</a:t>
            </a:r>
            <a:r>
              <a:rPr lang="en-GB" altLang="en-US" dirty="0">
                <a:solidFill>
                  <a:srgbClr val="0070C0"/>
                </a:solidFill>
              </a:rPr>
              <a:t> </a:t>
            </a:r>
            <a:r>
              <a:rPr lang="en-GB" altLang="en-US" dirty="0" err="1">
                <a:solidFill>
                  <a:srgbClr val="0070C0"/>
                </a:solidFill>
              </a:rPr>
              <a:t>gysylltiedig</a:t>
            </a:r>
            <a:r>
              <a:rPr lang="en-GB" altLang="en-US" dirty="0">
                <a:solidFill>
                  <a:srgbClr val="0070C0"/>
                </a:solidFill>
              </a:rPr>
              <a:t> ag </a:t>
            </a:r>
            <a:r>
              <a:rPr lang="en-GB" altLang="en-US" dirty="0" err="1">
                <a:solidFill>
                  <a:srgbClr val="0070C0"/>
                </a:solidFill>
              </a:rPr>
              <a:t>ef</a:t>
            </a:r>
            <a:r>
              <a:rPr lang="en-GB" altLang="en-US" dirty="0">
                <a:solidFill>
                  <a:srgbClr val="0070C0"/>
                </a:solidFill>
              </a:rPr>
              <a:t>.</a:t>
            </a:r>
          </a:p>
        </p:txBody>
      </p:sp>
      <p:sp>
        <p:nvSpPr>
          <p:cNvPr id="2" name="Content Placeholder 1">
            <a:extLst>
              <a:ext uri="{FF2B5EF4-FFF2-40B4-BE49-F238E27FC236}">
                <a16:creationId xmlns:a16="http://schemas.microsoft.com/office/drawing/2014/main" id="{55BDAA7A-8AB6-AC09-7D78-2CB501F93419}"/>
              </a:ext>
            </a:extLst>
          </p:cNvPr>
          <p:cNvSpPr>
            <a:spLocks noGrp="1"/>
          </p:cNvSpPr>
          <p:nvPr>
            <p:ph sz="half" idx="2"/>
          </p:nvPr>
        </p:nvSpPr>
        <p:spPr>
          <a:xfrm>
            <a:off x="6329516" y="1373341"/>
            <a:ext cx="5181600" cy="4351338"/>
          </a:xfrm>
        </p:spPr>
        <p:txBody>
          <a:bodyPr>
            <a:normAutofit fontScale="70000" lnSpcReduction="20000"/>
          </a:bodyPr>
          <a:lstStyle/>
          <a:p>
            <a:pPr marL="0" indent="0">
              <a:buNone/>
            </a:pPr>
            <a:r>
              <a:rPr lang="en-GB" dirty="0"/>
              <a:t>Boud et al (1985) see reflection as being made up of three aspects:</a:t>
            </a:r>
          </a:p>
          <a:p>
            <a:endParaRPr lang="en-GB" dirty="0"/>
          </a:p>
          <a:p>
            <a:pPr marL="0" indent="0">
              <a:buNone/>
            </a:pPr>
            <a:r>
              <a:rPr lang="en-GB" dirty="0"/>
              <a:t>1. Returning to experiencing: Recalling, or playing through in your mind the different aspects of the experience you remember.</a:t>
            </a:r>
          </a:p>
          <a:p>
            <a:endParaRPr lang="en-GB" dirty="0"/>
          </a:p>
          <a:p>
            <a:pPr marL="0" indent="0">
              <a:buNone/>
            </a:pPr>
            <a:r>
              <a:rPr lang="en-GB" dirty="0"/>
              <a:t>2. Attending to feelings: Here you need to be aware of and acknowledge the feelings you were having during the experience, then work with the positive and the unhelpful feelings. </a:t>
            </a:r>
          </a:p>
          <a:p>
            <a:endParaRPr lang="en-GB" dirty="0"/>
          </a:p>
          <a:p>
            <a:pPr marL="0" indent="0">
              <a:buNone/>
            </a:pPr>
            <a:r>
              <a:rPr lang="en-GB" dirty="0"/>
              <a:t>3. Re-evaluating experiences: This involves re-examining the experience and evaluating aspects involved in it.</a:t>
            </a:r>
          </a:p>
          <a:p>
            <a:endParaRPr lang="en-GB" dirty="0"/>
          </a:p>
        </p:txBody>
      </p:sp>
    </p:spTree>
    <p:extLst>
      <p:ext uri="{BB962C8B-B14F-4D97-AF65-F5344CB8AC3E}">
        <p14:creationId xmlns:p14="http://schemas.microsoft.com/office/powerpoint/2010/main" val="10601634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pPr eaLnBrk="1" hangingPunct="1"/>
            <a:r>
              <a:rPr lang="en-GB" altLang="en-US" dirty="0" err="1">
                <a:solidFill>
                  <a:srgbClr val="0070C0"/>
                </a:solidFill>
              </a:rPr>
              <a:t>Astudiaeth</a:t>
            </a:r>
            <a:r>
              <a:rPr lang="en-GB" altLang="en-US" dirty="0">
                <a:solidFill>
                  <a:srgbClr val="0070C0"/>
                </a:solidFill>
              </a:rPr>
              <a:t> </a:t>
            </a:r>
            <a:r>
              <a:rPr lang="en-GB" altLang="en-US" dirty="0" err="1">
                <a:solidFill>
                  <a:srgbClr val="0070C0"/>
                </a:solidFill>
              </a:rPr>
              <a:t>achos</a:t>
            </a:r>
            <a:r>
              <a:rPr lang="en-GB" altLang="en-US" dirty="0">
                <a:solidFill>
                  <a:srgbClr val="0070C0"/>
                </a:solidFill>
              </a:rPr>
              <a:t>/ </a:t>
            </a:r>
            <a:r>
              <a:rPr lang="en-GB" altLang="en-US" dirty="0"/>
              <a:t>Case study</a:t>
            </a:r>
          </a:p>
        </p:txBody>
      </p:sp>
      <p:sp>
        <p:nvSpPr>
          <p:cNvPr id="16387" name="Rectangle 3"/>
          <p:cNvSpPr>
            <a:spLocks noGrp="1" noChangeArrowheads="1"/>
          </p:cNvSpPr>
          <p:nvPr>
            <p:ph sz="half" idx="1"/>
          </p:nvPr>
        </p:nvSpPr>
        <p:spPr>
          <a:xfrm>
            <a:off x="6312310" y="2246391"/>
            <a:ext cx="5383161" cy="4351338"/>
          </a:xfrm>
        </p:spPr>
        <p:txBody>
          <a:bodyPr>
            <a:normAutofit fontScale="85000" lnSpcReduction="20000"/>
          </a:bodyPr>
          <a:lstStyle/>
          <a:p>
            <a:pPr eaLnBrk="1" hangingPunct="1">
              <a:lnSpc>
                <a:spcPct val="90000"/>
              </a:lnSpc>
            </a:pPr>
            <a:r>
              <a:rPr lang="en-GB" altLang="en-US" sz="2500" dirty="0"/>
              <a:t>Think of a piece of practice you have recently been involved in that posed some dilemma or problem for you. </a:t>
            </a:r>
          </a:p>
          <a:p>
            <a:pPr eaLnBrk="1" hangingPunct="1">
              <a:lnSpc>
                <a:spcPct val="90000"/>
              </a:lnSpc>
              <a:buFontTx/>
              <a:buNone/>
            </a:pPr>
            <a:endParaRPr lang="en-GB" altLang="en-US" sz="2500" dirty="0"/>
          </a:p>
          <a:p>
            <a:pPr eaLnBrk="1" hangingPunct="1">
              <a:lnSpc>
                <a:spcPct val="90000"/>
              </a:lnSpc>
            </a:pPr>
            <a:r>
              <a:rPr lang="en-GB" altLang="en-US" sz="2500" dirty="0"/>
              <a:t>Take 5 minutes - make reflective notes of your experience remember:</a:t>
            </a:r>
          </a:p>
          <a:p>
            <a:pPr eaLnBrk="1" hangingPunct="1">
              <a:lnSpc>
                <a:spcPct val="90000"/>
              </a:lnSpc>
              <a:buFontTx/>
              <a:buNone/>
            </a:pPr>
            <a:endParaRPr lang="en-GB" altLang="en-US" sz="2500" dirty="0"/>
          </a:p>
          <a:p>
            <a:pPr lvl="1" eaLnBrk="1" hangingPunct="1">
              <a:lnSpc>
                <a:spcPct val="90000"/>
              </a:lnSpc>
            </a:pPr>
            <a:r>
              <a:rPr lang="en-GB" altLang="en-US" sz="2500" dirty="0"/>
              <a:t>Return to experience</a:t>
            </a:r>
          </a:p>
          <a:p>
            <a:pPr lvl="1" eaLnBrk="1" hangingPunct="1">
              <a:lnSpc>
                <a:spcPct val="90000"/>
              </a:lnSpc>
            </a:pPr>
            <a:r>
              <a:rPr lang="en-GB" altLang="en-US" sz="2500" dirty="0"/>
              <a:t>Attend to feelings </a:t>
            </a:r>
          </a:p>
          <a:p>
            <a:pPr lvl="1" eaLnBrk="1" hangingPunct="1">
              <a:lnSpc>
                <a:spcPct val="90000"/>
              </a:lnSpc>
            </a:pPr>
            <a:r>
              <a:rPr lang="en-GB" altLang="en-US" sz="2500" dirty="0"/>
              <a:t>Re-examine the experience</a:t>
            </a:r>
          </a:p>
        </p:txBody>
      </p:sp>
      <p:sp>
        <p:nvSpPr>
          <p:cNvPr id="2" name="Content Placeholder 1">
            <a:extLst>
              <a:ext uri="{FF2B5EF4-FFF2-40B4-BE49-F238E27FC236}">
                <a16:creationId xmlns:a16="http://schemas.microsoft.com/office/drawing/2014/main" id="{795A2234-CEAE-9B80-2245-65EB90F07534}"/>
              </a:ext>
            </a:extLst>
          </p:cNvPr>
          <p:cNvSpPr>
            <a:spLocks noGrp="1"/>
          </p:cNvSpPr>
          <p:nvPr>
            <p:ph sz="half" idx="2"/>
          </p:nvPr>
        </p:nvSpPr>
        <p:spPr>
          <a:xfrm>
            <a:off x="914400" y="1533525"/>
            <a:ext cx="5181600" cy="4351338"/>
          </a:xfrm>
        </p:spPr>
        <p:txBody>
          <a:bodyPr>
            <a:normAutofit fontScale="85000" lnSpcReduction="20000"/>
          </a:bodyPr>
          <a:lstStyle/>
          <a:p>
            <a:r>
              <a:rPr lang="en-GB" dirty="0" err="1">
                <a:solidFill>
                  <a:srgbClr val="0070C0"/>
                </a:solidFill>
              </a:rPr>
              <a:t>Meddyliwch</a:t>
            </a:r>
            <a:r>
              <a:rPr lang="en-GB" dirty="0">
                <a:solidFill>
                  <a:srgbClr val="0070C0"/>
                </a:solidFill>
              </a:rPr>
              <a:t> am </a:t>
            </a:r>
            <a:r>
              <a:rPr lang="en-GB" dirty="0" err="1">
                <a:solidFill>
                  <a:srgbClr val="0070C0"/>
                </a:solidFill>
              </a:rPr>
              <a:t>ddarn</a:t>
            </a:r>
            <a:r>
              <a:rPr lang="en-GB" dirty="0">
                <a:solidFill>
                  <a:srgbClr val="0070C0"/>
                </a:solidFill>
              </a:rPr>
              <a:t> o </a:t>
            </a:r>
            <a:r>
              <a:rPr lang="en-GB" dirty="0" err="1">
                <a:solidFill>
                  <a:srgbClr val="0070C0"/>
                </a:solidFill>
              </a:rPr>
              <a:t>ymarfer</a:t>
            </a:r>
            <a:r>
              <a:rPr lang="en-GB" dirty="0">
                <a:solidFill>
                  <a:srgbClr val="0070C0"/>
                </a:solidFill>
              </a:rPr>
              <a:t> </a:t>
            </a:r>
            <a:r>
              <a:rPr lang="en-GB" dirty="0" err="1">
                <a:solidFill>
                  <a:srgbClr val="0070C0"/>
                </a:solidFill>
              </a:rPr>
              <a:t>rydych</a:t>
            </a:r>
            <a:r>
              <a:rPr lang="en-GB" dirty="0">
                <a:solidFill>
                  <a:srgbClr val="0070C0"/>
                </a:solidFill>
              </a:rPr>
              <a:t> chi </a:t>
            </a:r>
            <a:r>
              <a:rPr lang="en-GB" dirty="0" err="1">
                <a:solidFill>
                  <a:srgbClr val="0070C0"/>
                </a:solidFill>
              </a:rPr>
              <a:t>wedi</a:t>
            </a:r>
            <a:r>
              <a:rPr lang="en-GB" dirty="0">
                <a:solidFill>
                  <a:srgbClr val="0070C0"/>
                </a:solidFill>
              </a:rPr>
              <a:t> bod </a:t>
            </a:r>
            <a:r>
              <a:rPr lang="en-GB" dirty="0" err="1">
                <a:solidFill>
                  <a:srgbClr val="0070C0"/>
                </a:solidFill>
              </a:rPr>
              <a:t>yn</a:t>
            </a:r>
            <a:r>
              <a:rPr lang="en-GB" dirty="0">
                <a:solidFill>
                  <a:srgbClr val="0070C0"/>
                </a:solidFill>
              </a:rPr>
              <a:t> </a:t>
            </a:r>
            <a:r>
              <a:rPr lang="en-GB" dirty="0" err="1">
                <a:solidFill>
                  <a:srgbClr val="0070C0"/>
                </a:solidFill>
              </a:rPr>
              <a:t>rhan</a:t>
            </a:r>
            <a:r>
              <a:rPr lang="en-GB" dirty="0">
                <a:solidFill>
                  <a:srgbClr val="0070C0"/>
                </a:solidFill>
              </a:rPr>
              <a:t> </a:t>
            </a:r>
            <a:r>
              <a:rPr lang="en-GB" dirty="0" err="1">
                <a:solidFill>
                  <a:srgbClr val="0070C0"/>
                </a:solidFill>
              </a:rPr>
              <a:t>ohono'n</a:t>
            </a:r>
            <a:r>
              <a:rPr lang="en-GB" dirty="0">
                <a:solidFill>
                  <a:srgbClr val="0070C0"/>
                </a:solidFill>
              </a:rPr>
              <a:t> </a:t>
            </a:r>
            <a:r>
              <a:rPr lang="en-GB" dirty="0" err="1">
                <a:solidFill>
                  <a:srgbClr val="0070C0"/>
                </a:solidFill>
              </a:rPr>
              <a:t>ddiweddar</a:t>
            </a:r>
            <a:r>
              <a:rPr lang="en-GB" dirty="0">
                <a:solidFill>
                  <a:srgbClr val="0070C0"/>
                </a:solidFill>
              </a:rPr>
              <a:t> a </a:t>
            </a:r>
            <a:r>
              <a:rPr lang="en-GB" dirty="0" err="1">
                <a:solidFill>
                  <a:srgbClr val="0070C0"/>
                </a:solidFill>
              </a:rPr>
              <a:t>gyflwynodd</a:t>
            </a:r>
            <a:r>
              <a:rPr lang="en-GB" dirty="0">
                <a:solidFill>
                  <a:srgbClr val="0070C0"/>
                </a:solidFill>
              </a:rPr>
              <a:t> </a:t>
            </a:r>
            <a:r>
              <a:rPr lang="en-GB" dirty="0" err="1">
                <a:solidFill>
                  <a:srgbClr val="0070C0"/>
                </a:solidFill>
              </a:rPr>
              <a:t>rywfaint</a:t>
            </a:r>
            <a:r>
              <a:rPr lang="en-GB" dirty="0">
                <a:solidFill>
                  <a:srgbClr val="0070C0"/>
                </a:solidFill>
              </a:rPr>
              <a:t> o </a:t>
            </a:r>
            <a:r>
              <a:rPr lang="en-GB" dirty="0" err="1">
                <a:solidFill>
                  <a:srgbClr val="0070C0"/>
                </a:solidFill>
              </a:rPr>
              <a:t>ddilema</a:t>
            </a:r>
            <a:r>
              <a:rPr lang="en-GB" dirty="0">
                <a:solidFill>
                  <a:srgbClr val="0070C0"/>
                </a:solidFill>
              </a:rPr>
              <a:t> neu </a:t>
            </a:r>
            <a:r>
              <a:rPr lang="en-GB" dirty="0" err="1">
                <a:solidFill>
                  <a:srgbClr val="0070C0"/>
                </a:solidFill>
              </a:rPr>
              <a:t>broblem</a:t>
            </a:r>
            <a:r>
              <a:rPr lang="en-GB" dirty="0">
                <a:solidFill>
                  <a:srgbClr val="0070C0"/>
                </a:solidFill>
              </a:rPr>
              <a:t> </a:t>
            </a:r>
            <a:r>
              <a:rPr lang="en-GB" dirty="0" err="1">
                <a:solidFill>
                  <a:srgbClr val="0070C0"/>
                </a:solidFill>
              </a:rPr>
              <a:t>i</a:t>
            </a:r>
            <a:r>
              <a:rPr lang="en-GB" dirty="0">
                <a:solidFill>
                  <a:srgbClr val="0070C0"/>
                </a:solidFill>
              </a:rPr>
              <a:t> chi.</a:t>
            </a:r>
          </a:p>
          <a:p>
            <a:endParaRPr lang="en-GB" dirty="0">
              <a:solidFill>
                <a:srgbClr val="0070C0"/>
              </a:solidFill>
            </a:endParaRPr>
          </a:p>
          <a:p>
            <a:r>
              <a:rPr lang="en-GB" dirty="0" err="1">
                <a:solidFill>
                  <a:srgbClr val="0070C0"/>
                </a:solidFill>
              </a:rPr>
              <a:t>Cymerwch</a:t>
            </a:r>
            <a:r>
              <a:rPr lang="en-GB" dirty="0">
                <a:solidFill>
                  <a:srgbClr val="0070C0"/>
                </a:solidFill>
              </a:rPr>
              <a:t> 5 </a:t>
            </a:r>
            <a:r>
              <a:rPr lang="en-GB" dirty="0" err="1">
                <a:solidFill>
                  <a:srgbClr val="0070C0"/>
                </a:solidFill>
              </a:rPr>
              <a:t>munud</a:t>
            </a:r>
            <a:r>
              <a:rPr lang="en-GB" dirty="0">
                <a:solidFill>
                  <a:srgbClr val="0070C0"/>
                </a:solidFill>
              </a:rPr>
              <a:t> - </a:t>
            </a:r>
            <a:r>
              <a:rPr lang="en-GB" dirty="0" err="1">
                <a:solidFill>
                  <a:srgbClr val="0070C0"/>
                </a:solidFill>
              </a:rPr>
              <a:t>gwnewch</a:t>
            </a:r>
            <a:r>
              <a:rPr lang="en-GB" dirty="0">
                <a:solidFill>
                  <a:srgbClr val="0070C0"/>
                </a:solidFill>
              </a:rPr>
              <a:t> </a:t>
            </a:r>
            <a:r>
              <a:rPr lang="en-GB" dirty="0" err="1">
                <a:solidFill>
                  <a:srgbClr val="0070C0"/>
                </a:solidFill>
              </a:rPr>
              <a:t>nodiadau</a:t>
            </a:r>
            <a:r>
              <a:rPr lang="en-GB" dirty="0">
                <a:solidFill>
                  <a:srgbClr val="0070C0"/>
                </a:solidFill>
              </a:rPr>
              <a:t> </a:t>
            </a:r>
            <a:r>
              <a:rPr lang="en-GB" dirty="0" err="1">
                <a:solidFill>
                  <a:srgbClr val="0070C0"/>
                </a:solidFill>
              </a:rPr>
              <a:t>myfyriol</a:t>
            </a:r>
            <a:r>
              <a:rPr lang="en-GB" dirty="0">
                <a:solidFill>
                  <a:srgbClr val="0070C0"/>
                </a:solidFill>
              </a:rPr>
              <a:t> </a:t>
            </a:r>
            <a:r>
              <a:rPr lang="en-GB" dirty="0" err="1">
                <a:solidFill>
                  <a:srgbClr val="0070C0"/>
                </a:solidFill>
              </a:rPr>
              <a:t>o'ch</a:t>
            </a:r>
            <a:r>
              <a:rPr lang="en-GB" dirty="0">
                <a:solidFill>
                  <a:srgbClr val="0070C0"/>
                </a:solidFill>
              </a:rPr>
              <a:t> </a:t>
            </a:r>
            <a:r>
              <a:rPr lang="en-GB" dirty="0" err="1">
                <a:solidFill>
                  <a:srgbClr val="0070C0"/>
                </a:solidFill>
              </a:rPr>
              <a:t>profiad</a:t>
            </a:r>
            <a:r>
              <a:rPr lang="en-GB" dirty="0">
                <a:solidFill>
                  <a:srgbClr val="0070C0"/>
                </a:solidFill>
              </a:rPr>
              <a:t> </a:t>
            </a:r>
            <a:r>
              <a:rPr lang="en-GB" dirty="0" err="1">
                <a:solidFill>
                  <a:srgbClr val="0070C0"/>
                </a:solidFill>
              </a:rPr>
              <a:t>cofiwch</a:t>
            </a:r>
            <a:r>
              <a:rPr lang="en-GB" dirty="0">
                <a:solidFill>
                  <a:srgbClr val="0070C0"/>
                </a:solidFill>
              </a:rPr>
              <a:t>:</a:t>
            </a:r>
          </a:p>
          <a:p>
            <a:endParaRPr lang="en-GB" dirty="0">
              <a:solidFill>
                <a:srgbClr val="0070C0"/>
              </a:solidFill>
            </a:endParaRPr>
          </a:p>
          <a:p>
            <a:r>
              <a:rPr lang="en-GB" dirty="0" err="1">
                <a:solidFill>
                  <a:srgbClr val="0070C0"/>
                </a:solidFill>
              </a:rPr>
              <a:t>Dychwelyd</a:t>
            </a:r>
            <a:r>
              <a:rPr lang="en-GB" dirty="0">
                <a:solidFill>
                  <a:srgbClr val="0070C0"/>
                </a:solidFill>
              </a:rPr>
              <a:t> </a:t>
            </a:r>
            <a:r>
              <a:rPr lang="en-GB" dirty="0" err="1">
                <a:solidFill>
                  <a:srgbClr val="0070C0"/>
                </a:solidFill>
              </a:rPr>
              <a:t>i'r</a:t>
            </a:r>
            <a:r>
              <a:rPr lang="en-GB" dirty="0">
                <a:solidFill>
                  <a:srgbClr val="0070C0"/>
                </a:solidFill>
              </a:rPr>
              <a:t> </a:t>
            </a:r>
            <a:r>
              <a:rPr lang="en-GB" dirty="0" err="1">
                <a:solidFill>
                  <a:srgbClr val="0070C0"/>
                </a:solidFill>
              </a:rPr>
              <a:t>profiad</a:t>
            </a:r>
            <a:endParaRPr lang="en-GB" dirty="0">
              <a:solidFill>
                <a:srgbClr val="0070C0"/>
              </a:solidFill>
            </a:endParaRPr>
          </a:p>
          <a:p>
            <a:r>
              <a:rPr lang="en-GB" dirty="0" err="1">
                <a:solidFill>
                  <a:srgbClr val="0070C0"/>
                </a:solidFill>
              </a:rPr>
              <a:t>Rhoi</a:t>
            </a:r>
            <a:r>
              <a:rPr lang="en-GB" dirty="0">
                <a:solidFill>
                  <a:srgbClr val="0070C0"/>
                </a:solidFill>
              </a:rPr>
              <a:t> </a:t>
            </a:r>
            <a:r>
              <a:rPr lang="en-GB" dirty="0" err="1">
                <a:solidFill>
                  <a:srgbClr val="0070C0"/>
                </a:solidFill>
              </a:rPr>
              <a:t>sylw</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deimladau</a:t>
            </a:r>
            <a:endParaRPr lang="en-GB" dirty="0">
              <a:solidFill>
                <a:srgbClr val="0070C0"/>
              </a:solidFill>
            </a:endParaRPr>
          </a:p>
          <a:p>
            <a:r>
              <a:rPr lang="en-GB" dirty="0">
                <a:solidFill>
                  <a:srgbClr val="0070C0"/>
                </a:solidFill>
              </a:rPr>
              <a:t>Ail-</a:t>
            </a:r>
            <a:r>
              <a:rPr lang="en-GB" dirty="0" err="1">
                <a:solidFill>
                  <a:srgbClr val="0070C0"/>
                </a:solidFill>
              </a:rPr>
              <a:t>archwilio'r</a:t>
            </a:r>
            <a:r>
              <a:rPr lang="en-GB" dirty="0">
                <a:solidFill>
                  <a:srgbClr val="0070C0"/>
                </a:solidFill>
              </a:rPr>
              <a:t> </a:t>
            </a:r>
            <a:r>
              <a:rPr lang="en-GB" dirty="0" err="1">
                <a:solidFill>
                  <a:srgbClr val="0070C0"/>
                </a:solidFill>
              </a:rPr>
              <a:t>profiad</a:t>
            </a:r>
            <a:endParaRPr lang="en-GB" dirty="0">
              <a:solidFill>
                <a:srgbClr val="0070C0"/>
              </a:solidFill>
            </a:endParaRPr>
          </a:p>
        </p:txBody>
      </p:sp>
    </p:spTree>
    <p:extLst>
      <p:ext uri="{BB962C8B-B14F-4D97-AF65-F5344CB8AC3E}">
        <p14:creationId xmlns:p14="http://schemas.microsoft.com/office/powerpoint/2010/main" val="25205992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err="1">
                <a:solidFill>
                  <a:srgbClr val="0070C0"/>
                </a:solidFill>
              </a:rPr>
              <a:t>Siarad</a:t>
            </a:r>
            <a:r>
              <a:rPr lang="en-GB" altLang="en-US" dirty="0">
                <a:solidFill>
                  <a:srgbClr val="0070C0"/>
                </a:solidFill>
              </a:rPr>
              <a:t> </a:t>
            </a:r>
            <a:r>
              <a:rPr lang="en-GB" altLang="en-US" dirty="0" err="1">
                <a:solidFill>
                  <a:srgbClr val="0070C0"/>
                </a:solidFill>
              </a:rPr>
              <a:t>pennau</a:t>
            </a:r>
            <a:r>
              <a:rPr lang="en-GB" altLang="en-US" dirty="0">
                <a:solidFill>
                  <a:srgbClr val="0070C0"/>
                </a:solidFill>
              </a:rPr>
              <a:t>/ </a:t>
            </a:r>
            <a:r>
              <a:rPr lang="en-GB" altLang="en-US" dirty="0"/>
              <a:t>Talking heads</a:t>
            </a:r>
          </a:p>
        </p:txBody>
      </p:sp>
      <p:sp>
        <p:nvSpPr>
          <p:cNvPr id="17411" name="Rectangle 3"/>
          <p:cNvSpPr>
            <a:spLocks noGrp="1" noChangeArrowheads="1"/>
          </p:cNvSpPr>
          <p:nvPr>
            <p:ph type="body" idx="1"/>
          </p:nvPr>
        </p:nvSpPr>
        <p:spPr/>
        <p:txBody>
          <a:bodyPr/>
          <a:lstStyle/>
          <a:p>
            <a:r>
              <a:rPr lang="en-GB" dirty="0" err="1">
                <a:solidFill>
                  <a:srgbClr val="0070C0"/>
                </a:solidFill>
              </a:rPr>
              <a:t>Trafodwch</a:t>
            </a:r>
            <a:r>
              <a:rPr lang="en-GB" dirty="0">
                <a:solidFill>
                  <a:srgbClr val="0070C0"/>
                </a:solidFill>
              </a:rPr>
              <a:t> </a:t>
            </a:r>
            <a:r>
              <a:rPr lang="en-GB" dirty="0" err="1">
                <a:solidFill>
                  <a:srgbClr val="0070C0"/>
                </a:solidFill>
              </a:rPr>
              <a:t>eich</a:t>
            </a:r>
            <a:r>
              <a:rPr lang="en-GB" dirty="0">
                <a:solidFill>
                  <a:srgbClr val="0070C0"/>
                </a:solidFill>
              </a:rPr>
              <a:t> </a:t>
            </a:r>
            <a:r>
              <a:rPr lang="en-GB" dirty="0" err="1">
                <a:solidFill>
                  <a:srgbClr val="0070C0"/>
                </a:solidFill>
              </a:rPr>
              <a:t>arsylwad</a:t>
            </a:r>
            <a:r>
              <a:rPr lang="en-GB" dirty="0">
                <a:solidFill>
                  <a:srgbClr val="0070C0"/>
                </a:solidFill>
              </a:rPr>
              <a:t> o </a:t>
            </a:r>
            <a:r>
              <a:rPr lang="en-GB" dirty="0" err="1">
                <a:solidFill>
                  <a:srgbClr val="0070C0"/>
                </a:solidFill>
              </a:rPr>
              <a:t>fyfyrdod</a:t>
            </a:r>
            <a:r>
              <a:rPr lang="en-GB" dirty="0">
                <a:solidFill>
                  <a:srgbClr val="0070C0"/>
                </a:solidFill>
              </a:rPr>
              <a:t> </a:t>
            </a:r>
            <a:r>
              <a:rPr lang="en-GB" dirty="0" err="1">
                <a:solidFill>
                  <a:srgbClr val="0070C0"/>
                </a:solidFill>
              </a:rPr>
              <a:t>hyd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hyn</a:t>
            </a:r>
            <a:r>
              <a:rPr lang="en-GB" dirty="0">
                <a:solidFill>
                  <a:srgbClr val="0070C0"/>
                </a:solidFill>
              </a:rPr>
              <a:t>..</a:t>
            </a:r>
            <a:endParaRPr lang="en-GB" altLang="en-US" dirty="0">
              <a:solidFill>
                <a:srgbClr val="0070C0"/>
              </a:solidFill>
            </a:endParaRPr>
          </a:p>
          <a:p>
            <a:pPr eaLnBrk="1" hangingPunct="1"/>
            <a:endParaRPr lang="en-GB" altLang="en-US" dirty="0"/>
          </a:p>
          <a:p>
            <a:pPr eaLnBrk="1" hangingPunct="1"/>
            <a:endParaRPr lang="en-GB" altLang="en-US" dirty="0"/>
          </a:p>
          <a:p>
            <a:pPr eaLnBrk="1" hangingPunct="1"/>
            <a:endParaRPr lang="en-GB" altLang="en-US" dirty="0"/>
          </a:p>
          <a:p>
            <a:pPr eaLnBrk="1" hangingPunct="1"/>
            <a:r>
              <a:rPr lang="en-GB" altLang="en-US" dirty="0"/>
              <a:t>Discuss your observation of reflection so far..</a:t>
            </a:r>
          </a:p>
        </p:txBody>
      </p:sp>
    </p:spTree>
    <p:extLst>
      <p:ext uri="{BB962C8B-B14F-4D97-AF65-F5344CB8AC3E}">
        <p14:creationId xmlns:p14="http://schemas.microsoft.com/office/powerpoint/2010/main" val="33588450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dirty="0" err="1">
                <a:solidFill>
                  <a:srgbClr val="0070C0"/>
                </a:solidFill>
              </a:rPr>
              <a:t>Trafodaeth</a:t>
            </a:r>
            <a:r>
              <a:rPr lang="en-GB" altLang="en-US" dirty="0">
                <a:solidFill>
                  <a:srgbClr val="0070C0"/>
                </a:solidFill>
              </a:rPr>
              <a:t> </a:t>
            </a:r>
            <a:r>
              <a:rPr lang="en-GB" altLang="en-US" dirty="0" err="1">
                <a:solidFill>
                  <a:srgbClr val="0070C0"/>
                </a:solidFill>
              </a:rPr>
              <a:t>grŵp</a:t>
            </a:r>
            <a:r>
              <a:rPr lang="en-GB" altLang="en-US" dirty="0">
                <a:solidFill>
                  <a:srgbClr val="0070C0"/>
                </a:solidFill>
              </a:rPr>
              <a:t>/ </a:t>
            </a:r>
            <a:r>
              <a:rPr lang="en-GB" altLang="en-US" dirty="0"/>
              <a:t>Group discussion</a:t>
            </a:r>
          </a:p>
        </p:txBody>
      </p:sp>
      <p:sp>
        <p:nvSpPr>
          <p:cNvPr id="18435" name="Rectangle 3"/>
          <p:cNvSpPr>
            <a:spLocks noGrp="1" noChangeArrowheads="1"/>
          </p:cNvSpPr>
          <p:nvPr>
            <p:ph sz="half" idx="1"/>
          </p:nvPr>
        </p:nvSpPr>
        <p:spPr>
          <a:xfrm>
            <a:off x="6248184" y="1404118"/>
            <a:ext cx="5181600" cy="4351338"/>
          </a:xfrm>
        </p:spPr>
        <p:txBody>
          <a:bodyPr>
            <a:normAutofit fontScale="92500"/>
          </a:bodyPr>
          <a:lstStyle/>
          <a:p>
            <a:pPr eaLnBrk="1" hangingPunct="1">
              <a:lnSpc>
                <a:spcPct val="90000"/>
              </a:lnSpc>
              <a:buFontTx/>
              <a:buNone/>
            </a:pPr>
            <a:r>
              <a:rPr lang="en-GB" altLang="en-US" dirty="0"/>
              <a:t>	What do you feel are the main points from your reflection?</a:t>
            </a:r>
          </a:p>
          <a:p>
            <a:pPr eaLnBrk="1" hangingPunct="1">
              <a:lnSpc>
                <a:spcPct val="90000"/>
              </a:lnSpc>
              <a:buFontTx/>
              <a:buNone/>
            </a:pPr>
            <a:endParaRPr lang="en-GB" altLang="en-US" dirty="0"/>
          </a:p>
          <a:p>
            <a:pPr eaLnBrk="1" hangingPunct="1">
              <a:lnSpc>
                <a:spcPct val="90000"/>
              </a:lnSpc>
              <a:buFontTx/>
              <a:buNone/>
            </a:pPr>
            <a:r>
              <a:rPr lang="en-GB" altLang="en-US" dirty="0"/>
              <a:t>	Has there been the development of new ideas, knowledge or insights?</a:t>
            </a:r>
          </a:p>
          <a:p>
            <a:pPr eaLnBrk="1" hangingPunct="1">
              <a:lnSpc>
                <a:spcPct val="90000"/>
              </a:lnSpc>
              <a:buFontTx/>
              <a:buNone/>
            </a:pPr>
            <a:endParaRPr lang="en-GB" altLang="en-US" dirty="0"/>
          </a:p>
          <a:p>
            <a:pPr eaLnBrk="1" hangingPunct="1">
              <a:lnSpc>
                <a:spcPct val="90000"/>
              </a:lnSpc>
              <a:buFontTx/>
              <a:buNone/>
            </a:pPr>
            <a:r>
              <a:rPr lang="en-GB" altLang="en-US" dirty="0"/>
              <a:t>	What are the implications, what are the most important aspects for other youth workers to understand?</a:t>
            </a:r>
          </a:p>
        </p:txBody>
      </p:sp>
      <p:sp>
        <p:nvSpPr>
          <p:cNvPr id="2" name="Content Placeholder 1">
            <a:extLst>
              <a:ext uri="{FF2B5EF4-FFF2-40B4-BE49-F238E27FC236}">
                <a16:creationId xmlns:a16="http://schemas.microsoft.com/office/drawing/2014/main" id="{6F950122-0672-8B07-C0CA-90011F3326CD}"/>
              </a:ext>
            </a:extLst>
          </p:cNvPr>
          <p:cNvSpPr>
            <a:spLocks noGrp="1"/>
          </p:cNvSpPr>
          <p:nvPr>
            <p:ph sz="half" idx="2"/>
          </p:nvPr>
        </p:nvSpPr>
        <p:spPr>
          <a:xfrm>
            <a:off x="656302" y="1547403"/>
            <a:ext cx="5181600" cy="4351338"/>
          </a:xfrm>
        </p:spPr>
        <p:txBody>
          <a:bodyPr>
            <a:normAutofit fontScale="92500"/>
          </a:bodyPr>
          <a:lstStyle/>
          <a:p>
            <a:r>
              <a:rPr lang="en-GB" dirty="0">
                <a:solidFill>
                  <a:srgbClr val="0070C0"/>
                </a:solidFill>
              </a:rPr>
              <a:t>Beth </a:t>
            </a:r>
            <a:r>
              <a:rPr lang="en-GB" dirty="0" err="1">
                <a:solidFill>
                  <a:srgbClr val="0070C0"/>
                </a:solidFill>
              </a:rPr>
              <a:t>yw</a:t>
            </a:r>
            <a:r>
              <a:rPr lang="en-GB" dirty="0">
                <a:solidFill>
                  <a:srgbClr val="0070C0"/>
                </a:solidFill>
              </a:rPr>
              <a:t> </a:t>
            </a:r>
            <a:r>
              <a:rPr lang="en-GB" dirty="0" err="1">
                <a:solidFill>
                  <a:srgbClr val="0070C0"/>
                </a:solidFill>
              </a:rPr>
              <a:t>prif</a:t>
            </a:r>
            <a:r>
              <a:rPr lang="en-GB" dirty="0">
                <a:solidFill>
                  <a:srgbClr val="0070C0"/>
                </a:solidFill>
              </a:rPr>
              <a:t> </a:t>
            </a:r>
            <a:r>
              <a:rPr lang="en-GB" dirty="0" err="1">
                <a:solidFill>
                  <a:srgbClr val="0070C0"/>
                </a:solidFill>
              </a:rPr>
              <a:t>bwyntiau</a:t>
            </a:r>
            <a:r>
              <a:rPr lang="en-GB" dirty="0">
                <a:solidFill>
                  <a:srgbClr val="0070C0"/>
                </a:solidFill>
              </a:rPr>
              <a:t> </a:t>
            </a:r>
            <a:r>
              <a:rPr lang="en-GB" dirty="0" err="1">
                <a:solidFill>
                  <a:srgbClr val="0070C0"/>
                </a:solidFill>
              </a:rPr>
              <a:t>eich</a:t>
            </a:r>
            <a:r>
              <a:rPr lang="en-GB" dirty="0">
                <a:solidFill>
                  <a:srgbClr val="0070C0"/>
                </a:solidFill>
              </a:rPr>
              <a:t> </a:t>
            </a:r>
            <a:r>
              <a:rPr lang="en-GB" dirty="0" err="1">
                <a:solidFill>
                  <a:srgbClr val="0070C0"/>
                </a:solidFill>
              </a:rPr>
              <a:t>myfyrdod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eich</a:t>
            </a:r>
            <a:r>
              <a:rPr lang="en-GB" dirty="0">
                <a:solidFill>
                  <a:srgbClr val="0070C0"/>
                </a:solidFill>
              </a:rPr>
              <a:t> barn chi?</a:t>
            </a:r>
          </a:p>
          <a:p>
            <a:endParaRPr lang="en-GB" dirty="0">
              <a:solidFill>
                <a:srgbClr val="0070C0"/>
              </a:solidFill>
            </a:endParaRPr>
          </a:p>
          <a:p>
            <a:r>
              <a:rPr lang="en-GB" dirty="0">
                <a:solidFill>
                  <a:srgbClr val="0070C0"/>
                </a:solidFill>
              </a:rPr>
              <a:t>A </a:t>
            </a:r>
            <a:r>
              <a:rPr lang="en-GB" dirty="0" err="1">
                <a:solidFill>
                  <a:srgbClr val="0070C0"/>
                </a:solidFill>
              </a:rPr>
              <a:t>oes</a:t>
            </a:r>
            <a:r>
              <a:rPr lang="en-GB" dirty="0">
                <a:solidFill>
                  <a:srgbClr val="0070C0"/>
                </a:solidFill>
              </a:rPr>
              <a:t> </a:t>
            </a:r>
            <a:r>
              <a:rPr lang="en-GB" dirty="0" err="1">
                <a:solidFill>
                  <a:srgbClr val="0070C0"/>
                </a:solidFill>
              </a:rPr>
              <a:t>syniadau</a:t>
            </a:r>
            <a:r>
              <a:rPr lang="en-GB" dirty="0">
                <a:solidFill>
                  <a:srgbClr val="0070C0"/>
                </a:solidFill>
              </a:rPr>
              <a:t>, </a:t>
            </a:r>
            <a:r>
              <a:rPr lang="en-GB" dirty="0" err="1">
                <a:solidFill>
                  <a:srgbClr val="0070C0"/>
                </a:solidFill>
              </a:rPr>
              <a:t>gwybodaeth</a:t>
            </a:r>
            <a:r>
              <a:rPr lang="en-GB" dirty="0">
                <a:solidFill>
                  <a:srgbClr val="0070C0"/>
                </a:solidFill>
              </a:rPr>
              <a:t> neu </a:t>
            </a:r>
            <a:r>
              <a:rPr lang="en-GB" dirty="0" err="1">
                <a:solidFill>
                  <a:srgbClr val="0070C0"/>
                </a:solidFill>
              </a:rPr>
              <a:t>fewnwelediadau</a:t>
            </a:r>
            <a:r>
              <a:rPr lang="en-GB" dirty="0">
                <a:solidFill>
                  <a:srgbClr val="0070C0"/>
                </a:solidFill>
              </a:rPr>
              <a:t> </a:t>
            </a:r>
            <a:r>
              <a:rPr lang="en-GB" dirty="0" err="1">
                <a:solidFill>
                  <a:srgbClr val="0070C0"/>
                </a:solidFill>
              </a:rPr>
              <a:t>newydd</a:t>
            </a:r>
            <a:r>
              <a:rPr lang="en-GB" dirty="0">
                <a:solidFill>
                  <a:srgbClr val="0070C0"/>
                </a:solidFill>
              </a:rPr>
              <a:t> </a:t>
            </a:r>
            <a:r>
              <a:rPr lang="en-GB" dirty="0" err="1">
                <a:solidFill>
                  <a:srgbClr val="0070C0"/>
                </a:solidFill>
              </a:rPr>
              <a:t>wedi</a:t>
            </a:r>
            <a:r>
              <a:rPr lang="en-GB" dirty="0">
                <a:solidFill>
                  <a:srgbClr val="0070C0"/>
                </a:solidFill>
              </a:rPr>
              <a:t> </a:t>
            </a:r>
            <a:r>
              <a:rPr lang="en-GB" dirty="0" err="1">
                <a:solidFill>
                  <a:srgbClr val="0070C0"/>
                </a:solidFill>
              </a:rPr>
              <a:t>datblygu</a:t>
            </a:r>
            <a:r>
              <a:rPr lang="en-GB" dirty="0">
                <a:solidFill>
                  <a:srgbClr val="0070C0"/>
                </a:solidFill>
              </a:rPr>
              <a:t>?</a:t>
            </a:r>
          </a:p>
          <a:p>
            <a:endParaRPr lang="en-GB" dirty="0">
              <a:solidFill>
                <a:srgbClr val="0070C0"/>
              </a:solidFill>
            </a:endParaRPr>
          </a:p>
          <a:p>
            <a:r>
              <a:rPr lang="en-GB" dirty="0">
                <a:solidFill>
                  <a:srgbClr val="0070C0"/>
                </a:solidFill>
              </a:rPr>
              <a:t>Beth </a:t>
            </a:r>
            <a:r>
              <a:rPr lang="en-GB" dirty="0" err="1">
                <a:solidFill>
                  <a:srgbClr val="0070C0"/>
                </a:solidFill>
              </a:rPr>
              <a:t>yw'r</a:t>
            </a:r>
            <a:r>
              <a:rPr lang="en-GB" dirty="0">
                <a:solidFill>
                  <a:srgbClr val="0070C0"/>
                </a:solidFill>
              </a:rPr>
              <a:t> </a:t>
            </a:r>
            <a:r>
              <a:rPr lang="en-GB" dirty="0" err="1">
                <a:solidFill>
                  <a:srgbClr val="0070C0"/>
                </a:solidFill>
              </a:rPr>
              <a:t>goblygiadau</a:t>
            </a:r>
            <a:r>
              <a:rPr lang="en-GB" dirty="0">
                <a:solidFill>
                  <a:srgbClr val="0070C0"/>
                </a:solidFill>
              </a:rPr>
              <a:t>, </a:t>
            </a:r>
            <a:r>
              <a:rPr lang="en-GB" dirty="0" err="1">
                <a:solidFill>
                  <a:srgbClr val="0070C0"/>
                </a:solidFill>
              </a:rPr>
              <a:t>beth</a:t>
            </a:r>
            <a:r>
              <a:rPr lang="en-GB" dirty="0">
                <a:solidFill>
                  <a:srgbClr val="0070C0"/>
                </a:solidFill>
              </a:rPr>
              <a:t> </a:t>
            </a:r>
            <a:r>
              <a:rPr lang="en-GB" dirty="0" err="1">
                <a:solidFill>
                  <a:srgbClr val="0070C0"/>
                </a:solidFill>
              </a:rPr>
              <a:t>yw'r</a:t>
            </a:r>
            <a:r>
              <a:rPr lang="en-GB" dirty="0">
                <a:solidFill>
                  <a:srgbClr val="0070C0"/>
                </a:solidFill>
              </a:rPr>
              <a:t> </a:t>
            </a:r>
            <a:r>
              <a:rPr lang="en-GB" dirty="0" err="1">
                <a:solidFill>
                  <a:srgbClr val="0070C0"/>
                </a:solidFill>
              </a:rPr>
              <a:t>agweddau</a:t>
            </a:r>
            <a:r>
              <a:rPr lang="en-GB" dirty="0">
                <a:solidFill>
                  <a:srgbClr val="0070C0"/>
                </a:solidFill>
              </a:rPr>
              <a:t> </a:t>
            </a:r>
            <a:r>
              <a:rPr lang="en-GB" dirty="0" err="1">
                <a:solidFill>
                  <a:srgbClr val="0070C0"/>
                </a:solidFill>
              </a:rPr>
              <a:t>pwysicaf</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weithwyr</a:t>
            </a:r>
            <a:r>
              <a:rPr lang="en-GB" dirty="0">
                <a:solidFill>
                  <a:srgbClr val="0070C0"/>
                </a:solidFill>
              </a:rPr>
              <a:t> </a:t>
            </a:r>
            <a:r>
              <a:rPr lang="en-GB" dirty="0" err="1">
                <a:solidFill>
                  <a:srgbClr val="0070C0"/>
                </a:solidFill>
              </a:rPr>
              <a:t>ieuenctid</a:t>
            </a:r>
            <a:r>
              <a:rPr lang="en-GB" dirty="0">
                <a:solidFill>
                  <a:srgbClr val="0070C0"/>
                </a:solidFill>
              </a:rPr>
              <a:t> </a:t>
            </a:r>
            <a:r>
              <a:rPr lang="en-GB" dirty="0" err="1">
                <a:solidFill>
                  <a:srgbClr val="0070C0"/>
                </a:solidFill>
              </a:rPr>
              <a:t>eraill</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deall</a:t>
            </a:r>
            <a:r>
              <a:rPr lang="en-GB" dirty="0">
                <a:solidFill>
                  <a:srgbClr val="0070C0"/>
                </a:solidFill>
              </a:rPr>
              <a:t>?</a:t>
            </a:r>
          </a:p>
        </p:txBody>
      </p:sp>
    </p:spTree>
    <p:extLst>
      <p:ext uri="{BB962C8B-B14F-4D97-AF65-F5344CB8AC3E}">
        <p14:creationId xmlns:p14="http://schemas.microsoft.com/office/powerpoint/2010/main" val="14353809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dirty="0">
                <a:solidFill>
                  <a:srgbClr val="0070C0"/>
                </a:solidFill>
              </a:rPr>
              <a:t>Budd-</a:t>
            </a:r>
            <a:r>
              <a:rPr lang="en-GB" altLang="en-US" dirty="0" err="1">
                <a:solidFill>
                  <a:srgbClr val="0070C0"/>
                </a:solidFill>
              </a:rPr>
              <a:t>daliadau</a:t>
            </a:r>
            <a:r>
              <a:rPr lang="en-GB" altLang="en-US" dirty="0">
                <a:solidFill>
                  <a:srgbClr val="0070C0"/>
                </a:solidFill>
              </a:rPr>
              <a:t>/ </a:t>
            </a:r>
            <a:r>
              <a:rPr lang="en-GB" altLang="en-US" dirty="0"/>
              <a:t>Benefits</a:t>
            </a:r>
          </a:p>
        </p:txBody>
      </p:sp>
      <p:sp>
        <p:nvSpPr>
          <p:cNvPr id="12291" name="Rectangle 3"/>
          <p:cNvSpPr>
            <a:spLocks noGrp="1" noChangeArrowheads="1"/>
          </p:cNvSpPr>
          <p:nvPr>
            <p:ph sz="half" idx="1"/>
          </p:nvPr>
        </p:nvSpPr>
        <p:spPr>
          <a:xfrm>
            <a:off x="6172200" y="1579818"/>
            <a:ext cx="5181600" cy="4351338"/>
          </a:xfrm>
        </p:spPr>
        <p:txBody>
          <a:bodyPr/>
          <a:lstStyle/>
          <a:p>
            <a:pPr eaLnBrk="1" hangingPunct="1"/>
            <a:r>
              <a:rPr lang="en-GB" altLang="en-US" dirty="0"/>
              <a:t>What do you find positive about Reflection?</a:t>
            </a:r>
          </a:p>
          <a:p>
            <a:pPr eaLnBrk="1" hangingPunct="1"/>
            <a:endParaRPr lang="en-GB" altLang="en-US" sz="1600" dirty="0"/>
          </a:p>
          <a:p>
            <a:pPr eaLnBrk="1" hangingPunct="1"/>
            <a:r>
              <a:rPr lang="en-GB" altLang="en-US" dirty="0"/>
              <a:t>What do you find negative in Reflection?</a:t>
            </a:r>
          </a:p>
          <a:p>
            <a:pPr eaLnBrk="1" hangingPunct="1">
              <a:buFontTx/>
              <a:buNone/>
            </a:pPr>
            <a:endParaRPr lang="en-GB" altLang="en-US" sz="1600" dirty="0"/>
          </a:p>
          <a:p>
            <a:pPr eaLnBrk="1" hangingPunct="1"/>
            <a:r>
              <a:rPr lang="en-GB" altLang="en-US" dirty="0"/>
              <a:t>What do you find interesting about Reflection?</a:t>
            </a:r>
          </a:p>
        </p:txBody>
      </p:sp>
      <p:sp>
        <p:nvSpPr>
          <p:cNvPr id="2" name="Content Placeholder 1">
            <a:extLst>
              <a:ext uri="{FF2B5EF4-FFF2-40B4-BE49-F238E27FC236}">
                <a16:creationId xmlns:a16="http://schemas.microsoft.com/office/drawing/2014/main" id="{6CD49B6C-9DAA-696C-BCAA-E4F6C33880A5}"/>
              </a:ext>
            </a:extLst>
          </p:cNvPr>
          <p:cNvSpPr>
            <a:spLocks noGrp="1"/>
          </p:cNvSpPr>
          <p:nvPr>
            <p:ph sz="half" idx="2"/>
          </p:nvPr>
        </p:nvSpPr>
        <p:spPr>
          <a:xfrm>
            <a:off x="674410" y="1579818"/>
            <a:ext cx="5181600" cy="4351338"/>
          </a:xfrm>
        </p:spPr>
        <p:txBody>
          <a:bodyPr/>
          <a:lstStyle/>
          <a:p>
            <a:r>
              <a:rPr lang="en-GB" dirty="0">
                <a:solidFill>
                  <a:srgbClr val="0070C0"/>
                </a:solidFill>
              </a:rPr>
              <a:t>Beth </a:t>
            </a:r>
            <a:r>
              <a:rPr lang="en-GB" dirty="0" err="1">
                <a:solidFill>
                  <a:srgbClr val="0070C0"/>
                </a:solidFill>
              </a:rPr>
              <a:t>sy'n</a:t>
            </a:r>
            <a:r>
              <a:rPr lang="en-GB" dirty="0">
                <a:solidFill>
                  <a:srgbClr val="0070C0"/>
                </a:solidFill>
              </a:rPr>
              <a:t> </a:t>
            </a:r>
            <a:r>
              <a:rPr lang="en-GB" dirty="0" err="1">
                <a:solidFill>
                  <a:srgbClr val="0070C0"/>
                </a:solidFill>
              </a:rPr>
              <a:t>bositif</a:t>
            </a:r>
            <a:r>
              <a:rPr lang="en-GB" dirty="0">
                <a:solidFill>
                  <a:srgbClr val="0070C0"/>
                </a:solidFill>
              </a:rPr>
              <a:t> </a:t>
            </a:r>
            <a:r>
              <a:rPr lang="en-GB" dirty="0" err="1">
                <a:solidFill>
                  <a:srgbClr val="0070C0"/>
                </a:solidFill>
              </a:rPr>
              <a:t>i</a:t>
            </a:r>
            <a:r>
              <a:rPr lang="en-GB" dirty="0">
                <a:solidFill>
                  <a:srgbClr val="0070C0"/>
                </a:solidFill>
              </a:rPr>
              <a:t> chi am </a:t>
            </a:r>
            <a:r>
              <a:rPr lang="en-GB" dirty="0" err="1">
                <a:solidFill>
                  <a:srgbClr val="0070C0"/>
                </a:solidFill>
              </a:rPr>
              <a:t>Myfyrio</a:t>
            </a:r>
            <a:r>
              <a:rPr lang="en-GB" dirty="0">
                <a:solidFill>
                  <a:srgbClr val="0070C0"/>
                </a:solidFill>
              </a:rPr>
              <a:t>?</a:t>
            </a:r>
          </a:p>
          <a:p>
            <a:endParaRPr lang="en-GB" dirty="0">
              <a:solidFill>
                <a:srgbClr val="0070C0"/>
              </a:solidFill>
            </a:endParaRPr>
          </a:p>
          <a:p>
            <a:r>
              <a:rPr lang="en-GB" dirty="0">
                <a:solidFill>
                  <a:srgbClr val="0070C0"/>
                </a:solidFill>
              </a:rPr>
              <a:t>Beth </a:t>
            </a:r>
            <a:r>
              <a:rPr lang="en-GB" dirty="0" err="1">
                <a:solidFill>
                  <a:srgbClr val="0070C0"/>
                </a:solidFill>
              </a:rPr>
              <a:t>sy'n</a:t>
            </a:r>
            <a:r>
              <a:rPr lang="en-GB" dirty="0">
                <a:solidFill>
                  <a:srgbClr val="0070C0"/>
                </a:solidFill>
              </a:rPr>
              <a:t> </a:t>
            </a:r>
            <a:r>
              <a:rPr lang="en-GB" dirty="0" err="1">
                <a:solidFill>
                  <a:srgbClr val="0070C0"/>
                </a:solidFill>
              </a:rPr>
              <a:t>negyddol</a:t>
            </a:r>
            <a:r>
              <a:rPr lang="en-GB" dirty="0">
                <a:solidFill>
                  <a:srgbClr val="0070C0"/>
                </a:solidFill>
              </a:rPr>
              <a:t> </a:t>
            </a:r>
            <a:r>
              <a:rPr lang="en-GB" dirty="0" err="1">
                <a:solidFill>
                  <a:srgbClr val="0070C0"/>
                </a:solidFill>
              </a:rPr>
              <a:t>i</a:t>
            </a:r>
            <a:r>
              <a:rPr lang="en-GB" dirty="0">
                <a:solidFill>
                  <a:srgbClr val="0070C0"/>
                </a:solidFill>
              </a:rPr>
              <a:t> chi am </a:t>
            </a:r>
            <a:r>
              <a:rPr lang="en-GB" dirty="0" err="1">
                <a:solidFill>
                  <a:srgbClr val="0070C0"/>
                </a:solidFill>
              </a:rPr>
              <a:t>Myfyrio</a:t>
            </a:r>
            <a:r>
              <a:rPr lang="en-GB" dirty="0">
                <a:solidFill>
                  <a:srgbClr val="0070C0"/>
                </a:solidFill>
              </a:rPr>
              <a:t>?</a:t>
            </a:r>
          </a:p>
          <a:p>
            <a:endParaRPr lang="en-GB" dirty="0">
              <a:solidFill>
                <a:srgbClr val="0070C0"/>
              </a:solidFill>
            </a:endParaRPr>
          </a:p>
          <a:p>
            <a:r>
              <a:rPr lang="en-GB" dirty="0">
                <a:solidFill>
                  <a:srgbClr val="0070C0"/>
                </a:solidFill>
              </a:rPr>
              <a:t>Beth </a:t>
            </a:r>
            <a:r>
              <a:rPr lang="en-GB" dirty="0" err="1">
                <a:solidFill>
                  <a:srgbClr val="0070C0"/>
                </a:solidFill>
              </a:rPr>
              <a:t>sy'n</a:t>
            </a:r>
            <a:r>
              <a:rPr lang="en-GB" dirty="0">
                <a:solidFill>
                  <a:srgbClr val="0070C0"/>
                </a:solidFill>
              </a:rPr>
              <a:t> </a:t>
            </a:r>
            <a:r>
              <a:rPr lang="en-GB" dirty="0" err="1">
                <a:solidFill>
                  <a:srgbClr val="0070C0"/>
                </a:solidFill>
              </a:rPr>
              <a:t>ddiddorol</a:t>
            </a:r>
            <a:r>
              <a:rPr lang="en-GB" dirty="0">
                <a:solidFill>
                  <a:srgbClr val="0070C0"/>
                </a:solidFill>
              </a:rPr>
              <a:t> </a:t>
            </a:r>
            <a:r>
              <a:rPr lang="en-GB" dirty="0" err="1">
                <a:solidFill>
                  <a:srgbClr val="0070C0"/>
                </a:solidFill>
              </a:rPr>
              <a:t>i</a:t>
            </a:r>
            <a:r>
              <a:rPr lang="en-GB" dirty="0">
                <a:solidFill>
                  <a:srgbClr val="0070C0"/>
                </a:solidFill>
              </a:rPr>
              <a:t> chi am </a:t>
            </a:r>
            <a:r>
              <a:rPr lang="en-GB" dirty="0" err="1">
                <a:solidFill>
                  <a:srgbClr val="0070C0"/>
                </a:solidFill>
              </a:rPr>
              <a:t>Myfyrio</a:t>
            </a:r>
            <a:r>
              <a:rPr lang="en-GB" dirty="0">
                <a:solidFill>
                  <a:srgbClr val="0070C0"/>
                </a:solidFill>
              </a:rPr>
              <a:t>?</a:t>
            </a:r>
          </a:p>
        </p:txBody>
      </p:sp>
    </p:spTree>
    <p:extLst>
      <p:ext uri="{BB962C8B-B14F-4D97-AF65-F5344CB8AC3E}">
        <p14:creationId xmlns:p14="http://schemas.microsoft.com/office/powerpoint/2010/main" val="905453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2" end="2"/>
                                            </p:txEl>
                                          </p:spTgt>
                                        </p:tgtEl>
                                        <p:attrNameLst>
                                          <p:attrName>style.visibility</p:attrName>
                                        </p:attrNameLst>
                                      </p:cBhvr>
                                      <p:to>
                                        <p:strVal val="visible"/>
                                      </p:to>
                                    </p:set>
                                    <p:anim calcmode="lin" valueType="num">
                                      <p:cBhvr additive="base">
                                        <p:cTn id="7"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4" end="4"/>
                                            </p:txEl>
                                          </p:spTgt>
                                        </p:tgtEl>
                                        <p:attrNameLst>
                                          <p:attrName>style.visibility</p:attrName>
                                        </p:attrNameLst>
                                      </p:cBhvr>
                                      <p:to>
                                        <p:strVal val="visible"/>
                                      </p:to>
                                    </p:set>
                                    <p:anim calcmode="lin" valueType="num">
                                      <p:cBhvr additive="base">
                                        <p:cTn id="13"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a:bodyPr>
          <a:lstStyle/>
          <a:p>
            <a:pPr eaLnBrk="1" hangingPunct="1"/>
            <a:r>
              <a:rPr lang="en-GB" altLang="en-US" sz="3600" dirty="0" err="1">
                <a:solidFill>
                  <a:srgbClr val="0070C0"/>
                </a:solidFill>
              </a:rPr>
              <a:t>Myfyrdod</a:t>
            </a:r>
            <a:r>
              <a:rPr lang="en-GB" altLang="en-US" sz="3600" dirty="0">
                <a:solidFill>
                  <a:srgbClr val="0070C0"/>
                </a:solidFill>
              </a:rPr>
              <a:t> </a:t>
            </a:r>
            <a:r>
              <a:rPr lang="en-GB" altLang="en-US" sz="3600" dirty="0" err="1">
                <a:solidFill>
                  <a:srgbClr val="0070C0"/>
                </a:solidFill>
              </a:rPr>
              <a:t>ar</a:t>
            </a:r>
            <a:r>
              <a:rPr lang="en-GB" altLang="en-US" sz="3600" dirty="0">
                <a:solidFill>
                  <a:srgbClr val="0070C0"/>
                </a:solidFill>
              </a:rPr>
              <a:t> yr </a:t>
            </a:r>
            <a:r>
              <a:rPr lang="en-GB" altLang="en-US" sz="3600" dirty="0" err="1">
                <a:solidFill>
                  <a:srgbClr val="0070C0"/>
                </a:solidFill>
              </a:rPr>
              <a:t>hyn</a:t>
            </a:r>
            <a:r>
              <a:rPr lang="en-GB" altLang="en-US" sz="3600" dirty="0">
                <a:solidFill>
                  <a:srgbClr val="0070C0"/>
                </a:solidFill>
              </a:rPr>
              <a:t> a </a:t>
            </a:r>
            <a:r>
              <a:rPr lang="en-GB" altLang="en-US" sz="3600" dirty="0" err="1">
                <a:solidFill>
                  <a:srgbClr val="0070C0"/>
                </a:solidFill>
              </a:rPr>
              <a:t>allai</a:t>
            </a:r>
            <a:r>
              <a:rPr lang="en-GB" altLang="en-US" sz="3600" dirty="0">
                <a:solidFill>
                  <a:srgbClr val="0070C0"/>
                </a:solidFill>
              </a:rPr>
              <a:t> </a:t>
            </a:r>
            <a:r>
              <a:rPr lang="en-GB" altLang="en-US" sz="3600" dirty="0" err="1">
                <a:solidFill>
                  <a:srgbClr val="0070C0"/>
                </a:solidFill>
              </a:rPr>
              <a:t>fod</a:t>
            </a:r>
            <a:r>
              <a:rPr lang="en-GB" altLang="en-US" sz="3600" dirty="0">
                <a:solidFill>
                  <a:srgbClr val="0070C0"/>
                </a:solidFill>
              </a:rPr>
              <a:t>../ </a:t>
            </a:r>
            <a:r>
              <a:rPr lang="en-GB" altLang="en-US" sz="3600" dirty="0"/>
              <a:t>Reflection on what might be..</a:t>
            </a:r>
          </a:p>
        </p:txBody>
      </p:sp>
      <p:sp>
        <p:nvSpPr>
          <p:cNvPr id="20483" name="Rectangle 3"/>
          <p:cNvSpPr>
            <a:spLocks noGrp="1" noChangeArrowheads="1"/>
          </p:cNvSpPr>
          <p:nvPr>
            <p:ph type="body" idx="1"/>
          </p:nvPr>
        </p:nvSpPr>
        <p:spPr/>
        <p:txBody>
          <a:bodyPr>
            <a:normAutofit lnSpcReduction="10000"/>
          </a:bodyPr>
          <a:lstStyle/>
          <a:p>
            <a:pPr eaLnBrk="1" hangingPunct="1"/>
            <a:endParaRPr lang="en-GB" altLang="en-US" dirty="0"/>
          </a:p>
          <a:p>
            <a:pPr eaLnBrk="1" hangingPunct="1"/>
            <a:r>
              <a:rPr lang="en-GB" altLang="en-US" dirty="0"/>
              <a:t>Biggs points out, "a reflection in a mirror is an exact replica of what is in front of it. Reflection in professional practice, however, gives back not what it is, but what </a:t>
            </a:r>
            <a:r>
              <a:rPr lang="en-GB" altLang="en-US" i="1" dirty="0"/>
              <a:t>might</a:t>
            </a:r>
            <a:r>
              <a:rPr lang="en-GB" altLang="en-US" dirty="0"/>
              <a:t> be, an improvement on the original" (Biggs, 1999, p. 6).</a:t>
            </a:r>
          </a:p>
          <a:p>
            <a:pPr eaLnBrk="1" hangingPunct="1"/>
            <a:endParaRPr lang="en-GB" altLang="en-US" dirty="0"/>
          </a:p>
          <a:p>
            <a:pPr eaLnBrk="1" hangingPunct="1"/>
            <a:r>
              <a:rPr lang="en-GB" altLang="en-US" dirty="0"/>
              <a:t> </a:t>
            </a:r>
            <a:r>
              <a:rPr lang="en-GB" altLang="en-US" dirty="0">
                <a:solidFill>
                  <a:srgbClr val="0070C0"/>
                </a:solidFill>
              </a:rPr>
              <a:t>Mae Biggs </a:t>
            </a:r>
            <a:r>
              <a:rPr lang="en-GB" altLang="en-US" dirty="0" err="1">
                <a:solidFill>
                  <a:srgbClr val="0070C0"/>
                </a:solidFill>
              </a:rPr>
              <a:t>yn</a:t>
            </a:r>
            <a:r>
              <a:rPr lang="en-GB" altLang="en-US" dirty="0">
                <a:solidFill>
                  <a:srgbClr val="0070C0"/>
                </a:solidFill>
              </a:rPr>
              <a:t> nodi, "</a:t>
            </a:r>
            <a:r>
              <a:rPr lang="en-GB" altLang="en-US" dirty="0" err="1">
                <a:solidFill>
                  <a:srgbClr val="0070C0"/>
                </a:solidFill>
              </a:rPr>
              <a:t>mae</a:t>
            </a:r>
            <a:r>
              <a:rPr lang="en-GB" altLang="en-US" dirty="0">
                <a:solidFill>
                  <a:srgbClr val="0070C0"/>
                </a:solidFill>
              </a:rPr>
              <a:t> </a:t>
            </a:r>
            <a:r>
              <a:rPr lang="en-GB" altLang="en-US" dirty="0" err="1">
                <a:solidFill>
                  <a:srgbClr val="0070C0"/>
                </a:solidFill>
              </a:rPr>
              <a:t>adlewyrchiad</a:t>
            </a:r>
            <a:r>
              <a:rPr lang="en-GB" altLang="en-US" dirty="0">
                <a:solidFill>
                  <a:srgbClr val="0070C0"/>
                </a:solidFill>
              </a:rPr>
              <a:t> </a:t>
            </a:r>
            <a:r>
              <a:rPr lang="en-GB" altLang="en-US" dirty="0" err="1">
                <a:solidFill>
                  <a:srgbClr val="0070C0"/>
                </a:solidFill>
              </a:rPr>
              <a:t>mewn</a:t>
            </a:r>
            <a:r>
              <a:rPr lang="en-GB" altLang="en-US" dirty="0">
                <a:solidFill>
                  <a:srgbClr val="0070C0"/>
                </a:solidFill>
              </a:rPr>
              <a:t> </a:t>
            </a:r>
            <a:r>
              <a:rPr lang="en-GB" altLang="en-US" dirty="0" err="1">
                <a:solidFill>
                  <a:srgbClr val="0070C0"/>
                </a:solidFill>
              </a:rPr>
              <a:t>drych</a:t>
            </a:r>
            <a:r>
              <a:rPr lang="en-GB" altLang="en-US" dirty="0">
                <a:solidFill>
                  <a:srgbClr val="0070C0"/>
                </a:solidFill>
              </a:rPr>
              <a:t> </a:t>
            </a:r>
            <a:r>
              <a:rPr lang="en-GB" altLang="en-US" dirty="0" err="1">
                <a:solidFill>
                  <a:srgbClr val="0070C0"/>
                </a:solidFill>
              </a:rPr>
              <a:t>yn</a:t>
            </a:r>
            <a:r>
              <a:rPr lang="en-GB" altLang="en-US" dirty="0">
                <a:solidFill>
                  <a:srgbClr val="0070C0"/>
                </a:solidFill>
              </a:rPr>
              <a:t> union </a:t>
            </a:r>
            <a:r>
              <a:rPr lang="en-GB" altLang="en-US" dirty="0" err="1">
                <a:solidFill>
                  <a:srgbClr val="0070C0"/>
                </a:solidFill>
              </a:rPr>
              <a:t>atgynhyrchiad</a:t>
            </a:r>
            <a:r>
              <a:rPr lang="en-GB" altLang="en-US" dirty="0">
                <a:solidFill>
                  <a:srgbClr val="0070C0"/>
                </a:solidFill>
              </a:rPr>
              <a:t> </a:t>
            </a:r>
            <a:r>
              <a:rPr lang="en-GB" altLang="en-US" dirty="0" err="1">
                <a:solidFill>
                  <a:srgbClr val="0070C0"/>
                </a:solidFill>
              </a:rPr>
              <a:t>o'r</a:t>
            </a:r>
            <a:r>
              <a:rPr lang="en-GB" altLang="en-US" dirty="0">
                <a:solidFill>
                  <a:srgbClr val="0070C0"/>
                </a:solidFill>
              </a:rPr>
              <a:t> </a:t>
            </a:r>
            <a:r>
              <a:rPr lang="en-GB" altLang="en-US" dirty="0" err="1">
                <a:solidFill>
                  <a:srgbClr val="0070C0"/>
                </a:solidFill>
              </a:rPr>
              <a:t>hyn</a:t>
            </a:r>
            <a:r>
              <a:rPr lang="en-GB" altLang="en-US" dirty="0">
                <a:solidFill>
                  <a:srgbClr val="0070C0"/>
                </a:solidFill>
              </a:rPr>
              <a:t> </a:t>
            </a:r>
            <a:r>
              <a:rPr lang="en-GB" altLang="en-US" dirty="0" err="1">
                <a:solidFill>
                  <a:srgbClr val="0070C0"/>
                </a:solidFill>
              </a:rPr>
              <a:t>sydd</a:t>
            </a:r>
            <a:r>
              <a:rPr lang="en-GB" altLang="en-US" dirty="0">
                <a:solidFill>
                  <a:srgbClr val="0070C0"/>
                </a:solidFill>
              </a:rPr>
              <a:t> </a:t>
            </a:r>
            <a:r>
              <a:rPr lang="en-GB" altLang="en-US" dirty="0" err="1">
                <a:solidFill>
                  <a:srgbClr val="0070C0"/>
                </a:solidFill>
              </a:rPr>
              <a:t>o'i</a:t>
            </a:r>
            <a:r>
              <a:rPr lang="en-GB" altLang="en-US" dirty="0">
                <a:solidFill>
                  <a:srgbClr val="0070C0"/>
                </a:solidFill>
              </a:rPr>
              <a:t> </a:t>
            </a:r>
            <a:r>
              <a:rPr lang="en-GB" altLang="en-US" dirty="0" err="1">
                <a:solidFill>
                  <a:srgbClr val="0070C0"/>
                </a:solidFill>
              </a:rPr>
              <a:t>flaen</a:t>
            </a:r>
            <a:r>
              <a:rPr lang="en-GB" altLang="en-US" dirty="0">
                <a:solidFill>
                  <a:srgbClr val="0070C0"/>
                </a:solidFill>
              </a:rPr>
              <a:t>. </a:t>
            </a:r>
            <a:r>
              <a:rPr lang="en-GB" altLang="en-US" dirty="0" err="1">
                <a:solidFill>
                  <a:srgbClr val="0070C0"/>
                </a:solidFill>
              </a:rPr>
              <a:t>Fodd</a:t>
            </a:r>
            <a:r>
              <a:rPr lang="en-GB" altLang="en-US" dirty="0">
                <a:solidFill>
                  <a:srgbClr val="0070C0"/>
                </a:solidFill>
              </a:rPr>
              <a:t> </a:t>
            </a:r>
            <a:r>
              <a:rPr lang="en-GB" altLang="en-US" dirty="0" err="1">
                <a:solidFill>
                  <a:srgbClr val="0070C0"/>
                </a:solidFill>
              </a:rPr>
              <a:t>bynnag</a:t>
            </a:r>
            <a:r>
              <a:rPr lang="en-GB" altLang="en-US" dirty="0">
                <a:solidFill>
                  <a:srgbClr val="0070C0"/>
                </a:solidFill>
              </a:rPr>
              <a:t>, </a:t>
            </a:r>
            <a:r>
              <a:rPr lang="en-GB" altLang="en-US" dirty="0" err="1">
                <a:solidFill>
                  <a:srgbClr val="0070C0"/>
                </a:solidFill>
              </a:rPr>
              <a:t>mae</a:t>
            </a:r>
            <a:r>
              <a:rPr lang="en-GB" altLang="en-US" dirty="0">
                <a:solidFill>
                  <a:srgbClr val="0070C0"/>
                </a:solidFill>
              </a:rPr>
              <a:t> </a:t>
            </a:r>
            <a:r>
              <a:rPr lang="en-GB" altLang="en-US" dirty="0" err="1">
                <a:solidFill>
                  <a:srgbClr val="0070C0"/>
                </a:solidFill>
              </a:rPr>
              <a:t>adlewyrchiad</a:t>
            </a:r>
            <a:r>
              <a:rPr lang="en-GB" altLang="en-US" dirty="0">
                <a:solidFill>
                  <a:srgbClr val="0070C0"/>
                </a:solidFill>
              </a:rPr>
              <a:t> </a:t>
            </a:r>
            <a:r>
              <a:rPr lang="en-GB" altLang="en-US" dirty="0" err="1">
                <a:solidFill>
                  <a:srgbClr val="0070C0"/>
                </a:solidFill>
              </a:rPr>
              <a:t>mewn</a:t>
            </a:r>
            <a:r>
              <a:rPr lang="en-GB" altLang="en-US" dirty="0">
                <a:solidFill>
                  <a:srgbClr val="0070C0"/>
                </a:solidFill>
              </a:rPr>
              <a:t> </a:t>
            </a:r>
            <a:r>
              <a:rPr lang="en-GB" altLang="en-US" dirty="0" err="1">
                <a:solidFill>
                  <a:srgbClr val="0070C0"/>
                </a:solidFill>
              </a:rPr>
              <a:t>ymarfer</a:t>
            </a:r>
            <a:r>
              <a:rPr lang="en-GB" altLang="en-US" dirty="0">
                <a:solidFill>
                  <a:srgbClr val="0070C0"/>
                </a:solidFill>
              </a:rPr>
              <a:t> </a:t>
            </a:r>
            <a:r>
              <a:rPr lang="en-GB" altLang="en-US" dirty="0" err="1">
                <a:solidFill>
                  <a:srgbClr val="0070C0"/>
                </a:solidFill>
              </a:rPr>
              <a:t>proffesiynol</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rhoi</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ôl</a:t>
            </a:r>
            <a:r>
              <a:rPr lang="en-GB" altLang="en-US" dirty="0">
                <a:solidFill>
                  <a:srgbClr val="0070C0"/>
                </a:solidFill>
              </a:rPr>
              <a:t> </a:t>
            </a:r>
            <a:r>
              <a:rPr lang="en-GB" altLang="en-US" dirty="0" err="1">
                <a:solidFill>
                  <a:srgbClr val="0070C0"/>
                </a:solidFill>
              </a:rPr>
              <a:t>nid</a:t>
            </a:r>
            <a:r>
              <a:rPr lang="en-GB" altLang="en-US" dirty="0">
                <a:solidFill>
                  <a:srgbClr val="0070C0"/>
                </a:solidFill>
              </a:rPr>
              <a:t> yr </a:t>
            </a:r>
            <a:r>
              <a:rPr lang="en-GB" altLang="en-US" dirty="0" err="1">
                <a:solidFill>
                  <a:srgbClr val="0070C0"/>
                </a:solidFill>
              </a:rPr>
              <a:t>hyn</a:t>
            </a:r>
            <a:r>
              <a:rPr lang="en-GB" altLang="en-US" dirty="0">
                <a:solidFill>
                  <a:srgbClr val="0070C0"/>
                </a:solidFill>
              </a:rPr>
              <a:t> </a:t>
            </a:r>
            <a:r>
              <a:rPr lang="en-GB" altLang="en-US" dirty="0" err="1">
                <a:solidFill>
                  <a:srgbClr val="0070C0"/>
                </a:solidFill>
              </a:rPr>
              <a:t>ydyw</a:t>
            </a:r>
            <a:r>
              <a:rPr lang="en-GB" altLang="en-US" dirty="0">
                <a:solidFill>
                  <a:srgbClr val="0070C0"/>
                </a:solidFill>
              </a:rPr>
              <a:t>, </a:t>
            </a:r>
            <a:r>
              <a:rPr lang="en-GB" altLang="en-US" dirty="0" err="1">
                <a:solidFill>
                  <a:srgbClr val="0070C0"/>
                </a:solidFill>
              </a:rPr>
              <a:t>ond</a:t>
            </a:r>
            <a:r>
              <a:rPr lang="en-GB" altLang="en-US" dirty="0">
                <a:solidFill>
                  <a:srgbClr val="0070C0"/>
                </a:solidFill>
              </a:rPr>
              <a:t> yr </a:t>
            </a:r>
            <a:r>
              <a:rPr lang="en-GB" altLang="en-US" dirty="0" err="1">
                <a:solidFill>
                  <a:srgbClr val="0070C0"/>
                </a:solidFill>
              </a:rPr>
              <a:t>hyn</a:t>
            </a:r>
            <a:r>
              <a:rPr lang="en-GB" altLang="en-US" dirty="0">
                <a:solidFill>
                  <a:srgbClr val="0070C0"/>
                </a:solidFill>
              </a:rPr>
              <a:t> a </a:t>
            </a:r>
            <a:r>
              <a:rPr lang="en-GB" altLang="en-US" dirty="0" err="1">
                <a:solidFill>
                  <a:srgbClr val="0070C0"/>
                </a:solidFill>
              </a:rPr>
              <a:t>allai</a:t>
            </a:r>
            <a:r>
              <a:rPr lang="en-GB" altLang="en-US" dirty="0">
                <a:solidFill>
                  <a:srgbClr val="0070C0"/>
                </a:solidFill>
              </a:rPr>
              <a:t> </a:t>
            </a:r>
            <a:r>
              <a:rPr lang="en-GB" altLang="en-US" dirty="0" err="1">
                <a:solidFill>
                  <a:srgbClr val="0070C0"/>
                </a:solidFill>
              </a:rPr>
              <a:t>fod</a:t>
            </a:r>
            <a:r>
              <a:rPr lang="en-GB" altLang="en-US" dirty="0">
                <a:solidFill>
                  <a:srgbClr val="0070C0"/>
                </a:solidFill>
              </a:rPr>
              <a:t>, </a:t>
            </a:r>
            <a:r>
              <a:rPr lang="en-GB" altLang="en-US" dirty="0" err="1">
                <a:solidFill>
                  <a:srgbClr val="0070C0"/>
                </a:solidFill>
              </a:rPr>
              <a:t>gwelliant</a:t>
            </a:r>
            <a:r>
              <a:rPr lang="en-GB" altLang="en-US" dirty="0">
                <a:solidFill>
                  <a:srgbClr val="0070C0"/>
                </a:solidFill>
              </a:rPr>
              <a:t> </a:t>
            </a:r>
            <a:r>
              <a:rPr lang="en-GB" altLang="en-US" dirty="0" err="1">
                <a:solidFill>
                  <a:srgbClr val="0070C0"/>
                </a:solidFill>
              </a:rPr>
              <a:t>ar</a:t>
            </a:r>
            <a:r>
              <a:rPr lang="en-GB" altLang="en-US" dirty="0">
                <a:solidFill>
                  <a:srgbClr val="0070C0"/>
                </a:solidFill>
              </a:rPr>
              <a:t> y </a:t>
            </a:r>
            <a:r>
              <a:rPr lang="en-GB" altLang="en-US" dirty="0" err="1">
                <a:solidFill>
                  <a:srgbClr val="0070C0"/>
                </a:solidFill>
              </a:rPr>
              <a:t>gwreiddiol</a:t>
            </a:r>
            <a:r>
              <a:rPr lang="en-GB" altLang="en-US" dirty="0">
                <a:solidFill>
                  <a:srgbClr val="0070C0"/>
                </a:solidFill>
              </a:rPr>
              <a:t>" (Biggs, 1999, t. 6).</a:t>
            </a:r>
          </a:p>
        </p:txBody>
      </p:sp>
    </p:spTree>
    <p:extLst>
      <p:ext uri="{BB962C8B-B14F-4D97-AF65-F5344CB8AC3E}">
        <p14:creationId xmlns:p14="http://schemas.microsoft.com/office/powerpoint/2010/main" val="34469464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48929" y="274638"/>
            <a:ext cx="9768247" cy="1143000"/>
          </a:xfrm>
        </p:spPr>
        <p:txBody>
          <a:bodyPr/>
          <a:lstStyle/>
          <a:p>
            <a:pPr eaLnBrk="1" hangingPunct="1"/>
            <a:r>
              <a:rPr lang="pl-PL" altLang="en-US" sz="3600" dirty="0">
                <a:solidFill>
                  <a:srgbClr val="0070C0"/>
                </a:solidFill>
              </a:rPr>
              <a:t>Pan nad </a:t>
            </a:r>
            <a:r>
              <a:rPr lang="pl-PL" altLang="en-US" sz="3600" dirty="0" err="1">
                <a:solidFill>
                  <a:srgbClr val="0070C0"/>
                </a:solidFill>
              </a:rPr>
              <a:t>ydych</a:t>
            </a:r>
            <a:r>
              <a:rPr lang="pl-PL" altLang="en-US" sz="3600" dirty="0">
                <a:solidFill>
                  <a:srgbClr val="0070C0"/>
                </a:solidFill>
              </a:rPr>
              <a:t> </a:t>
            </a:r>
            <a:r>
              <a:rPr lang="pl-PL" altLang="en-US" sz="3600" dirty="0" err="1">
                <a:solidFill>
                  <a:srgbClr val="0070C0"/>
                </a:solidFill>
              </a:rPr>
              <a:t>chi'n</a:t>
            </a:r>
            <a:r>
              <a:rPr lang="pl-PL" altLang="en-US" sz="3600" dirty="0">
                <a:solidFill>
                  <a:srgbClr val="0070C0"/>
                </a:solidFill>
              </a:rPr>
              <a:t> </a:t>
            </a:r>
            <a:r>
              <a:rPr lang="pl-PL" altLang="en-US" sz="3600" dirty="0" err="1">
                <a:solidFill>
                  <a:srgbClr val="0070C0"/>
                </a:solidFill>
              </a:rPr>
              <a:t>siŵr</a:t>
            </a:r>
            <a:r>
              <a:rPr lang="pl-PL" altLang="en-US" sz="3600" dirty="0">
                <a:solidFill>
                  <a:srgbClr val="0070C0"/>
                </a:solidFill>
              </a:rPr>
              <a:t> </a:t>
            </a:r>
            <a:r>
              <a:rPr lang="pl-PL" altLang="en-US" sz="3600" dirty="0" err="1">
                <a:solidFill>
                  <a:srgbClr val="0070C0"/>
                </a:solidFill>
              </a:rPr>
              <a:t>sut</a:t>
            </a:r>
            <a:r>
              <a:rPr lang="pl-PL" altLang="en-US" sz="3600" dirty="0">
                <a:solidFill>
                  <a:srgbClr val="0070C0"/>
                </a:solidFill>
              </a:rPr>
              <a:t> i </a:t>
            </a:r>
            <a:r>
              <a:rPr lang="pl-PL" altLang="en-US" sz="3600" dirty="0" err="1">
                <a:solidFill>
                  <a:srgbClr val="0070C0"/>
                </a:solidFill>
              </a:rPr>
              <a:t>ymateb</a:t>
            </a:r>
            <a:r>
              <a:rPr lang="pl-PL" altLang="en-US" sz="3600" dirty="0">
                <a:solidFill>
                  <a:srgbClr val="0070C0"/>
                </a:solidFill>
              </a:rPr>
              <a:t>..</a:t>
            </a:r>
            <a:r>
              <a:rPr lang="en-GB" altLang="en-US" sz="3600" dirty="0">
                <a:solidFill>
                  <a:srgbClr val="0070C0"/>
                </a:solidFill>
              </a:rPr>
              <a:t>/ </a:t>
            </a:r>
            <a:r>
              <a:rPr lang="en-GB" altLang="en-US" sz="3600" dirty="0"/>
              <a:t>When you’re not sure how to respond..</a:t>
            </a:r>
          </a:p>
        </p:txBody>
      </p:sp>
      <p:sp>
        <p:nvSpPr>
          <p:cNvPr id="21507" name="Rectangle 3"/>
          <p:cNvSpPr>
            <a:spLocks noGrp="1" noChangeArrowheads="1"/>
          </p:cNvSpPr>
          <p:nvPr>
            <p:ph type="body" idx="1"/>
          </p:nvPr>
        </p:nvSpPr>
        <p:spPr/>
        <p:txBody>
          <a:bodyPr>
            <a:normAutofit/>
          </a:bodyPr>
          <a:lstStyle/>
          <a:p>
            <a:pPr eaLnBrk="1" hangingPunct="1"/>
            <a:r>
              <a:rPr lang="en-GB" altLang="en-US" dirty="0">
                <a:solidFill>
                  <a:srgbClr val="0070C0"/>
                </a:solidFill>
              </a:rPr>
              <a:t>Mae Claxton </a:t>
            </a:r>
            <a:r>
              <a:rPr lang="en-GB" altLang="en-US" dirty="0" err="1">
                <a:solidFill>
                  <a:srgbClr val="0070C0"/>
                </a:solidFill>
              </a:rPr>
              <a:t>wedi</a:t>
            </a:r>
            <a:r>
              <a:rPr lang="en-GB" altLang="en-US" dirty="0">
                <a:solidFill>
                  <a:srgbClr val="0070C0"/>
                </a:solidFill>
              </a:rPr>
              <a:t> </a:t>
            </a:r>
            <a:r>
              <a:rPr lang="en-GB" altLang="en-US" dirty="0" err="1">
                <a:solidFill>
                  <a:srgbClr val="0070C0"/>
                </a:solidFill>
              </a:rPr>
              <a:t>awgrymu</a:t>
            </a:r>
            <a:r>
              <a:rPr lang="en-GB" altLang="en-US" dirty="0">
                <a:solidFill>
                  <a:srgbClr val="0070C0"/>
                </a:solidFill>
              </a:rPr>
              <a:t> bod "</a:t>
            </a:r>
            <a:r>
              <a:rPr lang="en-GB" altLang="en-US" dirty="0" err="1">
                <a:solidFill>
                  <a:srgbClr val="0070C0"/>
                </a:solidFill>
              </a:rPr>
              <a:t>dysgu</a:t>
            </a:r>
            <a:r>
              <a:rPr lang="en-GB" altLang="en-US" dirty="0">
                <a:solidFill>
                  <a:srgbClr val="0070C0"/>
                </a:solidFill>
              </a:rPr>
              <a:t> </a:t>
            </a:r>
            <a:r>
              <a:rPr lang="en-GB" altLang="en-US" dirty="0" err="1">
                <a:solidFill>
                  <a:srgbClr val="0070C0"/>
                </a:solidFill>
              </a:rPr>
              <a:t>dysgu</a:t>
            </a:r>
            <a:r>
              <a:rPr lang="en-GB" altLang="en-US" dirty="0">
                <a:solidFill>
                  <a:srgbClr val="0070C0"/>
                </a:solidFill>
              </a:rPr>
              <a:t>, neu </a:t>
            </a:r>
            <a:r>
              <a:rPr lang="en-GB" altLang="en-US" dirty="0" err="1">
                <a:solidFill>
                  <a:srgbClr val="0070C0"/>
                </a:solidFill>
              </a:rPr>
              <a:t>ddatblygu</a:t>
            </a:r>
            <a:r>
              <a:rPr lang="en-GB" altLang="en-US" dirty="0">
                <a:solidFill>
                  <a:srgbClr val="0070C0"/>
                </a:solidFill>
              </a:rPr>
              <a:t> </a:t>
            </a:r>
            <a:r>
              <a:rPr lang="en-GB" altLang="en-US" dirty="0" err="1">
                <a:solidFill>
                  <a:srgbClr val="0070C0"/>
                </a:solidFill>
              </a:rPr>
              <a:t>pŵer</a:t>
            </a:r>
            <a:r>
              <a:rPr lang="en-GB" altLang="en-US" dirty="0">
                <a:solidFill>
                  <a:srgbClr val="0070C0"/>
                </a:solidFill>
              </a:rPr>
              <a:t> </a:t>
            </a:r>
            <a:r>
              <a:rPr lang="en-GB" altLang="en-US" dirty="0" err="1">
                <a:solidFill>
                  <a:srgbClr val="0070C0"/>
                </a:solidFill>
              </a:rPr>
              <a:t>dysgu</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golygu</a:t>
            </a:r>
            <a:r>
              <a:rPr lang="en-GB" altLang="en-US" dirty="0">
                <a:solidFill>
                  <a:srgbClr val="0070C0"/>
                </a:solidFill>
              </a:rPr>
              <a:t> </a:t>
            </a:r>
            <a:r>
              <a:rPr lang="en-GB" altLang="en-US" dirty="0" err="1">
                <a:solidFill>
                  <a:srgbClr val="0070C0"/>
                </a:solidFill>
              </a:rPr>
              <a:t>gwella</a:t>
            </a:r>
            <a:r>
              <a:rPr lang="en-GB" altLang="en-US" dirty="0">
                <a:solidFill>
                  <a:srgbClr val="0070C0"/>
                </a:solidFill>
              </a:rPr>
              <a:t> </a:t>
            </a:r>
            <a:r>
              <a:rPr lang="en-GB" altLang="en-US" dirty="0" err="1">
                <a:solidFill>
                  <a:srgbClr val="0070C0"/>
                </a:solidFill>
              </a:rPr>
              <a:t>gwybod</a:t>
            </a:r>
            <a:r>
              <a:rPr lang="en-GB" altLang="en-US" dirty="0">
                <a:solidFill>
                  <a:srgbClr val="0070C0"/>
                </a:solidFill>
              </a:rPr>
              <a:t> </a:t>
            </a:r>
            <a:r>
              <a:rPr lang="en-GB" altLang="en-US" dirty="0" err="1">
                <a:solidFill>
                  <a:srgbClr val="0070C0"/>
                </a:solidFill>
              </a:rPr>
              <a:t>pryd</a:t>
            </a:r>
            <a:r>
              <a:rPr lang="en-GB" altLang="en-US" dirty="0">
                <a:solidFill>
                  <a:srgbClr val="0070C0"/>
                </a:solidFill>
              </a:rPr>
              <a:t>, </a:t>
            </a:r>
            <a:r>
              <a:rPr lang="en-GB" altLang="en-US" dirty="0" err="1">
                <a:solidFill>
                  <a:srgbClr val="0070C0"/>
                </a:solidFill>
              </a:rPr>
              <a:t>sut</a:t>
            </a:r>
            <a:r>
              <a:rPr lang="en-GB" altLang="en-US" dirty="0">
                <a:solidFill>
                  <a:srgbClr val="0070C0"/>
                </a:solidFill>
              </a:rPr>
              <a:t> a </a:t>
            </a:r>
            <a:r>
              <a:rPr lang="en-GB" altLang="en-US" dirty="0" err="1">
                <a:solidFill>
                  <a:srgbClr val="0070C0"/>
                </a:solidFill>
              </a:rPr>
              <a:t>beth</a:t>
            </a:r>
            <a:r>
              <a:rPr lang="en-GB" altLang="en-US" dirty="0">
                <a:solidFill>
                  <a:srgbClr val="0070C0"/>
                </a:solidFill>
              </a:rPr>
              <a:t> </a:t>
            </a:r>
            <a:r>
              <a:rPr lang="en-GB" altLang="en-US" dirty="0" err="1">
                <a:solidFill>
                  <a:srgbClr val="0070C0"/>
                </a:solidFill>
              </a:rPr>
              <a:t>i'w</a:t>
            </a:r>
            <a:r>
              <a:rPr lang="en-GB" altLang="en-US" dirty="0">
                <a:solidFill>
                  <a:srgbClr val="0070C0"/>
                </a:solidFill>
              </a:rPr>
              <a:t> </a:t>
            </a:r>
            <a:r>
              <a:rPr lang="en-GB" altLang="en-US" dirty="0" err="1">
                <a:solidFill>
                  <a:srgbClr val="0070C0"/>
                </a:solidFill>
              </a:rPr>
              <a:t>wneud</a:t>
            </a:r>
            <a:r>
              <a:rPr lang="en-GB" altLang="en-US" dirty="0">
                <a:solidFill>
                  <a:srgbClr val="0070C0"/>
                </a:solidFill>
              </a:rPr>
              <a:t> pan </a:t>
            </a:r>
            <a:r>
              <a:rPr lang="en-GB" altLang="en-US" dirty="0" err="1">
                <a:solidFill>
                  <a:srgbClr val="0070C0"/>
                </a:solidFill>
              </a:rPr>
              <a:t>nad</a:t>
            </a:r>
            <a:r>
              <a:rPr lang="en-GB" altLang="en-US" dirty="0">
                <a:solidFill>
                  <a:srgbClr val="0070C0"/>
                </a:solidFill>
              </a:rPr>
              <a:t> </a:t>
            </a:r>
            <a:r>
              <a:rPr lang="en-GB" altLang="en-US" dirty="0" err="1">
                <a:solidFill>
                  <a:srgbClr val="0070C0"/>
                </a:solidFill>
              </a:rPr>
              <a:t>ydych</a:t>
            </a:r>
            <a:r>
              <a:rPr lang="en-GB" altLang="en-US" dirty="0">
                <a:solidFill>
                  <a:srgbClr val="0070C0"/>
                </a:solidFill>
              </a:rPr>
              <a:t> </a:t>
            </a:r>
            <a:r>
              <a:rPr lang="en-GB" altLang="en-US" dirty="0" err="1">
                <a:solidFill>
                  <a:srgbClr val="0070C0"/>
                </a:solidFill>
              </a:rPr>
              <a:t>chi'n</a:t>
            </a:r>
            <a:r>
              <a:rPr lang="en-GB" altLang="en-US" dirty="0">
                <a:solidFill>
                  <a:srgbClr val="0070C0"/>
                </a:solidFill>
              </a:rPr>
              <a:t> </a:t>
            </a:r>
            <a:r>
              <a:rPr lang="en-GB" altLang="en-US" dirty="0" err="1">
                <a:solidFill>
                  <a:srgbClr val="0070C0"/>
                </a:solidFill>
              </a:rPr>
              <a:t>gwybod</a:t>
            </a:r>
            <a:r>
              <a:rPr lang="en-GB" altLang="en-US" dirty="0">
                <a:solidFill>
                  <a:srgbClr val="0070C0"/>
                </a:solidFill>
              </a:rPr>
              <a:t> </a:t>
            </a:r>
            <a:r>
              <a:rPr lang="en-GB" altLang="en-US" dirty="0" err="1">
                <a:solidFill>
                  <a:srgbClr val="0070C0"/>
                </a:solidFill>
              </a:rPr>
              <a:t>beth</a:t>
            </a:r>
            <a:r>
              <a:rPr lang="en-GB" altLang="en-US" dirty="0">
                <a:solidFill>
                  <a:srgbClr val="0070C0"/>
                </a:solidFill>
              </a:rPr>
              <a:t> </a:t>
            </a:r>
            <a:r>
              <a:rPr lang="en-GB" altLang="en-US" dirty="0" err="1">
                <a:solidFill>
                  <a:srgbClr val="0070C0"/>
                </a:solidFill>
              </a:rPr>
              <a:t>i'w</a:t>
            </a:r>
            <a:r>
              <a:rPr lang="en-GB" altLang="en-US" dirty="0">
                <a:solidFill>
                  <a:srgbClr val="0070C0"/>
                </a:solidFill>
              </a:rPr>
              <a:t> </a:t>
            </a:r>
            <a:r>
              <a:rPr lang="en-GB" altLang="en-US" dirty="0" err="1">
                <a:solidFill>
                  <a:srgbClr val="0070C0"/>
                </a:solidFill>
              </a:rPr>
              <a:t>wneud</a:t>
            </a:r>
            <a:r>
              <a:rPr lang="en-GB" altLang="en-US" dirty="0">
                <a:solidFill>
                  <a:srgbClr val="0070C0"/>
                </a:solidFill>
              </a:rPr>
              <a:t>" (Claxton, 1990, t. 18).</a:t>
            </a:r>
          </a:p>
          <a:p>
            <a:pPr marL="0" indent="0" eaLnBrk="1" hangingPunct="1">
              <a:buNone/>
            </a:pPr>
            <a:endParaRPr lang="en-GB" altLang="en-US" dirty="0"/>
          </a:p>
          <a:p>
            <a:pPr eaLnBrk="1" hangingPunct="1"/>
            <a:r>
              <a:rPr lang="en-GB" altLang="en-US" dirty="0"/>
              <a:t>Claxton has suggested that "learning to learn, or the development of learning power, is getting better at knowing when, how and what to do when you don't know what to do" (Claxton, 1990, p. 18). </a:t>
            </a:r>
          </a:p>
        </p:txBody>
      </p:sp>
    </p:spTree>
    <p:extLst>
      <p:ext uri="{BB962C8B-B14F-4D97-AF65-F5344CB8AC3E}">
        <p14:creationId xmlns:p14="http://schemas.microsoft.com/office/powerpoint/2010/main" val="27587033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err="1">
                <a:solidFill>
                  <a:srgbClr val="0070C0"/>
                </a:solidFill>
              </a:rPr>
              <a:t>Effaith</a:t>
            </a:r>
            <a:r>
              <a:rPr lang="en-GB" altLang="en-US" dirty="0">
                <a:solidFill>
                  <a:srgbClr val="0070C0"/>
                </a:solidFill>
              </a:rPr>
              <a:t> Mandela/  </a:t>
            </a:r>
            <a:r>
              <a:rPr lang="en-GB" altLang="en-US" dirty="0"/>
              <a:t>The Mandela effect</a:t>
            </a:r>
          </a:p>
        </p:txBody>
      </p:sp>
      <p:sp>
        <p:nvSpPr>
          <p:cNvPr id="22531" name="Rectangle 3"/>
          <p:cNvSpPr>
            <a:spLocks noGrp="1" noChangeArrowheads="1"/>
          </p:cNvSpPr>
          <p:nvPr>
            <p:ph sz="half" idx="1"/>
          </p:nvPr>
        </p:nvSpPr>
        <p:spPr>
          <a:xfrm>
            <a:off x="6784259" y="1574007"/>
            <a:ext cx="5181600" cy="4351338"/>
          </a:xfrm>
        </p:spPr>
        <p:txBody>
          <a:bodyPr>
            <a:normAutofit fontScale="85000" lnSpcReduction="10000"/>
          </a:bodyPr>
          <a:lstStyle/>
          <a:p>
            <a:pPr eaLnBrk="1" hangingPunct="1"/>
            <a:r>
              <a:rPr lang="en-GB" altLang="en-US" dirty="0"/>
              <a:t>Schön speaks of reflective practitioners who are not just skilful or competent but thoughtful, wise and contemplative, whose work involves intuition, insight and artistry (Schön 1987). </a:t>
            </a:r>
          </a:p>
          <a:p>
            <a:pPr eaLnBrk="1" hangingPunct="1">
              <a:buFontTx/>
              <a:buNone/>
            </a:pPr>
            <a:endParaRPr lang="en-GB" altLang="en-US" sz="1600" dirty="0"/>
          </a:p>
          <a:p>
            <a:pPr eaLnBrk="1" hangingPunct="1"/>
            <a:r>
              <a:rPr lang="en-GB" altLang="en-US" dirty="0"/>
              <a:t>Drawing on our intuition we do what feels right. It is an emotional response that complements our knowledge and what we understand about a subject, and which enables us to act in a situation. </a:t>
            </a:r>
          </a:p>
        </p:txBody>
      </p:sp>
      <p:sp>
        <p:nvSpPr>
          <p:cNvPr id="2" name="Content Placeholder 1">
            <a:extLst>
              <a:ext uri="{FF2B5EF4-FFF2-40B4-BE49-F238E27FC236}">
                <a16:creationId xmlns:a16="http://schemas.microsoft.com/office/drawing/2014/main" id="{0B54F92E-5B3A-F980-BC9D-107163D5B7D2}"/>
              </a:ext>
            </a:extLst>
          </p:cNvPr>
          <p:cNvSpPr>
            <a:spLocks noGrp="1"/>
          </p:cNvSpPr>
          <p:nvPr>
            <p:ph sz="half" idx="2"/>
          </p:nvPr>
        </p:nvSpPr>
        <p:spPr>
          <a:xfrm>
            <a:off x="914400" y="1457325"/>
            <a:ext cx="5181600" cy="4351338"/>
          </a:xfrm>
        </p:spPr>
        <p:txBody>
          <a:bodyPr>
            <a:normAutofit fontScale="85000" lnSpcReduction="10000"/>
          </a:bodyPr>
          <a:lstStyle/>
          <a:p>
            <a:r>
              <a:rPr lang="en-GB" dirty="0">
                <a:solidFill>
                  <a:srgbClr val="0070C0"/>
                </a:solidFill>
              </a:rPr>
              <a:t>Mae Schön </a:t>
            </a:r>
            <a:r>
              <a:rPr lang="en-GB" dirty="0" err="1">
                <a:solidFill>
                  <a:srgbClr val="0070C0"/>
                </a:solidFill>
              </a:rPr>
              <a:t>yn</a:t>
            </a:r>
            <a:r>
              <a:rPr lang="en-GB" dirty="0">
                <a:solidFill>
                  <a:srgbClr val="0070C0"/>
                </a:solidFill>
              </a:rPr>
              <a:t> </a:t>
            </a:r>
            <a:r>
              <a:rPr lang="en-GB" dirty="0" err="1">
                <a:solidFill>
                  <a:srgbClr val="0070C0"/>
                </a:solidFill>
              </a:rPr>
              <a:t>sôn</a:t>
            </a:r>
            <a:r>
              <a:rPr lang="en-GB" dirty="0">
                <a:solidFill>
                  <a:srgbClr val="0070C0"/>
                </a:solidFill>
              </a:rPr>
              <a:t> am </a:t>
            </a:r>
            <a:r>
              <a:rPr lang="en-GB" dirty="0" err="1">
                <a:solidFill>
                  <a:srgbClr val="0070C0"/>
                </a:solidFill>
              </a:rPr>
              <a:t>ymarferwyr</a:t>
            </a:r>
            <a:r>
              <a:rPr lang="en-GB" dirty="0">
                <a:solidFill>
                  <a:srgbClr val="0070C0"/>
                </a:solidFill>
              </a:rPr>
              <a:t> </a:t>
            </a:r>
            <a:r>
              <a:rPr lang="en-GB" dirty="0" err="1">
                <a:solidFill>
                  <a:srgbClr val="0070C0"/>
                </a:solidFill>
              </a:rPr>
              <a:t>myfyriol</a:t>
            </a:r>
            <a:r>
              <a:rPr lang="en-GB" dirty="0">
                <a:solidFill>
                  <a:srgbClr val="0070C0"/>
                </a:solidFill>
              </a:rPr>
              <a:t> </a:t>
            </a:r>
            <a:r>
              <a:rPr lang="en-GB" dirty="0" err="1">
                <a:solidFill>
                  <a:srgbClr val="0070C0"/>
                </a:solidFill>
              </a:rPr>
              <a:t>sydd</a:t>
            </a:r>
            <a:r>
              <a:rPr lang="en-GB" dirty="0">
                <a:solidFill>
                  <a:srgbClr val="0070C0"/>
                </a:solidFill>
              </a:rPr>
              <a:t> </a:t>
            </a:r>
            <a:r>
              <a:rPr lang="en-GB" dirty="0" err="1">
                <a:solidFill>
                  <a:srgbClr val="0070C0"/>
                </a:solidFill>
              </a:rPr>
              <a:t>nid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unig</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fedrus</a:t>
            </a:r>
            <a:r>
              <a:rPr lang="en-GB" dirty="0">
                <a:solidFill>
                  <a:srgbClr val="0070C0"/>
                </a:solidFill>
              </a:rPr>
              <a:t> </a:t>
            </a:r>
            <a:r>
              <a:rPr lang="en-GB" dirty="0" err="1">
                <a:solidFill>
                  <a:srgbClr val="0070C0"/>
                </a:solidFill>
              </a:rPr>
              <a:t>neu'n</a:t>
            </a:r>
            <a:r>
              <a:rPr lang="en-GB" dirty="0">
                <a:solidFill>
                  <a:srgbClr val="0070C0"/>
                </a:solidFill>
              </a:rPr>
              <a:t> </a:t>
            </a:r>
            <a:r>
              <a:rPr lang="en-GB" dirty="0" err="1">
                <a:solidFill>
                  <a:srgbClr val="0070C0"/>
                </a:solidFill>
              </a:rPr>
              <a:t>gymwys</a:t>
            </a:r>
            <a:r>
              <a:rPr lang="en-GB" dirty="0">
                <a:solidFill>
                  <a:srgbClr val="0070C0"/>
                </a:solidFill>
              </a:rPr>
              <a:t> </a:t>
            </a:r>
            <a:r>
              <a:rPr lang="en-GB" dirty="0" err="1">
                <a:solidFill>
                  <a:srgbClr val="0070C0"/>
                </a:solidFill>
              </a:rPr>
              <a:t>ond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feddylgar</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ddoeth</a:t>
            </a:r>
            <a:r>
              <a:rPr lang="en-GB" dirty="0">
                <a:solidFill>
                  <a:srgbClr val="0070C0"/>
                </a:solidFill>
              </a:rPr>
              <a:t> ac </a:t>
            </a:r>
            <a:r>
              <a:rPr lang="en-GB" dirty="0" err="1">
                <a:solidFill>
                  <a:srgbClr val="0070C0"/>
                </a:solidFill>
              </a:rPr>
              <a:t>yn</a:t>
            </a:r>
            <a:r>
              <a:rPr lang="en-GB" dirty="0">
                <a:solidFill>
                  <a:srgbClr val="0070C0"/>
                </a:solidFill>
              </a:rPr>
              <a:t> </a:t>
            </a:r>
            <a:r>
              <a:rPr lang="en-GB" dirty="0" err="1">
                <a:solidFill>
                  <a:srgbClr val="0070C0"/>
                </a:solidFill>
              </a:rPr>
              <a:t>fyfyriol</a:t>
            </a:r>
            <a:r>
              <a:rPr lang="en-GB" dirty="0">
                <a:solidFill>
                  <a:srgbClr val="0070C0"/>
                </a:solidFill>
              </a:rPr>
              <a:t>, y </a:t>
            </a:r>
            <a:r>
              <a:rPr lang="en-GB" dirty="0" err="1">
                <a:solidFill>
                  <a:srgbClr val="0070C0"/>
                </a:solidFill>
              </a:rPr>
              <a:t>mae</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gwaith</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cynnwys</a:t>
            </a:r>
            <a:r>
              <a:rPr lang="en-GB" dirty="0">
                <a:solidFill>
                  <a:srgbClr val="0070C0"/>
                </a:solidFill>
              </a:rPr>
              <a:t> </a:t>
            </a:r>
            <a:r>
              <a:rPr lang="en-GB" dirty="0" err="1">
                <a:solidFill>
                  <a:srgbClr val="0070C0"/>
                </a:solidFill>
              </a:rPr>
              <a:t>greddf</a:t>
            </a:r>
            <a:r>
              <a:rPr lang="en-GB" dirty="0">
                <a:solidFill>
                  <a:srgbClr val="0070C0"/>
                </a:solidFill>
              </a:rPr>
              <a:t>, </a:t>
            </a:r>
            <a:r>
              <a:rPr lang="en-GB" dirty="0" err="1">
                <a:solidFill>
                  <a:srgbClr val="0070C0"/>
                </a:solidFill>
              </a:rPr>
              <a:t>mewnwelediad</a:t>
            </a:r>
            <a:r>
              <a:rPr lang="en-GB" dirty="0">
                <a:solidFill>
                  <a:srgbClr val="0070C0"/>
                </a:solidFill>
              </a:rPr>
              <a:t> a </a:t>
            </a:r>
            <a:r>
              <a:rPr lang="en-GB" dirty="0" err="1">
                <a:solidFill>
                  <a:srgbClr val="0070C0"/>
                </a:solidFill>
              </a:rPr>
              <a:t>chelfyddyd</a:t>
            </a:r>
            <a:r>
              <a:rPr lang="en-GB" dirty="0">
                <a:solidFill>
                  <a:srgbClr val="0070C0"/>
                </a:solidFill>
              </a:rPr>
              <a:t> (Schön 1987).</a:t>
            </a:r>
          </a:p>
          <a:p>
            <a:endParaRPr lang="en-GB" dirty="0">
              <a:solidFill>
                <a:srgbClr val="0070C0"/>
              </a:solidFill>
            </a:endParaRPr>
          </a:p>
          <a:p>
            <a:r>
              <a:rPr lang="en-GB" dirty="0">
                <a:solidFill>
                  <a:srgbClr val="0070C0"/>
                </a:solidFill>
              </a:rPr>
              <a:t>Gan </a:t>
            </a:r>
            <a:r>
              <a:rPr lang="en-GB" dirty="0" err="1">
                <a:solidFill>
                  <a:srgbClr val="0070C0"/>
                </a:solidFill>
              </a:rPr>
              <a:t>dynnu</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ein</a:t>
            </a:r>
            <a:r>
              <a:rPr lang="en-GB" dirty="0">
                <a:solidFill>
                  <a:srgbClr val="0070C0"/>
                </a:solidFill>
              </a:rPr>
              <a:t> </a:t>
            </a:r>
            <a:r>
              <a:rPr lang="en-GB" dirty="0" err="1">
                <a:solidFill>
                  <a:srgbClr val="0070C0"/>
                </a:solidFill>
              </a:rPr>
              <a:t>greddf</a:t>
            </a:r>
            <a:r>
              <a:rPr lang="en-GB" dirty="0">
                <a:solidFill>
                  <a:srgbClr val="0070C0"/>
                </a:solidFill>
              </a:rPr>
              <a:t> </a:t>
            </a:r>
            <a:r>
              <a:rPr lang="en-GB" dirty="0" err="1">
                <a:solidFill>
                  <a:srgbClr val="0070C0"/>
                </a:solidFill>
              </a:rPr>
              <a:t>rydym</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gwneud</a:t>
            </a:r>
            <a:r>
              <a:rPr lang="en-GB" dirty="0">
                <a:solidFill>
                  <a:srgbClr val="0070C0"/>
                </a:solidFill>
              </a:rPr>
              <a:t> yr </a:t>
            </a:r>
            <a:r>
              <a:rPr lang="en-GB" dirty="0" err="1">
                <a:solidFill>
                  <a:srgbClr val="0070C0"/>
                </a:solidFill>
              </a:rPr>
              <a:t>hyn</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teimlo'n</a:t>
            </a:r>
            <a:r>
              <a:rPr lang="en-GB" dirty="0">
                <a:solidFill>
                  <a:srgbClr val="0070C0"/>
                </a:solidFill>
              </a:rPr>
              <a:t> </a:t>
            </a:r>
            <a:r>
              <a:rPr lang="en-GB" dirty="0" err="1">
                <a:solidFill>
                  <a:srgbClr val="0070C0"/>
                </a:solidFill>
              </a:rPr>
              <a:t>iawn</a:t>
            </a:r>
            <a:r>
              <a:rPr lang="en-GB" dirty="0">
                <a:solidFill>
                  <a:srgbClr val="0070C0"/>
                </a:solidFill>
              </a:rPr>
              <a:t>. Mae'n </a:t>
            </a:r>
            <a:r>
              <a:rPr lang="en-GB" dirty="0" err="1">
                <a:solidFill>
                  <a:srgbClr val="0070C0"/>
                </a:solidFill>
              </a:rPr>
              <a:t>ymateb</a:t>
            </a:r>
            <a:r>
              <a:rPr lang="en-GB" dirty="0">
                <a:solidFill>
                  <a:srgbClr val="0070C0"/>
                </a:solidFill>
              </a:rPr>
              <a:t> </a:t>
            </a:r>
            <a:r>
              <a:rPr lang="en-GB" dirty="0" err="1">
                <a:solidFill>
                  <a:srgbClr val="0070C0"/>
                </a:solidFill>
              </a:rPr>
              <a:t>emosiynol</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ategu</a:t>
            </a:r>
            <a:r>
              <a:rPr lang="en-GB" dirty="0">
                <a:solidFill>
                  <a:srgbClr val="0070C0"/>
                </a:solidFill>
              </a:rPr>
              <a:t> </a:t>
            </a:r>
            <a:r>
              <a:rPr lang="en-GB" dirty="0" err="1">
                <a:solidFill>
                  <a:srgbClr val="0070C0"/>
                </a:solidFill>
              </a:rPr>
              <a:t>ein</a:t>
            </a:r>
            <a:r>
              <a:rPr lang="en-GB" dirty="0">
                <a:solidFill>
                  <a:srgbClr val="0070C0"/>
                </a:solidFill>
              </a:rPr>
              <a:t> </a:t>
            </a:r>
            <a:r>
              <a:rPr lang="en-GB" dirty="0" err="1">
                <a:solidFill>
                  <a:srgbClr val="0070C0"/>
                </a:solidFill>
              </a:rPr>
              <a:t>gwybodaeth</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hyn</a:t>
            </a:r>
            <a:r>
              <a:rPr lang="en-GB" dirty="0">
                <a:solidFill>
                  <a:srgbClr val="0070C0"/>
                </a:solidFill>
              </a:rPr>
              <a:t> a </a:t>
            </a:r>
            <a:r>
              <a:rPr lang="en-GB" dirty="0" err="1">
                <a:solidFill>
                  <a:srgbClr val="0070C0"/>
                </a:solidFill>
              </a:rPr>
              <a:t>ddeallwn</a:t>
            </a:r>
            <a:r>
              <a:rPr lang="en-GB" dirty="0">
                <a:solidFill>
                  <a:srgbClr val="0070C0"/>
                </a:solidFill>
              </a:rPr>
              <a:t> am </a:t>
            </a:r>
            <a:r>
              <a:rPr lang="en-GB" dirty="0" err="1">
                <a:solidFill>
                  <a:srgbClr val="0070C0"/>
                </a:solidFill>
              </a:rPr>
              <a:t>bwnc</a:t>
            </a:r>
            <a:r>
              <a:rPr lang="en-GB" dirty="0">
                <a:solidFill>
                  <a:srgbClr val="0070C0"/>
                </a:solidFill>
              </a:rPr>
              <a:t>, ac </a:t>
            </a:r>
            <a:r>
              <a:rPr lang="en-GB" dirty="0" err="1">
                <a:solidFill>
                  <a:srgbClr val="0070C0"/>
                </a:solidFill>
              </a:rPr>
              <a:t>sy'n</a:t>
            </a:r>
            <a:r>
              <a:rPr lang="en-GB" dirty="0">
                <a:solidFill>
                  <a:srgbClr val="0070C0"/>
                </a:solidFill>
              </a:rPr>
              <a:t> </a:t>
            </a:r>
            <a:r>
              <a:rPr lang="en-GB" dirty="0" err="1">
                <a:solidFill>
                  <a:srgbClr val="0070C0"/>
                </a:solidFill>
              </a:rPr>
              <a:t>ein</a:t>
            </a:r>
            <a:r>
              <a:rPr lang="en-GB" dirty="0">
                <a:solidFill>
                  <a:srgbClr val="0070C0"/>
                </a:solidFill>
              </a:rPr>
              <a:t> </a:t>
            </a:r>
            <a:r>
              <a:rPr lang="en-GB" dirty="0" err="1">
                <a:solidFill>
                  <a:srgbClr val="0070C0"/>
                </a:solidFill>
              </a:rPr>
              <a:t>galluogi</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weithredu</a:t>
            </a:r>
            <a:r>
              <a:rPr lang="en-GB" dirty="0">
                <a:solidFill>
                  <a:srgbClr val="0070C0"/>
                </a:solidFill>
              </a:rPr>
              <a:t> </a:t>
            </a:r>
            <a:r>
              <a:rPr lang="en-GB" dirty="0" err="1">
                <a:solidFill>
                  <a:srgbClr val="0070C0"/>
                </a:solidFill>
              </a:rPr>
              <a:t>mewn</a:t>
            </a:r>
            <a:r>
              <a:rPr lang="en-GB" dirty="0">
                <a:solidFill>
                  <a:srgbClr val="0070C0"/>
                </a:solidFill>
              </a:rPr>
              <a:t> </a:t>
            </a:r>
            <a:r>
              <a:rPr lang="en-GB" dirty="0" err="1">
                <a:solidFill>
                  <a:srgbClr val="0070C0"/>
                </a:solidFill>
              </a:rPr>
              <a:t>sefyllfa</a:t>
            </a:r>
            <a:r>
              <a:rPr lang="en-GB" dirty="0">
                <a:solidFill>
                  <a:srgbClr val="0070C0"/>
                </a:solidFill>
              </a:rPr>
              <a:t>.</a:t>
            </a:r>
          </a:p>
        </p:txBody>
      </p:sp>
    </p:spTree>
    <p:extLst>
      <p:ext uri="{BB962C8B-B14F-4D97-AF65-F5344CB8AC3E}">
        <p14:creationId xmlns:p14="http://schemas.microsoft.com/office/powerpoint/2010/main" val="36877914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pPr eaLnBrk="1" hangingPunct="1"/>
            <a:r>
              <a:rPr lang="sv-SE" altLang="en-US" sz="3600" dirty="0" err="1">
                <a:solidFill>
                  <a:srgbClr val="0070C0"/>
                </a:solidFill>
              </a:rPr>
              <a:t>Technegau</a:t>
            </a:r>
            <a:r>
              <a:rPr lang="sv-SE" altLang="en-US" sz="3600" dirty="0">
                <a:solidFill>
                  <a:srgbClr val="0070C0"/>
                </a:solidFill>
              </a:rPr>
              <a:t> sydd eu hangen ar </a:t>
            </a:r>
            <a:r>
              <a:rPr lang="sv-SE" altLang="en-US" sz="3600" dirty="0" err="1">
                <a:solidFill>
                  <a:srgbClr val="0070C0"/>
                </a:solidFill>
              </a:rPr>
              <a:t>gyfer</a:t>
            </a:r>
            <a:r>
              <a:rPr lang="sv-SE" altLang="en-US" sz="3600" dirty="0">
                <a:solidFill>
                  <a:srgbClr val="0070C0"/>
                </a:solidFill>
              </a:rPr>
              <a:t> </a:t>
            </a:r>
            <a:r>
              <a:rPr lang="sv-SE" altLang="en-US" sz="3600" dirty="0" err="1">
                <a:solidFill>
                  <a:srgbClr val="0070C0"/>
                </a:solidFill>
              </a:rPr>
              <a:t>Myfyrio</a:t>
            </a:r>
            <a:r>
              <a:rPr lang="sv-SE" altLang="en-US" sz="3600" dirty="0">
                <a:solidFill>
                  <a:srgbClr val="0070C0"/>
                </a:solidFill>
              </a:rPr>
              <a:t>/ </a:t>
            </a:r>
            <a:r>
              <a:rPr lang="en-GB" altLang="en-US" sz="3600" dirty="0">
                <a:solidFill>
                  <a:srgbClr val="0070C0"/>
                </a:solidFill>
              </a:rPr>
              <a:t> </a:t>
            </a:r>
            <a:r>
              <a:rPr lang="en-GB" altLang="en-US" sz="3600" dirty="0"/>
              <a:t>Techniques needed for Reflection</a:t>
            </a:r>
          </a:p>
        </p:txBody>
      </p:sp>
      <p:sp>
        <p:nvSpPr>
          <p:cNvPr id="23555" name="Rectangle 3"/>
          <p:cNvSpPr>
            <a:spLocks noGrp="1" noChangeArrowheads="1"/>
          </p:cNvSpPr>
          <p:nvPr>
            <p:ph sz="half" idx="1"/>
          </p:nvPr>
        </p:nvSpPr>
        <p:spPr>
          <a:xfrm>
            <a:off x="592393" y="1599483"/>
            <a:ext cx="5181600" cy="4351338"/>
          </a:xfrm>
        </p:spPr>
        <p:txBody>
          <a:bodyPr>
            <a:normAutofit/>
          </a:bodyPr>
          <a:lstStyle/>
          <a:p>
            <a:pPr eaLnBrk="1" hangingPunct="1">
              <a:lnSpc>
                <a:spcPct val="90000"/>
              </a:lnSpc>
            </a:pPr>
            <a:r>
              <a:rPr lang="en-GB" altLang="en-US" dirty="0" err="1">
                <a:solidFill>
                  <a:srgbClr val="0070C0"/>
                </a:solidFill>
              </a:rPr>
              <a:t>Meddwl</a:t>
            </a:r>
            <a:r>
              <a:rPr lang="en-GB" altLang="en-US" dirty="0">
                <a:solidFill>
                  <a:srgbClr val="0070C0"/>
                </a:solidFill>
              </a:rPr>
              <a:t> </a:t>
            </a:r>
            <a:r>
              <a:rPr lang="en-GB" altLang="en-US" dirty="0" err="1">
                <a:solidFill>
                  <a:srgbClr val="0070C0"/>
                </a:solidFill>
              </a:rPr>
              <a:t>ar</a:t>
            </a:r>
            <a:r>
              <a:rPr lang="en-GB" altLang="en-US" dirty="0">
                <a:solidFill>
                  <a:srgbClr val="0070C0"/>
                </a:solidFill>
              </a:rPr>
              <a:t> </a:t>
            </a:r>
            <a:r>
              <a:rPr lang="en-GB" altLang="en-US" dirty="0" err="1">
                <a:solidFill>
                  <a:srgbClr val="0070C0"/>
                </a:solidFill>
              </a:rPr>
              <a:t>eich</a:t>
            </a:r>
            <a:r>
              <a:rPr lang="en-GB" altLang="en-US" dirty="0">
                <a:solidFill>
                  <a:srgbClr val="0070C0"/>
                </a:solidFill>
              </a:rPr>
              <a:t> </a:t>
            </a:r>
            <a:r>
              <a:rPr lang="en-GB" altLang="en-US" dirty="0" err="1">
                <a:solidFill>
                  <a:srgbClr val="0070C0"/>
                </a:solidFill>
              </a:rPr>
              <a:t>traed</a:t>
            </a:r>
            <a:endParaRPr lang="en-GB" altLang="en-US" dirty="0">
              <a:solidFill>
                <a:srgbClr val="0070C0"/>
              </a:solidFill>
            </a:endParaRPr>
          </a:p>
          <a:p>
            <a:pPr eaLnBrk="1" hangingPunct="1">
              <a:lnSpc>
                <a:spcPct val="90000"/>
              </a:lnSpc>
            </a:pPr>
            <a:r>
              <a:rPr lang="en-GB" altLang="en-US" dirty="0">
                <a:solidFill>
                  <a:srgbClr val="0070C0"/>
                </a:solidFill>
              </a:rPr>
              <a:t>Repertoire</a:t>
            </a:r>
          </a:p>
          <a:p>
            <a:pPr eaLnBrk="1" hangingPunct="1">
              <a:lnSpc>
                <a:spcPct val="90000"/>
              </a:lnSpc>
            </a:pPr>
            <a:r>
              <a:rPr lang="en-GB" altLang="en-US" dirty="0" err="1">
                <a:solidFill>
                  <a:srgbClr val="0070C0"/>
                </a:solidFill>
              </a:rPr>
              <a:t>Ffrâm</a:t>
            </a:r>
            <a:r>
              <a:rPr lang="en-GB" altLang="en-US" dirty="0">
                <a:solidFill>
                  <a:srgbClr val="0070C0"/>
                </a:solidFill>
              </a:rPr>
              <a:t> </a:t>
            </a:r>
            <a:r>
              <a:rPr lang="en-GB" altLang="en-US" dirty="0" err="1">
                <a:solidFill>
                  <a:srgbClr val="0070C0"/>
                </a:solidFill>
              </a:rPr>
              <a:t>Gyfeirio</a:t>
            </a:r>
            <a:endParaRPr lang="en-GB" altLang="en-US" dirty="0">
              <a:solidFill>
                <a:srgbClr val="0070C0"/>
              </a:solidFill>
            </a:endParaRPr>
          </a:p>
          <a:p>
            <a:pPr eaLnBrk="1" hangingPunct="1">
              <a:lnSpc>
                <a:spcPct val="90000"/>
              </a:lnSpc>
            </a:pPr>
            <a:r>
              <a:rPr lang="en-GB" altLang="en-US" dirty="0" err="1">
                <a:solidFill>
                  <a:srgbClr val="0070C0"/>
                </a:solidFill>
              </a:rPr>
              <a:t>Greddf</a:t>
            </a:r>
            <a:r>
              <a:rPr lang="en-GB" altLang="en-US" dirty="0">
                <a:solidFill>
                  <a:srgbClr val="0070C0"/>
                </a:solidFill>
              </a:rPr>
              <a:t> a </a:t>
            </a:r>
            <a:r>
              <a:rPr lang="en-GB" altLang="en-US" dirty="0" err="1">
                <a:solidFill>
                  <a:srgbClr val="0070C0"/>
                </a:solidFill>
              </a:rPr>
              <a:t>theimlad</a:t>
            </a:r>
            <a:r>
              <a:rPr lang="en-GB" altLang="en-US" dirty="0">
                <a:solidFill>
                  <a:srgbClr val="0070C0"/>
                </a:solidFill>
              </a:rPr>
              <a:t> </a:t>
            </a:r>
            <a:r>
              <a:rPr lang="en-GB" altLang="en-US" dirty="0" err="1">
                <a:solidFill>
                  <a:srgbClr val="0070C0"/>
                </a:solidFill>
              </a:rPr>
              <a:t>perfedd</a:t>
            </a:r>
            <a:endParaRPr lang="en-GB" altLang="en-US" dirty="0">
              <a:solidFill>
                <a:srgbClr val="0070C0"/>
              </a:solidFill>
            </a:endParaRPr>
          </a:p>
          <a:p>
            <a:pPr eaLnBrk="1" hangingPunct="1">
              <a:lnSpc>
                <a:spcPct val="90000"/>
              </a:lnSpc>
            </a:pPr>
            <a:r>
              <a:rPr lang="en-GB" altLang="en-US" dirty="0" err="1">
                <a:solidFill>
                  <a:srgbClr val="0070C0"/>
                </a:solidFill>
              </a:rPr>
              <a:t>Emosiynau</a:t>
            </a:r>
            <a:endParaRPr lang="en-GB" altLang="en-US" dirty="0">
              <a:solidFill>
                <a:srgbClr val="0070C0"/>
              </a:solidFill>
            </a:endParaRPr>
          </a:p>
          <a:p>
            <a:pPr eaLnBrk="1" hangingPunct="1">
              <a:lnSpc>
                <a:spcPct val="90000"/>
              </a:lnSpc>
            </a:pPr>
            <a:r>
              <a:rPr lang="en-GB" altLang="en-US" dirty="0" err="1">
                <a:solidFill>
                  <a:srgbClr val="0070C0"/>
                </a:solidFill>
              </a:rPr>
              <a:t>Cysylltu</a:t>
            </a:r>
            <a:endParaRPr lang="en-GB" altLang="en-US" dirty="0">
              <a:solidFill>
                <a:srgbClr val="0070C0"/>
              </a:solidFill>
            </a:endParaRPr>
          </a:p>
          <a:p>
            <a:pPr eaLnBrk="1" hangingPunct="1">
              <a:lnSpc>
                <a:spcPct val="90000"/>
              </a:lnSpc>
            </a:pPr>
            <a:r>
              <a:rPr lang="en-GB" altLang="en-US" dirty="0">
                <a:solidFill>
                  <a:srgbClr val="0070C0"/>
                </a:solidFill>
              </a:rPr>
              <a:t>Barnu a </a:t>
            </a:r>
            <a:r>
              <a:rPr lang="en-GB" altLang="en-US" dirty="0" err="1">
                <a:solidFill>
                  <a:srgbClr val="0070C0"/>
                </a:solidFill>
              </a:rPr>
              <a:t>gwerthuso</a:t>
            </a:r>
            <a:endParaRPr lang="en-GB" altLang="en-US" dirty="0">
              <a:solidFill>
                <a:srgbClr val="0070C0"/>
              </a:solidFill>
            </a:endParaRPr>
          </a:p>
          <a:p>
            <a:pPr eaLnBrk="1" hangingPunct="1">
              <a:lnSpc>
                <a:spcPct val="90000"/>
              </a:lnSpc>
            </a:pPr>
            <a:r>
              <a:rPr lang="en-GB" altLang="en-US" dirty="0" err="1">
                <a:solidFill>
                  <a:srgbClr val="0070C0"/>
                </a:solidFill>
              </a:rPr>
              <a:t>Ymarfer</a:t>
            </a:r>
            <a:r>
              <a:rPr lang="en-GB" altLang="en-US" dirty="0">
                <a:solidFill>
                  <a:srgbClr val="0070C0"/>
                </a:solidFill>
              </a:rPr>
              <a:t> </a:t>
            </a:r>
            <a:r>
              <a:rPr lang="en-GB" altLang="en-US" dirty="0" err="1">
                <a:solidFill>
                  <a:srgbClr val="0070C0"/>
                </a:solidFill>
              </a:rPr>
              <a:t>symudiadau</a:t>
            </a:r>
            <a:endParaRPr lang="en-GB" altLang="en-US" dirty="0">
              <a:solidFill>
                <a:srgbClr val="0070C0"/>
              </a:solidFill>
            </a:endParaRPr>
          </a:p>
        </p:txBody>
      </p:sp>
      <p:sp>
        <p:nvSpPr>
          <p:cNvPr id="2" name="Content Placeholder 1">
            <a:extLst>
              <a:ext uri="{FF2B5EF4-FFF2-40B4-BE49-F238E27FC236}">
                <a16:creationId xmlns:a16="http://schemas.microsoft.com/office/drawing/2014/main" id="{4E8F52C0-F690-AC2D-ED75-D01F7F1EE745}"/>
              </a:ext>
            </a:extLst>
          </p:cNvPr>
          <p:cNvSpPr>
            <a:spLocks noGrp="1"/>
          </p:cNvSpPr>
          <p:nvPr>
            <p:ph sz="half" idx="2"/>
          </p:nvPr>
        </p:nvSpPr>
        <p:spPr>
          <a:xfrm>
            <a:off x="6096000" y="1599023"/>
            <a:ext cx="5181600" cy="4351338"/>
          </a:xfrm>
        </p:spPr>
        <p:txBody>
          <a:bodyPr/>
          <a:lstStyle/>
          <a:p>
            <a:r>
              <a:rPr lang="en-GB" altLang="en-US" dirty="0"/>
              <a:t>Thinking on your feet</a:t>
            </a:r>
          </a:p>
          <a:p>
            <a:r>
              <a:rPr lang="en-GB" altLang="en-US" dirty="0"/>
              <a:t>Repertoire</a:t>
            </a:r>
          </a:p>
          <a:p>
            <a:r>
              <a:rPr lang="en-GB" altLang="en-US" dirty="0"/>
              <a:t>Frame of Reference</a:t>
            </a:r>
          </a:p>
          <a:p>
            <a:r>
              <a:rPr lang="en-GB" altLang="en-US" dirty="0"/>
              <a:t>Intuition and gut feeling</a:t>
            </a:r>
          </a:p>
          <a:p>
            <a:r>
              <a:rPr lang="en-GB" altLang="en-US" dirty="0"/>
              <a:t>Emotions</a:t>
            </a:r>
          </a:p>
          <a:p>
            <a:r>
              <a:rPr lang="en-GB" altLang="en-US" dirty="0"/>
              <a:t>Connecting</a:t>
            </a:r>
          </a:p>
          <a:p>
            <a:r>
              <a:rPr lang="en-GB" altLang="en-US" dirty="0"/>
              <a:t>Judging and evaluating</a:t>
            </a:r>
          </a:p>
          <a:p>
            <a:r>
              <a:rPr lang="en-GB" altLang="en-US" dirty="0"/>
              <a:t>Rehearsing moves</a:t>
            </a:r>
          </a:p>
          <a:p>
            <a:endParaRPr lang="en-GB" dirty="0"/>
          </a:p>
        </p:txBody>
      </p:sp>
    </p:spTree>
    <p:extLst>
      <p:ext uri="{BB962C8B-B14F-4D97-AF65-F5344CB8AC3E}">
        <p14:creationId xmlns:p14="http://schemas.microsoft.com/office/powerpoint/2010/main" val="36097124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err="1">
                <a:solidFill>
                  <a:srgbClr val="0070C0"/>
                </a:solidFill>
              </a:rPr>
              <a:t>Casgliad</a:t>
            </a:r>
            <a:r>
              <a:rPr lang="en-GB" altLang="en-US" dirty="0">
                <a:solidFill>
                  <a:srgbClr val="0070C0"/>
                </a:solidFill>
              </a:rPr>
              <a:t>/ </a:t>
            </a:r>
            <a:r>
              <a:rPr lang="en-GB" altLang="en-US" dirty="0"/>
              <a:t>Conclusion </a:t>
            </a:r>
          </a:p>
        </p:txBody>
      </p:sp>
      <p:sp>
        <p:nvSpPr>
          <p:cNvPr id="25603" name="Rectangle 3"/>
          <p:cNvSpPr>
            <a:spLocks noGrp="1" noChangeArrowheads="1"/>
          </p:cNvSpPr>
          <p:nvPr>
            <p:ph sz="half" idx="1"/>
          </p:nvPr>
        </p:nvSpPr>
        <p:spPr>
          <a:xfrm>
            <a:off x="351934" y="1589651"/>
            <a:ext cx="5181600" cy="4351338"/>
          </a:xfrm>
        </p:spPr>
        <p:txBody>
          <a:bodyPr/>
          <a:lstStyle/>
          <a:p>
            <a:pPr eaLnBrk="1" hangingPunct="1"/>
            <a:r>
              <a:rPr lang="en-GB" altLang="en-US" dirty="0" err="1">
                <a:solidFill>
                  <a:srgbClr val="0070C0"/>
                </a:solidFill>
              </a:rPr>
              <a:t>Nid</a:t>
            </a:r>
            <a:r>
              <a:rPr lang="en-GB" altLang="en-US" dirty="0">
                <a:solidFill>
                  <a:srgbClr val="0070C0"/>
                </a:solidFill>
              </a:rPr>
              <a:t> </a:t>
            </a:r>
            <a:r>
              <a:rPr lang="en-GB" altLang="en-US" dirty="0" err="1">
                <a:solidFill>
                  <a:srgbClr val="0070C0"/>
                </a:solidFill>
              </a:rPr>
              <a:t>yw</a:t>
            </a:r>
            <a:r>
              <a:rPr lang="en-GB" altLang="en-US" dirty="0">
                <a:solidFill>
                  <a:srgbClr val="0070C0"/>
                </a:solidFill>
              </a:rPr>
              <a:t> </a:t>
            </a:r>
            <a:r>
              <a:rPr lang="en-GB" altLang="en-US" dirty="0" err="1">
                <a:solidFill>
                  <a:srgbClr val="0070C0"/>
                </a:solidFill>
              </a:rPr>
              <a:t>myfyrio</a:t>
            </a:r>
            <a:r>
              <a:rPr lang="en-GB" altLang="en-US" dirty="0">
                <a:solidFill>
                  <a:srgbClr val="0070C0"/>
                </a:solidFill>
              </a:rPr>
              <a:t> </a:t>
            </a:r>
            <a:r>
              <a:rPr lang="en-GB" altLang="en-US" dirty="0" err="1">
                <a:solidFill>
                  <a:srgbClr val="0070C0"/>
                </a:solidFill>
              </a:rPr>
              <a:t>yn</a:t>
            </a:r>
            <a:r>
              <a:rPr lang="en-GB" altLang="en-US" dirty="0">
                <a:solidFill>
                  <a:srgbClr val="0070C0"/>
                </a:solidFill>
              </a:rPr>
              <a:t> </a:t>
            </a:r>
            <a:r>
              <a:rPr lang="en-GB" altLang="en-US" dirty="0" err="1">
                <a:solidFill>
                  <a:srgbClr val="0070C0"/>
                </a:solidFill>
              </a:rPr>
              <a:t>ddiben</a:t>
            </a:r>
            <a:r>
              <a:rPr lang="en-GB" altLang="en-US" dirty="0">
                <a:solidFill>
                  <a:srgbClr val="0070C0"/>
                </a:solidFill>
              </a:rPr>
              <a:t> </a:t>
            </a:r>
            <a:r>
              <a:rPr lang="en-GB" altLang="en-US" dirty="0" err="1">
                <a:solidFill>
                  <a:srgbClr val="0070C0"/>
                </a:solidFill>
              </a:rPr>
              <a:t>ynddo'i</a:t>
            </a:r>
            <a:r>
              <a:rPr lang="en-GB" altLang="en-US" dirty="0">
                <a:solidFill>
                  <a:srgbClr val="0070C0"/>
                </a:solidFill>
              </a:rPr>
              <a:t> </a:t>
            </a:r>
            <a:r>
              <a:rPr lang="en-GB" altLang="en-US" dirty="0" err="1">
                <a:solidFill>
                  <a:srgbClr val="0070C0"/>
                </a:solidFill>
              </a:rPr>
              <a:t>hun</a:t>
            </a:r>
            <a:r>
              <a:rPr lang="en-GB" altLang="en-US" dirty="0">
                <a:solidFill>
                  <a:srgbClr val="0070C0"/>
                </a:solidFill>
              </a:rPr>
              <a:t> a </a:t>
            </a:r>
            <a:r>
              <a:rPr lang="en-GB" altLang="en-US" dirty="0" err="1">
                <a:solidFill>
                  <a:srgbClr val="0070C0"/>
                </a:solidFill>
              </a:rPr>
              <a:t>dylid</a:t>
            </a:r>
            <a:r>
              <a:rPr lang="en-GB" altLang="en-US" dirty="0">
                <a:solidFill>
                  <a:srgbClr val="0070C0"/>
                </a:solidFill>
              </a:rPr>
              <a:t> </a:t>
            </a:r>
            <a:r>
              <a:rPr lang="en-GB" altLang="en-US" dirty="0" err="1">
                <a:solidFill>
                  <a:srgbClr val="0070C0"/>
                </a:solidFill>
              </a:rPr>
              <a:t>mynd</a:t>
            </a:r>
            <a:r>
              <a:rPr lang="en-GB" altLang="en-US" dirty="0">
                <a:solidFill>
                  <a:srgbClr val="0070C0"/>
                </a:solidFill>
              </a:rPr>
              <a:t> â </a:t>
            </a:r>
            <a:r>
              <a:rPr lang="en-GB" altLang="en-US" dirty="0" err="1">
                <a:solidFill>
                  <a:srgbClr val="0070C0"/>
                </a:solidFill>
              </a:rPr>
              <a:t>recordiadau</a:t>
            </a:r>
            <a:r>
              <a:rPr lang="en-GB" altLang="en-US" dirty="0">
                <a:solidFill>
                  <a:srgbClr val="0070C0"/>
                </a:solidFill>
              </a:rPr>
              <a:t> </a:t>
            </a:r>
            <a:r>
              <a:rPr lang="en-GB" altLang="en-US" dirty="0" err="1">
                <a:solidFill>
                  <a:srgbClr val="0070C0"/>
                </a:solidFill>
              </a:rPr>
              <a:t>i</a:t>
            </a:r>
            <a:r>
              <a:rPr lang="en-GB" altLang="en-US" dirty="0">
                <a:solidFill>
                  <a:srgbClr val="0070C0"/>
                </a:solidFill>
              </a:rPr>
              <a:t> </a:t>
            </a:r>
            <a:r>
              <a:rPr lang="en-GB" altLang="en-US" dirty="0" err="1">
                <a:solidFill>
                  <a:srgbClr val="0070C0"/>
                </a:solidFill>
              </a:rPr>
              <a:t>oruchwyliaeth</a:t>
            </a:r>
            <a:r>
              <a:rPr lang="en-GB" altLang="en-US" dirty="0">
                <a:solidFill>
                  <a:srgbClr val="0070C0"/>
                </a:solidFill>
              </a:rPr>
              <a:t> </a:t>
            </a:r>
            <a:r>
              <a:rPr lang="en-GB" altLang="en-US" dirty="0" err="1">
                <a:solidFill>
                  <a:srgbClr val="0070C0"/>
                </a:solidFill>
              </a:rPr>
              <a:t>i'w</a:t>
            </a:r>
            <a:r>
              <a:rPr lang="en-GB" altLang="en-US" dirty="0">
                <a:solidFill>
                  <a:srgbClr val="0070C0"/>
                </a:solidFill>
              </a:rPr>
              <a:t> </a:t>
            </a:r>
            <a:r>
              <a:rPr lang="en-GB" altLang="en-US" dirty="0" err="1">
                <a:solidFill>
                  <a:srgbClr val="0070C0"/>
                </a:solidFill>
              </a:rPr>
              <a:t>harchwilio</a:t>
            </a:r>
            <a:r>
              <a:rPr lang="en-GB" altLang="en-US" dirty="0">
                <a:solidFill>
                  <a:srgbClr val="0070C0"/>
                </a:solidFill>
              </a:rPr>
              <a:t> </a:t>
            </a:r>
            <a:r>
              <a:rPr lang="en-GB" altLang="en-US" dirty="0" err="1">
                <a:solidFill>
                  <a:srgbClr val="0070C0"/>
                </a:solidFill>
              </a:rPr>
              <a:t>ymhellach</a:t>
            </a:r>
            <a:r>
              <a:rPr lang="en-GB" altLang="en-US" dirty="0">
                <a:solidFill>
                  <a:srgbClr val="0070C0"/>
                </a:solidFill>
              </a:rPr>
              <a:t>.</a:t>
            </a:r>
          </a:p>
          <a:p>
            <a:pPr eaLnBrk="1" hangingPunct="1"/>
            <a:endParaRPr lang="en-GB" altLang="en-US" dirty="0">
              <a:solidFill>
                <a:srgbClr val="0070C0"/>
              </a:solidFill>
            </a:endParaRPr>
          </a:p>
          <a:p>
            <a:pPr eaLnBrk="1" hangingPunct="1"/>
            <a:r>
              <a:rPr lang="en-GB" altLang="en-US" dirty="0">
                <a:solidFill>
                  <a:srgbClr val="0070C0"/>
                </a:solidFill>
              </a:rPr>
              <a:t>Y </a:t>
            </a:r>
            <a:r>
              <a:rPr lang="en-GB" altLang="en-US" dirty="0" err="1">
                <a:solidFill>
                  <a:srgbClr val="0070C0"/>
                </a:solidFill>
              </a:rPr>
              <a:t>pwrpas</a:t>
            </a:r>
            <a:r>
              <a:rPr lang="en-GB" altLang="en-US" dirty="0">
                <a:solidFill>
                  <a:srgbClr val="0070C0"/>
                </a:solidFill>
              </a:rPr>
              <a:t> </a:t>
            </a:r>
            <a:r>
              <a:rPr lang="en-GB" altLang="en-US" dirty="0" err="1">
                <a:solidFill>
                  <a:srgbClr val="0070C0"/>
                </a:solidFill>
              </a:rPr>
              <a:t>yw</a:t>
            </a:r>
            <a:r>
              <a:rPr lang="en-GB" altLang="en-US" dirty="0">
                <a:solidFill>
                  <a:srgbClr val="0070C0"/>
                </a:solidFill>
              </a:rPr>
              <a:t> </a:t>
            </a:r>
            <a:r>
              <a:rPr lang="en-GB" altLang="en-US" dirty="0" err="1">
                <a:solidFill>
                  <a:srgbClr val="0070C0"/>
                </a:solidFill>
              </a:rPr>
              <a:t>dysgu</a:t>
            </a:r>
            <a:r>
              <a:rPr lang="en-GB" altLang="en-US" dirty="0">
                <a:solidFill>
                  <a:srgbClr val="0070C0"/>
                </a:solidFill>
              </a:rPr>
              <a:t> a </a:t>
            </a:r>
            <a:r>
              <a:rPr lang="en-GB" altLang="en-US" dirty="0" err="1">
                <a:solidFill>
                  <a:srgbClr val="0070C0"/>
                </a:solidFill>
              </a:rPr>
              <a:t>pharatoi</a:t>
            </a:r>
            <a:r>
              <a:rPr lang="en-GB" altLang="en-US" dirty="0">
                <a:solidFill>
                  <a:srgbClr val="0070C0"/>
                </a:solidFill>
              </a:rPr>
              <a:t> </a:t>
            </a:r>
            <a:r>
              <a:rPr lang="en-GB" altLang="en-US" dirty="0" err="1">
                <a:solidFill>
                  <a:srgbClr val="0070C0"/>
                </a:solidFill>
              </a:rPr>
              <a:t>ar</a:t>
            </a:r>
            <a:r>
              <a:rPr lang="en-GB" altLang="en-US" dirty="0">
                <a:solidFill>
                  <a:srgbClr val="0070C0"/>
                </a:solidFill>
              </a:rPr>
              <a:t> </a:t>
            </a:r>
            <a:r>
              <a:rPr lang="en-GB" altLang="en-US" dirty="0" err="1">
                <a:solidFill>
                  <a:srgbClr val="0070C0"/>
                </a:solidFill>
              </a:rPr>
              <a:t>gyfer</a:t>
            </a:r>
            <a:r>
              <a:rPr lang="en-GB" altLang="en-US" dirty="0">
                <a:solidFill>
                  <a:srgbClr val="0070C0"/>
                </a:solidFill>
              </a:rPr>
              <a:t> </a:t>
            </a:r>
            <a:r>
              <a:rPr lang="en-GB" altLang="en-US" dirty="0" err="1">
                <a:solidFill>
                  <a:srgbClr val="0070C0"/>
                </a:solidFill>
              </a:rPr>
              <a:t>profiadau</a:t>
            </a:r>
            <a:r>
              <a:rPr lang="en-GB" altLang="en-US" dirty="0">
                <a:solidFill>
                  <a:srgbClr val="0070C0"/>
                </a:solidFill>
              </a:rPr>
              <a:t> </a:t>
            </a:r>
            <a:r>
              <a:rPr lang="en-GB" altLang="en-US" dirty="0" err="1">
                <a:solidFill>
                  <a:srgbClr val="0070C0"/>
                </a:solidFill>
              </a:rPr>
              <a:t>pellach</a:t>
            </a:r>
            <a:r>
              <a:rPr lang="en-GB" altLang="en-US" dirty="0">
                <a:solidFill>
                  <a:srgbClr val="0070C0"/>
                </a:solidFill>
              </a:rPr>
              <a:t> </a:t>
            </a:r>
            <a:r>
              <a:rPr lang="en-GB" altLang="en-US" dirty="0" err="1">
                <a:solidFill>
                  <a:srgbClr val="0070C0"/>
                </a:solidFill>
              </a:rPr>
              <a:t>fel</a:t>
            </a:r>
            <a:r>
              <a:rPr lang="en-GB" altLang="en-US" dirty="0">
                <a:solidFill>
                  <a:srgbClr val="0070C0"/>
                </a:solidFill>
              </a:rPr>
              <a:t> y </a:t>
            </a:r>
            <a:r>
              <a:rPr lang="en-GB" altLang="en-US" dirty="0" err="1">
                <a:solidFill>
                  <a:srgbClr val="0070C0"/>
                </a:solidFill>
              </a:rPr>
              <a:t>gallwn</a:t>
            </a:r>
            <a:r>
              <a:rPr lang="en-GB" altLang="en-US" dirty="0">
                <a:solidFill>
                  <a:srgbClr val="0070C0"/>
                </a:solidFill>
              </a:rPr>
              <a:t> </a:t>
            </a:r>
            <a:r>
              <a:rPr lang="en-GB" altLang="en-US" dirty="0" err="1">
                <a:solidFill>
                  <a:srgbClr val="0070C0"/>
                </a:solidFill>
              </a:rPr>
              <a:t>weithredu</a:t>
            </a:r>
            <a:r>
              <a:rPr lang="en-GB" altLang="en-US" dirty="0">
                <a:solidFill>
                  <a:srgbClr val="0070C0"/>
                </a:solidFill>
              </a:rPr>
              <a:t> </a:t>
            </a:r>
            <a:r>
              <a:rPr lang="en-GB" altLang="en-US" dirty="0" err="1">
                <a:solidFill>
                  <a:srgbClr val="0070C0"/>
                </a:solidFill>
              </a:rPr>
              <a:t>mewn</a:t>
            </a:r>
            <a:r>
              <a:rPr lang="en-GB" altLang="en-US" dirty="0">
                <a:solidFill>
                  <a:srgbClr val="0070C0"/>
                </a:solidFill>
              </a:rPr>
              <a:t> </a:t>
            </a:r>
            <a:r>
              <a:rPr lang="en-GB" altLang="en-US" dirty="0" err="1">
                <a:solidFill>
                  <a:srgbClr val="0070C0"/>
                </a:solidFill>
              </a:rPr>
              <a:t>ffyrdd</a:t>
            </a:r>
            <a:r>
              <a:rPr lang="en-GB" altLang="en-US" dirty="0">
                <a:solidFill>
                  <a:srgbClr val="0070C0"/>
                </a:solidFill>
              </a:rPr>
              <a:t> </a:t>
            </a:r>
            <a:r>
              <a:rPr lang="en-GB" altLang="en-US" dirty="0" err="1">
                <a:solidFill>
                  <a:srgbClr val="0070C0"/>
                </a:solidFill>
              </a:rPr>
              <a:t>mwy</a:t>
            </a:r>
            <a:r>
              <a:rPr lang="en-GB" altLang="en-US" dirty="0">
                <a:solidFill>
                  <a:srgbClr val="0070C0"/>
                </a:solidFill>
              </a:rPr>
              <a:t> </a:t>
            </a:r>
            <a:r>
              <a:rPr lang="en-GB" altLang="en-US" dirty="0" err="1">
                <a:solidFill>
                  <a:srgbClr val="0070C0"/>
                </a:solidFill>
              </a:rPr>
              <a:t>gwybodus</a:t>
            </a:r>
            <a:r>
              <a:rPr lang="en-GB" altLang="en-US" dirty="0">
                <a:solidFill>
                  <a:srgbClr val="0070C0"/>
                </a:solidFill>
              </a:rPr>
              <a:t> a </a:t>
            </a:r>
            <a:r>
              <a:rPr lang="en-GB" altLang="en-US" dirty="0" err="1">
                <a:solidFill>
                  <a:srgbClr val="0070C0"/>
                </a:solidFill>
              </a:rPr>
              <a:t>meddylgar</a:t>
            </a:r>
            <a:r>
              <a:rPr lang="en-GB" altLang="en-US" dirty="0">
                <a:solidFill>
                  <a:srgbClr val="0070C0"/>
                </a:solidFill>
              </a:rPr>
              <a:t>.</a:t>
            </a:r>
          </a:p>
        </p:txBody>
      </p:sp>
      <p:sp>
        <p:nvSpPr>
          <p:cNvPr id="2" name="Content Placeholder 1">
            <a:extLst>
              <a:ext uri="{FF2B5EF4-FFF2-40B4-BE49-F238E27FC236}">
                <a16:creationId xmlns:a16="http://schemas.microsoft.com/office/drawing/2014/main" id="{902E1EF0-33A2-286C-89A6-D5D4D1E76D90}"/>
              </a:ext>
            </a:extLst>
          </p:cNvPr>
          <p:cNvSpPr>
            <a:spLocks noGrp="1"/>
          </p:cNvSpPr>
          <p:nvPr>
            <p:ph sz="half" idx="2"/>
          </p:nvPr>
        </p:nvSpPr>
        <p:spPr>
          <a:xfrm>
            <a:off x="6096000" y="1589651"/>
            <a:ext cx="5181600" cy="4351338"/>
          </a:xfrm>
        </p:spPr>
        <p:txBody>
          <a:bodyPr/>
          <a:lstStyle/>
          <a:p>
            <a:r>
              <a:rPr lang="en-GB" altLang="en-US" dirty="0"/>
              <a:t>Reflection is not an end in itself and recordings should be taken to supervision for further exploration.</a:t>
            </a:r>
          </a:p>
          <a:p>
            <a:pPr>
              <a:buNone/>
            </a:pPr>
            <a:endParaRPr lang="en-GB" altLang="en-US" dirty="0"/>
          </a:p>
          <a:p>
            <a:r>
              <a:rPr lang="en-GB" altLang="en-US" dirty="0"/>
              <a:t>The purpose is to learn and prepare for further experiences so we can act in more informed thoughtful ways. </a:t>
            </a:r>
          </a:p>
          <a:p>
            <a:endParaRPr lang="en-GB" dirty="0"/>
          </a:p>
        </p:txBody>
      </p:sp>
    </p:spTree>
    <p:extLst>
      <p:ext uri="{BB962C8B-B14F-4D97-AF65-F5344CB8AC3E}">
        <p14:creationId xmlns:p14="http://schemas.microsoft.com/office/powerpoint/2010/main" val="248781079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6EFED-8BF5-48DC-805E-981819EAEE09}"/>
              </a:ext>
            </a:extLst>
          </p:cNvPr>
          <p:cNvSpPr>
            <a:spLocks noGrp="1"/>
          </p:cNvSpPr>
          <p:nvPr>
            <p:ph type="title"/>
          </p:nvPr>
        </p:nvSpPr>
        <p:spPr/>
        <p:txBody>
          <a:bodyPr/>
          <a:lstStyle/>
          <a:p>
            <a:r>
              <a:rPr lang="en-GB" dirty="0" err="1">
                <a:solidFill>
                  <a:srgbClr val="0070C0"/>
                </a:solidFill>
              </a:rPr>
              <a:t>Cyfeiriadau</a:t>
            </a:r>
            <a:r>
              <a:rPr lang="en-GB" dirty="0">
                <a:solidFill>
                  <a:srgbClr val="0070C0"/>
                </a:solidFill>
              </a:rPr>
              <a:t> / References</a:t>
            </a:r>
          </a:p>
        </p:txBody>
      </p:sp>
      <p:sp>
        <p:nvSpPr>
          <p:cNvPr id="3" name="Content Placeholder 2">
            <a:extLst>
              <a:ext uri="{FF2B5EF4-FFF2-40B4-BE49-F238E27FC236}">
                <a16:creationId xmlns:a16="http://schemas.microsoft.com/office/drawing/2014/main" id="{8FF0EEB8-7933-4135-8B90-09E8B5CE35E2}"/>
              </a:ext>
            </a:extLst>
          </p:cNvPr>
          <p:cNvSpPr>
            <a:spLocks noGrp="1"/>
          </p:cNvSpPr>
          <p:nvPr>
            <p:ph idx="1"/>
          </p:nvPr>
        </p:nvSpPr>
        <p:spPr>
          <a:xfrm>
            <a:off x="838200" y="1548245"/>
            <a:ext cx="10515600" cy="3927764"/>
          </a:xfrm>
        </p:spPr>
        <p:txBody>
          <a:bodyPr>
            <a:normAutofit fontScale="55000" lnSpcReduction="20000"/>
          </a:bodyPr>
          <a:lstStyle/>
          <a:p>
            <a:pPr marL="0" indent="0">
              <a:buNone/>
            </a:pPr>
            <a:r>
              <a:rPr lang="en-GB" dirty="0"/>
              <a:t>Anderson L W, and Krathwohl D, (Eds.). (2001) A Taxonomy for Learning, Teaching and Assessing: a Revision of Bloom’s</a:t>
            </a:r>
          </a:p>
          <a:p>
            <a:pPr marL="0" indent="0">
              <a:buNone/>
            </a:pPr>
            <a:r>
              <a:rPr lang="en-GB" dirty="0"/>
              <a:t>Atkins S, and Murphy K, (1999) Reflective Practice, in Nursing Standard, 8(39), pp49-56. Taxonomy of Educational Objectives, New York: Longman.</a:t>
            </a:r>
          </a:p>
          <a:p>
            <a:pPr marL="0" indent="0">
              <a:buNone/>
            </a:pPr>
            <a:r>
              <a:rPr lang="en-GB" dirty="0"/>
              <a:t>Banks, S, ETHICS AND THE YOUTH WORKER, in Banks, S. (ed.) (2004) ETHICAL ISSUES IN YOUTH WORK. 2nd edn. Routledge.</a:t>
            </a:r>
          </a:p>
          <a:p>
            <a:pPr marL="0" indent="0">
              <a:buNone/>
            </a:pPr>
            <a:r>
              <a:rPr lang="en-GB" dirty="0"/>
              <a:t>Biggs J, Teaching for Quality Learning at University, Buckingham: Open University Press.</a:t>
            </a:r>
          </a:p>
          <a:p>
            <a:pPr marL="0" indent="0">
              <a:buNone/>
            </a:pPr>
            <a:r>
              <a:rPr lang="en-GB" dirty="0" err="1"/>
              <a:t>Bochel</a:t>
            </a:r>
            <a:r>
              <a:rPr lang="en-GB" dirty="0"/>
              <a:t>, H, </a:t>
            </a:r>
            <a:r>
              <a:rPr lang="en-GB" dirty="0" err="1"/>
              <a:t>Bochel</a:t>
            </a:r>
            <a:r>
              <a:rPr lang="en-GB" dirty="0"/>
              <a:t>, C, Page, R, and Sykes, R. (2005) Social Policy, Issues and Developments, Essex, Pearson Education.</a:t>
            </a:r>
          </a:p>
          <a:p>
            <a:pPr marL="0" indent="0">
              <a:buNone/>
            </a:pPr>
            <a:r>
              <a:rPr lang="en-GB" dirty="0"/>
              <a:t>Boud D, Keough R, and Walker D, (1985) Reflection: turning experience into learning, London: Kogan Page.</a:t>
            </a:r>
          </a:p>
          <a:p>
            <a:pPr marL="0" indent="0">
              <a:buNone/>
            </a:pPr>
            <a:r>
              <a:rPr lang="en-GB" dirty="0"/>
              <a:t>Bronfenbrenner, U. (1992) ‘Ecological systems theory’, in R. Vasta (ed.), Six Theories of child development: Revised formulations and Current Issues, London: Jessica Kingsley.</a:t>
            </a:r>
          </a:p>
          <a:p>
            <a:pPr marL="0" indent="0">
              <a:buNone/>
            </a:pPr>
            <a:r>
              <a:rPr lang="en-GB" dirty="0"/>
              <a:t>Bronfenbrenner, U. Systems vs associations: Its not either/or. Families in Society, Mar/Apr 1997, Vol.78(2) p.124.</a:t>
            </a:r>
          </a:p>
          <a:p>
            <a:pPr marL="0" indent="0">
              <a:buNone/>
            </a:pPr>
            <a:r>
              <a:rPr lang="en-GB" dirty="0"/>
              <a:t>Bronfenbrenner, U., &amp; Morris, P. (1998). The ecology of developmental processes. In W. Damon &amp; R. Lerner (Eds.), Handbook of child psychology: Theoretical models of human development (Vol. 1, pp. 993–1028). New York: John Wiley.</a:t>
            </a:r>
          </a:p>
          <a:p>
            <a:pPr marL="0" indent="0">
              <a:buNone/>
            </a:pPr>
            <a:r>
              <a:rPr lang="en-GB" dirty="0"/>
              <a:t>Claxton G, (1990)Teaching to Learn, Cassell.</a:t>
            </a:r>
          </a:p>
          <a:p>
            <a:pPr marL="0" indent="0">
              <a:buNone/>
            </a:pPr>
            <a:endParaRPr lang="en-GB" sz="1800" i="0" dirty="0">
              <a:solidFill>
                <a:srgbClr val="0F1111"/>
              </a:solidFill>
              <a:effectLst/>
              <a:latin typeface="Calibri" panose="020F0502020204030204" pitchFamily="34" charset="0"/>
              <a:cs typeface="Calibri" panose="020F0502020204030204" pitchFamily="34" charset="0"/>
            </a:endParaRPr>
          </a:p>
          <a:p>
            <a:pPr marL="0" indent="0">
              <a:buNone/>
            </a:pPr>
            <a:endParaRPr lang="en-GB" sz="2000" i="1" dirty="0"/>
          </a:p>
          <a:p>
            <a:pPr marL="0" indent="0">
              <a:buNone/>
            </a:pPr>
            <a:endParaRPr lang="en-GB" sz="2000" dirty="0"/>
          </a:p>
          <a:p>
            <a:endParaRPr lang="en-GB" sz="2000" dirty="0"/>
          </a:p>
          <a:p>
            <a:endParaRPr lang="en-GB" sz="2000" dirty="0"/>
          </a:p>
          <a:p>
            <a:endParaRPr lang="en-GB" sz="2000" dirty="0">
              <a:hlinkClick r:id="rId2"/>
            </a:endParaRPr>
          </a:p>
          <a:p>
            <a:endParaRPr lang="en-GB" sz="2000" dirty="0">
              <a:hlinkClick r:id="rId2"/>
            </a:endParaRPr>
          </a:p>
          <a:p>
            <a:endParaRPr lang="en-GB" dirty="0"/>
          </a:p>
        </p:txBody>
      </p:sp>
    </p:spTree>
    <p:extLst>
      <p:ext uri="{BB962C8B-B14F-4D97-AF65-F5344CB8AC3E}">
        <p14:creationId xmlns:p14="http://schemas.microsoft.com/office/powerpoint/2010/main" val="264055267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5EE7C-C9D5-416A-D913-9AD69231007A}"/>
              </a:ext>
            </a:extLst>
          </p:cNvPr>
          <p:cNvSpPr>
            <a:spLocks noGrp="1"/>
          </p:cNvSpPr>
          <p:nvPr>
            <p:ph type="title"/>
          </p:nvPr>
        </p:nvSpPr>
        <p:spPr/>
        <p:txBody>
          <a:bodyPr/>
          <a:lstStyle/>
          <a:p>
            <a:r>
              <a:rPr lang="en-GB" dirty="0"/>
              <a:t>References (cont’d)</a:t>
            </a:r>
          </a:p>
        </p:txBody>
      </p:sp>
      <p:sp>
        <p:nvSpPr>
          <p:cNvPr id="3" name="Content Placeholder 2">
            <a:extLst>
              <a:ext uri="{FF2B5EF4-FFF2-40B4-BE49-F238E27FC236}">
                <a16:creationId xmlns:a16="http://schemas.microsoft.com/office/drawing/2014/main" id="{E1BA5F06-9055-B21B-A7FF-650DC77F7028}"/>
              </a:ext>
            </a:extLst>
          </p:cNvPr>
          <p:cNvSpPr>
            <a:spLocks noGrp="1"/>
          </p:cNvSpPr>
          <p:nvPr>
            <p:ph idx="1"/>
          </p:nvPr>
        </p:nvSpPr>
        <p:spPr/>
        <p:txBody>
          <a:bodyPr>
            <a:normAutofit fontScale="55000" lnSpcReduction="20000"/>
          </a:bodyPr>
          <a:lstStyle/>
          <a:p>
            <a:pPr marL="0" indent="0">
              <a:buNone/>
            </a:pPr>
            <a:r>
              <a:rPr lang="en-GB" dirty="0"/>
              <a:t>Community Learning and Development Scotland (2019). National Occupational Standards for Youth Work. Edinburgh: Community Development and Learning Scotland.</a:t>
            </a:r>
          </a:p>
          <a:p>
            <a:pPr marL="0" indent="0">
              <a:buNone/>
            </a:pPr>
            <a:r>
              <a:rPr lang="en-GB" dirty="0"/>
              <a:t>Dewey J, (1966) Democracy and education: an introduction to the philosophy of education, Oxford: A Free Press, 1966.</a:t>
            </a:r>
          </a:p>
          <a:p>
            <a:pPr marL="0" indent="0">
              <a:buNone/>
            </a:pPr>
            <a:r>
              <a:rPr lang="en-GB" dirty="0"/>
              <a:t>Gibbs G, (1988) Learning by Doing: A guide to teaching and learning methods. Oxford: Further Education Unit, Oxford Brookes University.</a:t>
            </a:r>
          </a:p>
          <a:p>
            <a:pPr marL="0" indent="0">
              <a:buNone/>
            </a:pPr>
            <a:r>
              <a:rPr lang="en-GB" dirty="0"/>
              <a:t>JARY, D. and JARY, J. (2000) Sociology. Glasgow: Harper Collins.</a:t>
            </a:r>
          </a:p>
          <a:p>
            <a:pPr marL="0" indent="0">
              <a:buNone/>
            </a:pPr>
            <a:r>
              <a:rPr lang="en-GB" dirty="0"/>
              <a:t>Kolb, D A, (1984) Experiential Learning: Experience as the source of learning and development, New Jersey: Prentice Hall.</a:t>
            </a:r>
          </a:p>
          <a:p>
            <a:pPr marL="0" indent="0">
              <a:buNone/>
            </a:pPr>
            <a:r>
              <a:rPr lang="en-GB" dirty="0"/>
              <a:t>Moon J A, (1999) Reflection in learning &amp; professional development: theory &amp; practice, Oxon: Kogan Page.</a:t>
            </a:r>
          </a:p>
          <a:p>
            <a:pPr marL="0" indent="0">
              <a:buNone/>
            </a:pPr>
            <a:r>
              <a:rPr lang="en-GB" dirty="0"/>
              <a:t>Rogers, A, (1991) TEACHING ADULTS, Milton Keynes: Open University Press.</a:t>
            </a:r>
          </a:p>
          <a:p>
            <a:pPr marL="0" indent="0">
              <a:buNone/>
            </a:pPr>
            <a:r>
              <a:rPr lang="en-GB" dirty="0"/>
              <a:t>Schön D A, (1987) Teaching artistry through reflection-in-action. In Educating the reflective practitioner, San Francisco, CA: Jossey-Bass Publishers.</a:t>
            </a:r>
          </a:p>
          <a:p>
            <a:pPr marL="0" indent="0">
              <a:buNone/>
            </a:pPr>
            <a:r>
              <a:rPr lang="en-GB" dirty="0"/>
              <a:t>Smith M K, (1994) Local Education. Community, conversation, action, Buckingham: Open University Press.</a:t>
            </a:r>
          </a:p>
          <a:p>
            <a:pPr marL="0" indent="0">
              <a:buNone/>
            </a:pPr>
            <a:r>
              <a:rPr lang="en-GB" dirty="0"/>
              <a:t>Williams F, (2010) Reflection and enquiry, in </a:t>
            </a:r>
            <a:r>
              <a:rPr lang="en-GB" dirty="0" err="1"/>
              <a:t>Buchroth</a:t>
            </a:r>
            <a:r>
              <a:rPr lang="en-GB" dirty="0"/>
              <a:t> I, and Parkin C, (Eds) Using Theory in Youth and Community Work Practice, Exeter: Learning Matters.</a:t>
            </a:r>
          </a:p>
          <a:p>
            <a:pPr marL="0" indent="0">
              <a:buNone/>
            </a:pPr>
            <a:endParaRPr lang="en-GB" dirty="0"/>
          </a:p>
        </p:txBody>
      </p:sp>
    </p:spTree>
    <p:extLst>
      <p:ext uri="{BB962C8B-B14F-4D97-AF65-F5344CB8AC3E}">
        <p14:creationId xmlns:p14="http://schemas.microsoft.com/office/powerpoint/2010/main" val="3967676952"/>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docProps/app.xml><?xml version="1.0" encoding="utf-8"?>
<Properties xmlns="http://schemas.openxmlformats.org/officeDocument/2006/extended-properties" xmlns:vt="http://schemas.openxmlformats.org/officeDocument/2006/docPropsVTypes">
  <TotalTime>0</TotalTime>
  <Words>5361</Words>
  <Application>Microsoft Office PowerPoint</Application>
  <PresentationFormat>Widescreen</PresentationFormat>
  <Paragraphs>493</Paragraphs>
  <Slides>55</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55</vt:i4>
      </vt:variant>
    </vt:vector>
  </HeadingPairs>
  <TitlesOfParts>
    <vt:vector size="63" baseType="lpstr">
      <vt:lpstr>Arial</vt:lpstr>
      <vt:lpstr>Calibri</vt:lpstr>
      <vt:lpstr>Calibri Light</vt:lpstr>
      <vt:lpstr>Symbol</vt:lpstr>
      <vt:lpstr>Times New Roman</vt:lpstr>
      <vt:lpstr>UWTSD Title Page 1</vt:lpstr>
      <vt:lpstr>UWTSD Holding Page</vt:lpstr>
      <vt:lpstr>UWTSD Text 2</vt:lpstr>
      <vt:lpstr>PowerPoint Presentation</vt:lpstr>
      <vt:lpstr>PowerPoint Presentation</vt:lpstr>
      <vt:lpstr>Torri'r Iâ      Ice Breaker</vt:lpstr>
      <vt:lpstr>Nodau Modiwl/ Module Aims</vt:lpstr>
      <vt:lpstr>Cynnwys y ddarlith                                         Lecture content </vt:lpstr>
      <vt:lpstr>Beth yw Gwaith Ieuenctid? What is Youth Work? </vt:lpstr>
      <vt:lpstr> Beth rydyn ni'n ei wybod am Waith Ieuenctid? /What do we know about Youth Work? </vt:lpstr>
      <vt:lpstr>Moeseg broffesiynol a Gwaith Ieuenctid/ Professional ethics and Youth Work</vt:lpstr>
      <vt:lpstr>PowerPoint Presentation</vt:lpstr>
      <vt:lpstr>PowerPoint Presentation</vt:lpstr>
      <vt:lpstr>PowerPoint Presentation</vt:lpstr>
      <vt:lpstr>Disgrifiwyd moeseg fel/ Ethics has been described as</vt:lpstr>
      <vt:lpstr>PowerPoint Presentation</vt:lpstr>
      <vt:lpstr>  Mae moeseg yn../  Ethics is.. </vt:lpstr>
      <vt:lpstr>Un safbwynt ar Foeseg – beth ydyw?/ One view of Ethics – what is it?</vt:lpstr>
      <vt:lpstr>Un farn ar Foeseg – beth yw hi?</vt:lpstr>
      <vt:lpstr>PowerPoint Presentation</vt:lpstr>
      <vt:lpstr>Youth Work Issues Problemau Gwaith Ieuenctid</vt:lpstr>
      <vt:lpstr>    Cwestiwn/ Question</vt:lpstr>
      <vt:lpstr>What factors should  we consider when making ethical judgements?</vt:lpstr>
      <vt:lpstr>Pa ffactorau dylem ni eu hystyried wrth wneud penderfyniadau moesegol?</vt:lpstr>
      <vt:lpstr>Cyfyng-gyngor/ Dilemma   </vt:lpstr>
      <vt:lpstr>Three principal mistakes in ethical dilemma Tri phrif gamgymeriad mewn cyfyng-gyngor moesegol</vt:lpstr>
      <vt:lpstr>Moeseg mewn Gwaith Ieuenctid/ Ethics in Youth Work  </vt:lpstr>
      <vt:lpstr>Prif bwyntiau/ Key points</vt:lpstr>
      <vt:lpstr>Symud ymlaen i Fyfyrdod/ Moving on to Reflection</vt:lpstr>
      <vt:lpstr>Beth yw dysgu?/ What is learning?</vt:lpstr>
      <vt:lpstr>Beth yw dysgu?/ What is learning?</vt:lpstr>
      <vt:lpstr>PowerPoint Presentation</vt:lpstr>
      <vt:lpstr>PowerPoint Presentation</vt:lpstr>
      <vt:lpstr>PowerPoint Presentation</vt:lpstr>
      <vt:lpstr>PowerPoint Presentation</vt:lpstr>
      <vt:lpstr>Beth yw myfyrio?/ What is reflection?</vt:lpstr>
      <vt:lpstr>PowerPoint Presentation</vt:lpstr>
      <vt:lpstr>PowerPoint Presentation</vt:lpstr>
      <vt:lpstr>A youth worker talking</vt:lpstr>
      <vt:lpstr>Gweithiwr ieuenctid yn siarad</vt:lpstr>
      <vt:lpstr>Problems Problems</vt:lpstr>
      <vt:lpstr>Problemau Problemau</vt:lpstr>
      <vt:lpstr>Materion o ymarfer/ Issues from practice</vt:lpstr>
      <vt:lpstr>Model 1 Gibbs model of reflection (1988)</vt:lpstr>
      <vt:lpstr>Kolb’s Learning Cycle (1984)</vt:lpstr>
      <vt:lpstr>Atkins and Murphy’s model of reflection (1994)</vt:lpstr>
      <vt:lpstr>Dysgu o Brofiad/ Learning from Experience</vt:lpstr>
      <vt:lpstr>Astudiaeth achos/ Case study</vt:lpstr>
      <vt:lpstr>Siarad pennau/ Talking heads</vt:lpstr>
      <vt:lpstr>Trafodaeth grŵp/ Group discussion</vt:lpstr>
      <vt:lpstr>Budd-daliadau/ Benefits</vt:lpstr>
      <vt:lpstr>Myfyrdod ar yr hyn a allai fod../ Reflection on what might be..</vt:lpstr>
      <vt:lpstr>Pan nad ydych chi'n siŵr sut i ymateb../ When you’re not sure how to respond..</vt:lpstr>
      <vt:lpstr>Effaith Mandela/  The Mandela effect</vt:lpstr>
      <vt:lpstr>Technegau sydd eu hangen ar gyfer Myfyrio/  Techniques needed for Reflection</vt:lpstr>
      <vt:lpstr>Casgliad/ Conclusion </vt:lpstr>
      <vt:lpstr>Cyfeiriadau / References</vt:lpstr>
      <vt:lpstr>References (cont’d)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Darrel Williams</dc:creator>
  <cp:lastModifiedBy>Darrel Williams</cp:lastModifiedBy>
  <cp:revision>1</cp:revision>
  <dcterms:created xsi:type="dcterms:W3CDTF">2025-10-06T10:27:59Z</dcterms:created>
  <dcterms:modified xsi:type="dcterms:W3CDTF">2025-10-08T08:21:25Z</dcterms:modified>
</cp:coreProperties>
</file>