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handoutMasterIdLst>
    <p:handoutMasterId r:id="rId26"/>
  </p:handoutMasterIdLst>
  <p:sldIdLst>
    <p:sldId id="256" r:id="rId2"/>
    <p:sldId id="281" r:id="rId3"/>
    <p:sldId id="261" r:id="rId4"/>
    <p:sldId id="262" r:id="rId5"/>
    <p:sldId id="266" r:id="rId6"/>
    <p:sldId id="278" r:id="rId7"/>
    <p:sldId id="265" r:id="rId8"/>
    <p:sldId id="264" r:id="rId9"/>
    <p:sldId id="280" r:id="rId10"/>
    <p:sldId id="276" r:id="rId11"/>
    <p:sldId id="257" r:id="rId12"/>
    <p:sldId id="259" r:id="rId13"/>
    <p:sldId id="279" r:id="rId14"/>
    <p:sldId id="271" r:id="rId15"/>
    <p:sldId id="268" r:id="rId16"/>
    <p:sldId id="282" r:id="rId17"/>
    <p:sldId id="269" r:id="rId18"/>
    <p:sldId id="270" r:id="rId19"/>
    <p:sldId id="272" r:id="rId20"/>
    <p:sldId id="273" r:id="rId21"/>
    <p:sldId id="274" r:id="rId22"/>
    <p:sldId id="275" r:id="rId23"/>
    <p:sldId id="283" r:id="rId2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snapToGrid="0">
      <p:cViewPr varScale="1">
        <p:scale>
          <a:sx n="76" d="100"/>
          <a:sy n="76" d="100"/>
        </p:scale>
        <p:origin x="132"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DF9BEEFC-4B34-489C-84DF-E52138767C55}" type="datetimeFigureOut">
              <a:rPr lang="en-GB" smtClean="0"/>
              <a:t>10/11/2020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A83BBDC-1AD1-48E2-BFE1-94302A103C90}" type="slidenum">
              <a:rPr lang="en-GB" smtClean="0"/>
              <a:t>‹#›</a:t>
            </a:fld>
            <a:endParaRPr lang="en-GB"/>
          </a:p>
        </p:txBody>
      </p:sp>
    </p:spTree>
    <p:extLst>
      <p:ext uri="{BB962C8B-B14F-4D97-AF65-F5344CB8AC3E}">
        <p14:creationId xmlns:p14="http://schemas.microsoft.com/office/powerpoint/2010/main" val="7152314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96B7258-D653-44BF-A472-0C2A7636E69E}" type="datetimeFigureOut">
              <a:rPr lang="en-GB" smtClean="0"/>
              <a:t>10/11/2020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63F9C42-C625-4C6C-AA6E-11F84E835E97}" type="slidenum">
              <a:rPr lang="en-GB" smtClean="0"/>
              <a:t>‹#›</a:t>
            </a:fld>
            <a:endParaRPr lang="en-GB"/>
          </a:p>
        </p:txBody>
      </p:sp>
    </p:spTree>
    <p:extLst>
      <p:ext uri="{BB962C8B-B14F-4D97-AF65-F5344CB8AC3E}">
        <p14:creationId xmlns:p14="http://schemas.microsoft.com/office/powerpoint/2010/main" val="3827082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1</a:t>
            </a:fld>
            <a:endParaRPr lang="en-GB"/>
          </a:p>
        </p:txBody>
      </p:sp>
    </p:spTree>
    <p:extLst>
      <p:ext uri="{BB962C8B-B14F-4D97-AF65-F5344CB8AC3E}">
        <p14:creationId xmlns:p14="http://schemas.microsoft.com/office/powerpoint/2010/main" val="354550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3</a:t>
            </a:fld>
            <a:endParaRPr lang="en-GB"/>
          </a:p>
        </p:txBody>
      </p:sp>
    </p:spTree>
    <p:extLst>
      <p:ext uri="{BB962C8B-B14F-4D97-AF65-F5344CB8AC3E}">
        <p14:creationId xmlns:p14="http://schemas.microsoft.com/office/powerpoint/2010/main" val="16020389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4</a:t>
            </a:fld>
            <a:endParaRPr lang="en-GB"/>
          </a:p>
        </p:txBody>
      </p:sp>
    </p:spTree>
    <p:extLst>
      <p:ext uri="{BB962C8B-B14F-4D97-AF65-F5344CB8AC3E}">
        <p14:creationId xmlns:p14="http://schemas.microsoft.com/office/powerpoint/2010/main" val="2644797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5</a:t>
            </a:fld>
            <a:endParaRPr lang="en-GB"/>
          </a:p>
        </p:txBody>
      </p:sp>
    </p:spTree>
    <p:extLst>
      <p:ext uri="{BB962C8B-B14F-4D97-AF65-F5344CB8AC3E}">
        <p14:creationId xmlns:p14="http://schemas.microsoft.com/office/powerpoint/2010/main" val="7216259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6</a:t>
            </a:fld>
            <a:endParaRPr lang="en-GB"/>
          </a:p>
        </p:txBody>
      </p:sp>
    </p:spTree>
    <p:extLst>
      <p:ext uri="{BB962C8B-B14F-4D97-AF65-F5344CB8AC3E}">
        <p14:creationId xmlns:p14="http://schemas.microsoft.com/office/powerpoint/2010/main" val="33164979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7</a:t>
            </a:fld>
            <a:endParaRPr lang="en-GB"/>
          </a:p>
        </p:txBody>
      </p:sp>
    </p:spTree>
    <p:extLst>
      <p:ext uri="{BB962C8B-B14F-4D97-AF65-F5344CB8AC3E}">
        <p14:creationId xmlns:p14="http://schemas.microsoft.com/office/powerpoint/2010/main" val="20592692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8</a:t>
            </a:fld>
            <a:endParaRPr lang="en-GB"/>
          </a:p>
        </p:txBody>
      </p:sp>
    </p:spTree>
    <p:extLst>
      <p:ext uri="{BB962C8B-B14F-4D97-AF65-F5344CB8AC3E}">
        <p14:creationId xmlns:p14="http://schemas.microsoft.com/office/powerpoint/2010/main" val="39280122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10</a:t>
            </a:fld>
            <a:endParaRPr lang="en-GB"/>
          </a:p>
        </p:txBody>
      </p:sp>
    </p:spTree>
    <p:extLst>
      <p:ext uri="{BB962C8B-B14F-4D97-AF65-F5344CB8AC3E}">
        <p14:creationId xmlns:p14="http://schemas.microsoft.com/office/powerpoint/2010/main" val="26259506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11</a:t>
            </a:fld>
            <a:endParaRPr lang="en-GB"/>
          </a:p>
        </p:txBody>
      </p:sp>
    </p:spTree>
    <p:extLst>
      <p:ext uri="{BB962C8B-B14F-4D97-AF65-F5344CB8AC3E}">
        <p14:creationId xmlns:p14="http://schemas.microsoft.com/office/powerpoint/2010/main" val="39082183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12</a:t>
            </a:fld>
            <a:endParaRPr lang="en-GB"/>
          </a:p>
        </p:txBody>
      </p:sp>
    </p:spTree>
    <p:extLst>
      <p:ext uri="{BB962C8B-B14F-4D97-AF65-F5344CB8AC3E}">
        <p14:creationId xmlns:p14="http://schemas.microsoft.com/office/powerpoint/2010/main" val="4983413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14</a:t>
            </a:fld>
            <a:endParaRPr lang="en-GB"/>
          </a:p>
        </p:txBody>
      </p:sp>
    </p:spTree>
    <p:extLst>
      <p:ext uri="{BB962C8B-B14F-4D97-AF65-F5344CB8AC3E}">
        <p14:creationId xmlns:p14="http://schemas.microsoft.com/office/powerpoint/2010/main" val="17648494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15</a:t>
            </a:fld>
            <a:endParaRPr lang="en-GB"/>
          </a:p>
        </p:txBody>
      </p:sp>
    </p:spTree>
    <p:extLst>
      <p:ext uri="{BB962C8B-B14F-4D97-AF65-F5344CB8AC3E}">
        <p14:creationId xmlns:p14="http://schemas.microsoft.com/office/powerpoint/2010/main" val="27569942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17</a:t>
            </a:fld>
            <a:endParaRPr lang="en-GB"/>
          </a:p>
        </p:txBody>
      </p:sp>
    </p:spTree>
    <p:extLst>
      <p:ext uri="{BB962C8B-B14F-4D97-AF65-F5344CB8AC3E}">
        <p14:creationId xmlns:p14="http://schemas.microsoft.com/office/powerpoint/2010/main" val="38428713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18</a:t>
            </a:fld>
            <a:endParaRPr lang="en-GB"/>
          </a:p>
        </p:txBody>
      </p:sp>
    </p:spTree>
    <p:extLst>
      <p:ext uri="{BB962C8B-B14F-4D97-AF65-F5344CB8AC3E}">
        <p14:creationId xmlns:p14="http://schemas.microsoft.com/office/powerpoint/2010/main" val="29203816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19</a:t>
            </a:fld>
            <a:endParaRPr lang="en-GB" dirty="0"/>
          </a:p>
        </p:txBody>
      </p:sp>
    </p:spTree>
    <p:extLst>
      <p:ext uri="{BB962C8B-B14F-4D97-AF65-F5344CB8AC3E}">
        <p14:creationId xmlns:p14="http://schemas.microsoft.com/office/powerpoint/2010/main" val="14081868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20</a:t>
            </a:fld>
            <a:endParaRPr lang="en-GB"/>
          </a:p>
        </p:txBody>
      </p:sp>
    </p:spTree>
    <p:extLst>
      <p:ext uri="{BB962C8B-B14F-4D97-AF65-F5344CB8AC3E}">
        <p14:creationId xmlns:p14="http://schemas.microsoft.com/office/powerpoint/2010/main" val="537521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21</a:t>
            </a:fld>
            <a:endParaRPr lang="en-GB"/>
          </a:p>
        </p:txBody>
      </p:sp>
    </p:spTree>
    <p:extLst>
      <p:ext uri="{BB962C8B-B14F-4D97-AF65-F5344CB8AC3E}">
        <p14:creationId xmlns:p14="http://schemas.microsoft.com/office/powerpoint/2010/main" val="5992896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22</a:t>
            </a:fld>
            <a:endParaRPr lang="en-GB"/>
          </a:p>
        </p:txBody>
      </p:sp>
    </p:spTree>
    <p:extLst>
      <p:ext uri="{BB962C8B-B14F-4D97-AF65-F5344CB8AC3E}">
        <p14:creationId xmlns:p14="http://schemas.microsoft.com/office/powerpoint/2010/main" val="12024408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23</a:t>
            </a:fld>
            <a:endParaRPr lang="en-GB"/>
          </a:p>
        </p:txBody>
      </p:sp>
    </p:spTree>
    <p:extLst>
      <p:ext uri="{BB962C8B-B14F-4D97-AF65-F5344CB8AC3E}">
        <p14:creationId xmlns:p14="http://schemas.microsoft.com/office/powerpoint/2010/main" val="4040633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2066579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3096864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BF5A694-7276-4DCD-9501-4CF78C3F49BD}"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3287097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BF5A694-7276-4DCD-9501-4CF78C3F49BD}"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1441051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BF5A694-7276-4DCD-9501-4CF78C3F49BD}" type="datetimeFigureOut">
              <a:rPr lang="en-GB" smtClean="0"/>
              <a:t>10/11/2020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2679137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BF5A694-7276-4DCD-9501-4CF78C3F49BD}" type="datetimeFigureOut">
              <a:rPr lang="en-GB" smtClean="0"/>
              <a:t>10/11/2020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1173648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F5A694-7276-4DCD-9501-4CF78C3F49BD}" type="datetimeFigureOut">
              <a:rPr lang="en-GB" smtClean="0"/>
              <a:t>10/11/2020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665011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BF5A694-7276-4DCD-9501-4CF78C3F49BD}"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362408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BF5A694-7276-4DCD-9501-4CF78C3F49BD}"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17187299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1896950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3821545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8000"/>
            <a:lum/>
          </a:blip>
          <a:srcRect/>
          <a:stretch>
            <a:fillRect t="-20000" b="-20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F5A694-7276-4DCD-9501-4CF78C3F49BD}" type="datetimeFigureOut">
              <a:rPr lang="en-GB" smtClean="0"/>
              <a:t>10/11/2020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F02693-8B10-4B52-B3AB-5A2191F588BB}" type="slidenum">
              <a:rPr lang="en-GB" smtClean="0"/>
              <a:t>‹#›</a:t>
            </a:fld>
            <a:endParaRPr lang="en-GB"/>
          </a:p>
        </p:txBody>
      </p:sp>
    </p:spTree>
    <p:extLst>
      <p:ext uri="{BB962C8B-B14F-4D97-AF65-F5344CB8AC3E}">
        <p14:creationId xmlns:p14="http://schemas.microsoft.com/office/powerpoint/2010/main" val="10892436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reaganlibrary.gov/archives/speech/presidents-news-conference-28" TargetMode="External"/><Relationship Id="rId2" Type="http://schemas.openxmlformats.org/officeDocument/2006/relationships/hyperlink" Target="https://www.reaganlibrary.gov/archives/speech/remarks-santa-cali-gon-days-celebration-independence-missouri" TargetMode="External"/><Relationship Id="rId1" Type="http://schemas.openxmlformats.org/officeDocument/2006/relationships/slideLayout" Target="../slideLayouts/slideLayout7.xml"/><Relationship Id="rId4" Type="http://schemas.openxmlformats.org/officeDocument/2006/relationships/hyperlink" Target="Remarks%20at%20the%20Annual%20Republican%20Congressional%20Fundraising%20Dinner"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4.emf"/><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dailymotion.com/video/x959sf_this-is-england-toots-the-maytals-5_shortfilm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video" Target="https://www.youtube.com/embed/JBpJ4ZuFP8E"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8000"/>
            <a:lum/>
          </a:blip>
          <a:srcRect/>
          <a:stretch>
            <a:fillRect t="-20000" b="-2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44842" y="2737064"/>
            <a:ext cx="11170509" cy="2817342"/>
          </a:xfrm>
        </p:spPr>
        <p:txBody>
          <a:bodyPr>
            <a:normAutofit fontScale="90000"/>
          </a:bodyPr>
          <a:lstStyle/>
          <a:p>
            <a:r>
              <a:rPr lang="en-GB" sz="2000" dirty="0" smtClean="0">
                <a:solidFill>
                  <a:srgbClr val="FF0000"/>
                </a:solidFill>
                <a:latin typeface="Arial Black" panose="020B0A04020102020204" pitchFamily="34" charset="0"/>
              </a:rPr>
              <a:t>HPHI5005/6005</a:t>
            </a:r>
            <a:r>
              <a:rPr lang="en-GB" sz="3600" dirty="0" smtClean="0">
                <a:solidFill>
                  <a:srgbClr val="FF0000"/>
                </a:solidFill>
                <a:latin typeface="Arial Black" panose="020B0A04020102020204" pitchFamily="34" charset="0"/>
              </a:rPr>
              <a:t/>
            </a:r>
            <a:br>
              <a:rPr lang="en-GB" sz="3600" dirty="0" smtClean="0">
                <a:solidFill>
                  <a:srgbClr val="FF0000"/>
                </a:solidFill>
                <a:latin typeface="Arial Black" panose="020B0A04020102020204" pitchFamily="34" charset="0"/>
              </a:rPr>
            </a:br>
            <a:r>
              <a:rPr lang="en-GB" dirty="0" smtClean="0">
                <a:solidFill>
                  <a:srgbClr val="FF0000"/>
                </a:solidFill>
                <a:effectLst>
                  <a:outerShdw blurRad="38100" dist="38100" dir="2700000" algn="tl">
                    <a:srgbClr val="000000">
                      <a:alpha val="43137"/>
                    </a:srgbClr>
                  </a:outerShdw>
                </a:effectLst>
                <a:latin typeface="Arial Black" panose="020B0A04020102020204" pitchFamily="34" charset="0"/>
              </a:rPr>
              <a:t>How </a:t>
            </a:r>
            <a:br>
              <a:rPr lang="en-GB" dirty="0" smtClean="0">
                <a:solidFill>
                  <a:srgbClr val="FF0000"/>
                </a:solidFill>
                <a:effectLst>
                  <a:outerShdw blurRad="38100" dist="38100" dir="2700000" algn="tl">
                    <a:srgbClr val="000000">
                      <a:alpha val="43137"/>
                    </a:srgbClr>
                  </a:outerShdw>
                </a:effectLst>
                <a:latin typeface="Arial Black" panose="020B0A04020102020204" pitchFamily="34" charset="0"/>
              </a:rPr>
            </a:br>
            <a:r>
              <a:rPr lang="en-GB" dirty="0" smtClean="0">
                <a:solidFill>
                  <a:srgbClr val="FF0000"/>
                </a:solidFill>
                <a:effectLst>
                  <a:outerShdw blurRad="38100" dist="38100" dir="2700000" algn="tl">
                    <a:srgbClr val="000000">
                      <a:alpha val="43137"/>
                    </a:srgbClr>
                  </a:outerShdw>
                </a:effectLst>
                <a:latin typeface="Arial Black" panose="020B0A04020102020204" pitchFamily="34" charset="0"/>
              </a:rPr>
              <a:t>Soon </a:t>
            </a:r>
            <a:br>
              <a:rPr lang="en-GB" dirty="0" smtClean="0">
                <a:solidFill>
                  <a:srgbClr val="FF0000"/>
                </a:solidFill>
                <a:effectLst>
                  <a:outerShdw blurRad="38100" dist="38100" dir="2700000" algn="tl">
                    <a:srgbClr val="000000">
                      <a:alpha val="43137"/>
                    </a:srgbClr>
                  </a:outerShdw>
                </a:effectLst>
                <a:latin typeface="Arial Black" panose="020B0A04020102020204" pitchFamily="34" charset="0"/>
              </a:rPr>
            </a:br>
            <a:r>
              <a:rPr lang="en-GB" dirty="0" smtClean="0">
                <a:solidFill>
                  <a:srgbClr val="FF0000"/>
                </a:solidFill>
                <a:effectLst>
                  <a:outerShdw blurRad="38100" dist="38100" dir="2700000" algn="tl">
                    <a:srgbClr val="000000">
                      <a:alpha val="43137"/>
                    </a:srgbClr>
                  </a:outerShdw>
                </a:effectLst>
                <a:latin typeface="Arial Black" panose="020B0A04020102020204" pitchFamily="34" charset="0"/>
              </a:rPr>
              <a:t>Is </a:t>
            </a:r>
            <a:br>
              <a:rPr lang="en-GB" dirty="0" smtClean="0">
                <a:solidFill>
                  <a:srgbClr val="FF0000"/>
                </a:solidFill>
                <a:effectLst>
                  <a:outerShdw blurRad="38100" dist="38100" dir="2700000" algn="tl">
                    <a:srgbClr val="000000">
                      <a:alpha val="43137"/>
                    </a:srgbClr>
                  </a:outerShdw>
                </a:effectLst>
                <a:latin typeface="Arial Black" panose="020B0A04020102020204" pitchFamily="34" charset="0"/>
              </a:rPr>
            </a:br>
            <a:r>
              <a:rPr lang="en-GB" dirty="0" smtClean="0">
                <a:solidFill>
                  <a:srgbClr val="FF0000"/>
                </a:solidFill>
                <a:effectLst>
                  <a:outerShdw blurRad="38100" dist="38100" dir="2700000" algn="tl">
                    <a:srgbClr val="000000">
                      <a:alpha val="43137"/>
                    </a:srgbClr>
                  </a:outerShdw>
                </a:effectLst>
                <a:latin typeface="Arial Black" panose="020B0A04020102020204" pitchFamily="34" charset="0"/>
              </a:rPr>
              <a:t>Then?</a:t>
            </a:r>
            <a:br>
              <a:rPr lang="en-GB" dirty="0" smtClean="0">
                <a:solidFill>
                  <a:srgbClr val="FF0000"/>
                </a:solidFill>
                <a:effectLst>
                  <a:outerShdw blurRad="38100" dist="38100" dir="2700000" algn="tl">
                    <a:srgbClr val="000000">
                      <a:alpha val="43137"/>
                    </a:srgbClr>
                  </a:outerShdw>
                </a:effectLst>
                <a:latin typeface="Arial Black" panose="020B0A04020102020204" pitchFamily="34" charset="0"/>
              </a:rPr>
            </a:br>
            <a:r>
              <a:rPr lang="en-GB" sz="3600" dirty="0" smtClean="0">
                <a:solidFill>
                  <a:srgbClr val="FF0000"/>
                </a:solidFill>
                <a:latin typeface="Arial Black" panose="020B0A04020102020204" pitchFamily="34" charset="0"/>
              </a:rPr>
              <a:t> Thatcher, Reagan and the Legacies of the 1980s</a:t>
            </a:r>
            <a:r>
              <a:rPr lang="en-GB" dirty="0" smtClean="0">
                <a:solidFill>
                  <a:srgbClr val="FF0000"/>
                </a:solidFill>
                <a:latin typeface="Arial Black" panose="020B0A04020102020204" pitchFamily="34" charset="0"/>
              </a:rPr>
              <a:t/>
            </a:r>
            <a:br>
              <a:rPr lang="en-GB" dirty="0" smtClean="0">
                <a:solidFill>
                  <a:srgbClr val="FF0000"/>
                </a:solidFill>
                <a:latin typeface="Arial Black" panose="020B0A04020102020204" pitchFamily="34" charset="0"/>
              </a:rPr>
            </a:br>
            <a:endParaRPr lang="en-GB" dirty="0">
              <a:solidFill>
                <a:srgbClr val="FF0000"/>
              </a:solidFill>
              <a:latin typeface="Arial Black" panose="020B0A04020102020204" pitchFamily="34" charset="0"/>
            </a:endParaRPr>
          </a:p>
        </p:txBody>
      </p:sp>
      <p:sp>
        <p:nvSpPr>
          <p:cNvPr id="3" name="Subtitle 2"/>
          <p:cNvSpPr>
            <a:spLocks noGrp="1"/>
          </p:cNvSpPr>
          <p:nvPr>
            <p:ph type="subTitle" idx="1"/>
          </p:nvPr>
        </p:nvSpPr>
        <p:spPr>
          <a:xfrm>
            <a:off x="1524000" y="4442297"/>
            <a:ext cx="9144000" cy="1655762"/>
          </a:xfrm>
        </p:spPr>
        <p:txBody>
          <a:bodyPr>
            <a:normAutofit lnSpcReduction="10000"/>
          </a:bodyPr>
          <a:lstStyle/>
          <a:p>
            <a:endParaRPr lang="en-GB" dirty="0"/>
          </a:p>
          <a:p>
            <a:endParaRPr lang="en-GB" b="1" dirty="0" smtClean="0">
              <a:solidFill>
                <a:srgbClr val="FF0000"/>
              </a:solidFill>
              <a:effectLst>
                <a:outerShdw blurRad="38100" dist="38100" dir="2700000" algn="tl">
                  <a:srgbClr val="000000">
                    <a:alpha val="43137"/>
                  </a:srgbClr>
                </a:outerShdw>
              </a:effectLst>
            </a:endParaRPr>
          </a:p>
          <a:p>
            <a:r>
              <a:rPr lang="en-GB" b="1" dirty="0" smtClean="0">
                <a:solidFill>
                  <a:srgbClr val="FFFF00"/>
                </a:solidFill>
                <a:effectLst>
                  <a:outerShdw blurRad="38100" dist="38100" dir="2700000" algn="tl">
                    <a:srgbClr val="000000">
                      <a:alpha val="43137"/>
                    </a:srgbClr>
                  </a:outerShdw>
                </a:effectLst>
              </a:rPr>
              <a:t>Week </a:t>
            </a:r>
            <a:r>
              <a:rPr lang="en-GB" b="1" dirty="0">
                <a:solidFill>
                  <a:srgbClr val="FFFF00"/>
                </a:solidFill>
                <a:effectLst>
                  <a:outerShdw blurRad="38100" dist="38100" dir="2700000" algn="tl">
                    <a:srgbClr val="000000">
                      <a:alpha val="43137"/>
                    </a:srgbClr>
                  </a:outerShdw>
                </a:effectLst>
              </a:rPr>
              <a:t>1 Monday: Setting the Scene</a:t>
            </a:r>
          </a:p>
          <a:p>
            <a:r>
              <a:rPr lang="en-GB" b="1" dirty="0" smtClean="0">
                <a:solidFill>
                  <a:srgbClr val="FFFF00"/>
                </a:solidFill>
                <a:effectLst>
                  <a:outerShdw blurRad="38100" dist="38100" dir="2700000" algn="tl">
                    <a:srgbClr val="000000">
                      <a:alpha val="43137"/>
                    </a:srgbClr>
                  </a:outerShdw>
                </a:effectLst>
              </a:rPr>
              <a:t>Introduction to Module: Unpicking the 1980s</a:t>
            </a:r>
          </a:p>
          <a:p>
            <a:endParaRPr lang="en-GB" dirty="0">
              <a:solidFill>
                <a:srgbClr val="FFFF00"/>
              </a:solidFill>
            </a:endParaRPr>
          </a:p>
        </p:txBody>
      </p:sp>
    </p:spTree>
    <p:extLst>
      <p:ext uri="{BB962C8B-B14F-4D97-AF65-F5344CB8AC3E}">
        <p14:creationId xmlns:p14="http://schemas.microsoft.com/office/powerpoint/2010/main" val="428930027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533400"/>
            <a:ext cx="10515600" cy="5834063"/>
          </a:xfrm>
        </p:spPr>
        <p:txBody>
          <a:bodyPr>
            <a:normAutofit fontScale="85000" lnSpcReduction="20000"/>
          </a:bodyPr>
          <a:lstStyle/>
          <a:p>
            <a:pPr marL="0" indent="0">
              <a:buNone/>
            </a:pPr>
            <a:r>
              <a:rPr lang="en-GB" b="1" u="sng" dirty="0" smtClean="0"/>
              <a:t>AIM(S</a:t>
            </a:r>
            <a:r>
              <a:rPr lang="en-GB" b="1" u="sng" dirty="0"/>
              <a:t>)</a:t>
            </a:r>
            <a:endParaRPr lang="en-GB" dirty="0"/>
          </a:p>
          <a:p>
            <a:pPr lvl="0"/>
            <a:r>
              <a:rPr lang="en-GB" dirty="0" smtClean="0"/>
              <a:t>To familiarise </a:t>
            </a:r>
            <a:r>
              <a:rPr lang="en-GB" dirty="0"/>
              <a:t>students with key themes, events, debates and ideas which characterise the history of Britain and the United States during the 1980s.</a:t>
            </a:r>
          </a:p>
          <a:p>
            <a:pPr lvl="0"/>
            <a:r>
              <a:rPr lang="en-GB" dirty="0"/>
              <a:t>To familiarise students with the political, social, economic and cultural dimensions of ‘Thatcherism,’ ‘</a:t>
            </a:r>
            <a:r>
              <a:rPr lang="en-GB" dirty="0" err="1"/>
              <a:t>Reaganism</a:t>
            </a:r>
            <a:r>
              <a:rPr lang="en-GB" dirty="0"/>
              <a:t>’ and ‘Neoliberalism</a:t>
            </a:r>
            <a:r>
              <a:rPr lang="en-GB" dirty="0" smtClean="0"/>
              <a:t>’.</a:t>
            </a:r>
            <a:r>
              <a:rPr lang="en-GB" b="1" dirty="0"/>
              <a:t> </a:t>
            </a:r>
            <a:endParaRPr lang="en-GB" dirty="0"/>
          </a:p>
          <a:p>
            <a:pPr marL="0" lvl="0" indent="0">
              <a:buNone/>
            </a:pPr>
            <a:endParaRPr lang="en-GB" b="1" u="sng" dirty="0"/>
          </a:p>
          <a:p>
            <a:pPr marL="0" lvl="0" indent="0">
              <a:buNone/>
            </a:pPr>
            <a:r>
              <a:rPr lang="en-GB" b="1" u="sng" dirty="0" smtClean="0"/>
              <a:t>LEARNING </a:t>
            </a:r>
            <a:r>
              <a:rPr lang="en-GB" b="1" u="sng" dirty="0"/>
              <a:t>OUTCOMES</a:t>
            </a:r>
            <a:endParaRPr lang="en-GB" dirty="0"/>
          </a:p>
          <a:p>
            <a:r>
              <a:rPr lang="en-GB" dirty="0"/>
              <a:t>Upon the successful completion of this module, students should be able to:</a:t>
            </a:r>
          </a:p>
          <a:p>
            <a:pPr lvl="0"/>
            <a:r>
              <a:rPr lang="en-GB" dirty="0"/>
              <a:t>demonstrate a sophisticated knowledge of the politics and culture of Britain and the United States during the 1980s;</a:t>
            </a:r>
          </a:p>
          <a:p>
            <a:pPr lvl="0"/>
            <a:r>
              <a:rPr lang="en-GB" dirty="0"/>
              <a:t>explain and define the key tenets of the political ideologies of Margaret Thatcher and Ronald Reagan;</a:t>
            </a:r>
          </a:p>
          <a:p>
            <a:pPr lvl="0"/>
            <a:r>
              <a:rPr lang="en-GB" dirty="0"/>
              <a:t>understand the profound impact of the economic and social reforms undertaken by the Thatcher and Reagan governments;</a:t>
            </a:r>
          </a:p>
          <a:p>
            <a:pPr lvl="0"/>
            <a:r>
              <a:rPr lang="en-GB" dirty="0"/>
              <a:t>critically analyse social, political and cultural resistance to Thatcher and Reagan’s political regimes.</a:t>
            </a:r>
          </a:p>
          <a:p>
            <a:endParaRPr lang="en-GB" dirty="0"/>
          </a:p>
        </p:txBody>
      </p:sp>
      <p:sp>
        <p:nvSpPr>
          <p:cNvPr id="4" name="Title 3"/>
          <p:cNvSpPr>
            <a:spLocks noGrp="1"/>
          </p:cNvSpPr>
          <p:nvPr>
            <p:ph type="title"/>
          </p:nvPr>
        </p:nvSpPr>
        <p:spPr/>
        <p:txBody>
          <a:bodyPr/>
          <a:lstStyle/>
          <a:p>
            <a:endParaRPr lang="en-GB"/>
          </a:p>
        </p:txBody>
      </p:sp>
    </p:spTree>
    <p:extLst>
      <p:ext uri="{BB962C8B-B14F-4D97-AF65-F5344CB8AC3E}">
        <p14:creationId xmlns:p14="http://schemas.microsoft.com/office/powerpoint/2010/main" val="68374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7409539"/>
          </a:xfrm>
          <a:prstGeom prst="rect">
            <a:avLst/>
          </a:prstGeom>
        </p:spPr>
        <p:txBody>
          <a:bodyPr wrap="square" lIns="720000" tIns="720000" rIns="720000" bIns="720000">
            <a:spAutoFit/>
          </a:bodyPr>
          <a:lstStyle/>
          <a:p>
            <a:pPr marL="457200" indent="-457200">
              <a:lnSpc>
                <a:spcPct val="150000"/>
              </a:lnSpc>
              <a:spcAft>
                <a:spcPts val="0"/>
              </a:spcAft>
            </a:pPr>
            <a:r>
              <a:rPr lang="en-GB" sz="2400" b="1" u="sng" dirty="0" smtClean="0">
                <a:solidFill>
                  <a:srgbClr val="7030A0"/>
                </a:solidFill>
                <a:effectLst/>
                <a:latin typeface="Arial Black" panose="020B0A04020102020204" pitchFamily="34" charset="0"/>
                <a:ea typeface="Calibri" panose="020F0502020204030204" pitchFamily="34" charset="0"/>
                <a:cs typeface="Arial" panose="020B0604020202020204" pitchFamily="34" charset="0"/>
              </a:rPr>
              <a:t>LECTURE SCHEDULE</a:t>
            </a:r>
            <a:endParaRPr lang="en-GB" dirty="0">
              <a:solidFill>
                <a:srgbClr val="7030A0"/>
              </a:solidFill>
              <a:latin typeface="Arial Black" panose="020B0A04020102020204" pitchFamily="34" charset="0"/>
              <a:ea typeface="Calibri" panose="020F0502020204030204" pitchFamily="34" charset="0"/>
              <a:cs typeface="Times New Roman" panose="02020603050405020304" pitchFamily="18" charset="0"/>
            </a:endParaRPr>
          </a:p>
          <a:p>
            <a:pPr marL="457200" indent="-457200">
              <a:lnSpc>
                <a:spcPct val="150000"/>
              </a:lnSpc>
              <a:spcAft>
                <a:spcPts val="0"/>
              </a:spcAft>
            </a:pPr>
            <a:r>
              <a:rPr lang="en-GB" b="1" u="sng" dirty="0" smtClean="0">
                <a:solidFill>
                  <a:srgbClr val="7030A0"/>
                </a:solidFill>
                <a:latin typeface="Arial Black" panose="020B0A04020102020204" pitchFamily="34" charset="0"/>
                <a:ea typeface="Calibri" panose="020F0502020204030204" pitchFamily="34" charset="0"/>
                <a:cs typeface="Arial" panose="020B0604020202020204" pitchFamily="34" charset="0"/>
              </a:rPr>
              <a:t>Overview</a:t>
            </a:r>
          </a:p>
          <a:p>
            <a:pPr marL="457200" indent="-457200">
              <a:lnSpc>
                <a:spcPct val="150000"/>
              </a:lnSpc>
              <a:spcAft>
                <a:spcPts val="0"/>
              </a:spcAft>
            </a:pPr>
            <a:r>
              <a:rPr lang="en-GB" dirty="0" smtClean="0">
                <a:solidFill>
                  <a:srgbClr val="7030A0"/>
                </a:solidFill>
                <a:latin typeface="Arial Black" panose="020B0A04020102020204" pitchFamily="34" charset="0"/>
                <a:ea typeface="Calibri" panose="020F0502020204030204" pitchFamily="34" charset="0"/>
                <a:cs typeface="Times New Roman" panose="02020603050405020304" pitchFamily="18" charset="0"/>
              </a:rPr>
              <a:t>Lectures </a:t>
            </a:r>
            <a:r>
              <a:rPr lang="en-GB" dirty="0">
                <a:solidFill>
                  <a:srgbClr val="7030A0"/>
                </a:solidFill>
                <a:latin typeface="Arial Black" panose="020B0A04020102020204" pitchFamily="34" charset="0"/>
                <a:ea typeface="Calibri" panose="020F0502020204030204" pitchFamily="34" charset="0"/>
                <a:cs typeface="Times New Roman" panose="02020603050405020304" pitchFamily="18" charset="0"/>
              </a:rPr>
              <a:t>are divided into five sections:</a:t>
            </a:r>
          </a:p>
          <a:p>
            <a:pPr marL="457200" indent="-457200">
              <a:lnSpc>
                <a:spcPct val="150000"/>
              </a:lnSpc>
              <a:spcAft>
                <a:spcPts val="0"/>
              </a:spcAft>
            </a:pPr>
            <a:r>
              <a:rPr lang="en-GB" dirty="0">
                <a:solidFill>
                  <a:srgbClr val="7030A0"/>
                </a:solidFill>
                <a:latin typeface="Arial Black" panose="020B0A04020102020204" pitchFamily="34" charset="0"/>
                <a:ea typeface="Calibri" panose="020F0502020204030204" pitchFamily="34" charset="0"/>
                <a:cs typeface="Times New Roman" panose="02020603050405020304" pitchFamily="18" charset="0"/>
              </a:rPr>
              <a:t>•	Section One – DEFINING THE CRISIS: BRITAIN AND THE UNITED STATES BEFORE THE THATCHER/REAGAN ERA (Week 1 Monday–Tuesday)</a:t>
            </a:r>
          </a:p>
          <a:p>
            <a:pPr marL="457200" indent="-457200">
              <a:lnSpc>
                <a:spcPct val="150000"/>
              </a:lnSpc>
              <a:spcAft>
                <a:spcPts val="0"/>
              </a:spcAft>
            </a:pPr>
            <a:r>
              <a:rPr lang="en-GB" dirty="0">
                <a:solidFill>
                  <a:srgbClr val="7030A0"/>
                </a:solidFill>
                <a:latin typeface="Arial Black" panose="020B0A04020102020204" pitchFamily="34" charset="0"/>
                <a:ea typeface="Calibri" panose="020F0502020204030204" pitchFamily="34" charset="0"/>
                <a:cs typeface="Times New Roman" panose="02020603050405020304" pitchFamily="18" charset="0"/>
              </a:rPr>
              <a:t>•	Section Two – UNDERSTANDING THE EIGHTIES: IDEOLOGY AND ECONOMICS OF THE THATCHER/REAGAN ERA (Week 1 Thursday–Friday, Week 2 Monday)</a:t>
            </a:r>
          </a:p>
          <a:p>
            <a:pPr marL="457200" indent="-457200">
              <a:lnSpc>
                <a:spcPct val="150000"/>
              </a:lnSpc>
              <a:spcAft>
                <a:spcPts val="0"/>
              </a:spcAft>
            </a:pPr>
            <a:r>
              <a:rPr lang="en-GB" dirty="0">
                <a:solidFill>
                  <a:srgbClr val="7030A0"/>
                </a:solidFill>
                <a:latin typeface="Arial Black" panose="020B0A04020102020204" pitchFamily="34" charset="0"/>
                <a:ea typeface="Calibri" panose="020F0502020204030204" pitchFamily="34" charset="0"/>
                <a:cs typeface="Times New Roman" panose="02020603050405020304" pitchFamily="18" charset="0"/>
              </a:rPr>
              <a:t>•	Section Three – IMAGINING THE EIGHTIES: POP CULTURAL CONTEXTS OF THE THATCHER/REAGAN ERA (Week 2 Tuesday–Friday. Week 3 Monday)</a:t>
            </a:r>
          </a:p>
          <a:p>
            <a:pPr marL="457200" indent="-457200">
              <a:lnSpc>
                <a:spcPct val="150000"/>
              </a:lnSpc>
              <a:spcAft>
                <a:spcPts val="0"/>
              </a:spcAft>
            </a:pPr>
            <a:r>
              <a:rPr lang="en-GB" dirty="0">
                <a:solidFill>
                  <a:srgbClr val="7030A0"/>
                </a:solidFill>
                <a:latin typeface="Arial Black" panose="020B0A04020102020204" pitchFamily="34" charset="0"/>
                <a:ea typeface="Calibri" panose="020F0502020204030204" pitchFamily="34" charset="0"/>
                <a:cs typeface="Times New Roman" panose="02020603050405020304" pitchFamily="18" charset="0"/>
              </a:rPr>
              <a:t>•	Section Four – (RE-)BUILDING THE EIGHTIES: THE URBAN POLITICS OF THE THATCHER/REAGAN ERA (Week 3 Tuesday–Friday)</a:t>
            </a:r>
          </a:p>
          <a:p>
            <a:pPr marL="457200" indent="-457200">
              <a:lnSpc>
                <a:spcPct val="150000"/>
              </a:lnSpc>
              <a:spcAft>
                <a:spcPts val="0"/>
              </a:spcAft>
            </a:pPr>
            <a:r>
              <a:rPr lang="en-GB" dirty="0">
                <a:solidFill>
                  <a:srgbClr val="7030A0"/>
                </a:solidFill>
                <a:latin typeface="Arial Black" panose="020B0A04020102020204" pitchFamily="34" charset="0"/>
                <a:ea typeface="Calibri" panose="020F0502020204030204" pitchFamily="34" charset="0"/>
                <a:cs typeface="Times New Roman" panose="02020603050405020304" pitchFamily="18" charset="0"/>
              </a:rPr>
              <a:t>•	Section Five – LIVING WITH THE EIGHTIES:  ENDURING IMPACTS OF THE THATCHER/REAGAN ERA (Week 4 Monday–Friday)</a:t>
            </a:r>
          </a:p>
          <a:p>
            <a:pPr marL="457200" indent="-457200">
              <a:lnSpc>
                <a:spcPct val="150000"/>
              </a:lnSpc>
              <a:spcAft>
                <a:spcPts val="0"/>
              </a:spcAft>
            </a:pPr>
            <a:endParaRPr lang="en-GB" dirty="0">
              <a:solidFill>
                <a:srgbClr val="7030A0"/>
              </a:solidFill>
              <a:latin typeface="Arial Black" panose="020B0A040201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208020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5911437"/>
          </a:xfrm>
          <a:prstGeom prst="rect">
            <a:avLst/>
          </a:prstGeom>
        </p:spPr>
        <p:txBody>
          <a:bodyPr wrap="square" lIns="720000" tIns="720000" rIns="720000" bIns="720000">
            <a:spAutoFit/>
          </a:bodyPr>
          <a:lstStyle/>
          <a:p>
            <a:pPr>
              <a:lnSpc>
                <a:spcPct val="150000"/>
              </a:lnSpc>
              <a:spcAft>
                <a:spcPts val="0"/>
              </a:spcAft>
            </a:pPr>
            <a:r>
              <a:rPr lang="en-GB" sz="2800" b="1" u="sng" dirty="0">
                <a:solidFill>
                  <a:srgbClr val="7030A0"/>
                </a:solidFill>
                <a:latin typeface="Arial Black" panose="020B0A04020102020204" pitchFamily="34" charset="0"/>
                <a:ea typeface="Calibri" panose="020F0502020204030204" pitchFamily="34" charset="0"/>
                <a:cs typeface="Times New Roman" panose="02020603050405020304" pitchFamily="18" charset="0"/>
              </a:rPr>
              <a:t>ASSESSMENT</a:t>
            </a:r>
            <a:endParaRPr lang="en-GB" sz="2800" dirty="0">
              <a:solidFill>
                <a:srgbClr val="7030A0"/>
              </a:solidFill>
              <a:latin typeface="Arial Black" panose="020B0A0402010202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sz="2800" dirty="0">
                <a:solidFill>
                  <a:srgbClr val="7030A0"/>
                </a:solidFill>
                <a:latin typeface="Arial Black" panose="020B0A04020102020204" pitchFamily="34" charset="0"/>
                <a:ea typeface="Calibri" panose="020F0502020204030204" pitchFamily="34" charset="0"/>
                <a:cs typeface="Times New Roman" panose="02020603050405020304" pitchFamily="18" charset="0"/>
              </a:rPr>
              <a:t>Assessment for the module comprises of two interrelated (though distinct) tasks: a presentation and an essay based on students’ independent </a:t>
            </a:r>
            <a:r>
              <a:rPr lang="en-GB" sz="2800" dirty="0" smtClean="0">
                <a:solidFill>
                  <a:srgbClr val="7030A0"/>
                </a:solidFill>
                <a:latin typeface="Arial Black" panose="020B0A04020102020204" pitchFamily="34" charset="0"/>
                <a:ea typeface="Calibri" panose="020F0502020204030204" pitchFamily="34" charset="0"/>
                <a:cs typeface="Times New Roman" panose="02020603050405020304" pitchFamily="18" charset="0"/>
              </a:rPr>
              <a:t>research.</a:t>
            </a:r>
          </a:p>
          <a:p>
            <a:pPr algn="just">
              <a:lnSpc>
                <a:spcPct val="150000"/>
              </a:lnSpc>
              <a:spcAft>
                <a:spcPts val="0"/>
              </a:spcAft>
            </a:pPr>
            <a:r>
              <a:rPr lang="en-GB" sz="2800" dirty="0" smtClean="0">
                <a:solidFill>
                  <a:srgbClr val="7030A0"/>
                </a:solidFill>
                <a:latin typeface="Arial Black" panose="020B0A04020102020204" pitchFamily="34" charset="0"/>
                <a:ea typeface="Calibri" panose="020F0502020204030204" pitchFamily="34" charset="0"/>
                <a:cs typeface="Times New Roman" panose="02020603050405020304" pitchFamily="18" charset="0"/>
              </a:rPr>
              <a:t>	</a:t>
            </a:r>
          </a:p>
          <a:p>
            <a:pPr marL="457200" indent="-457200" algn="ctr">
              <a:lnSpc>
                <a:spcPct val="150000"/>
              </a:lnSpc>
              <a:spcAft>
                <a:spcPts val="0"/>
              </a:spcAft>
              <a:buAutoNum type="alphaLcParenR"/>
            </a:pPr>
            <a:r>
              <a:rPr lang="en-GB" sz="2800" b="1" dirty="0" smtClean="0">
                <a:solidFill>
                  <a:schemeClr val="bg2">
                    <a:lumMod val="10000"/>
                  </a:schemeClr>
                </a:solidFill>
                <a:effectLst>
                  <a:outerShdw blurRad="38100" dist="38100" dir="2700000" algn="tl">
                    <a:srgbClr val="000000">
                      <a:alpha val="43137"/>
                    </a:srgbClr>
                  </a:outerShdw>
                </a:effectLst>
                <a:latin typeface="Arial Black" panose="020B0A04020102020204" pitchFamily="34" charset="0"/>
                <a:ea typeface="Calibri" panose="020F0502020204030204" pitchFamily="34" charset="0"/>
                <a:cs typeface="Times New Roman" panose="02020603050405020304" pitchFamily="18" charset="0"/>
              </a:rPr>
              <a:t>A </a:t>
            </a:r>
            <a:r>
              <a:rPr lang="en-GB" sz="2800" b="1" dirty="0">
                <a:solidFill>
                  <a:schemeClr val="bg2">
                    <a:lumMod val="10000"/>
                  </a:schemeClr>
                </a:solidFill>
                <a:effectLst>
                  <a:outerShdw blurRad="38100" dist="38100" dir="2700000" algn="tl">
                    <a:srgbClr val="000000">
                      <a:alpha val="43137"/>
                    </a:srgbClr>
                  </a:outerShdw>
                </a:effectLst>
                <a:latin typeface="Arial Black" panose="020B0A04020102020204" pitchFamily="34" charset="0"/>
                <a:ea typeface="Calibri" panose="020F0502020204030204" pitchFamily="34" charset="0"/>
                <a:cs typeface="Times New Roman" panose="02020603050405020304" pitchFamily="18" charset="0"/>
              </a:rPr>
              <a:t>fifteen-minute PowerPoint </a:t>
            </a:r>
            <a:r>
              <a:rPr lang="en-GB" sz="2800" b="1" dirty="0" smtClean="0">
                <a:solidFill>
                  <a:schemeClr val="bg2">
                    <a:lumMod val="10000"/>
                  </a:schemeClr>
                </a:solidFill>
                <a:effectLst>
                  <a:outerShdw blurRad="38100" dist="38100" dir="2700000" algn="tl">
                    <a:srgbClr val="000000">
                      <a:alpha val="43137"/>
                    </a:srgbClr>
                  </a:outerShdw>
                </a:effectLst>
                <a:latin typeface="Arial Black" panose="020B0A04020102020204" pitchFamily="34" charset="0"/>
                <a:ea typeface="Calibri" panose="020F0502020204030204" pitchFamily="34" charset="0"/>
                <a:cs typeface="Times New Roman" panose="02020603050405020304" pitchFamily="18" charset="0"/>
              </a:rPr>
              <a:t>presentation</a:t>
            </a:r>
          </a:p>
          <a:p>
            <a:pPr marL="457200" indent="-457200" algn="ctr">
              <a:lnSpc>
                <a:spcPct val="150000"/>
              </a:lnSpc>
              <a:spcAft>
                <a:spcPts val="0"/>
              </a:spcAft>
              <a:buAutoNum type="alphaLcParenR"/>
            </a:pPr>
            <a:r>
              <a:rPr lang="en-GB" sz="2800" b="1" dirty="0" smtClean="0">
                <a:solidFill>
                  <a:srgbClr val="FF0000"/>
                </a:solidFill>
                <a:effectLst>
                  <a:outerShdw blurRad="38100" dist="38100" dir="2700000" algn="tl">
                    <a:srgbClr val="000000">
                      <a:alpha val="43137"/>
                    </a:srgbClr>
                  </a:outerShdw>
                </a:effectLst>
                <a:latin typeface="Arial Black" panose="020B0A04020102020204" pitchFamily="34" charset="0"/>
                <a:ea typeface="Calibri" panose="020F0502020204030204" pitchFamily="34" charset="0"/>
                <a:cs typeface="Times New Roman" panose="02020603050405020304" pitchFamily="18" charset="0"/>
              </a:rPr>
              <a:t>A 2500-word essay</a:t>
            </a:r>
            <a:r>
              <a:rPr lang="en-GB" sz="2800" b="1" dirty="0">
                <a:solidFill>
                  <a:srgbClr val="FF0000"/>
                </a:solidFill>
                <a:effectLst>
                  <a:outerShdw blurRad="38100" dist="38100" dir="2700000" algn="tl">
                    <a:srgbClr val="000000">
                      <a:alpha val="43137"/>
                    </a:srgbClr>
                  </a:outerShdw>
                </a:effectLst>
                <a:latin typeface="Arial Black" panose="020B0A0402010202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369139403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7332595"/>
          </a:xfrm>
          <a:prstGeom prst="rect">
            <a:avLst/>
          </a:prstGeom>
        </p:spPr>
        <p:txBody>
          <a:bodyPr wrap="square" lIns="720000" tIns="720000" rIns="720000" bIns="720000">
            <a:spAutoFit/>
          </a:bodyPr>
          <a:lstStyle/>
          <a:p>
            <a:r>
              <a:rPr lang="en-GB" sz="2800" b="1" u="sng" dirty="0"/>
              <a:t>PRESENTATION</a:t>
            </a:r>
            <a:endParaRPr lang="en-GB" sz="2800" dirty="0"/>
          </a:p>
          <a:p>
            <a:r>
              <a:rPr lang="en-GB" sz="2000" b="1" dirty="0"/>
              <a:t>Choose an item of popular culture (e.g. a film, novel, song/album or an episode of a TV programme) which offers insights into the history of Britain and the United States during the 1980s. Devise a PowerPoint presentation and accompanying script which appraises the most salient features of your chosen item. With reference to relevant scholarship, answer the following question:</a:t>
            </a:r>
            <a:endParaRPr lang="en-GB" sz="2000" dirty="0"/>
          </a:p>
          <a:p>
            <a:endParaRPr lang="en-GB" sz="2800" b="1" u="sng" dirty="0" smtClean="0"/>
          </a:p>
          <a:p>
            <a:r>
              <a:rPr lang="en-GB" sz="2400" b="1" u="sng" dirty="0" smtClean="0"/>
              <a:t>Level </a:t>
            </a:r>
            <a:r>
              <a:rPr lang="en-GB" sz="2400" b="1" u="sng" dirty="0" smtClean="0"/>
              <a:t>5</a:t>
            </a:r>
            <a:endParaRPr lang="en-GB" sz="2400" u="sng" dirty="0"/>
          </a:p>
          <a:p>
            <a:pPr marL="342900" indent="-342900">
              <a:buFont typeface="Arial" panose="020B0604020202020204" pitchFamily="34" charset="0"/>
              <a:buChar char="•"/>
            </a:pPr>
            <a:r>
              <a:rPr lang="en-GB" sz="2400" b="1" dirty="0" smtClean="0"/>
              <a:t>What</a:t>
            </a:r>
            <a:r>
              <a:rPr lang="en-GB" sz="2400" b="1" dirty="0"/>
              <a:t> does your chosen item tell us about wider social, political and/or cultural issues which </a:t>
            </a:r>
            <a:r>
              <a:rPr lang="en-GB" sz="2400" b="1" dirty="0" smtClean="0"/>
              <a:t>characterise </a:t>
            </a:r>
            <a:r>
              <a:rPr lang="en-GB" sz="2400" b="1" dirty="0"/>
              <a:t>British and/or US history during the 1980s?</a:t>
            </a:r>
            <a:r>
              <a:rPr lang="en-GB" sz="2400" dirty="0"/>
              <a:t> </a:t>
            </a:r>
          </a:p>
          <a:p>
            <a:pPr fontAlgn="base"/>
            <a:r>
              <a:rPr lang="en-GB" sz="2400" dirty="0"/>
              <a:t> </a:t>
            </a:r>
            <a:endParaRPr lang="en-GB" sz="2400" b="1" u="sng" dirty="0" smtClean="0"/>
          </a:p>
          <a:p>
            <a:r>
              <a:rPr lang="en-GB" sz="2400" b="1" u="sng" dirty="0" smtClean="0"/>
              <a:t>Level </a:t>
            </a:r>
            <a:r>
              <a:rPr lang="en-GB" sz="2400" b="1" u="sng" dirty="0"/>
              <a:t>6</a:t>
            </a:r>
            <a:endParaRPr lang="en-GB" sz="2400" dirty="0"/>
          </a:p>
          <a:p>
            <a:pPr marL="342900" lvl="0" indent="-342900">
              <a:buFont typeface="Arial" panose="020B0604020202020204" pitchFamily="34" charset="0"/>
              <a:buChar char="•"/>
            </a:pPr>
            <a:r>
              <a:rPr lang="en-GB" sz="2400" b="1" dirty="0"/>
              <a:t>What does your chosen item tell us about wider social, political and/or cultural issues which </a:t>
            </a:r>
            <a:r>
              <a:rPr lang="en-GB" sz="2400" b="1" dirty="0" smtClean="0"/>
              <a:t>characterise </a:t>
            </a:r>
            <a:r>
              <a:rPr lang="en-GB" sz="2400" b="1" dirty="0"/>
              <a:t>British and/or US history during the 1980s? </a:t>
            </a:r>
            <a:r>
              <a:rPr lang="en-GB" sz="2400" b="1" dirty="0">
                <a:solidFill>
                  <a:srgbClr val="FF0000"/>
                </a:solidFill>
              </a:rPr>
              <a:t>In what ways might your chosen item be interpreted as a response to the political agenda pursued by Margaret Thatcher and/or Ronald Reagan during the 1980s</a:t>
            </a:r>
            <a:r>
              <a:rPr lang="en-GB" sz="2400" b="1" dirty="0" smtClean="0">
                <a:solidFill>
                  <a:srgbClr val="FF0000"/>
                </a:solidFill>
              </a:rPr>
              <a:t>?</a:t>
            </a:r>
            <a:r>
              <a:rPr lang="en-GB" sz="2000" dirty="0" smtClean="0">
                <a:solidFill>
                  <a:srgbClr val="FF0000"/>
                </a:solidFill>
              </a:rPr>
              <a:t> </a:t>
            </a:r>
          </a:p>
          <a:p>
            <a:pPr>
              <a:lnSpc>
                <a:spcPct val="150000"/>
              </a:lnSpc>
              <a:spcAft>
                <a:spcPts val="0"/>
              </a:spcAft>
            </a:pPr>
            <a:endParaRPr lang="en-GB" sz="2000" b="1" dirty="0">
              <a:solidFill>
                <a:srgbClr val="FF0000"/>
              </a:solidFill>
              <a:effectLst>
                <a:outerShdw blurRad="38100" dist="38100" dir="2700000" algn="tl">
                  <a:srgbClr val="000000">
                    <a:alpha val="43137"/>
                  </a:srgbClr>
                </a:outerShdw>
              </a:effectLst>
              <a:latin typeface="Arial Black" panose="020B0A040201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169215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effectLst>
                  <a:outerShdw blurRad="38100" dist="38100" dir="2700000" algn="tl">
                    <a:srgbClr val="000000">
                      <a:alpha val="43137"/>
                    </a:srgbClr>
                  </a:outerShdw>
                </a:effectLst>
              </a:rPr>
              <a:t>Unpicking the 1980s</a:t>
            </a:r>
            <a:endParaRPr lang="en-GB" dirty="0"/>
          </a:p>
        </p:txBody>
      </p:sp>
      <p:sp>
        <p:nvSpPr>
          <p:cNvPr id="3" name="Content Placeholder 2"/>
          <p:cNvSpPr>
            <a:spLocks noGrp="1"/>
          </p:cNvSpPr>
          <p:nvPr>
            <p:ph idx="1"/>
          </p:nvPr>
        </p:nvSpPr>
        <p:spPr/>
        <p:txBody>
          <a:bodyPr>
            <a:normAutofit fontScale="92500"/>
          </a:bodyPr>
          <a:lstStyle/>
          <a:p>
            <a:pPr marL="0" indent="0" algn="ctr">
              <a:buNone/>
            </a:pPr>
            <a:endParaRPr lang="en-GB" sz="5400" dirty="0" smtClean="0">
              <a:solidFill>
                <a:srgbClr val="FF0000"/>
              </a:solidFill>
            </a:endParaRPr>
          </a:p>
          <a:p>
            <a:pPr marL="0" indent="0" algn="ctr">
              <a:buNone/>
            </a:pPr>
            <a:r>
              <a:rPr lang="en-GB" sz="8000" dirty="0" smtClean="0">
                <a:solidFill>
                  <a:srgbClr val="FF0000"/>
                </a:solidFill>
              </a:rPr>
              <a:t>What films, TV, music, art and literature do you associate with the 1980s? </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172308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7825037"/>
          </a:xfrm>
          <a:prstGeom prst="rect">
            <a:avLst/>
          </a:prstGeom>
        </p:spPr>
        <p:txBody>
          <a:bodyPr wrap="square" lIns="720000" tIns="720000" rIns="720000" bIns="720000">
            <a:spAutoFit/>
          </a:bodyPr>
          <a:lstStyle/>
          <a:p>
            <a:r>
              <a:rPr lang="en-GB" sz="2400" b="1" u="sng" dirty="0" smtClean="0"/>
              <a:t>ESSAY</a:t>
            </a:r>
            <a:endParaRPr lang="en-GB" sz="2400" dirty="0"/>
          </a:p>
          <a:p>
            <a:r>
              <a:rPr lang="en-GB" dirty="0" smtClean="0"/>
              <a:t>Choose </a:t>
            </a:r>
            <a:r>
              <a:rPr lang="en-GB" dirty="0"/>
              <a:t>a topic relating to Margaret Thatcher’s premiership or Ronald Reagan’s presidency, and construct an essay using archival materials (such as those held by the Ronald Reagan Presidential Library and Museum and the Margaret Thatcher Foundation). The essay should address the following questions:</a:t>
            </a:r>
          </a:p>
          <a:p>
            <a:pPr lvl="0"/>
            <a:endParaRPr lang="en-GB" b="1" dirty="0" smtClean="0"/>
          </a:p>
          <a:p>
            <a:pPr lvl="0"/>
            <a:r>
              <a:rPr lang="en-GB" sz="2400" b="1" u="sng" dirty="0" smtClean="0"/>
              <a:t>Level 5</a:t>
            </a:r>
          </a:p>
          <a:p>
            <a:pPr marL="285750" lvl="0" indent="-285750">
              <a:buFont typeface="Arial" panose="020B0604020202020204" pitchFamily="34" charset="0"/>
              <a:buChar char="•"/>
            </a:pPr>
            <a:r>
              <a:rPr lang="en-GB" sz="2400" b="1" dirty="0" smtClean="0"/>
              <a:t>What </a:t>
            </a:r>
            <a:r>
              <a:rPr lang="en-GB" sz="2400" b="1" dirty="0"/>
              <a:t>was Thatcher/Reagan’s attitude with regards to your chosen topic, and what might this reveal about her/his broader political project? How effective and impactful was the position taken by Thatcher/Reagan with regard on your chosen topic</a:t>
            </a:r>
            <a:r>
              <a:rPr lang="en-GB" sz="2400" b="1" dirty="0" smtClean="0"/>
              <a:t>?</a:t>
            </a:r>
          </a:p>
          <a:p>
            <a:endParaRPr lang="en-GB" sz="2400" b="1" u="sng" dirty="0" smtClean="0"/>
          </a:p>
          <a:p>
            <a:r>
              <a:rPr lang="en-GB" sz="2400" b="1" u="sng" dirty="0" smtClean="0"/>
              <a:t>Level </a:t>
            </a:r>
            <a:r>
              <a:rPr lang="en-GB" sz="2400" b="1" u="sng" dirty="0"/>
              <a:t>6</a:t>
            </a:r>
            <a:endParaRPr lang="en-GB" sz="2400" b="1" dirty="0"/>
          </a:p>
          <a:p>
            <a:pPr marL="285750" lvl="0" indent="-285750">
              <a:buFont typeface="Arial" panose="020B0604020202020204" pitchFamily="34" charset="0"/>
              <a:buChar char="•"/>
            </a:pPr>
            <a:r>
              <a:rPr lang="en-GB" sz="2400" b="1" dirty="0" smtClean="0"/>
              <a:t>What </a:t>
            </a:r>
            <a:r>
              <a:rPr lang="en-GB" sz="2400" b="1" dirty="0"/>
              <a:t>was Thatcher/Reagan’s attitude with regards to your chosen topic, and what might this reveal about her/his broader political project? How effective and impactful was the position taken by Thatcher/Reagan on your chosen topic,</a:t>
            </a:r>
            <a:r>
              <a:rPr lang="en-GB" sz="2400" b="1" dirty="0">
                <a:solidFill>
                  <a:srgbClr val="FF0000"/>
                </a:solidFill>
              </a:rPr>
              <a:t> and what insights might this offer about how she/he transformed British/American politics</a:t>
            </a:r>
            <a:r>
              <a:rPr lang="en-GB" sz="2400" b="1" dirty="0"/>
              <a:t>?  </a:t>
            </a:r>
          </a:p>
          <a:p>
            <a:pPr>
              <a:lnSpc>
                <a:spcPct val="150000"/>
              </a:lnSpc>
              <a:spcAft>
                <a:spcPts val="0"/>
              </a:spcAft>
            </a:pPr>
            <a:endParaRPr lang="en-GB" sz="2000" b="1" dirty="0">
              <a:solidFill>
                <a:srgbClr val="FF0000"/>
              </a:solidFill>
              <a:effectLst>
                <a:outerShdw blurRad="38100" dist="38100" dir="2700000" algn="tl">
                  <a:srgbClr val="000000">
                    <a:alpha val="43137"/>
                  </a:srgbClr>
                </a:outerShdw>
              </a:effectLst>
              <a:latin typeface="Arial Black" panose="020B0A040201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437395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304800"/>
            <a:ext cx="12192000" cy="2469725"/>
          </a:xfrm>
          <a:prstGeom prst="rect">
            <a:avLst/>
          </a:prstGeom>
        </p:spPr>
        <p:txBody>
          <a:bodyPr wrap="square" lIns="720000" tIns="720000" rIns="720000" bIns="720000">
            <a:spAutoFit/>
          </a:bodyPr>
          <a:lstStyle/>
          <a:p>
            <a:pPr algn="ctr"/>
            <a:r>
              <a:rPr lang="en-GB" b="1" dirty="0" smtClean="0">
                <a:solidFill>
                  <a:srgbClr val="FF0000"/>
                </a:solidFill>
                <a:latin typeface="Arial Black" panose="020B0A04020102020204" pitchFamily="34" charset="0"/>
              </a:rPr>
              <a:t>Potential research project topics include</a:t>
            </a:r>
            <a:r>
              <a:rPr lang="en-GB" dirty="0" smtClean="0"/>
              <a:t>:</a:t>
            </a:r>
          </a:p>
          <a:p>
            <a:r>
              <a:rPr lang="en-GB" dirty="0" smtClean="0"/>
              <a:t> </a:t>
            </a:r>
          </a:p>
          <a:p>
            <a:pPr>
              <a:lnSpc>
                <a:spcPct val="150000"/>
              </a:lnSpc>
              <a:spcAft>
                <a:spcPts val="0"/>
              </a:spcAft>
            </a:pPr>
            <a:endParaRPr lang="en-GB" sz="2000" b="1" dirty="0">
              <a:solidFill>
                <a:srgbClr val="FF0000"/>
              </a:solidFill>
              <a:effectLst>
                <a:outerShdw blurRad="38100" dist="38100" dir="2700000" algn="tl">
                  <a:srgbClr val="000000">
                    <a:alpha val="43137"/>
                  </a:srgbClr>
                </a:outerShdw>
              </a:effectLst>
              <a:latin typeface="Arial Black" panose="020B0A04020102020204" pitchFamily="34" charset="0"/>
              <a:ea typeface="Calibri" panose="020F0502020204030204" pitchFamily="34" charset="0"/>
              <a:cs typeface="Times New Roman" panose="02020603050405020304" pitchFamily="18" charset="0"/>
            </a:endParaRPr>
          </a:p>
        </p:txBody>
      </p:sp>
      <p:sp>
        <p:nvSpPr>
          <p:cNvPr id="4" name="Rectangle 3"/>
          <p:cNvSpPr/>
          <p:nvPr/>
        </p:nvSpPr>
        <p:spPr>
          <a:xfrm>
            <a:off x="406400" y="317500"/>
            <a:ext cx="11785600" cy="6994041"/>
          </a:xfrm>
          <a:prstGeom prst="rect">
            <a:avLst/>
          </a:prstGeom>
        </p:spPr>
        <p:txBody>
          <a:bodyPr wrap="square" lIns="720000" tIns="720000" rIns="720000" bIns="720000" numCol="2">
            <a:spAutoFit/>
          </a:bodyPr>
          <a:lstStyle/>
          <a:p>
            <a:pPr marL="342900" lvl="0" indent="-342900">
              <a:buFont typeface="Arial" panose="020B0604020202020204" pitchFamily="34" charset="0"/>
              <a:buChar char="•"/>
            </a:pPr>
            <a:r>
              <a:rPr lang="en-GB" sz="2400" dirty="0">
                <a:latin typeface="Arial Black" panose="020B0A04020102020204" pitchFamily="34" charset="0"/>
              </a:rPr>
              <a:t>The Falklands War</a:t>
            </a:r>
          </a:p>
          <a:p>
            <a:pPr marL="342900" lvl="0" indent="-342900">
              <a:buFont typeface="Arial" panose="020B0604020202020204" pitchFamily="34" charset="0"/>
              <a:buChar char="•"/>
            </a:pPr>
            <a:r>
              <a:rPr lang="en-GB" sz="2400" dirty="0">
                <a:latin typeface="Arial Black" panose="020B0A04020102020204" pitchFamily="34" charset="0"/>
              </a:rPr>
              <a:t>The US invasion of Grenada</a:t>
            </a:r>
          </a:p>
          <a:p>
            <a:pPr marL="342900" lvl="0" indent="-342900">
              <a:buFont typeface="Arial" panose="020B0604020202020204" pitchFamily="34" charset="0"/>
              <a:buChar char="•"/>
            </a:pPr>
            <a:r>
              <a:rPr lang="en-GB" sz="2400" dirty="0">
                <a:latin typeface="Arial Black" panose="020B0A04020102020204" pitchFamily="34" charset="0"/>
              </a:rPr>
              <a:t>Central America</a:t>
            </a:r>
          </a:p>
          <a:p>
            <a:pPr marL="342900" lvl="0" indent="-342900">
              <a:buFont typeface="Arial" panose="020B0604020202020204" pitchFamily="34" charset="0"/>
              <a:buChar char="•"/>
            </a:pPr>
            <a:r>
              <a:rPr lang="en-GB" sz="2400" dirty="0">
                <a:latin typeface="Arial Black" panose="020B0A04020102020204" pitchFamily="34" charset="0"/>
              </a:rPr>
              <a:t>Iran-Contra</a:t>
            </a:r>
          </a:p>
          <a:p>
            <a:pPr marL="342900" lvl="0" indent="-342900">
              <a:buFont typeface="Arial" panose="020B0604020202020204" pitchFamily="34" charset="0"/>
              <a:buChar char="•"/>
            </a:pPr>
            <a:r>
              <a:rPr lang="en-GB" sz="2400" dirty="0">
                <a:latin typeface="Arial Black" panose="020B0A04020102020204" pitchFamily="34" charset="0"/>
              </a:rPr>
              <a:t>The Soviet Union</a:t>
            </a:r>
          </a:p>
          <a:p>
            <a:pPr marL="342900" lvl="0" indent="-342900">
              <a:buFont typeface="Arial" panose="020B0604020202020204" pitchFamily="34" charset="0"/>
              <a:buChar char="•"/>
            </a:pPr>
            <a:r>
              <a:rPr lang="en-GB" sz="2400" dirty="0">
                <a:latin typeface="Arial Black" panose="020B0A04020102020204" pitchFamily="34" charset="0"/>
              </a:rPr>
              <a:t>Northern Ireland</a:t>
            </a:r>
          </a:p>
          <a:p>
            <a:pPr marL="342900" lvl="0" indent="-342900">
              <a:buFont typeface="Arial" panose="020B0604020202020204" pitchFamily="34" charset="0"/>
              <a:buChar char="•"/>
            </a:pPr>
            <a:r>
              <a:rPr lang="en-GB" sz="2400" dirty="0">
                <a:latin typeface="Arial Black" panose="020B0A04020102020204" pitchFamily="34" charset="0"/>
              </a:rPr>
              <a:t>The European Economic Community</a:t>
            </a:r>
          </a:p>
          <a:p>
            <a:pPr marL="342900" lvl="0" indent="-342900">
              <a:buFont typeface="Arial" panose="020B0604020202020204" pitchFamily="34" charset="0"/>
              <a:buChar char="•"/>
            </a:pPr>
            <a:r>
              <a:rPr lang="en-GB" sz="2400" dirty="0">
                <a:latin typeface="Arial Black" panose="020B0A04020102020204" pitchFamily="34" charset="0"/>
              </a:rPr>
              <a:t>The Miners’ Strike</a:t>
            </a:r>
          </a:p>
          <a:p>
            <a:pPr marL="342900" lvl="0" indent="-342900">
              <a:buFont typeface="Arial" panose="020B0604020202020204" pitchFamily="34" charset="0"/>
              <a:buChar char="•"/>
            </a:pPr>
            <a:r>
              <a:rPr lang="en-GB" sz="2400" dirty="0">
                <a:latin typeface="Arial Black" panose="020B0A04020102020204" pitchFamily="34" charset="0"/>
              </a:rPr>
              <a:t>Christianity</a:t>
            </a:r>
          </a:p>
          <a:p>
            <a:pPr marL="342900" lvl="0" indent="-342900">
              <a:buFont typeface="Arial" panose="020B0604020202020204" pitchFamily="34" charset="0"/>
              <a:buChar char="•"/>
            </a:pPr>
            <a:r>
              <a:rPr lang="en-GB" sz="2400" dirty="0">
                <a:latin typeface="Arial Black" panose="020B0A04020102020204" pitchFamily="34" charset="0"/>
              </a:rPr>
              <a:t>Taxation</a:t>
            </a:r>
          </a:p>
          <a:p>
            <a:pPr marL="342900" lvl="0" indent="-342900">
              <a:buFont typeface="Arial" panose="020B0604020202020204" pitchFamily="34" charset="0"/>
              <a:buChar char="•"/>
            </a:pPr>
            <a:r>
              <a:rPr lang="en-GB" sz="2400" dirty="0">
                <a:latin typeface="Arial Black" panose="020B0A04020102020204" pitchFamily="34" charset="0"/>
              </a:rPr>
              <a:t>The </a:t>
            </a:r>
            <a:r>
              <a:rPr lang="en-GB" sz="2400" dirty="0" smtClean="0">
                <a:latin typeface="Arial Black" panose="020B0A04020102020204" pitchFamily="34" charset="0"/>
              </a:rPr>
              <a:t>state</a:t>
            </a:r>
          </a:p>
          <a:p>
            <a:pPr marL="342900" lvl="0" indent="-342900">
              <a:buFont typeface="Arial" panose="020B0604020202020204" pitchFamily="34" charset="0"/>
              <a:buChar char="•"/>
            </a:pPr>
            <a:r>
              <a:rPr lang="en-GB" sz="2400" dirty="0" smtClean="0">
                <a:latin typeface="Arial Black" panose="020B0A04020102020204" pitchFamily="34" charset="0"/>
              </a:rPr>
              <a:t>Neoliberal </a:t>
            </a:r>
            <a:r>
              <a:rPr lang="en-GB" sz="2400" dirty="0">
                <a:latin typeface="Arial Black" panose="020B0A04020102020204" pitchFamily="34" charset="0"/>
              </a:rPr>
              <a:t>economic theory</a:t>
            </a:r>
          </a:p>
          <a:p>
            <a:pPr marL="342900" lvl="0" indent="-342900">
              <a:buFont typeface="Arial" panose="020B0604020202020204" pitchFamily="34" charset="0"/>
              <a:buChar char="•"/>
            </a:pPr>
            <a:r>
              <a:rPr lang="en-GB" sz="2400" dirty="0">
                <a:latin typeface="Arial Black" panose="020B0A04020102020204" pitchFamily="34" charset="0"/>
              </a:rPr>
              <a:t>Trade unions</a:t>
            </a:r>
          </a:p>
          <a:p>
            <a:pPr marL="342900" lvl="0" indent="-342900">
              <a:buFont typeface="Arial" panose="020B0604020202020204" pitchFamily="34" charset="0"/>
              <a:buChar char="•"/>
            </a:pPr>
            <a:r>
              <a:rPr lang="en-GB" sz="2400" dirty="0">
                <a:latin typeface="Arial Black" panose="020B0A04020102020204" pitchFamily="34" charset="0"/>
              </a:rPr>
              <a:t>Local government</a:t>
            </a:r>
          </a:p>
          <a:p>
            <a:pPr marL="342900" lvl="0" indent="-342900">
              <a:buFont typeface="Arial" panose="020B0604020202020204" pitchFamily="34" charset="0"/>
              <a:buChar char="•"/>
            </a:pPr>
            <a:r>
              <a:rPr lang="en-GB" sz="2400" dirty="0">
                <a:latin typeface="Arial Black" panose="020B0A04020102020204" pitchFamily="34" charset="0"/>
              </a:rPr>
              <a:t>Urban policy</a:t>
            </a:r>
          </a:p>
          <a:p>
            <a:pPr marL="342900" lvl="0" indent="-342900">
              <a:buFont typeface="Arial" panose="020B0604020202020204" pitchFamily="34" charset="0"/>
              <a:buChar char="•"/>
            </a:pPr>
            <a:r>
              <a:rPr lang="en-GB" sz="2400" dirty="0">
                <a:latin typeface="Arial Black" panose="020B0A04020102020204" pitchFamily="34" charset="0"/>
              </a:rPr>
              <a:t>Schools</a:t>
            </a:r>
          </a:p>
          <a:p>
            <a:pPr marL="342900" lvl="0" indent="-342900">
              <a:buFont typeface="Arial" panose="020B0604020202020204" pitchFamily="34" charset="0"/>
              <a:buChar char="•"/>
            </a:pPr>
            <a:r>
              <a:rPr lang="en-GB" sz="2400" dirty="0">
                <a:latin typeface="Arial Black" panose="020B0A04020102020204" pitchFamily="34" charset="0"/>
              </a:rPr>
              <a:t>Higher education</a:t>
            </a:r>
          </a:p>
          <a:p>
            <a:pPr marL="342900" lvl="0" indent="-342900">
              <a:buFont typeface="Arial" panose="020B0604020202020204" pitchFamily="34" charset="0"/>
              <a:buChar char="•"/>
            </a:pPr>
            <a:r>
              <a:rPr lang="en-GB" sz="2400" dirty="0">
                <a:latin typeface="Arial Black" panose="020B0A04020102020204" pitchFamily="34" charset="0"/>
              </a:rPr>
              <a:t>Women’s rights</a:t>
            </a:r>
          </a:p>
          <a:p>
            <a:pPr marL="342900" lvl="0" indent="-342900">
              <a:buFont typeface="Arial" panose="020B0604020202020204" pitchFamily="34" charset="0"/>
              <a:buChar char="•"/>
            </a:pPr>
            <a:r>
              <a:rPr lang="en-GB" sz="2400" dirty="0">
                <a:latin typeface="Arial Black" panose="020B0A04020102020204" pitchFamily="34" charset="0"/>
              </a:rPr>
              <a:t>LGBT+ rights</a:t>
            </a:r>
          </a:p>
          <a:p>
            <a:pPr marL="342900" lvl="0" indent="-342900">
              <a:buFont typeface="Arial" panose="020B0604020202020204" pitchFamily="34" charset="0"/>
              <a:buChar char="•"/>
            </a:pPr>
            <a:r>
              <a:rPr lang="en-GB" sz="2400" dirty="0">
                <a:latin typeface="Arial Black" panose="020B0A04020102020204" pitchFamily="34" charset="0"/>
              </a:rPr>
              <a:t>HIV/AIDS</a:t>
            </a:r>
          </a:p>
          <a:p>
            <a:pPr marL="342900" lvl="0" indent="-342900">
              <a:buFont typeface="Arial" panose="020B0604020202020204" pitchFamily="34" charset="0"/>
              <a:buChar char="•"/>
            </a:pPr>
            <a:r>
              <a:rPr lang="en-GB" sz="2400" dirty="0">
                <a:latin typeface="Arial Black" panose="020B0A04020102020204" pitchFamily="34" charset="0"/>
              </a:rPr>
              <a:t>Reagan and Thatcher’s relationship with one </a:t>
            </a:r>
            <a:r>
              <a:rPr lang="en-GB" sz="2400" dirty="0" smtClean="0">
                <a:latin typeface="Arial Black" panose="020B0A04020102020204" pitchFamily="34" charset="0"/>
              </a:rPr>
              <a:t>another</a:t>
            </a:r>
          </a:p>
          <a:p>
            <a:pPr marL="342900" lvl="0" indent="-342900">
              <a:buFont typeface="Arial" panose="020B0604020202020204" pitchFamily="34" charset="0"/>
              <a:buChar char="•"/>
            </a:pPr>
            <a:r>
              <a:rPr lang="en-GB" sz="2400" dirty="0" smtClean="0">
                <a:latin typeface="Arial Black" panose="020B0A04020102020204" pitchFamily="34" charset="0"/>
              </a:rPr>
              <a:t>Celebrity</a:t>
            </a:r>
          </a:p>
          <a:p>
            <a:pPr marL="342900" lvl="0" indent="-342900">
              <a:buFont typeface="Arial" panose="020B0604020202020204" pitchFamily="34" charset="0"/>
              <a:buChar char="•"/>
            </a:pPr>
            <a:r>
              <a:rPr lang="en-GB" sz="2400" dirty="0" smtClean="0">
                <a:latin typeface="Arial Black" panose="020B0A04020102020204" pitchFamily="34" charset="0"/>
              </a:rPr>
              <a:t>Reagan and Thatcher’s relationship with their successors</a:t>
            </a:r>
            <a:endParaRPr lang="en-GB" sz="2400" dirty="0">
              <a:latin typeface="Arial Black" panose="020B0A04020102020204" pitchFamily="34" charset="0"/>
            </a:endParaRPr>
          </a:p>
          <a:p>
            <a:pPr algn="ctr">
              <a:lnSpc>
                <a:spcPct val="150000"/>
              </a:lnSpc>
              <a:spcAft>
                <a:spcPts val="0"/>
              </a:spcAft>
            </a:pPr>
            <a:endParaRPr lang="en-GB" sz="2400" b="1" dirty="0">
              <a:solidFill>
                <a:srgbClr val="FF0000"/>
              </a:solidFill>
              <a:effectLst>
                <a:outerShdw blurRad="38100" dist="38100" dir="2700000" algn="tl">
                  <a:srgbClr val="000000">
                    <a:alpha val="43137"/>
                  </a:srgbClr>
                </a:outerShdw>
              </a:effectLst>
              <a:latin typeface="Arial Black" panose="020B0A040201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410775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9900" y="368300"/>
            <a:ext cx="11277600" cy="7017306"/>
          </a:xfrm>
          <a:prstGeom prst="rect">
            <a:avLst/>
          </a:prstGeom>
        </p:spPr>
        <p:txBody>
          <a:bodyPr wrap="square">
            <a:spAutoFit/>
          </a:bodyPr>
          <a:lstStyle/>
          <a:p>
            <a:pPr algn="ctr"/>
            <a:r>
              <a:rPr lang="en-GB" b="1" dirty="0" smtClean="0">
                <a:solidFill>
                  <a:srgbClr val="292D42"/>
                </a:solidFill>
                <a:cs typeface="Arial" panose="020B0604020202020204" pitchFamily="34" charset="0"/>
              </a:rPr>
              <a:t>ARCHIVAL FINDS: REAGAN AND </a:t>
            </a:r>
            <a:r>
              <a:rPr lang="en-GB" b="1" i="1" dirty="0" smtClean="0">
                <a:solidFill>
                  <a:srgbClr val="292D42"/>
                </a:solidFill>
                <a:cs typeface="Arial" panose="020B0604020202020204" pitchFamily="34" charset="0"/>
              </a:rPr>
              <a:t>RAMBO</a:t>
            </a:r>
            <a:endParaRPr lang="en-GB" b="1" dirty="0" smtClean="0">
              <a:solidFill>
                <a:srgbClr val="292D42"/>
              </a:solidFill>
              <a:cs typeface="Arial" panose="020B0604020202020204" pitchFamily="34" charset="0"/>
            </a:endParaRPr>
          </a:p>
          <a:p>
            <a:endParaRPr lang="en-GB" dirty="0" smtClean="0">
              <a:solidFill>
                <a:srgbClr val="292D42"/>
              </a:solidFill>
              <a:cs typeface="Arial" panose="020B0604020202020204" pitchFamily="34" charset="0"/>
            </a:endParaRPr>
          </a:p>
          <a:p>
            <a:r>
              <a:rPr lang="en-GB" dirty="0" smtClean="0">
                <a:solidFill>
                  <a:srgbClr val="292D42"/>
                </a:solidFill>
                <a:cs typeface="Arial" panose="020B0604020202020204" pitchFamily="34" charset="0"/>
              </a:rPr>
              <a:t>“</a:t>
            </a:r>
            <a:r>
              <a:rPr lang="en-GB" dirty="0">
                <a:cs typeface="Arial" panose="020B0604020202020204" pitchFamily="34" charset="0"/>
              </a:rPr>
              <a:t>when I think of all the good people who've pleaded with the Federal Government for years to clean up our tax structure, I'm reminded of a recent, very popular movie. And in the spirit of Rambo, let me tell you, we're going to win this time</a:t>
            </a:r>
            <a:r>
              <a:rPr lang="en-GB" dirty="0" smtClean="0">
                <a:cs typeface="Arial" panose="020B0604020202020204" pitchFamily="34" charset="0"/>
              </a:rPr>
              <a:t>.”</a:t>
            </a:r>
          </a:p>
          <a:p>
            <a:pPr marL="285750" indent="-285750">
              <a:buFontTx/>
              <a:buChar char="-"/>
            </a:pPr>
            <a:r>
              <a:rPr lang="en-GB" dirty="0" smtClean="0">
                <a:cs typeface="Arial" panose="020B0604020202020204" pitchFamily="34" charset="0"/>
              </a:rPr>
              <a:t>Ronald </a:t>
            </a:r>
            <a:r>
              <a:rPr lang="en-GB" dirty="0">
                <a:cs typeface="Arial" panose="020B0604020202020204" pitchFamily="34" charset="0"/>
              </a:rPr>
              <a:t>Reagan, ‘</a:t>
            </a:r>
            <a:r>
              <a:rPr lang="en-GB" dirty="0">
                <a:cs typeface="Arial" panose="020B0604020202020204" pitchFamily="34" charset="0"/>
                <a:hlinkClick r:id="rId2"/>
              </a:rPr>
              <a:t>Remarks at the Santa-Cali-</a:t>
            </a:r>
            <a:r>
              <a:rPr lang="en-GB" dirty="0" err="1">
                <a:cs typeface="Arial" panose="020B0604020202020204" pitchFamily="34" charset="0"/>
                <a:hlinkClick r:id="rId2"/>
              </a:rPr>
              <a:t>Gon</a:t>
            </a:r>
            <a:r>
              <a:rPr lang="en-GB" dirty="0">
                <a:cs typeface="Arial" panose="020B0604020202020204" pitchFamily="34" charset="0"/>
                <a:hlinkClick r:id="rId2"/>
              </a:rPr>
              <a:t> Days Celebration in Independence, </a:t>
            </a:r>
            <a:r>
              <a:rPr lang="en-GB" dirty="0" smtClean="0">
                <a:cs typeface="Arial" panose="020B0604020202020204" pitchFamily="34" charset="0"/>
                <a:hlinkClick r:id="rId2"/>
              </a:rPr>
              <a:t>Missouri</a:t>
            </a:r>
            <a:r>
              <a:rPr lang="en-GB" dirty="0" smtClean="0">
                <a:cs typeface="Arial" panose="020B0604020202020204" pitchFamily="34" charset="0"/>
              </a:rPr>
              <a:t>,’ 2 September 1985</a:t>
            </a:r>
          </a:p>
          <a:p>
            <a:pPr marL="285750" indent="-285750">
              <a:buFontTx/>
              <a:buChar char="-"/>
            </a:pPr>
            <a:endParaRPr lang="en-GB" dirty="0">
              <a:solidFill>
                <a:srgbClr val="292D42"/>
              </a:solidFill>
              <a:cs typeface="Arial" panose="020B0604020202020204" pitchFamily="34" charset="0"/>
            </a:endParaRPr>
          </a:p>
          <a:p>
            <a:r>
              <a:rPr lang="en-GB" dirty="0">
                <a:cs typeface="Arial" panose="020B0604020202020204" pitchFamily="34" charset="0"/>
              </a:rPr>
              <a:t>“Q. If I could follow, sir, in terms of the atmosphere between the U.S. and the Soviet Union, the other day the Soviet officials were complaining about such things as Rambo movies and Rocky movies which cast the Soviets in a bad light. Do you think that's an appropriate sort of thing? Are you talking to your friends in Hollywood about the kind of movies being made these days? [Laughter]</a:t>
            </a:r>
          </a:p>
          <a:p>
            <a:r>
              <a:rPr lang="en-GB" i="1" dirty="0">
                <a:cs typeface="Arial" panose="020B0604020202020204" pitchFamily="34" charset="0"/>
              </a:rPr>
              <a:t>A</a:t>
            </a:r>
            <a:r>
              <a:rPr lang="en-GB" dirty="0">
                <a:cs typeface="Arial" panose="020B0604020202020204" pitchFamily="34" charset="0"/>
              </a:rPr>
              <a:t>. No, I was talking to my friends in Hollywood back at a time when they seemed to be making pro-Communist pictures.</a:t>
            </a:r>
          </a:p>
          <a:p>
            <a:pPr algn="r"/>
            <a:r>
              <a:rPr lang="en-GB" dirty="0">
                <a:cs typeface="Arial" panose="020B0604020202020204" pitchFamily="34" charset="0"/>
              </a:rPr>
              <a:t>- </a:t>
            </a:r>
            <a:r>
              <a:rPr lang="en-GB" dirty="0" smtClean="0">
                <a:cs typeface="Arial" panose="020B0604020202020204" pitchFamily="34" charset="0"/>
              </a:rPr>
              <a:t>Reagan, ‘</a:t>
            </a:r>
            <a:r>
              <a:rPr lang="en-GB" dirty="0">
                <a:cs typeface="Arial" panose="020B0604020202020204" pitchFamily="34" charset="0"/>
                <a:hlinkClick r:id="rId3"/>
              </a:rPr>
              <a:t>The President's News </a:t>
            </a:r>
            <a:r>
              <a:rPr lang="en-GB" dirty="0" smtClean="0">
                <a:cs typeface="Arial" panose="020B0604020202020204" pitchFamily="34" charset="0"/>
                <a:hlinkClick r:id="rId3"/>
              </a:rPr>
              <a:t>Conference</a:t>
            </a:r>
            <a:r>
              <a:rPr lang="en-GB" dirty="0" smtClean="0">
                <a:cs typeface="Arial" panose="020B0604020202020204" pitchFamily="34" charset="0"/>
              </a:rPr>
              <a:t>,’ 7 January 1986 </a:t>
            </a:r>
            <a:endParaRPr lang="en-GB" dirty="0">
              <a:cs typeface="Arial" panose="020B0604020202020204" pitchFamily="34" charset="0"/>
            </a:endParaRPr>
          </a:p>
          <a:p>
            <a:endParaRPr lang="en-GB" dirty="0">
              <a:cs typeface="Arial" panose="020B0604020202020204" pitchFamily="34" charset="0"/>
            </a:endParaRPr>
          </a:p>
          <a:p>
            <a:r>
              <a:rPr lang="en-GB" dirty="0" smtClean="0">
                <a:cs typeface="Arial" panose="020B0604020202020204" pitchFamily="34" charset="0"/>
              </a:rPr>
              <a:t>“In </a:t>
            </a:r>
            <a:r>
              <a:rPr lang="en-GB" dirty="0">
                <a:cs typeface="Arial" panose="020B0604020202020204" pitchFamily="34" charset="0"/>
              </a:rPr>
              <a:t>a few weeks a new film opens: </a:t>
            </a:r>
            <a:r>
              <a:rPr lang="en-GB" i="1" dirty="0" smtClean="0">
                <a:cs typeface="Arial" panose="020B0604020202020204" pitchFamily="34" charset="0"/>
              </a:rPr>
              <a:t>Rambo </a:t>
            </a:r>
            <a:r>
              <a:rPr lang="en-GB" i="1" dirty="0">
                <a:cs typeface="Arial" panose="020B0604020202020204" pitchFamily="34" charset="0"/>
              </a:rPr>
              <a:t>III</a:t>
            </a:r>
            <a:r>
              <a:rPr lang="en-GB" dirty="0" smtClean="0">
                <a:cs typeface="Arial" panose="020B0604020202020204" pitchFamily="34" charset="0"/>
              </a:rPr>
              <a:t>.' </a:t>
            </a:r>
            <a:r>
              <a:rPr lang="en-GB" dirty="0">
                <a:cs typeface="Arial" panose="020B0604020202020204" pitchFamily="34" charset="0"/>
              </a:rPr>
              <a:t>You remember, in the first movie Rambo took over a town. In the second, he singlehandedly defeated several Communist armies. And now in the third Rambo film, they say he really gets tough. </a:t>
            </a:r>
            <a:r>
              <a:rPr lang="en-GB" dirty="0" smtClean="0">
                <a:cs typeface="Arial" panose="020B0604020202020204" pitchFamily="34" charset="0"/>
              </a:rPr>
              <a:t>Almost </a:t>
            </a:r>
            <a:r>
              <a:rPr lang="en-GB" dirty="0">
                <a:cs typeface="Arial" panose="020B0604020202020204" pitchFamily="34" charset="0"/>
              </a:rPr>
              <a:t>makes me wish I could serve a third term. [Laughter]</a:t>
            </a:r>
          </a:p>
          <a:p>
            <a:endParaRPr lang="en-GB" dirty="0" smtClean="0">
              <a:cs typeface="Arial" panose="020B0604020202020204" pitchFamily="34" charset="0"/>
            </a:endParaRPr>
          </a:p>
          <a:p>
            <a:pPr algn="r"/>
            <a:r>
              <a:rPr lang="en-GB" dirty="0" smtClean="0">
                <a:cs typeface="Arial" panose="020B0604020202020204" pitchFamily="34" charset="0"/>
              </a:rPr>
              <a:t>- ‘</a:t>
            </a:r>
            <a:r>
              <a:rPr lang="en-GB" dirty="0" smtClean="0">
                <a:cs typeface="Arial" panose="020B0604020202020204" pitchFamily="34" charset="0"/>
                <a:hlinkClick r:id="rId4" action="ppaction://hlinkfile"/>
              </a:rPr>
              <a:t>Remarks </a:t>
            </a:r>
            <a:r>
              <a:rPr lang="en-GB" dirty="0">
                <a:cs typeface="Arial" panose="020B0604020202020204" pitchFamily="34" charset="0"/>
                <a:hlinkClick r:id="rId4" action="ppaction://hlinkfile"/>
              </a:rPr>
              <a:t>at the Annual Republican Congressional Fundraising </a:t>
            </a:r>
            <a:r>
              <a:rPr lang="en-GB" dirty="0" smtClean="0">
                <a:cs typeface="Arial" panose="020B0604020202020204" pitchFamily="34" charset="0"/>
                <a:hlinkClick r:id="rId4" action="ppaction://hlinkfile"/>
              </a:rPr>
              <a:t>Dinner</a:t>
            </a:r>
            <a:r>
              <a:rPr lang="en-GB" dirty="0" smtClean="0">
                <a:cs typeface="Arial" panose="020B0604020202020204" pitchFamily="34" charset="0"/>
              </a:rPr>
              <a:t>,’ 11 May 1988</a:t>
            </a:r>
            <a:endParaRPr lang="en-GB" dirty="0">
              <a:cs typeface="Arial" panose="020B0604020202020204" pitchFamily="34" charset="0"/>
            </a:endParaRPr>
          </a:p>
          <a:p>
            <a:endParaRPr lang="en-GB" dirty="0" smtClean="0"/>
          </a:p>
          <a:p>
            <a:endParaRPr lang="en-GB" dirty="0"/>
          </a:p>
          <a:p>
            <a:endParaRPr lang="en-GB" dirty="0" smtClean="0"/>
          </a:p>
          <a:p>
            <a:r>
              <a:rPr lang="en-GB" dirty="0"/>
              <a:t/>
            </a:r>
            <a:br>
              <a:rPr lang="en-GB" dirty="0"/>
            </a:br>
            <a:endParaRPr lang="en-GB" dirty="0"/>
          </a:p>
        </p:txBody>
      </p:sp>
    </p:spTree>
    <p:extLst>
      <p:ext uri="{BB962C8B-B14F-4D97-AF65-F5344CB8AC3E}">
        <p14:creationId xmlns:p14="http://schemas.microsoft.com/office/powerpoint/2010/main" val="670040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50184" y="812800"/>
            <a:ext cx="4372460" cy="3473450"/>
          </a:xfrm>
          <a:prstGeom prst="rect">
            <a:avLst/>
          </a:prstGeom>
        </p:spPr>
      </p:pic>
      <p:pic>
        <p:nvPicPr>
          <p:cNvPr id="3" name="Picture 2"/>
          <p:cNvPicPr>
            <a:picLocks noChangeAspect="1"/>
          </p:cNvPicPr>
          <p:nvPr/>
        </p:nvPicPr>
        <p:blipFill>
          <a:blip r:embed="rId4"/>
          <a:stretch>
            <a:fillRect/>
          </a:stretch>
        </p:blipFill>
        <p:spPr>
          <a:xfrm>
            <a:off x="6445250" y="0"/>
            <a:ext cx="5746750" cy="3448050"/>
          </a:xfrm>
          <a:prstGeom prst="rect">
            <a:avLst/>
          </a:prstGeom>
        </p:spPr>
      </p:pic>
      <p:pic>
        <p:nvPicPr>
          <p:cNvPr id="4" name="Picture 3"/>
          <p:cNvPicPr>
            <a:picLocks noChangeAspect="1"/>
          </p:cNvPicPr>
          <p:nvPr/>
        </p:nvPicPr>
        <p:blipFill>
          <a:blip r:embed="rId5"/>
          <a:stretch>
            <a:fillRect/>
          </a:stretch>
        </p:blipFill>
        <p:spPr>
          <a:xfrm>
            <a:off x="7812020" y="2602376"/>
            <a:ext cx="4119630" cy="4255624"/>
          </a:xfrm>
          <a:prstGeom prst="rect">
            <a:avLst/>
          </a:prstGeom>
        </p:spPr>
      </p:pic>
      <p:sp>
        <p:nvSpPr>
          <p:cNvPr id="5" name="Rectangle 4"/>
          <p:cNvSpPr/>
          <p:nvPr/>
        </p:nvSpPr>
        <p:spPr>
          <a:xfrm>
            <a:off x="350184" y="4334329"/>
            <a:ext cx="6979530" cy="2585323"/>
          </a:xfrm>
          <a:prstGeom prst="rect">
            <a:avLst/>
          </a:prstGeom>
        </p:spPr>
        <p:txBody>
          <a:bodyPr wrap="square">
            <a:spAutoFit/>
          </a:bodyPr>
          <a:lstStyle/>
          <a:p>
            <a:r>
              <a:rPr lang="en-GB" dirty="0" smtClean="0"/>
              <a:t>‘Remarks visiting Finchley (local football match),’ 9 September 1978</a:t>
            </a:r>
          </a:p>
          <a:p>
            <a:endParaRPr lang="en-GB" dirty="0" smtClean="0"/>
          </a:p>
          <a:p>
            <a:r>
              <a:rPr lang="en-GB" dirty="0" smtClean="0"/>
              <a:t>“ … Finchley lost to Crawley Town 1 –0. But it was not a wasted afternoon for </a:t>
            </a:r>
            <a:r>
              <a:rPr lang="en-GB" b="1" u="sng" dirty="0" smtClean="0"/>
              <a:t>Mrs. Thatcher, who admitted to being a Liverpool supporter.</a:t>
            </a:r>
            <a:r>
              <a:rPr lang="en-GB" dirty="0" smtClean="0"/>
              <a:t> Clutching a bouquet presented by Mrs. Joan </a:t>
            </a:r>
            <a:r>
              <a:rPr lang="en-GB" dirty="0" err="1" smtClean="0"/>
              <a:t>Tommey</a:t>
            </a:r>
            <a:r>
              <a:rPr lang="en-GB" dirty="0" smtClean="0"/>
              <a:t>, Mrs. Thatcher said, "I thoroughly enjoyed it," before being driven away soon after the final whistle".</a:t>
            </a:r>
          </a:p>
          <a:p>
            <a:pPr marL="285750" indent="-285750">
              <a:buFontTx/>
              <a:buChar char="-"/>
            </a:pPr>
            <a:r>
              <a:rPr lang="en-GB" i="1" dirty="0" smtClean="0"/>
              <a:t>Finchley </a:t>
            </a:r>
            <a:r>
              <a:rPr lang="en-GB" i="1" dirty="0"/>
              <a:t>Times</a:t>
            </a:r>
            <a:r>
              <a:rPr lang="en-GB" dirty="0"/>
              <a:t>, 14 September </a:t>
            </a:r>
            <a:r>
              <a:rPr lang="en-GB" dirty="0" smtClean="0"/>
              <a:t>1978</a:t>
            </a:r>
          </a:p>
          <a:p>
            <a:pPr marL="285750" indent="-285750">
              <a:buFontTx/>
              <a:buChar char="-"/>
            </a:pPr>
            <a:endParaRPr lang="en-GB" dirty="0"/>
          </a:p>
        </p:txBody>
      </p:sp>
      <p:sp>
        <p:nvSpPr>
          <p:cNvPr id="6" name="Rectangle 5"/>
          <p:cNvSpPr/>
          <p:nvPr/>
        </p:nvSpPr>
        <p:spPr>
          <a:xfrm>
            <a:off x="142181" y="184995"/>
            <a:ext cx="4415441" cy="369332"/>
          </a:xfrm>
          <a:prstGeom prst="rect">
            <a:avLst/>
          </a:prstGeom>
        </p:spPr>
        <p:txBody>
          <a:bodyPr wrap="none">
            <a:spAutoFit/>
          </a:bodyPr>
          <a:lstStyle/>
          <a:p>
            <a:pPr algn="ctr"/>
            <a:r>
              <a:rPr lang="en-GB" b="1" dirty="0">
                <a:solidFill>
                  <a:srgbClr val="292D42"/>
                </a:solidFill>
                <a:cs typeface="Arial" panose="020B0604020202020204" pitchFamily="34" charset="0"/>
              </a:rPr>
              <a:t>ARCHIVAL FINDS: </a:t>
            </a:r>
            <a:r>
              <a:rPr lang="en-GB" b="1" dirty="0" smtClean="0">
                <a:solidFill>
                  <a:srgbClr val="292D42"/>
                </a:solidFill>
                <a:cs typeface="Arial" panose="020B0604020202020204" pitchFamily="34" charset="0"/>
              </a:rPr>
              <a:t>THATCHER AND FOOTBALL</a:t>
            </a:r>
            <a:endParaRPr lang="en-GB" b="1" dirty="0">
              <a:solidFill>
                <a:srgbClr val="292D42"/>
              </a:solidFill>
              <a:cs typeface="Arial" panose="020B0604020202020204" pitchFamily="34" charset="0"/>
            </a:endParaRPr>
          </a:p>
        </p:txBody>
      </p:sp>
    </p:spTree>
    <p:extLst>
      <p:ext uri="{BB962C8B-B14F-4D97-AF65-F5344CB8AC3E}">
        <p14:creationId xmlns:p14="http://schemas.microsoft.com/office/powerpoint/2010/main" val="13915219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effectLst>
                  <a:outerShdw blurRad="38100" dist="38100" dir="2700000" algn="tl">
                    <a:srgbClr val="000000">
                      <a:alpha val="43137"/>
                    </a:srgbClr>
                  </a:outerShdw>
                </a:effectLst>
              </a:rPr>
              <a:t>Unpicking the 1980s</a:t>
            </a:r>
            <a:endParaRPr lang="en-GB" dirty="0"/>
          </a:p>
        </p:txBody>
      </p:sp>
      <p:sp>
        <p:nvSpPr>
          <p:cNvPr id="3" name="Content Placeholder 2"/>
          <p:cNvSpPr>
            <a:spLocks noGrp="1"/>
          </p:cNvSpPr>
          <p:nvPr>
            <p:ph idx="1"/>
          </p:nvPr>
        </p:nvSpPr>
        <p:spPr/>
        <p:txBody>
          <a:bodyPr/>
          <a:lstStyle/>
          <a:p>
            <a:pPr marL="0" indent="0" algn="ctr">
              <a:buNone/>
            </a:pPr>
            <a:endParaRPr lang="en-GB" sz="5400" dirty="0" smtClean="0">
              <a:solidFill>
                <a:srgbClr val="FF0000"/>
              </a:solidFill>
            </a:endParaRPr>
          </a:p>
          <a:p>
            <a:pPr marL="0" indent="0" algn="ctr">
              <a:buNone/>
            </a:pPr>
            <a:r>
              <a:rPr lang="en-GB" sz="8000" dirty="0" smtClean="0">
                <a:solidFill>
                  <a:srgbClr val="FF0000"/>
                </a:solidFill>
              </a:rPr>
              <a:t>‘The Eighties</a:t>
            </a:r>
            <a:r>
              <a:rPr lang="en-GB" sz="5400" dirty="0" smtClean="0">
                <a:solidFill>
                  <a:srgbClr val="FF0000"/>
                </a:solidFill>
              </a:rPr>
              <a:t>’</a:t>
            </a:r>
          </a:p>
          <a:p>
            <a:endParaRPr lang="en-GB" dirty="0"/>
          </a:p>
        </p:txBody>
      </p:sp>
    </p:spTree>
    <p:extLst>
      <p:ext uri="{BB962C8B-B14F-4D97-AF65-F5344CB8AC3E}">
        <p14:creationId xmlns:p14="http://schemas.microsoft.com/office/powerpoint/2010/main" val="21225927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259237"/>
            <a:ext cx="10515600" cy="4351338"/>
          </a:xfrm>
        </p:spPr>
        <p:txBody>
          <a:bodyPr>
            <a:normAutofit fontScale="40000" lnSpcReduction="20000"/>
          </a:bodyPr>
          <a:lstStyle/>
          <a:p>
            <a:pPr marL="0" indent="0" algn="ctr">
              <a:buNone/>
            </a:pPr>
            <a:endParaRPr lang="en-GB" sz="5400" dirty="0" smtClean="0">
              <a:solidFill>
                <a:srgbClr val="FF0000"/>
              </a:solidFill>
            </a:endParaRPr>
          </a:p>
          <a:p>
            <a:pPr marL="0" indent="0" algn="ctr">
              <a:buNone/>
            </a:pPr>
            <a:endParaRPr lang="en-GB" sz="5400" dirty="0">
              <a:solidFill>
                <a:srgbClr val="FF0000"/>
              </a:solidFill>
            </a:endParaRPr>
          </a:p>
          <a:p>
            <a:pPr marL="0" indent="0" algn="ctr">
              <a:buNone/>
            </a:pPr>
            <a:endParaRPr lang="en-GB" sz="5400" dirty="0" smtClean="0">
              <a:solidFill>
                <a:srgbClr val="FF0000"/>
              </a:solidFill>
            </a:endParaRPr>
          </a:p>
          <a:p>
            <a:pPr marL="0" indent="0" algn="ctr">
              <a:buNone/>
            </a:pPr>
            <a:endParaRPr lang="en-GB" sz="5400" dirty="0">
              <a:solidFill>
                <a:srgbClr val="FF0000"/>
              </a:solidFill>
            </a:endParaRPr>
          </a:p>
          <a:p>
            <a:pPr marL="0" indent="0" algn="ctr">
              <a:buNone/>
            </a:pPr>
            <a:endParaRPr lang="en-GB" sz="5400" dirty="0" smtClean="0">
              <a:solidFill>
                <a:srgbClr val="FF0000"/>
              </a:solidFill>
            </a:endParaRPr>
          </a:p>
          <a:p>
            <a:pPr marL="0" indent="0" algn="ctr">
              <a:buNone/>
            </a:pPr>
            <a:endParaRPr lang="en-GB" sz="5400" dirty="0">
              <a:solidFill>
                <a:srgbClr val="FF0000"/>
              </a:solidFill>
            </a:endParaRPr>
          </a:p>
          <a:p>
            <a:pPr marL="0" indent="0" algn="ctr">
              <a:buNone/>
            </a:pPr>
            <a:endParaRPr lang="en-GB" sz="5400" dirty="0" smtClean="0">
              <a:solidFill>
                <a:srgbClr val="FF0000"/>
              </a:solidFill>
            </a:endParaRPr>
          </a:p>
          <a:p>
            <a:pPr marL="0" indent="0" algn="ctr">
              <a:buNone/>
            </a:pPr>
            <a:r>
              <a:rPr lang="en-GB" sz="20300" dirty="0" smtClean="0">
                <a:solidFill>
                  <a:srgbClr val="FF0000"/>
                </a:solidFill>
              </a:rPr>
              <a:t>‘The Eighties</a:t>
            </a:r>
            <a:r>
              <a:rPr lang="en-GB" sz="14800" dirty="0" smtClean="0">
                <a:solidFill>
                  <a:srgbClr val="FF0000"/>
                </a:solidFill>
              </a:rPr>
              <a:t>’</a:t>
            </a:r>
          </a:p>
          <a:p>
            <a:pPr marL="0" indent="0">
              <a:buNone/>
            </a:pPr>
            <a:endParaRPr lang="en-GB" dirty="0"/>
          </a:p>
          <a:p>
            <a:pPr marL="0" indent="0">
              <a:buNone/>
            </a:pPr>
            <a:r>
              <a:rPr lang="en-US" sz="5500" dirty="0" smtClean="0">
                <a:hlinkClick r:id="rId3"/>
              </a:rPr>
              <a:t>www.dailymotion.com/video/x959sf_this-is-england-toots-the-maytals-5_shortfilms</a:t>
            </a:r>
            <a:endParaRPr lang="en-US" sz="5500" dirty="0" smtClean="0"/>
          </a:p>
          <a:p>
            <a:pPr marL="0" indent="0">
              <a:buNone/>
            </a:pPr>
            <a:endParaRPr lang="en-US" dirty="0" smtClean="0"/>
          </a:p>
          <a:p>
            <a:pPr marL="0" indent="0">
              <a:buNone/>
            </a:pPr>
            <a:endParaRPr lang="en-GB" dirty="0"/>
          </a:p>
        </p:txBody>
      </p:sp>
      <p:pic>
        <p:nvPicPr>
          <p:cNvPr id="5" name="Picture 4"/>
          <p:cNvPicPr>
            <a:picLocks noChangeAspect="1"/>
          </p:cNvPicPr>
          <p:nvPr/>
        </p:nvPicPr>
        <p:blipFill>
          <a:blip r:embed="rId4"/>
          <a:stretch>
            <a:fillRect/>
          </a:stretch>
        </p:blipFill>
        <p:spPr>
          <a:xfrm>
            <a:off x="3071132" y="0"/>
            <a:ext cx="6049736" cy="4518475"/>
          </a:xfrm>
          <a:prstGeom prst="rect">
            <a:avLst/>
          </a:prstGeom>
        </p:spPr>
      </p:pic>
      <p:sp>
        <p:nvSpPr>
          <p:cNvPr id="6" name="Title 5"/>
          <p:cNvSpPr>
            <a:spLocks noGrp="1"/>
          </p:cNvSpPr>
          <p:nvPr>
            <p:ph type="title"/>
          </p:nvPr>
        </p:nvSpPr>
        <p:spPr/>
        <p:txBody>
          <a:bodyPr/>
          <a:lstStyle/>
          <a:p>
            <a:endParaRPr lang="en-GB"/>
          </a:p>
        </p:txBody>
      </p:sp>
    </p:spTree>
    <p:extLst>
      <p:ext uri="{BB962C8B-B14F-4D97-AF65-F5344CB8AC3E}">
        <p14:creationId xmlns:p14="http://schemas.microsoft.com/office/powerpoint/2010/main" val="364401773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JBpJ4ZuFP8E"/>
          <p:cNvPicPr>
            <a:picLocks noGrp="1" noRot="1" noChangeAspect="1"/>
          </p:cNvPicPr>
          <p:nvPr>
            <p:ph idx="1"/>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697578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effectLst>
                  <a:outerShdw blurRad="38100" dist="38100" dir="2700000" algn="tl">
                    <a:srgbClr val="000000">
                      <a:alpha val="43137"/>
                    </a:srgbClr>
                  </a:outerShdw>
                </a:effectLst>
              </a:rPr>
              <a:t>Unpicking the 1980s</a:t>
            </a:r>
            <a:endParaRPr lang="en-GB" dirty="0"/>
          </a:p>
        </p:txBody>
      </p:sp>
      <p:sp>
        <p:nvSpPr>
          <p:cNvPr id="3" name="Content Placeholder 2"/>
          <p:cNvSpPr>
            <a:spLocks noGrp="1"/>
          </p:cNvSpPr>
          <p:nvPr>
            <p:ph idx="1"/>
          </p:nvPr>
        </p:nvSpPr>
        <p:spPr/>
        <p:txBody>
          <a:bodyPr>
            <a:normAutofit/>
          </a:bodyPr>
          <a:lstStyle/>
          <a:p>
            <a:pPr marL="0" indent="0" algn="ctr">
              <a:buNone/>
            </a:pPr>
            <a:endParaRPr lang="en-GB" sz="5400" dirty="0" smtClean="0">
              <a:solidFill>
                <a:srgbClr val="FF0000"/>
              </a:solidFill>
            </a:endParaRPr>
          </a:p>
          <a:p>
            <a:pPr marL="0" indent="0" algn="ctr">
              <a:buNone/>
            </a:pPr>
            <a:r>
              <a:rPr lang="en-GB" sz="8000" dirty="0" smtClean="0">
                <a:solidFill>
                  <a:srgbClr val="FF0000"/>
                </a:solidFill>
              </a:rPr>
              <a:t>‘The Eighties</a:t>
            </a:r>
            <a:r>
              <a:rPr lang="en-GB" sz="5400" dirty="0" smtClean="0">
                <a:solidFill>
                  <a:srgbClr val="FF0000"/>
                </a:solidFill>
              </a:rPr>
              <a:t>’</a:t>
            </a:r>
          </a:p>
          <a:p>
            <a:pPr marL="0" indent="0">
              <a:buNone/>
            </a:pPr>
            <a:endParaRPr lang="en-GB" dirty="0" smtClean="0"/>
          </a:p>
          <a:p>
            <a:pPr marL="0" indent="0" algn="ctr">
              <a:buNone/>
            </a:pPr>
            <a:r>
              <a:rPr lang="en-GB" sz="8000" b="1" dirty="0" smtClean="0">
                <a:solidFill>
                  <a:srgbClr val="FF0000"/>
                </a:solidFill>
                <a:effectLst>
                  <a:outerShdw blurRad="38100" dist="38100" dir="2700000" algn="tl">
                    <a:srgbClr val="000000">
                      <a:alpha val="43137"/>
                    </a:srgbClr>
                  </a:outerShdw>
                </a:effectLst>
              </a:rPr>
              <a:t>‘Thatcher’ 			‘Reagan’</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9853651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effectLst>
                  <a:outerShdw blurRad="38100" dist="38100" dir="2700000" algn="tl">
                    <a:srgbClr val="000000">
                      <a:alpha val="43137"/>
                    </a:srgbClr>
                  </a:outerShdw>
                </a:effectLst>
              </a:rPr>
              <a:t>Unpicking the 1980s</a:t>
            </a:r>
            <a:endParaRPr lang="en-GB" dirty="0"/>
          </a:p>
        </p:txBody>
      </p:sp>
      <p:sp>
        <p:nvSpPr>
          <p:cNvPr id="3" name="Content Placeholder 2"/>
          <p:cNvSpPr>
            <a:spLocks noGrp="1"/>
          </p:cNvSpPr>
          <p:nvPr>
            <p:ph idx="1"/>
          </p:nvPr>
        </p:nvSpPr>
        <p:spPr/>
        <p:txBody>
          <a:bodyPr>
            <a:normAutofit/>
          </a:bodyPr>
          <a:lstStyle/>
          <a:p>
            <a:pPr marL="0" indent="0" algn="ctr">
              <a:buNone/>
            </a:pPr>
            <a:endParaRPr lang="en-GB" sz="5400" dirty="0" smtClean="0">
              <a:solidFill>
                <a:srgbClr val="FF0000"/>
              </a:solidFill>
            </a:endParaRPr>
          </a:p>
          <a:p>
            <a:pPr marL="0" indent="0" algn="ctr">
              <a:buNone/>
            </a:pPr>
            <a:r>
              <a:rPr lang="en-GB" sz="8000" dirty="0" smtClean="0">
                <a:solidFill>
                  <a:srgbClr val="FF0000"/>
                </a:solidFill>
              </a:rPr>
              <a:t>‘The Eighties</a:t>
            </a:r>
            <a:r>
              <a:rPr lang="en-GB" sz="5400" dirty="0" smtClean="0">
                <a:solidFill>
                  <a:srgbClr val="FF0000"/>
                </a:solidFill>
              </a:rPr>
              <a:t>’</a:t>
            </a:r>
          </a:p>
          <a:p>
            <a:pPr marL="0" indent="0">
              <a:buNone/>
            </a:pPr>
            <a:endParaRPr lang="en-GB" dirty="0" smtClean="0"/>
          </a:p>
          <a:p>
            <a:pPr marL="0" indent="0" algn="ctr">
              <a:buNone/>
            </a:pPr>
            <a:r>
              <a:rPr lang="en-GB" sz="8000" b="1" dirty="0" smtClean="0">
                <a:solidFill>
                  <a:srgbClr val="FF0000"/>
                </a:solidFill>
                <a:effectLst>
                  <a:outerShdw blurRad="38100" dist="38100" dir="2700000" algn="tl">
                    <a:srgbClr val="000000">
                      <a:alpha val="43137"/>
                    </a:srgbClr>
                  </a:outerShdw>
                </a:effectLst>
              </a:rPr>
              <a:t>‘Thatcherism’</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560990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5181600"/>
            <a:ext cx="10515600" cy="153988"/>
          </a:xfrm>
        </p:spPr>
        <p:txBody>
          <a:bodyPr>
            <a:normAutofit fontScale="90000"/>
          </a:bodyPr>
          <a:lstStyle/>
          <a:p>
            <a:pPr algn="ctr"/>
            <a:r>
              <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rPr>
              <a:t/>
            </a:r>
            <a:br>
              <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rPr>
            </a:br>
            <a:r>
              <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rPr>
              <a:t>Explain WHY you love/hate [delete as appropriate] Thatcher and/or Reagan</a:t>
            </a:r>
            <a:endParaRPr lang="en-GB" dirty="0"/>
          </a:p>
        </p:txBody>
      </p:sp>
      <p:sp>
        <p:nvSpPr>
          <p:cNvPr id="3" name="Content Placeholder 2"/>
          <p:cNvSpPr>
            <a:spLocks noGrp="1"/>
          </p:cNvSpPr>
          <p:nvPr>
            <p:ph idx="1"/>
          </p:nvPr>
        </p:nvSpPr>
        <p:spPr>
          <a:xfrm>
            <a:off x="889000" y="377825"/>
            <a:ext cx="10515600" cy="4351338"/>
          </a:xfrm>
        </p:spPr>
        <p:txBody>
          <a:bodyPr>
            <a:normAutofit fontScale="62500" lnSpcReduction="20000"/>
          </a:bodyPr>
          <a:lstStyle/>
          <a:p>
            <a:pPr marL="0" indent="0">
              <a:buNone/>
            </a:pPr>
            <a:r>
              <a:rPr lang="en-GB" b="1" u="sng" dirty="0" smtClean="0"/>
              <a:t>AIM(S</a:t>
            </a:r>
            <a:r>
              <a:rPr lang="en-GB" b="1" u="sng" dirty="0"/>
              <a:t>)</a:t>
            </a:r>
            <a:endParaRPr lang="en-GB" dirty="0"/>
          </a:p>
          <a:p>
            <a:pPr lvl="0"/>
            <a:r>
              <a:rPr lang="en-GB" dirty="0"/>
              <a:t>To familiarise students with key themes, events, debates and ideas which characterise the history of Britain and the United States during the 1980s.</a:t>
            </a:r>
          </a:p>
          <a:p>
            <a:pPr lvl="0"/>
            <a:r>
              <a:rPr lang="en-GB" dirty="0"/>
              <a:t>To familiarise students with the political, social, economic and cultural dimensions of ‘Thatcherism,’ ‘</a:t>
            </a:r>
            <a:r>
              <a:rPr lang="en-GB" dirty="0" err="1"/>
              <a:t>Reaganism</a:t>
            </a:r>
            <a:r>
              <a:rPr lang="en-GB" dirty="0"/>
              <a:t>’ and ‘Neoliberalism</a:t>
            </a:r>
            <a:r>
              <a:rPr lang="en-GB" dirty="0" smtClean="0"/>
              <a:t>’.</a:t>
            </a:r>
            <a:r>
              <a:rPr lang="en-GB" b="1" dirty="0"/>
              <a:t> </a:t>
            </a:r>
            <a:endParaRPr lang="en-GB" dirty="0"/>
          </a:p>
          <a:p>
            <a:pPr marL="0" lvl="0" indent="0">
              <a:buNone/>
            </a:pPr>
            <a:endParaRPr lang="en-GB" b="1" u="sng" dirty="0"/>
          </a:p>
          <a:p>
            <a:pPr marL="0" lvl="0" indent="0">
              <a:buNone/>
            </a:pPr>
            <a:r>
              <a:rPr lang="en-GB" b="1" u="sng" dirty="0" smtClean="0"/>
              <a:t>LEARNING OUTCOMES</a:t>
            </a:r>
            <a:endParaRPr lang="en-GB" dirty="0"/>
          </a:p>
          <a:p>
            <a:pPr marL="0" lvl="0" indent="0">
              <a:buNone/>
            </a:pPr>
            <a:r>
              <a:rPr lang="en-GB" dirty="0" smtClean="0"/>
              <a:t>Upon </a:t>
            </a:r>
            <a:r>
              <a:rPr lang="en-GB" dirty="0"/>
              <a:t>the successful completion of this module, students should be able to:</a:t>
            </a:r>
          </a:p>
          <a:p>
            <a:pPr lvl="0"/>
            <a:r>
              <a:rPr lang="en-GB" dirty="0"/>
              <a:t>demonstrate a sophisticated knowledge of the politics and culture of Britain and the United States during the 1980s;</a:t>
            </a:r>
          </a:p>
          <a:p>
            <a:pPr lvl="0"/>
            <a:r>
              <a:rPr lang="en-GB" dirty="0"/>
              <a:t>explain and define the key tenets of the political ideologies of Margaret Thatcher and Ronald Reagan;</a:t>
            </a:r>
          </a:p>
          <a:p>
            <a:pPr lvl="0"/>
            <a:r>
              <a:rPr lang="en-GB" dirty="0"/>
              <a:t>understand the profound impact of the economic and social reforms undertaken by the Thatcher and Reagan governments;</a:t>
            </a:r>
          </a:p>
          <a:p>
            <a:pPr lvl="0"/>
            <a:r>
              <a:rPr lang="en-GB" dirty="0"/>
              <a:t>critically analyse social, political and cultural resistance to Thatcher and Reagan’s political regimes.</a:t>
            </a:r>
          </a:p>
          <a:p>
            <a:endParaRPr lang="en-GB" dirty="0"/>
          </a:p>
        </p:txBody>
      </p:sp>
    </p:spTree>
    <p:extLst>
      <p:ext uri="{BB962C8B-B14F-4D97-AF65-F5344CB8AC3E}">
        <p14:creationId xmlns:p14="http://schemas.microsoft.com/office/powerpoint/2010/main" val="673059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effectLst>
                  <a:outerShdw blurRad="38100" dist="38100" dir="2700000" algn="tl">
                    <a:srgbClr val="000000">
                      <a:alpha val="43137"/>
                    </a:srgbClr>
                  </a:outerShdw>
                </a:effectLst>
              </a:rPr>
              <a:t>Unpicking the 1980s</a:t>
            </a:r>
            <a:endParaRPr lang="en-GB" dirty="0"/>
          </a:p>
        </p:txBody>
      </p:sp>
      <p:sp>
        <p:nvSpPr>
          <p:cNvPr id="3" name="Content Placeholder 2"/>
          <p:cNvSpPr>
            <a:spLocks noGrp="1"/>
          </p:cNvSpPr>
          <p:nvPr>
            <p:ph idx="1"/>
          </p:nvPr>
        </p:nvSpPr>
        <p:spPr>
          <a:xfrm>
            <a:off x="838200" y="722086"/>
            <a:ext cx="10515600" cy="5664200"/>
          </a:xfrm>
        </p:spPr>
        <p:txBody>
          <a:bodyPr>
            <a:normAutofit lnSpcReduction="10000"/>
          </a:bodyPr>
          <a:lstStyle/>
          <a:p>
            <a:pPr marL="0" indent="0" algn="ctr">
              <a:buNone/>
            </a:pPr>
            <a:endParaRPr lang="en-GB" sz="5400" dirty="0" smtClean="0">
              <a:solidFill>
                <a:srgbClr val="FF0000"/>
              </a:solidFill>
            </a:endParaRPr>
          </a:p>
          <a:p>
            <a:pPr marL="0" indent="0" algn="ctr">
              <a:buNone/>
            </a:pPr>
            <a:r>
              <a:rPr lang="en-GB" sz="8000" dirty="0" smtClean="0">
                <a:solidFill>
                  <a:srgbClr val="FF0000"/>
                </a:solidFill>
              </a:rPr>
              <a:t>‘The Long Eighties</a:t>
            </a:r>
            <a:r>
              <a:rPr lang="en-GB" sz="7800" dirty="0" smtClean="0">
                <a:solidFill>
                  <a:srgbClr val="FF0000"/>
                </a:solidFill>
              </a:rPr>
              <a:t>’</a:t>
            </a:r>
          </a:p>
          <a:p>
            <a:pPr marL="0" indent="0">
              <a:buNone/>
            </a:pPr>
            <a:endParaRPr lang="en-GB" dirty="0" smtClean="0"/>
          </a:p>
          <a:p>
            <a:pPr marL="0" indent="0">
              <a:buNone/>
            </a:pPr>
            <a:r>
              <a:rPr lang="en-GB" dirty="0" smtClean="0"/>
              <a:t>1979–1992: from election of Thatcher in UK to election of Clinton in </a:t>
            </a:r>
            <a:r>
              <a:rPr lang="en-GB" dirty="0" smtClean="0"/>
              <a:t>US</a:t>
            </a:r>
          </a:p>
          <a:p>
            <a:pPr marL="0" indent="0">
              <a:buNone/>
            </a:pPr>
            <a:r>
              <a:rPr lang="en-GB" dirty="0" smtClean="0"/>
              <a:t>1979–1997: from election of Thatcher to election of New Labour</a:t>
            </a:r>
            <a:endParaRPr lang="en-GB" dirty="0" smtClean="0"/>
          </a:p>
          <a:p>
            <a:pPr marL="0" indent="0">
              <a:buNone/>
            </a:pPr>
            <a:endParaRPr lang="en-GB" dirty="0"/>
          </a:p>
          <a:p>
            <a:pPr marL="0" indent="0">
              <a:buNone/>
            </a:pPr>
            <a:r>
              <a:rPr lang="en-GB" i="1" dirty="0" smtClean="0"/>
              <a:t>‘Prehistory’</a:t>
            </a:r>
          </a:p>
          <a:p>
            <a:pPr marL="0" indent="0">
              <a:buNone/>
            </a:pPr>
            <a:r>
              <a:rPr lang="en-GB" dirty="0" smtClean="0"/>
              <a:t>1975: Thatcher elected leader of UK Conservative Party</a:t>
            </a:r>
          </a:p>
          <a:p>
            <a:pPr marL="0" indent="0">
              <a:buNone/>
            </a:pPr>
            <a:r>
              <a:rPr lang="en-GB" dirty="0" smtClean="0"/>
              <a:t>1976: Reagan comes respectable second in US Republican presidential primaries</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19682785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5000" y="481806"/>
            <a:ext cx="10515600" cy="1325563"/>
          </a:xfrm>
        </p:spPr>
        <p:txBody>
          <a:bodyPr/>
          <a:lstStyle/>
          <a:p>
            <a:r>
              <a:rPr lang="en-GB" b="1" dirty="0" smtClean="0">
                <a:solidFill>
                  <a:srgbClr val="FF0000"/>
                </a:solidFill>
                <a:effectLst>
                  <a:outerShdw blurRad="38100" dist="38100" dir="2700000" algn="tl">
                    <a:srgbClr val="000000">
                      <a:alpha val="43137"/>
                    </a:srgbClr>
                  </a:outerShdw>
                </a:effectLst>
              </a:rPr>
              <a:t>Unpicking the 1980s</a:t>
            </a:r>
            <a:endParaRPr lang="en-GB" dirty="0"/>
          </a:p>
        </p:txBody>
      </p:sp>
      <p:sp>
        <p:nvSpPr>
          <p:cNvPr id="4" name="Content Placeholder 3"/>
          <p:cNvSpPr>
            <a:spLocks noGrp="1"/>
          </p:cNvSpPr>
          <p:nvPr>
            <p:ph idx="1"/>
          </p:nvPr>
        </p:nvSpPr>
        <p:spPr/>
        <p:txBody>
          <a:bodyPr/>
          <a:lstStyle/>
          <a:p>
            <a:endParaRPr lang="en-GB" dirty="0"/>
          </a:p>
        </p:txBody>
      </p:sp>
      <p:pic>
        <p:nvPicPr>
          <p:cNvPr id="5" name="Picture 4"/>
          <p:cNvPicPr>
            <a:picLocks noChangeAspect="1"/>
          </p:cNvPicPr>
          <p:nvPr/>
        </p:nvPicPr>
        <p:blipFill rotWithShape="1">
          <a:blip r:embed="rId3"/>
          <a:srcRect l="59272" t="20190" r="3333" b="6233"/>
          <a:stretch/>
        </p:blipFill>
        <p:spPr>
          <a:xfrm>
            <a:off x="0" y="-38118"/>
            <a:ext cx="4584700" cy="6934518"/>
          </a:xfrm>
          <a:prstGeom prst="rect">
            <a:avLst/>
          </a:prstGeom>
        </p:spPr>
      </p:pic>
      <p:pic>
        <p:nvPicPr>
          <p:cNvPr id="6" name="Picture 5"/>
          <p:cNvPicPr>
            <a:picLocks noChangeAspect="1"/>
          </p:cNvPicPr>
          <p:nvPr/>
        </p:nvPicPr>
        <p:blipFill rotWithShape="1">
          <a:blip r:embed="rId4"/>
          <a:srcRect l="63646" t="18256" r="3542" b="5149"/>
          <a:stretch/>
        </p:blipFill>
        <p:spPr>
          <a:xfrm>
            <a:off x="4584700" y="-38118"/>
            <a:ext cx="3864312" cy="6934518"/>
          </a:xfrm>
          <a:prstGeom prst="rect">
            <a:avLst/>
          </a:prstGeom>
        </p:spPr>
      </p:pic>
      <p:pic>
        <p:nvPicPr>
          <p:cNvPr id="7" name="Picture 6"/>
          <p:cNvPicPr>
            <a:picLocks noChangeAspect="1"/>
          </p:cNvPicPr>
          <p:nvPr/>
        </p:nvPicPr>
        <p:blipFill rotWithShape="1">
          <a:blip r:embed="rId5"/>
          <a:srcRect l="63645" t="13956" r="3334" b="6504"/>
          <a:stretch/>
        </p:blipFill>
        <p:spPr>
          <a:xfrm>
            <a:off x="8445500" y="-41125"/>
            <a:ext cx="3746500" cy="6937525"/>
          </a:xfrm>
          <a:prstGeom prst="rect">
            <a:avLst/>
          </a:prstGeom>
        </p:spPr>
      </p:pic>
    </p:spTree>
    <p:extLst>
      <p:ext uri="{BB962C8B-B14F-4D97-AF65-F5344CB8AC3E}">
        <p14:creationId xmlns:p14="http://schemas.microsoft.com/office/powerpoint/2010/main" val="62285219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graphicFrame>
        <p:nvGraphicFramePr>
          <p:cNvPr id="7" name="Table 6"/>
          <p:cNvGraphicFramePr>
            <a:graphicFrameLocks noGrp="1"/>
          </p:cNvGraphicFramePr>
          <p:nvPr>
            <p:extLst>
              <p:ext uri="{D42A27DB-BD31-4B8C-83A1-F6EECF244321}">
                <p14:modId xmlns:p14="http://schemas.microsoft.com/office/powerpoint/2010/main" val="420066089"/>
              </p:ext>
            </p:extLst>
          </p:nvPr>
        </p:nvGraphicFramePr>
        <p:xfrm>
          <a:off x="0" y="2103120"/>
          <a:ext cx="7044640" cy="4754880"/>
        </p:xfrm>
        <a:graphic>
          <a:graphicData uri="http://schemas.openxmlformats.org/drawingml/2006/table">
            <a:tbl>
              <a:tblPr firstRow="1" bandRow="1">
                <a:tableStyleId>{073A0DAA-6AF3-43AB-8588-CEC1D06C72B9}</a:tableStyleId>
              </a:tblPr>
              <a:tblGrid>
                <a:gridCol w="1474529">
                  <a:extLst>
                    <a:ext uri="{9D8B030D-6E8A-4147-A177-3AD203B41FA5}">
                      <a16:colId xmlns:a16="http://schemas.microsoft.com/office/drawing/2014/main" val="20000"/>
                    </a:ext>
                  </a:extLst>
                </a:gridCol>
                <a:gridCol w="2047791">
                  <a:extLst>
                    <a:ext uri="{9D8B030D-6E8A-4147-A177-3AD203B41FA5}">
                      <a16:colId xmlns:a16="http://schemas.microsoft.com/office/drawing/2014/main" val="20001"/>
                    </a:ext>
                  </a:extLst>
                </a:gridCol>
                <a:gridCol w="1761160">
                  <a:extLst>
                    <a:ext uri="{9D8B030D-6E8A-4147-A177-3AD203B41FA5}">
                      <a16:colId xmlns:a16="http://schemas.microsoft.com/office/drawing/2014/main" val="20002"/>
                    </a:ext>
                  </a:extLst>
                </a:gridCol>
                <a:gridCol w="1761160">
                  <a:extLst>
                    <a:ext uri="{9D8B030D-6E8A-4147-A177-3AD203B41FA5}">
                      <a16:colId xmlns:a16="http://schemas.microsoft.com/office/drawing/2014/main" val="20003"/>
                    </a:ext>
                  </a:extLst>
                </a:gridCol>
              </a:tblGrid>
              <a:tr h="509613">
                <a:tc>
                  <a:txBody>
                    <a:bodyPr/>
                    <a:lstStyle/>
                    <a:p>
                      <a:pPr algn="ctr"/>
                      <a:r>
                        <a:rPr lang="en-GB" u="sng" dirty="0" smtClean="0">
                          <a:solidFill>
                            <a:schemeClr val="tx1"/>
                          </a:solidFill>
                        </a:rPr>
                        <a:t>Year</a:t>
                      </a:r>
                      <a:endParaRPr lang="en-GB" u="sng" dirty="0">
                        <a:solidFill>
                          <a:schemeClr val="tx1"/>
                        </a:solidFill>
                      </a:endParaRPr>
                    </a:p>
                  </a:txBody>
                  <a:tcPr>
                    <a:solidFill>
                      <a:schemeClr val="bg1"/>
                    </a:solidFill>
                  </a:tcPr>
                </a:tc>
                <a:tc>
                  <a:txBody>
                    <a:bodyPr/>
                    <a:lstStyle/>
                    <a:p>
                      <a:pPr algn="ctr"/>
                      <a:r>
                        <a:rPr lang="en-GB" u="sng" dirty="0" smtClean="0">
                          <a:solidFill>
                            <a:schemeClr val="tx1"/>
                          </a:solidFill>
                        </a:rPr>
                        <a:t>President</a:t>
                      </a:r>
                    </a:p>
                    <a:p>
                      <a:pPr algn="ctr"/>
                      <a:r>
                        <a:rPr lang="en-GB" u="none" dirty="0" smtClean="0">
                          <a:solidFill>
                            <a:schemeClr val="tx1"/>
                          </a:solidFill>
                        </a:rPr>
                        <a:t>(Executive)</a:t>
                      </a:r>
                      <a:endParaRPr lang="en-GB" u="none" dirty="0">
                        <a:solidFill>
                          <a:schemeClr val="tx1"/>
                        </a:solidFill>
                      </a:endParaRPr>
                    </a:p>
                  </a:txBody>
                  <a:tcPr>
                    <a:solidFill>
                      <a:schemeClr val="bg1"/>
                    </a:solidFill>
                  </a:tcPr>
                </a:tc>
                <a:tc>
                  <a:txBody>
                    <a:bodyPr/>
                    <a:lstStyle/>
                    <a:p>
                      <a:pPr algn="ctr"/>
                      <a:r>
                        <a:rPr lang="en-GB" u="sng" dirty="0" smtClean="0">
                          <a:solidFill>
                            <a:schemeClr val="tx1"/>
                          </a:solidFill>
                        </a:rPr>
                        <a:t>Senate</a:t>
                      </a:r>
                    </a:p>
                    <a:p>
                      <a:pPr algn="ctr"/>
                      <a:r>
                        <a:rPr lang="en-GB" u="sng" dirty="0" smtClean="0">
                          <a:solidFill>
                            <a:schemeClr val="tx1"/>
                          </a:solidFill>
                        </a:rPr>
                        <a:t>(Legislature)</a:t>
                      </a:r>
                      <a:endParaRPr lang="en-GB" u="sng" dirty="0">
                        <a:solidFill>
                          <a:schemeClr val="tx1"/>
                        </a:solidFill>
                      </a:endParaRPr>
                    </a:p>
                  </a:txBody>
                  <a:tcPr>
                    <a:solidFill>
                      <a:schemeClr val="bg1"/>
                    </a:solidFill>
                  </a:tcPr>
                </a:tc>
                <a:tc>
                  <a:txBody>
                    <a:bodyPr/>
                    <a:lstStyle/>
                    <a:p>
                      <a:pPr algn="ctr"/>
                      <a:r>
                        <a:rPr lang="en-GB" u="sng" dirty="0" smtClean="0">
                          <a:solidFill>
                            <a:schemeClr val="tx1"/>
                          </a:solidFill>
                        </a:rPr>
                        <a:t>House</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u="sng" dirty="0" smtClean="0">
                          <a:solidFill>
                            <a:schemeClr val="tx1"/>
                          </a:solidFill>
                        </a:rPr>
                        <a:t>(Legislature)</a:t>
                      </a:r>
                    </a:p>
                    <a:p>
                      <a:pPr algn="ctr"/>
                      <a:endParaRPr lang="en-GB" u="sng" dirty="0">
                        <a:solidFill>
                          <a:schemeClr val="tx1"/>
                        </a:solidFill>
                      </a:endParaRPr>
                    </a:p>
                  </a:txBody>
                  <a:tcPr>
                    <a:solidFill>
                      <a:schemeClr val="bg1"/>
                    </a:solidFill>
                  </a:tcPr>
                </a:tc>
                <a:extLst>
                  <a:ext uri="{0D108BD9-81ED-4DB2-BD59-A6C34878D82A}">
                    <a16:rowId xmlns:a16="http://schemas.microsoft.com/office/drawing/2014/main" val="10000"/>
                  </a:ext>
                </a:extLst>
              </a:tr>
              <a:tr h="528898">
                <a:tc>
                  <a:txBody>
                    <a:bodyPr/>
                    <a:lstStyle/>
                    <a:p>
                      <a:pPr algn="ctr"/>
                      <a:r>
                        <a:rPr lang="en-GB" dirty="0" smtClean="0">
                          <a:solidFill>
                            <a:schemeClr val="tx1"/>
                          </a:solidFill>
                        </a:rPr>
                        <a:t>1979</a:t>
                      </a:r>
                      <a:endParaRPr lang="en-GB" dirty="0">
                        <a:solidFill>
                          <a:schemeClr val="tx1"/>
                        </a:solidFill>
                      </a:endParaRPr>
                    </a:p>
                  </a:txBody>
                  <a:tcPr>
                    <a:solidFill>
                      <a:schemeClr val="bg1"/>
                    </a:solidFill>
                  </a:tcPr>
                </a:tc>
                <a:tc>
                  <a:txBody>
                    <a:bodyPr/>
                    <a:lstStyle/>
                    <a:p>
                      <a:pPr algn="ctr"/>
                      <a:r>
                        <a:rPr lang="en-GB" dirty="0" smtClean="0">
                          <a:solidFill>
                            <a:schemeClr val="bg1"/>
                          </a:solidFill>
                        </a:rPr>
                        <a:t>Carter</a:t>
                      </a:r>
                      <a:endParaRPr lang="en-GB" dirty="0">
                        <a:solidFill>
                          <a:schemeClr val="bg1"/>
                        </a:solidFill>
                      </a:endParaRPr>
                    </a:p>
                  </a:txBody>
                  <a:tcPr>
                    <a:solidFill>
                      <a:schemeClr val="tx2"/>
                    </a:solidFill>
                  </a:tcPr>
                </a:tc>
                <a:tc>
                  <a:txBody>
                    <a:bodyPr/>
                    <a:lstStyle/>
                    <a:p>
                      <a:pPr algn="ctr"/>
                      <a:r>
                        <a:rPr lang="en-GB" dirty="0" smtClean="0">
                          <a:solidFill>
                            <a:schemeClr val="bg1"/>
                          </a:solidFill>
                        </a:rPr>
                        <a:t>Democrat-controlled</a:t>
                      </a:r>
                      <a:endParaRPr lang="en-GB" dirty="0">
                        <a:solidFill>
                          <a:schemeClr val="bg1"/>
                        </a:solidFill>
                      </a:endParaRPr>
                    </a:p>
                  </a:txBody>
                  <a:tcPr>
                    <a:solidFill>
                      <a:schemeClr val="tx2"/>
                    </a:solidFill>
                  </a:tcPr>
                </a:tc>
                <a:tc>
                  <a:txBody>
                    <a:bodyPr/>
                    <a:lstStyle/>
                    <a:p>
                      <a:pPr algn="ctr"/>
                      <a:r>
                        <a:rPr lang="en-GB" dirty="0" smtClean="0">
                          <a:solidFill>
                            <a:schemeClr val="bg1"/>
                          </a:solidFill>
                        </a:rPr>
                        <a:t>Democrat-controlled</a:t>
                      </a:r>
                      <a:endParaRPr lang="en-GB" dirty="0">
                        <a:solidFill>
                          <a:schemeClr val="bg1"/>
                        </a:solidFill>
                      </a:endParaRPr>
                    </a:p>
                  </a:txBody>
                  <a:tcPr>
                    <a:solidFill>
                      <a:schemeClr val="tx2"/>
                    </a:solidFill>
                  </a:tcPr>
                </a:tc>
                <a:extLst>
                  <a:ext uri="{0D108BD9-81ED-4DB2-BD59-A6C34878D82A}">
                    <a16:rowId xmlns:a16="http://schemas.microsoft.com/office/drawing/2014/main" val="10001"/>
                  </a:ext>
                </a:extLst>
              </a:tr>
              <a:tr h="528898">
                <a:tc>
                  <a:txBody>
                    <a:bodyPr/>
                    <a:lstStyle/>
                    <a:p>
                      <a:pPr algn="ctr"/>
                      <a:r>
                        <a:rPr lang="en-GB" dirty="0" smtClean="0">
                          <a:solidFill>
                            <a:schemeClr val="tx1"/>
                          </a:solidFill>
                        </a:rPr>
                        <a:t>1981</a:t>
                      </a:r>
                      <a:endParaRPr lang="en-GB" dirty="0">
                        <a:solidFill>
                          <a:schemeClr val="tx1"/>
                        </a:solidFill>
                      </a:endParaRPr>
                    </a:p>
                  </a:txBody>
                  <a:tcPr>
                    <a:solidFill>
                      <a:schemeClr val="bg1"/>
                    </a:solidFill>
                  </a:tcPr>
                </a:tc>
                <a:tc>
                  <a:txBody>
                    <a:bodyPr/>
                    <a:lstStyle/>
                    <a:p>
                      <a:pPr algn="ctr"/>
                      <a:r>
                        <a:rPr lang="en-GB" dirty="0" smtClean="0">
                          <a:solidFill>
                            <a:schemeClr val="bg1"/>
                          </a:solidFill>
                        </a:rPr>
                        <a:t>Reagan</a:t>
                      </a:r>
                      <a:endParaRPr lang="en-GB" dirty="0">
                        <a:solidFill>
                          <a:schemeClr val="bg1"/>
                        </a:solidFill>
                      </a:endParaRP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Republican-controlled</a:t>
                      </a:r>
                    </a:p>
                  </a:txBody>
                  <a:tcPr>
                    <a:solidFill>
                      <a:srgbClr val="FF0000"/>
                    </a:solidFill>
                  </a:tcPr>
                </a:tc>
                <a:extLst>
                  <a:ext uri="{0D108BD9-81ED-4DB2-BD59-A6C34878D82A}">
                    <a16:rowId xmlns:a16="http://schemas.microsoft.com/office/drawing/2014/main" val="10002"/>
                  </a:ext>
                </a:extLst>
              </a:tr>
              <a:tr h="528898">
                <a:tc>
                  <a:txBody>
                    <a:bodyPr/>
                    <a:lstStyle/>
                    <a:p>
                      <a:pPr algn="ctr"/>
                      <a:r>
                        <a:rPr lang="en-GB" dirty="0" smtClean="0">
                          <a:solidFill>
                            <a:schemeClr val="tx1"/>
                          </a:solidFill>
                        </a:rPr>
                        <a:t>1983</a:t>
                      </a:r>
                      <a:endParaRPr lang="en-GB" dirty="0">
                        <a:solidFill>
                          <a:schemeClr val="tx1"/>
                        </a:solidFill>
                      </a:endParaRPr>
                    </a:p>
                  </a:txBody>
                  <a:tcPr>
                    <a:solidFill>
                      <a:schemeClr val="bg1"/>
                    </a:solidFill>
                  </a:tcPr>
                </a:tc>
                <a:tc>
                  <a:txBody>
                    <a:bodyPr/>
                    <a:lstStyle/>
                    <a:p>
                      <a:pPr algn="ctr"/>
                      <a:r>
                        <a:rPr lang="en-GB" dirty="0" smtClean="0">
                          <a:solidFill>
                            <a:schemeClr val="bg1"/>
                          </a:solidFill>
                        </a:rPr>
                        <a:t>Reagan</a:t>
                      </a:r>
                      <a:endParaRPr lang="en-GB" dirty="0">
                        <a:solidFill>
                          <a:schemeClr val="bg1"/>
                        </a:solidFill>
                      </a:endParaRP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Republican-controlled</a:t>
                      </a:r>
                    </a:p>
                  </a:txBody>
                  <a:tcPr>
                    <a:solidFill>
                      <a:srgbClr val="FF0000"/>
                    </a:solidFill>
                  </a:tcPr>
                </a:tc>
                <a:extLst>
                  <a:ext uri="{0D108BD9-81ED-4DB2-BD59-A6C34878D82A}">
                    <a16:rowId xmlns:a16="http://schemas.microsoft.com/office/drawing/2014/main" val="10003"/>
                  </a:ext>
                </a:extLst>
              </a:tr>
              <a:tr h="528898">
                <a:tc>
                  <a:txBody>
                    <a:bodyPr/>
                    <a:lstStyle/>
                    <a:p>
                      <a:pPr algn="ctr"/>
                      <a:r>
                        <a:rPr lang="en-GB" dirty="0" smtClean="0">
                          <a:solidFill>
                            <a:schemeClr val="tx1"/>
                          </a:solidFill>
                        </a:rPr>
                        <a:t>1985</a:t>
                      </a:r>
                      <a:endParaRPr lang="en-GB" dirty="0">
                        <a:solidFill>
                          <a:schemeClr val="tx1"/>
                        </a:solidFill>
                      </a:endParaRPr>
                    </a:p>
                  </a:txBody>
                  <a:tcPr>
                    <a:solidFill>
                      <a:schemeClr val="bg1"/>
                    </a:solidFill>
                  </a:tcPr>
                </a:tc>
                <a:tc>
                  <a:txBody>
                    <a:bodyPr/>
                    <a:lstStyle/>
                    <a:p>
                      <a:pPr algn="ctr"/>
                      <a:r>
                        <a:rPr lang="en-GB" dirty="0" smtClean="0">
                          <a:solidFill>
                            <a:schemeClr val="bg1"/>
                          </a:solidFill>
                        </a:rPr>
                        <a:t>Reagan</a:t>
                      </a:r>
                      <a:endParaRPr lang="en-GB" dirty="0">
                        <a:solidFill>
                          <a:schemeClr val="bg1"/>
                        </a:solidFill>
                      </a:endParaRP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Republican-controlled</a:t>
                      </a:r>
                    </a:p>
                  </a:txBody>
                  <a:tcPr>
                    <a:solidFill>
                      <a:srgbClr val="FF0000"/>
                    </a:solidFill>
                  </a:tcPr>
                </a:tc>
                <a:extLst>
                  <a:ext uri="{0D108BD9-81ED-4DB2-BD59-A6C34878D82A}">
                    <a16:rowId xmlns:a16="http://schemas.microsoft.com/office/drawing/2014/main" val="10004"/>
                  </a:ext>
                </a:extLst>
              </a:tr>
              <a:tr h="528898">
                <a:tc>
                  <a:txBody>
                    <a:bodyPr/>
                    <a:lstStyle/>
                    <a:p>
                      <a:pPr algn="ctr"/>
                      <a:r>
                        <a:rPr lang="en-GB" dirty="0" smtClean="0">
                          <a:solidFill>
                            <a:schemeClr val="tx1"/>
                          </a:solidFill>
                        </a:rPr>
                        <a:t>1987</a:t>
                      </a:r>
                      <a:endParaRPr lang="en-GB" dirty="0">
                        <a:solidFill>
                          <a:schemeClr val="tx1"/>
                        </a:solidFill>
                      </a:endParaRPr>
                    </a:p>
                  </a:txBody>
                  <a:tcPr>
                    <a:solidFill>
                      <a:schemeClr val="bg1"/>
                    </a:solidFill>
                  </a:tcPr>
                </a:tc>
                <a:tc>
                  <a:txBody>
                    <a:bodyPr/>
                    <a:lstStyle/>
                    <a:p>
                      <a:pPr algn="ctr"/>
                      <a:r>
                        <a:rPr lang="en-GB" dirty="0" smtClean="0">
                          <a:solidFill>
                            <a:schemeClr val="bg1"/>
                          </a:solidFill>
                        </a:rPr>
                        <a:t>Reagan</a:t>
                      </a:r>
                      <a:endParaRPr lang="en-GB" dirty="0">
                        <a:solidFill>
                          <a:schemeClr val="bg1"/>
                        </a:solidFill>
                      </a:endParaRP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Democrat-controlled</a:t>
                      </a:r>
                    </a:p>
                  </a:txBody>
                  <a:tcPr>
                    <a:solidFill>
                      <a:schemeClr val="tx2"/>
                    </a:solidFill>
                  </a:tcPr>
                </a:tc>
                <a:extLst>
                  <a:ext uri="{0D108BD9-81ED-4DB2-BD59-A6C34878D82A}">
                    <a16:rowId xmlns:a16="http://schemas.microsoft.com/office/drawing/2014/main" val="10005"/>
                  </a:ext>
                </a:extLst>
              </a:tr>
              <a:tr h="528898">
                <a:tc>
                  <a:txBody>
                    <a:bodyPr/>
                    <a:lstStyle/>
                    <a:p>
                      <a:pPr algn="ctr"/>
                      <a:r>
                        <a:rPr lang="en-GB" dirty="0" smtClean="0">
                          <a:solidFill>
                            <a:schemeClr val="tx1"/>
                          </a:solidFill>
                        </a:rPr>
                        <a:t>1989</a:t>
                      </a:r>
                      <a:endParaRPr lang="en-GB" dirty="0">
                        <a:solidFill>
                          <a:schemeClr val="tx1"/>
                        </a:solidFill>
                      </a:endParaRPr>
                    </a:p>
                  </a:txBody>
                  <a:tcPr>
                    <a:solidFill>
                      <a:schemeClr val="bg1"/>
                    </a:solidFill>
                  </a:tcPr>
                </a:tc>
                <a:tc>
                  <a:txBody>
                    <a:bodyPr/>
                    <a:lstStyle/>
                    <a:p>
                      <a:pPr algn="ctr"/>
                      <a:r>
                        <a:rPr lang="en-GB" dirty="0" smtClean="0">
                          <a:solidFill>
                            <a:schemeClr val="bg1"/>
                          </a:solidFill>
                        </a:rPr>
                        <a:t>Bush</a:t>
                      </a:r>
                      <a:endParaRPr lang="en-GB" dirty="0">
                        <a:solidFill>
                          <a:schemeClr val="bg1"/>
                        </a:solidFill>
                      </a:endParaRP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Democrat-controlled</a:t>
                      </a:r>
                      <a:endParaRPr lang="en-GB" dirty="0">
                        <a:solidFill>
                          <a:schemeClr val="bg1"/>
                        </a:solidFill>
                      </a:endParaRPr>
                    </a:p>
                  </a:txBody>
                  <a:tcPr>
                    <a:solidFill>
                      <a:schemeClr val="tx2"/>
                    </a:solidFill>
                  </a:tcPr>
                </a:tc>
                <a:extLst>
                  <a:ext uri="{0D108BD9-81ED-4DB2-BD59-A6C34878D82A}">
                    <a16:rowId xmlns:a16="http://schemas.microsoft.com/office/drawing/2014/main" val="10006"/>
                  </a:ext>
                </a:extLst>
              </a:tr>
            </a:tbl>
          </a:graphicData>
        </a:graphic>
      </p:graphicFrame>
      <p:pic>
        <p:nvPicPr>
          <p:cNvPr id="3" name="Picture 2"/>
          <p:cNvPicPr>
            <a:picLocks noChangeAspect="1"/>
          </p:cNvPicPr>
          <p:nvPr/>
        </p:nvPicPr>
        <p:blipFill>
          <a:blip r:embed="rId3"/>
          <a:stretch>
            <a:fillRect/>
          </a:stretch>
        </p:blipFill>
        <p:spPr>
          <a:xfrm>
            <a:off x="7044640" y="0"/>
            <a:ext cx="5147360" cy="4044354"/>
          </a:xfrm>
          <a:prstGeom prst="rect">
            <a:avLst/>
          </a:prstGeom>
        </p:spPr>
      </p:pic>
    </p:spTree>
    <p:extLst>
      <p:ext uri="{BB962C8B-B14F-4D97-AF65-F5344CB8AC3E}">
        <p14:creationId xmlns:p14="http://schemas.microsoft.com/office/powerpoint/2010/main" val="135491252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61563" t="28862" r="3333" b="8808"/>
          <a:stretch/>
        </p:blipFill>
        <p:spPr>
          <a:xfrm>
            <a:off x="0" y="0"/>
            <a:ext cx="5024230" cy="6858000"/>
          </a:xfrm>
          <a:prstGeom prst="rect">
            <a:avLst/>
          </a:prstGeom>
        </p:spPr>
      </p:pic>
      <p:pic>
        <p:nvPicPr>
          <p:cNvPr id="3" name="Picture 2"/>
          <p:cNvPicPr>
            <a:picLocks noChangeAspect="1"/>
          </p:cNvPicPr>
          <p:nvPr/>
        </p:nvPicPr>
        <p:blipFill rotWithShape="1">
          <a:blip r:embed="rId4"/>
          <a:srcRect l="61500" t="25474" r="3395" b="8672"/>
          <a:stretch/>
        </p:blipFill>
        <p:spPr>
          <a:xfrm>
            <a:off x="7429500" y="0"/>
            <a:ext cx="4762500" cy="6868175"/>
          </a:xfrm>
          <a:prstGeom prst="rect">
            <a:avLst/>
          </a:prstGeom>
        </p:spPr>
      </p:pic>
      <p:pic>
        <p:nvPicPr>
          <p:cNvPr id="1026" name="Picture 2" descr="UK General Election, 1983.sv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99081" y="3429000"/>
            <a:ext cx="2389290" cy="341058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UK General Election, 1979.sv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082974" y="153987"/>
            <a:ext cx="2205396" cy="3275013"/>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p:cNvCxnSpPr/>
          <p:nvPr/>
        </p:nvCxnSpPr>
        <p:spPr>
          <a:xfrm flipV="1">
            <a:off x="4432300" y="1981200"/>
            <a:ext cx="1130300" cy="12700"/>
          </a:xfrm>
          <a:prstGeom prst="straightConnector1">
            <a:avLst/>
          </a:prstGeom>
          <a:ln w="73025">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6921500" y="4889500"/>
            <a:ext cx="1295400" cy="25400"/>
          </a:xfrm>
          <a:prstGeom prst="straightConnector1">
            <a:avLst/>
          </a:prstGeom>
          <a:ln w="7302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558113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61147" t="25272" r="3228" b="10840"/>
          <a:stretch/>
        </p:blipFill>
        <p:spPr>
          <a:xfrm>
            <a:off x="-62794" y="0"/>
            <a:ext cx="4974589" cy="6858000"/>
          </a:xfrm>
          <a:prstGeom prst="rect">
            <a:avLst/>
          </a:prstGeom>
        </p:spPr>
      </p:pic>
      <p:pic>
        <p:nvPicPr>
          <p:cNvPr id="3" name="Picture 2"/>
          <p:cNvPicPr>
            <a:picLocks noChangeAspect="1"/>
          </p:cNvPicPr>
          <p:nvPr/>
        </p:nvPicPr>
        <p:blipFill rotWithShape="1">
          <a:blip r:embed="rId4"/>
          <a:srcRect l="58542" t="35366" r="3229" b="8130"/>
          <a:stretch/>
        </p:blipFill>
        <p:spPr>
          <a:xfrm>
            <a:off x="7355594" y="0"/>
            <a:ext cx="4836406" cy="5495317"/>
          </a:xfrm>
          <a:prstGeom prst="rect">
            <a:avLst/>
          </a:prstGeom>
        </p:spPr>
      </p:pic>
      <p:pic>
        <p:nvPicPr>
          <p:cNvPr id="2050" name="Picture 2" descr="UK General Election, 1992.sv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11795" y="3092502"/>
            <a:ext cx="2644775" cy="376549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UK General Election, 1987.sv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34853" y="0"/>
            <a:ext cx="2225566" cy="3168650"/>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Arrow Connector 7"/>
          <p:cNvCxnSpPr/>
          <p:nvPr/>
        </p:nvCxnSpPr>
        <p:spPr>
          <a:xfrm flipH="1">
            <a:off x="6610307" y="3067102"/>
            <a:ext cx="1650956" cy="770189"/>
          </a:xfrm>
          <a:prstGeom prst="straightConnector1">
            <a:avLst/>
          </a:prstGeom>
          <a:ln w="73025">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876619" y="1157036"/>
            <a:ext cx="1371182" cy="11364"/>
          </a:xfrm>
          <a:prstGeom prst="straightConnector1">
            <a:avLst/>
          </a:prstGeom>
          <a:ln w="7302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785297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59464" t="17770" r="3303" b="8014"/>
          <a:stretch/>
        </p:blipFill>
        <p:spPr>
          <a:xfrm>
            <a:off x="0" y="-97972"/>
            <a:ext cx="4539343" cy="6955972"/>
          </a:xfrm>
          <a:prstGeom prst="rect">
            <a:avLst/>
          </a:prstGeom>
        </p:spPr>
      </p:pic>
      <p:pic>
        <p:nvPicPr>
          <p:cNvPr id="5" name="Picture 4"/>
          <p:cNvPicPr>
            <a:picLocks noChangeAspect="1"/>
          </p:cNvPicPr>
          <p:nvPr/>
        </p:nvPicPr>
        <p:blipFill rotWithShape="1">
          <a:blip r:embed="rId4"/>
          <a:srcRect l="67343" t="14983" r="2544" b="44297"/>
          <a:stretch/>
        </p:blipFill>
        <p:spPr>
          <a:xfrm>
            <a:off x="4539343" y="-97972"/>
            <a:ext cx="5057875" cy="5257800"/>
          </a:xfrm>
          <a:prstGeom prst="rect">
            <a:avLst/>
          </a:prstGeom>
        </p:spPr>
      </p:pic>
      <p:pic>
        <p:nvPicPr>
          <p:cNvPr id="3074" name="Picture 2" descr="UK General Election, 1997.sv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93802" y="2565400"/>
            <a:ext cx="3014996" cy="429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008383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effectLst>
                  <a:outerShdw blurRad="38100" dist="38100" dir="2700000" algn="tl">
                    <a:srgbClr val="000000">
                      <a:alpha val="43137"/>
                    </a:srgbClr>
                  </a:outerShdw>
                </a:effectLst>
              </a:rPr>
              <a:t>Unpicking the 1980s</a:t>
            </a:r>
            <a:endParaRPr lang="en-GB" dirty="0"/>
          </a:p>
        </p:txBody>
      </p:sp>
      <p:sp>
        <p:nvSpPr>
          <p:cNvPr id="3" name="Content Placeholder 2"/>
          <p:cNvSpPr>
            <a:spLocks noGrp="1"/>
          </p:cNvSpPr>
          <p:nvPr>
            <p:ph idx="1"/>
          </p:nvPr>
        </p:nvSpPr>
        <p:spPr>
          <a:xfrm>
            <a:off x="838200" y="722086"/>
            <a:ext cx="10515600" cy="5664200"/>
          </a:xfrm>
        </p:spPr>
        <p:txBody>
          <a:bodyPr>
            <a:normAutofit/>
          </a:bodyPr>
          <a:lstStyle/>
          <a:p>
            <a:pPr marL="0" indent="0" algn="ctr">
              <a:buNone/>
            </a:pPr>
            <a:endParaRPr lang="en-GB" sz="5400" dirty="0" smtClean="0">
              <a:solidFill>
                <a:srgbClr val="FF0000"/>
              </a:solidFill>
            </a:endParaRPr>
          </a:p>
          <a:p>
            <a:pPr marL="0" indent="0" algn="ctr">
              <a:buNone/>
            </a:pPr>
            <a:r>
              <a:rPr lang="en-GB" sz="8000" dirty="0" smtClean="0">
                <a:solidFill>
                  <a:srgbClr val="FF0000"/>
                </a:solidFill>
              </a:rPr>
              <a:t>‘The Long Eighties</a:t>
            </a:r>
            <a:r>
              <a:rPr lang="en-GB" sz="7800" dirty="0" smtClean="0">
                <a:solidFill>
                  <a:srgbClr val="FF0000"/>
                </a:solidFill>
              </a:rPr>
              <a:t>’</a:t>
            </a:r>
          </a:p>
          <a:p>
            <a:pPr marL="0" indent="0">
              <a:buNone/>
            </a:pPr>
            <a:endParaRPr lang="en-GB" dirty="0" smtClean="0"/>
          </a:p>
          <a:p>
            <a:pPr marL="0" indent="0" algn="ctr">
              <a:buNone/>
            </a:pPr>
            <a:r>
              <a:rPr lang="en-GB" sz="4800" b="1" dirty="0" smtClean="0"/>
              <a:t>How influential do the Eighties remain today?</a:t>
            </a:r>
            <a:endParaRPr lang="en-GB" sz="4800" b="1" dirty="0" smtClean="0"/>
          </a:p>
          <a:p>
            <a:pPr marL="0" indent="0">
              <a:buNone/>
            </a:pPr>
            <a:endParaRPr lang="en-GB" dirty="0"/>
          </a:p>
        </p:txBody>
      </p:sp>
    </p:spTree>
    <p:extLst>
      <p:ext uri="{BB962C8B-B14F-4D97-AF65-F5344CB8AC3E}">
        <p14:creationId xmlns:p14="http://schemas.microsoft.com/office/powerpoint/2010/main" val="288819803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2515</TotalTime>
  <Words>1411</Words>
  <Application>Microsoft Office PowerPoint</Application>
  <PresentationFormat>Widescreen</PresentationFormat>
  <Paragraphs>194</Paragraphs>
  <Slides>23</Slides>
  <Notes>19</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Arial Black</vt:lpstr>
      <vt:lpstr>Calibri</vt:lpstr>
      <vt:lpstr>Calibri Light</vt:lpstr>
      <vt:lpstr>Times New Roman</vt:lpstr>
      <vt:lpstr>Office Theme</vt:lpstr>
      <vt:lpstr>HPHI5005/6005 How  Soon  Is  Then?  Thatcher, Reagan and the Legacies of the 1980s </vt:lpstr>
      <vt:lpstr>PowerPoint Presentation</vt:lpstr>
      <vt:lpstr>PowerPoint Presentation</vt:lpstr>
      <vt:lpstr>PowerPoint Presentation</vt:lpstr>
      <vt:lpstr>PowerPoint Presentation</vt:lpstr>
      <vt:lpstr>Unpicking the 1980s</vt:lpstr>
      <vt:lpstr>PowerPoint Presentation</vt:lpstr>
      <vt:lpstr>PowerPoint Presentation</vt:lpstr>
      <vt:lpstr>PowerPoint Presentation</vt:lpstr>
      <vt:lpstr>PowerPoint Presentation</vt:lpstr>
      <vt:lpstr>Unpicking the 1980s</vt:lpstr>
      <vt:lpstr>PowerPoint Presentation</vt:lpstr>
      <vt:lpstr>PowerPoint Presentation</vt:lpstr>
      <vt:lpstr>Unpicking the 1980s</vt:lpstr>
      <vt:lpstr>Unpicking the 1980s</vt:lpstr>
      <vt:lpstr> Explain WHY you love/hate [delete as appropriate] Thatcher and/or Reagan</vt:lpstr>
      <vt:lpstr>Unpicking the 1980s</vt:lpstr>
      <vt:lpstr>Unpicking the 1980s</vt:lpstr>
      <vt:lpstr>PowerPoint Presentation</vt:lpstr>
      <vt:lpstr>PowerPoint Presentation</vt:lpstr>
      <vt:lpstr>PowerPoint Presentation</vt:lpstr>
      <vt:lpstr>PowerPoint Presentation</vt:lpstr>
      <vt:lpstr>Unpicking the 1980s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HPHI5005/6005 How  Soon  Is  Then?   Thatcher, Reagan and the Legacies of the 1980s</dc:title>
  <dc:creator>Alexander Scott</dc:creator>
  <cp:lastModifiedBy>Alexander Scott</cp:lastModifiedBy>
  <cp:revision>22</cp:revision>
  <cp:lastPrinted>2019-02-07T10:14:46Z</cp:lastPrinted>
  <dcterms:created xsi:type="dcterms:W3CDTF">2019-01-15T13:52:57Z</dcterms:created>
  <dcterms:modified xsi:type="dcterms:W3CDTF">2020-11-10T19:33:25Z</dcterms:modified>
</cp:coreProperties>
</file>