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879245-B0A2-254A-AB12-03686153B116}" v="43" dt="2025-04-30T03:42:45.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94697"/>
  </p:normalViewPr>
  <p:slideViewPr>
    <p:cSldViewPr snapToGrid="0">
      <p:cViewPr varScale="1">
        <p:scale>
          <a:sx n="46" d="100"/>
          <a:sy n="46" d="100"/>
        </p:scale>
        <p:origin x="200" y="1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8B2F52-1874-F645-A5F4-B7F5BBBA4742}" type="datetimeFigureOut">
              <a:rPr lang="en-US" smtClean="0"/>
              <a:t>4/30/25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8DA9F-A524-8C45-B72B-8E502ABA2C2D}" type="slidenum">
              <a:rPr lang="en-US" smtClean="0"/>
              <a:t>‹#›</a:t>
            </a:fld>
            <a:endParaRPr lang="en-US"/>
          </a:p>
        </p:txBody>
      </p:sp>
    </p:spTree>
    <p:extLst>
      <p:ext uri="{BB962C8B-B14F-4D97-AF65-F5344CB8AC3E}">
        <p14:creationId xmlns:p14="http://schemas.microsoft.com/office/powerpoint/2010/main" val="3951969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B3FE4EE7-A786-29A9-5358-109A7DE70F1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789C6380-A8C8-6FC5-A059-17ED3AE957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100" name="Slide Number Placeholder 3">
            <a:extLst>
              <a:ext uri="{FF2B5EF4-FFF2-40B4-BE49-F238E27FC236}">
                <a16:creationId xmlns:a16="http://schemas.microsoft.com/office/drawing/2014/main" id="{C696E0CD-D9A8-2BD0-CBDD-DEE1A7287BD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9800">
                <a:solidFill>
                  <a:schemeClr val="tx1"/>
                </a:solidFill>
                <a:latin typeface="Arial" panose="020B0604020202020204" pitchFamily="34" charset="0"/>
              </a:defRPr>
            </a:lvl1pPr>
            <a:lvl2pPr marL="742950" indent="-285750">
              <a:defRPr sz="9800">
                <a:solidFill>
                  <a:schemeClr val="tx1"/>
                </a:solidFill>
                <a:latin typeface="Arial" panose="020B0604020202020204" pitchFamily="34" charset="0"/>
              </a:defRPr>
            </a:lvl2pPr>
            <a:lvl3pPr marL="1143000" indent="-228600">
              <a:defRPr sz="9800">
                <a:solidFill>
                  <a:schemeClr val="tx1"/>
                </a:solidFill>
                <a:latin typeface="Arial" panose="020B0604020202020204" pitchFamily="34" charset="0"/>
              </a:defRPr>
            </a:lvl3pPr>
            <a:lvl4pPr marL="1600200" indent="-228600">
              <a:defRPr sz="9800">
                <a:solidFill>
                  <a:schemeClr val="tx1"/>
                </a:solidFill>
                <a:latin typeface="Arial" panose="020B0604020202020204" pitchFamily="34" charset="0"/>
              </a:defRPr>
            </a:lvl4pPr>
            <a:lvl5pPr marL="2057400" indent="-228600">
              <a:defRPr sz="9800">
                <a:solidFill>
                  <a:schemeClr val="tx1"/>
                </a:solidFill>
                <a:latin typeface="Arial" panose="020B0604020202020204" pitchFamily="34" charset="0"/>
              </a:defRPr>
            </a:lvl5pPr>
            <a:lvl6pPr marL="2514600" indent="-228600" eaLnBrk="0" fontAlgn="base" hangingPunct="0">
              <a:spcBef>
                <a:spcPct val="0"/>
              </a:spcBef>
              <a:spcAft>
                <a:spcPct val="0"/>
              </a:spcAft>
              <a:defRPr sz="9800">
                <a:solidFill>
                  <a:schemeClr val="tx1"/>
                </a:solidFill>
                <a:latin typeface="Arial" panose="020B0604020202020204" pitchFamily="34" charset="0"/>
              </a:defRPr>
            </a:lvl6pPr>
            <a:lvl7pPr marL="2971800" indent="-228600" eaLnBrk="0" fontAlgn="base" hangingPunct="0">
              <a:spcBef>
                <a:spcPct val="0"/>
              </a:spcBef>
              <a:spcAft>
                <a:spcPct val="0"/>
              </a:spcAft>
              <a:defRPr sz="9800">
                <a:solidFill>
                  <a:schemeClr val="tx1"/>
                </a:solidFill>
                <a:latin typeface="Arial" panose="020B0604020202020204" pitchFamily="34" charset="0"/>
              </a:defRPr>
            </a:lvl7pPr>
            <a:lvl8pPr marL="3429000" indent="-228600" eaLnBrk="0" fontAlgn="base" hangingPunct="0">
              <a:spcBef>
                <a:spcPct val="0"/>
              </a:spcBef>
              <a:spcAft>
                <a:spcPct val="0"/>
              </a:spcAft>
              <a:defRPr sz="9800">
                <a:solidFill>
                  <a:schemeClr val="tx1"/>
                </a:solidFill>
                <a:latin typeface="Arial" panose="020B0604020202020204" pitchFamily="34" charset="0"/>
              </a:defRPr>
            </a:lvl8pPr>
            <a:lvl9pPr marL="3886200" indent="-228600" eaLnBrk="0" fontAlgn="base" hangingPunct="0">
              <a:spcBef>
                <a:spcPct val="0"/>
              </a:spcBef>
              <a:spcAft>
                <a:spcPct val="0"/>
              </a:spcAft>
              <a:defRPr sz="9800">
                <a:solidFill>
                  <a:schemeClr val="tx1"/>
                </a:solidFill>
                <a:latin typeface="Arial" panose="020B0604020202020204" pitchFamily="34" charset="0"/>
              </a:defRPr>
            </a:lvl9pPr>
          </a:lstStyle>
          <a:p>
            <a:fld id="{7C679AF5-CA89-E24A-ABCF-0D711C1119FA}" type="slidenum">
              <a:rPr lang="en-GB" altLang="en-US" sz="1200" smtClean="0"/>
              <a:pPr/>
              <a:t>1</a:t>
            </a:fld>
            <a:endParaRPr lang="en-GB" altLang="en-US" sz="120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ED62-03D0-06CC-60A7-AC3CCEBCDBB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0DF9E14-562C-2479-2B4D-61E1C6DDC3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8FC8B3-0748-DBE9-948B-A40B60A13F1E}"/>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BA06A439-8749-A4F2-9179-BB52EC0B7A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699420-C98C-EB93-AC43-9E62414D70B7}"/>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2168690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EA435-26E8-A31C-378C-198569E194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578CBA-B539-1C33-EA1D-E132E5D3B9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4EA350-4916-8D87-EA56-125D95F59F45}"/>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A42818EF-1574-D82B-6FAF-0099893C68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951070-1B4F-C962-90B5-34A354FD2A6C}"/>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2706591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406FC-5DDB-37AC-F839-30C990DDD7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1A5682D-0696-4E71-D371-D7AD448AED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4EC28A4-DA89-AD49-997B-9AB474F3A90C}"/>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A1FB54A2-A14B-26E3-9A13-92639EF611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1812FD-2BB8-EC6A-B61B-02BC7CA93D5E}"/>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2346703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99735-C3EC-C540-04B0-9DF18928716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FB90CC-122E-06A3-5B36-0301A6E43A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6FE141B-8A67-A58C-7D13-4AFAFC8235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B1931FD-E2E9-1E51-F0D1-402B66E5AC03}"/>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6" name="Footer Placeholder 5">
            <a:extLst>
              <a:ext uri="{FF2B5EF4-FFF2-40B4-BE49-F238E27FC236}">
                <a16:creationId xmlns:a16="http://schemas.microsoft.com/office/drawing/2014/main" id="{29EB9F17-5766-7138-1F84-05132C476D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2DB59F-D616-CB6B-6812-4CCC44F5422B}"/>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559207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C4746-9695-015E-B6AA-A5075CF257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6180B12-9C59-8BC7-6C5B-8F323BD6BF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34F3E3-3CB0-6728-4309-E473081E14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AE3821-A6EC-09A3-5C81-3879F80206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7AC4EE-C7D9-87CE-E872-A2D499B248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46FB5EA-0BFE-04BE-DF8E-DAB70AF9140C}"/>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8" name="Footer Placeholder 7">
            <a:extLst>
              <a:ext uri="{FF2B5EF4-FFF2-40B4-BE49-F238E27FC236}">
                <a16:creationId xmlns:a16="http://schemas.microsoft.com/office/drawing/2014/main" id="{55662593-A98A-3D7C-A0B7-B6A7BCB9DA8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BB9D28-F158-A10E-6B01-AC3F0C639EC3}"/>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182495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0EAB5-EFB8-C3EE-772E-678B727F4C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6E9362-36E8-18C4-751A-6365031A9836}"/>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4" name="Footer Placeholder 3">
            <a:extLst>
              <a:ext uri="{FF2B5EF4-FFF2-40B4-BE49-F238E27FC236}">
                <a16:creationId xmlns:a16="http://schemas.microsoft.com/office/drawing/2014/main" id="{25B2F3EF-3ACF-82C4-B0C2-E45B830EAE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0329A0-D662-51DA-87A6-82E716349181}"/>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4018337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7E08E7-C78D-736E-7DE2-56570469B43E}"/>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3" name="Footer Placeholder 2">
            <a:extLst>
              <a:ext uri="{FF2B5EF4-FFF2-40B4-BE49-F238E27FC236}">
                <a16:creationId xmlns:a16="http://schemas.microsoft.com/office/drawing/2014/main" id="{225527D2-F1F9-7E71-D93E-1F85B6026A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590A49-E4F7-64BC-F326-6A0A246C5164}"/>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91950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38EB-D374-6FBA-40DE-1A3D8C0334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844C3E-A501-199C-26BD-737CF26FF2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DF899C-C257-6F27-1441-7E38311D3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7140BC-5EB0-2C5C-EF22-C4B1BE22592A}"/>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6" name="Footer Placeholder 5">
            <a:extLst>
              <a:ext uri="{FF2B5EF4-FFF2-40B4-BE49-F238E27FC236}">
                <a16:creationId xmlns:a16="http://schemas.microsoft.com/office/drawing/2014/main" id="{2BF4A289-0F05-EC1A-3AC6-64121AB2E7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CDF88A-0C37-0BD1-BF00-3711F0CF5C69}"/>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2184008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7281D-375A-1177-FA7A-388078974A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278EF8C-3DF3-3D8B-EFCA-30DA8A115D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8A499E5-8251-62FA-FF65-2BF599EEEB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FDFF84-7999-C2E0-8D24-188AC4A9D4D2}"/>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6" name="Footer Placeholder 5">
            <a:extLst>
              <a:ext uri="{FF2B5EF4-FFF2-40B4-BE49-F238E27FC236}">
                <a16:creationId xmlns:a16="http://schemas.microsoft.com/office/drawing/2014/main" id="{4BCAFC5C-81FE-F661-355E-9FA26A1398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4DBD81-14B8-2174-8714-028C5FFFC573}"/>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3424043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23240-63AE-5611-0072-D30091AD7F8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E09D5E-63E2-BC2F-8678-36104D04778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9859D2-0845-A04A-999C-5C9C43F3575D}"/>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03E5888A-F922-689C-E515-315A8A05E1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4A7579-0BC1-C1A8-343A-D1240D6A284E}"/>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207834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4FC672-4AFB-592E-0193-6F136EA17D9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D810B8-708F-E29F-755B-B574168369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FE3F76-AE92-0263-3A44-3F2F1675FA70}"/>
              </a:ext>
            </a:extLst>
          </p:cNvPr>
          <p:cNvSpPr>
            <a:spLocks noGrp="1"/>
          </p:cNvSpPr>
          <p:nvPr>
            <p:ph type="dt" sz="half" idx="10"/>
          </p:nvPr>
        </p:nvSpPr>
        <p:spPr/>
        <p:txBody>
          <a:body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31FFEFAA-AF27-1FDA-3A6A-7676610F5F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492E-FC4F-777D-8C5C-029FBE24E4D3}"/>
              </a:ext>
            </a:extLst>
          </p:cNvPr>
          <p:cNvSpPr>
            <a:spLocks noGrp="1"/>
          </p:cNvSpPr>
          <p:nvPr>
            <p:ph type="sldNum" sz="quarter" idx="12"/>
          </p:nvPr>
        </p:nvSpPr>
        <p:spPr/>
        <p:txBody>
          <a:bodyPr/>
          <a:lstStyle/>
          <a:p>
            <a:fld id="{5EC6DA72-DEEA-8045-8634-4FDCAB1DB09D}" type="slidenum">
              <a:rPr lang="en-US" smtClean="0"/>
              <a:t>‹#›</a:t>
            </a:fld>
            <a:endParaRPr lang="en-US"/>
          </a:p>
        </p:txBody>
      </p:sp>
    </p:spTree>
    <p:extLst>
      <p:ext uri="{BB962C8B-B14F-4D97-AF65-F5344CB8AC3E}">
        <p14:creationId xmlns:p14="http://schemas.microsoft.com/office/powerpoint/2010/main" val="1749124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A85FEF-1F66-D6E9-CD2C-DF9DB9EAAE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979FF6-B276-18D4-6B9B-932CBC2C00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074BC8-7E43-5937-D7CE-21E0B93926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C629AA-7AE9-FD4E-94F9-C4547070B09B}" type="datetimeFigureOut">
              <a:rPr lang="en-US" smtClean="0"/>
              <a:t>4/30/25</a:t>
            </a:fld>
            <a:endParaRPr lang="en-US"/>
          </a:p>
        </p:txBody>
      </p:sp>
      <p:sp>
        <p:nvSpPr>
          <p:cNvPr id="5" name="Footer Placeholder 4">
            <a:extLst>
              <a:ext uri="{FF2B5EF4-FFF2-40B4-BE49-F238E27FC236}">
                <a16:creationId xmlns:a16="http://schemas.microsoft.com/office/drawing/2014/main" id="{2CBE2C8B-A4F3-18D8-56FD-85E7612B0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B25419-471E-F2AB-A6D4-75735A32BA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C6DA72-DEEA-8045-8634-4FDCAB1DB09D}" type="slidenum">
              <a:rPr lang="en-US" smtClean="0"/>
              <a:t>‹#›</a:t>
            </a:fld>
            <a:endParaRPr lang="en-US"/>
          </a:p>
        </p:txBody>
      </p:sp>
    </p:spTree>
    <p:extLst>
      <p:ext uri="{BB962C8B-B14F-4D97-AF65-F5344CB8AC3E}">
        <p14:creationId xmlns:p14="http://schemas.microsoft.com/office/powerpoint/2010/main" val="1069919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3075" name="Line 6">
            <a:extLst>
              <a:ext uri="{FF2B5EF4-FFF2-40B4-BE49-F238E27FC236}">
                <a16:creationId xmlns:a16="http://schemas.microsoft.com/office/drawing/2014/main" id="{23DF4B3C-7EBF-C63C-AC01-C408E2DA64F4}"/>
              </a:ext>
            </a:extLst>
          </p:cNvPr>
          <p:cNvSpPr>
            <a:spLocks noChangeShapeType="1"/>
          </p:cNvSpPr>
          <p:nvPr/>
        </p:nvSpPr>
        <p:spPr bwMode="auto">
          <a:xfrm>
            <a:off x="-1" y="1255163"/>
            <a:ext cx="12192001" cy="3125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76" name="Line 7">
            <a:extLst>
              <a:ext uri="{FF2B5EF4-FFF2-40B4-BE49-F238E27FC236}">
                <a16:creationId xmlns:a16="http://schemas.microsoft.com/office/drawing/2014/main" id="{20E9F4EB-95D6-5818-B065-640EA0897864}"/>
              </a:ext>
            </a:extLst>
          </p:cNvPr>
          <p:cNvSpPr>
            <a:spLocks noChangeShapeType="1"/>
          </p:cNvSpPr>
          <p:nvPr/>
        </p:nvSpPr>
        <p:spPr bwMode="auto">
          <a:xfrm>
            <a:off x="0" y="1329582"/>
            <a:ext cx="12192000" cy="4642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77" name="Line 11">
            <a:extLst>
              <a:ext uri="{FF2B5EF4-FFF2-40B4-BE49-F238E27FC236}">
                <a16:creationId xmlns:a16="http://schemas.microsoft.com/office/drawing/2014/main" id="{6D5D1F38-0461-ED5A-6A3C-8348EEDA6139}"/>
              </a:ext>
            </a:extLst>
          </p:cNvPr>
          <p:cNvSpPr>
            <a:spLocks noChangeShapeType="1"/>
          </p:cNvSpPr>
          <p:nvPr/>
        </p:nvSpPr>
        <p:spPr bwMode="auto">
          <a:xfrm flipH="1">
            <a:off x="659119" y="0"/>
            <a:ext cx="9059" cy="687228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79" name="Line 13">
            <a:extLst>
              <a:ext uri="{FF2B5EF4-FFF2-40B4-BE49-F238E27FC236}">
                <a16:creationId xmlns:a16="http://schemas.microsoft.com/office/drawing/2014/main" id="{9F01CF97-7D9B-48DC-4CB7-12ACC289DAD8}"/>
              </a:ext>
            </a:extLst>
          </p:cNvPr>
          <p:cNvSpPr>
            <a:spLocks noChangeShapeType="1"/>
          </p:cNvSpPr>
          <p:nvPr/>
        </p:nvSpPr>
        <p:spPr bwMode="auto">
          <a:xfrm flipH="1">
            <a:off x="3868735" y="0"/>
            <a:ext cx="2082" cy="687228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80" name="Line 14">
            <a:extLst>
              <a:ext uri="{FF2B5EF4-FFF2-40B4-BE49-F238E27FC236}">
                <a16:creationId xmlns:a16="http://schemas.microsoft.com/office/drawing/2014/main" id="{86F1E1C0-A243-4DD3-9E15-E64AD09EB8B0}"/>
              </a:ext>
            </a:extLst>
          </p:cNvPr>
          <p:cNvSpPr>
            <a:spLocks noChangeShapeType="1"/>
          </p:cNvSpPr>
          <p:nvPr/>
        </p:nvSpPr>
        <p:spPr bwMode="auto">
          <a:xfrm>
            <a:off x="6176959" y="1350705"/>
            <a:ext cx="0" cy="552158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81" name="Line 15">
            <a:extLst>
              <a:ext uri="{FF2B5EF4-FFF2-40B4-BE49-F238E27FC236}">
                <a16:creationId xmlns:a16="http://schemas.microsoft.com/office/drawing/2014/main" id="{50A63DB6-44BE-CFC9-402D-0F95F1298A77}"/>
              </a:ext>
            </a:extLst>
          </p:cNvPr>
          <p:cNvSpPr>
            <a:spLocks noChangeShapeType="1"/>
          </p:cNvSpPr>
          <p:nvPr/>
        </p:nvSpPr>
        <p:spPr bwMode="auto">
          <a:xfrm>
            <a:off x="8472086" y="0"/>
            <a:ext cx="36867" cy="680143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82" name="Line 16">
            <a:extLst>
              <a:ext uri="{FF2B5EF4-FFF2-40B4-BE49-F238E27FC236}">
                <a16:creationId xmlns:a16="http://schemas.microsoft.com/office/drawing/2014/main" id="{30FC1048-5AFA-376A-CFE7-A82F49191EDE}"/>
              </a:ext>
            </a:extLst>
          </p:cNvPr>
          <p:cNvSpPr>
            <a:spLocks noChangeShapeType="1"/>
          </p:cNvSpPr>
          <p:nvPr/>
        </p:nvSpPr>
        <p:spPr bwMode="auto">
          <a:xfrm>
            <a:off x="11685740" y="38544"/>
            <a:ext cx="1" cy="687228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83" name="Line 17">
            <a:extLst>
              <a:ext uri="{FF2B5EF4-FFF2-40B4-BE49-F238E27FC236}">
                <a16:creationId xmlns:a16="http://schemas.microsoft.com/office/drawing/2014/main" id="{F412FB61-4776-95B4-A483-0222C49503F1}"/>
              </a:ext>
            </a:extLst>
          </p:cNvPr>
          <p:cNvSpPr>
            <a:spLocks noChangeShapeType="1"/>
          </p:cNvSpPr>
          <p:nvPr/>
        </p:nvSpPr>
        <p:spPr bwMode="auto">
          <a:xfrm>
            <a:off x="-2" y="6709306"/>
            <a:ext cx="12260056" cy="2978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338" dirty="0">
              <a:latin typeface="Arial" panose="020B0604020202020204" pitchFamily="34" charset="0"/>
              <a:cs typeface="Arial" panose="020B0604020202020204" pitchFamily="34" charset="0"/>
            </a:endParaRPr>
          </a:p>
        </p:txBody>
      </p:sp>
      <p:sp>
        <p:nvSpPr>
          <p:cNvPr id="3084" name="Rectangle 18">
            <a:extLst>
              <a:ext uri="{FF2B5EF4-FFF2-40B4-BE49-F238E27FC236}">
                <a16:creationId xmlns:a16="http://schemas.microsoft.com/office/drawing/2014/main" id="{CF070EFA-6E09-234B-E1D0-AB395FAB4608}"/>
              </a:ext>
            </a:extLst>
          </p:cNvPr>
          <p:cNvSpPr>
            <a:spLocks noChangeArrowheads="1"/>
          </p:cNvSpPr>
          <p:nvPr/>
        </p:nvSpPr>
        <p:spPr bwMode="auto">
          <a:xfrm>
            <a:off x="4291389" y="165255"/>
            <a:ext cx="369473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buFontTx/>
              <a:buNone/>
            </a:pPr>
            <a:r>
              <a:rPr lang="en-GB" altLang="en-US" sz="1600" b="1" dirty="0">
                <a:solidFill>
                  <a:srgbClr val="00B050"/>
                </a:solidFill>
                <a:cs typeface="Arial" panose="020B0604020202020204" pitchFamily="34" charset="0"/>
              </a:rPr>
              <a:t>The role of culture, language and identity </a:t>
            </a:r>
          </a:p>
          <a:p>
            <a:pPr algn="ctr" eaLnBrk="1" hangingPunct="1">
              <a:spcBef>
                <a:spcPct val="0"/>
              </a:spcBef>
              <a:buFontTx/>
              <a:buNone/>
            </a:pPr>
            <a:r>
              <a:rPr lang="en-GB" altLang="en-US" sz="1600" b="1" dirty="0">
                <a:solidFill>
                  <a:srgbClr val="00B050"/>
                </a:solidFill>
                <a:cs typeface="Arial" panose="020B0604020202020204" pitchFamily="34" charset="0"/>
              </a:rPr>
              <a:t>in healthcare in Wales </a:t>
            </a:r>
          </a:p>
        </p:txBody>
      </p:sp>
      <p:sp>
        <p:nvSpPr>
          <p:cNvPr id="3085" name="Rectangle 19">
            <a:extLst>
              <a:ext uri="{FF2B5EF4-FFF2-40B4-BE49-F238E27FC236}">
                <a16:creationId xmlns:a16="http://schemas.microsoft.com/office/drawing/2014/main" id="{CFB202ED-23C0-B540-D773-06E6A618755A}"/>
              </a:ext>
            </a:extLst>
          </p:cNvPr>
          <p:cNvSpPr>
            <a:spLocks noChangeArrowheads="1"/>
          </p:cNvSpPr>
          <p:nvPr/>
        </p:nvSpPr>
        <p:spPr bwMode="auto">
          <a:xfrm>
            <a:off x="5172930" y="858850"/>
            <a:ext cx="1830181" cy="392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buFontTx/>
              <a:buNone/>
            </a:pPr>
            <a:endParaRPr lang="en-GB" altLang="en-US" sz="450" dirty="0">
              <a:solidFill>
                <a:schemeClr val="tx2"/>
              </a:solidFill>
              <a:cs typeface="Arial" panose="020B0604020202020204" pitchFamily="34" charset="0"/>
            </a:endParaRPr>
          </a:p>
          <a:p>
            <a:pPr algn="ctr" eaLnBrk="1" hangingPunct="1">
              <a:spcBef>
                <a:spcPct val="0"/>
              </a:spcBef>
              <a:buFontTx/>
              <a:buNone/>
            </a:pPr>
            <a:endParaRPr lang="en-GB" altLang="en-US" sz="450" dirty="0">
              <a:solidFill>
                <a:schemeClr val="tx2"/>
              </a:solidFill>
              <a:cs typeface="Arial" panose="020B0604020202020204" pitchFamily="34" charset="0"/>
            </a:endParaRPr>
          </a:p>
          <a:p>
            <a:pPr algn="ctr" eaLnBrk="1" hangingPunct="1">
              <a:spcBef>
                <a:spcPct val="0"/>
              </a:spcBef>
              <a:buFontTx/>
              <a:buNone/>
            </a:pPr>
            <a:r>
              <a:rPr lang="en-GB" altLang="en-US" sz="1050" b="1" dirty="0">
                <a:solidFill>
                  <a:schemeClr val="tx2"/>
                </a:solidFill>
                <a:cs typeface="Arial" panose="020B0604020202020204" pitchFamily="34" charset="0"/>
              </a:rPr>
              <a:t>Gareth Clancy </a:t>
            </a:r>
            <a:r>
              <a:rPr lang="en-GB" sz="1050" b="1" i="0" u="none" strike="noStrike" dirty="0">
                <a:solidFill>
                  <a:srgbClr val="242130"/>
                </a:solidFill>
                <a:effectLst/>
                <a:cs typeface="Arial" panose="020B0604020202020204" pitchFamily="34" charset="0"/>
              </a:rPr>
              <a:t>2404450</a:t>
            </a:r>
            <a:endParaRPr lang="en-GB" altLang="en-US" sz="1050" b="1" dirty="0">
              <a:solidFill>
                <a:schemeClr val="tx2"/>
              </a:solidFill>
              <a:cs typeface="Arial" panose="020B0604020202020204" pitchFamily="34" charset="0"/>
            </a:endParaRPr>
          </a:p>
        </p:txBody>
      </p:sp>
      <p:sp>
        <p:nvSpPr>
          <p:cNvPr id="3086" name="Rectangle 20">
            <a:extLst>
              <a:ext uri="{FF2B5EF4-FFF2-40B4-BE49-F238E27FC236}">
                <a16:creationId xmlns:a16="http://schemas.microsoft.com/office/drawing/2014/main" id="{B41F5315-8D2B-7876-A695-8806E60868F2}"/>
              </a:ext>
            </a:extLst>
          </p:cNvPr>
          <p:cNvSpPr>
            <a:spLocks noChangeArrowheads="1"/>
          </p:cNvSpPr>
          <p:nvPr/>
        </p:nvSpPr>
        <p:spPr bwMode="auto">
          <a:xfrm>
            <a:off x="630842" y="1348920"/>
            <a:ext cx="3099191" cy="1482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buFontTx/>
              <a:buNone/>
            </a:pPr>
            <a:r>
              <a:rPr lang="en-GB" altLang="en-US" sz="1000" b="1" dirty="0">
                <a:solidFill>
                  <a:srgbClr val="00B050"/>
                </a:solidFill>
                <a:cs typeface="Arial" panose="020B0604020202020204" pitchFamily="34" charset="0"/>
              </a:rPr>
              <a:t>Introduction: Wales, devolution and healthcare</a:t>
            </a:r>
          </a:p>
          <a:p>
            <a:pPr algn="ctr" eaLnBrk="1" hangingPunct="1">
              <a:spcBef>
                <a:spcPct val="0"/>
              </a:spcBef>
              <a:buFontTx/>
              <a:buNone/>
            </a:pPr>
            <a:endParaRPr lang="en-GB" altLang="en-US" sz="675" b="1" dirty="0">
              <a:solidFill>
                <a:srgbClr val="004442"/>
              </a:solidFill>
              <a:cs typeface="Arial" panose="020B0604020202020204" pitchFamily="34" charset="0"/>
            </a:endParaRPr>
          </a:p>
          <a:p>
            <a:pPr>
              <a:buNone/>
            </a:pPr>
            <a:r>
              <a:rPr lang="en-GB" sz="800" dirty="0">
                <a:effectLst/>
                <a:cs typeface="Arial" panose="020B0604020202020204" pitchFamily="34" charset="0"/>
              </a:rPr>
              <a:t>Wales is one of four nations that make up the United Kingdom. Following devolution, it has developed its own healthcare system, distinct from those in England, Scotland, and Northern Ireland. The power to manage health and care has enabled Wales to develop policies that reflect its culture, language, geography, and population needs (Alcock and Gregory, 2022). This includes recognising the importance of the Welsh language as more than just a communication tool, but as a key part of identity, belonging and wellbeing (Welsh Government, 2022).</a:t>
            </a:r>
          </a:p>
        </p:txBody>
      </p:sp>
      <p:sp>
        <p:nvSpPr>
          <p:cNvPr id="3087" name="Text Box 33">
            <a:extLst>
              <a:ext uri="{FF2B5EF4-FFF2-40B4-BE49-F238E27FC236}">
                <a16:creationId xmlns:a16="http://schemas.microsoft.com/office/drawing/2014/main" id="{81CE5A13-2212-A221-450D-512B785FEE4A}"/>
              </a:ext>
            </a:extLst>
          </p:cNvPr>
          <p:cNvSpPr txBox="1">
            <a:spLocks noChangeArrowheads="1"/>
          </p:cNvSpPr>
          <p:nvPr/>
        </p:nvSpPr>
        <p:spPr bwMode="auto">
          <a:xfrm>
            <a:off x="609788" y="4057771"/>
            <a:ext cx="3141298" cy="1451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marL="342900" indent="-342900" defTabSz="6288088">
              <a:spcBef>
                <a:spcPct val="20000"/>
              </a:spcBef>
              <a:buChar char="•"/>
              <a:defRPr sz="17600">
                <a:solidFill>
                  <a:schemeClr val="tx1"/>
                </a:solidFill>
                <a:latin typeface="Arial" panose="020B0604020202020204" pitchFamily="34" charset="0"/>
              </a:defRPr>
            </a:lvl1pPr>
            <a:lvl2pPr marL="742950" indent="-285750" defTabSz="6288088">
              <a:spcBef>
                <a:spcPct val="20000"/>
              </a:spcBef>
              <a:buChar char="–"/>
              <a:defRPr sz="15300">
                <a:solidFill>
                  <a:schemeClr val="tx1"/>
                </a:solidFill>
                <a:latin typeface="Arial" panose="020B0604020202020204" pitchFamily="34" charset="0"/>
              </a:defRPr>
            </a:lvl2pPr>
            <a:lvl3pPr marL="1143000" indent="-228600" defTabSz="6288088">
              <a:spcBef>
                <a:spcPct val="20000"/>
              </a:spcBef>
              <a:buChar char="•"/>
              <a:defRPr sz="13300">
                <a:solidFill>
                  <a:schemeClr val="tx1"/>
                </a:solidFill>
                <a:latin typeface="Arial" panose="020B0604020202020204" pitchFamily="34" charset="0"/>
              </a:defRPr>
            </a:lvl3pPr>
            <a:lvl4pPr marL="1600200" indent="-228600" defTabSz="6288088">
              <a:spcBef>
                <a:spcPct val="20000"/>
              </a:spcBef>
              <a:buChar char="–"/>
              <a:defRPr sz="11000">
                <a:solidFill>
                  <a:schemeClr val="tx1"/>
                </a:solidFill>
                <a:latin typeface="Arial" panose="020B0604020202020204" pitchFamily="34" charset="0"/>
              </a:defRPr>
            </a:lvl4pPr>
            <a:lvl5pPr marL="2057400" indent="-228600" defTabSz="6288088">
              <a:spcBef>
                <a:spcPct val="20000"/>
              </a:spcBef>
              <a:buChar char="»"/>
              <a:defRPr sz="11000">
                <a:solidFill>
                  <a:schemeClr val="tx1"/>
                </a:solidFill>
                <a:latin typeface="Arial" panose="020B0604020202020204" pitchFamily="34" charset="0"/>
              </a:defRPr>
            </a:lvl5pPr>
            <a:lvl6pPr marL="25146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spcAft>
                <a:spcPct val="65000"/>
              </a:spcAft>
              <a:buFontTx/>
              <a:buNone/>
            </a:pPr>
            <a:r>
              <a:rPr lang="en-GB" altLang="en-US" sz="1000" b="1" dirty="0">
                <a:solidFill>
                  <a:srgbClr val="00B050"/>
                </a:solidFill>
                <a:cs typeface="Arial" panose="020B0604020202020204" pitchFamily="34" charset="0"/>
              </a:rPr>
              <a:t>Wales and social determinants of health</a:t>
            </a:r>
          </a:p>
          <a:p>
            <a:pPr algn="ctr">
              <a:spcBef>
                <a:spcPct val="0"/>
              </a:spcBef>
              <a:spcAft>
                <a:spcPct val="65000"/>
              </a:spcAft>
              <a:buNone/>
            </a:pPr>
            <a:r>
              <a:rPr lang="en-GB" sz="800" dirty="0">
                <a:cs typeface="Arial" panose="020B0604020202020204" pitchFamily="34" charset="0"/>
              </a:rPr>
              <a:t>Health outcomes are influenced by far more than illness or treatment. The </a:t>
            </a:r>
            <a:r>
              <a:rPr lang="en-GB" sz="800" b="1" dirty="0">
                <a:cs typeface="Arial" panose="020B0604020202020204" pitchFamily="34" charset="0"/>
              </a:rPr>
              <a:t>social model of health</a:t>
            </a:r>
            <a:r>
              <a:rPr lang="en-GB" sz="800" dirty="0">
                <a:cs typeface="Arial" panose="020B0604020202020204" pitchFamily="34" charset="0"/>
              </a:rPr>
              <a:t> recognises how education, housing, income, and culture affect people’s wellbeing (Bradley-Adams, 2020). In Wales, this means recognising how the language a person speaks particularly Welsh can influence how they understand their care, access services, and feel supported. The framework developed by Dahlgren and Whitehead (2006) places cultural and environmental factors at the heart of health inequalities, making it essential to address these in Welsh health and care planning.</a:t>
            </a:r>
          </a:p>
          <a:p>
            <a:pPr algn="ctr" eaLnBrk="1" hangingPunct="1">
              <a:spcBef>
                <a:spcPct val="0"/>
              </a:spcBef>
              <a:spcAft>
                <a:spcPct val="65000"/>
              </a:spcAft>
              <a:buFontTx/>
              <a:buNone/>
            </a:pPr>
            <a:endParaRPr lang="en-GB" altLang="en-US" sz="675" b="1" dirty="0">
              <a:solidFill>
                <a:srgbClr val="00B050"/>
              </a:solidFill>
              <a:cs typeface="Arial" panose="020B0604020202020204" pitchFamily="34" charset="0"/>
            </a:endParaRPr>
          </a:p>
          <a:p>
            <a:pPr algn="ctr" eaLnBrk="1" hangingPunct="1">
              <a:spcBef>
                <a:spcPct val="0"/>
              </a:spcBef>
              <a:spcAft>
                <a:spcPct val="65000"/>
              </a:spcAft>
              <a:buFontTx/>
              <a:buNone/>
            </a:pPr>
            <a:endParaRPr lang="en-GB" altLang="en-US" sz="675" b="1" dirty="0">
              <a:solidFill>
                <a:srgbClr val="00B050"/>
              </a:solidFill>
              <a:cs typeface="Arial" panose="020B0604020202020204" pitchFamily="34" charset="0"/>
            </a:endParaRPr>
          </a:p>
          <a:p>
            <a:pPr algn="ctr" eaLnBrk="1" hangingPunct="1">
              <a:spcBef>
                <a:spcPct val="0"/>
              </a:spcBef>
              <a:spcAft>
                <a:spcPct val="65000"/>
              </a:spcAft>
              <a:buFontTx/>
              <a:buNone/>
            </a:pPr>
            <a:endParaRPr lang="en-GB" altLang="en-US" sz="675" b="1" dirty="0">
              <a:solidFill>
                <a:srgbClr val="00B050"/>
              </a:solidFill>
              <a:cs typeface="Arial" panose="020B0604020202020204" pitchFamily="34" charset="0"/>
            </a:endParaRPr>
          </a:p>
          <a:p>
            <a:r>
              <a:rPr lang="en-GB" sz="150" dirty="0">
                <a:cs typeface="Arial" panose="020B0604020202020204" pitchFamily="34" charset="0"/>
              </a:rPr>
              <a:t>I </a:t>
            </a:r>
          </a:p>
        </p:txBody>
      </p:sp>
      <p:sp>
        <p:nvSpPr>
          <p:cNvPr id="3088" name="Rectangle 37">
            <a:extLst>
              <a:ext uri="{FF2B5EF4-FFF2-40B4-BE49-F238E27FC236}">
                <a16:creationId xmlns:a16="http://schemas.microsoft.com/office/drawing/2014/main" id="{9F40CF2B-6008-779E-8493-224F4EC84979}"/>
              </a:ext>
            </a:extLst>
          </p:cNvPr>
          <p:cNvSpPr>
            <a:spLocks noChangeArrowheads="1"/>
          </p:cNvSpPr>
          <p:nvPr/>
        </p:nvSpPr>
        <p:spPr bwMode="auto">
          <a:xfrm>
            <a:off x="3870818" y="1443272"/>
            <a:ext cx="2313284" cy="2529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013325">
              <a:spcBef>
                <a:spcPct val="20000"/>
              </a:spcBef>
              <a:buChar char="•"/>
              <a:defRPr sz="17600">
                <a:solidFill>
                  <a:schemeClr val="tx1"/>
                </a:solidFill>
                <a:latin typeface="Arial" panose="020B0604020202020204" pitchFamily="34" charset="0"/>
              </a:defRPr>
            </a:lvl1pPr>
            <a:lvl2pPr marL="319088" indent="-15684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buFontTx/>
              <a:buNone/>
            </a:pPr>
            <a:r>
              <a:rPr lang="en-GB" altLang="en-US" sz="1000" b="1" dirty="0">
                <a:solidFill>
                  <a:srgbClr val="00B050"/>
                </a:solidFill>
                <a:cs typeface="Arial" panose="020B0604020202020204" pitchFamily="34" charset="0"/>
              </a:rPr>
              <a:t>Culturally competent healthcare </a:t>
            </a:r>
          </a:p>
          <a:p>
            <a:pPr>
              <a:buNone/>
            </a:pPr>
            <a:r>
              <a:rPr lang="en-GB" sz="800" dirty="0">
                <a:cs typeface="Arial" panose="020B0604020202020204" pitchFamily="34" charset="0"/>
              </a:rPr>
              <a:t>Culturally competent care means understanding and respecting the values, languages and beliefs of those receiving support. In Wales, this includes being aware of the cultural importance of the Welsh language, and how speaking Welsh can improve comfort, trust and understanding between service users and providers (Irvine et al., 2006). Misell (2000) documented many cases where patients felt isolated, stressed, or misunderstood when unable to communicate in Welsh — especially in emotional or critical care settings. Culturally competent healthcare requires more than translation — it requires an understanding of identity, heritage and communication styles.</a:t>
            </a:r>
          </a:p>
          <a:p>
            <a:pPr eaLnBrk="1" hangingPunct="1">
              <a:spcBef>
                <a:spcPct val="0"/>
              </a:spcBef>
              <a:buFontTx/>
              <a:buNone/>
            </a:pPr>
            <a:endParaRPr lang="en-GB" altLang="en-US" sz="675" b="1" dirty="0">
              <a:solidFill>
                <a:srgbClr val="006666"/>
              </a:solidFill>
              <a:cs typeface="Arial" panose="020B0604020202020204" pitchFamily="34" charset="0"/>
            </a:endParaRPr>
          </a:p>
          <a:p>
            <a:pPr eaLnBrk="1" hangingPunct="1">
              <a:spcBef>
                <a:spcPct val="0"/>
              </a:spcBef>
              <a:buFontTx/>
              <a:buNone/>
            </a:pPr>
            <a:endParaRPr lang="en-GB" altLang="en-US" sz="675" b="1" dirty="0">
              <a:solidFill>
                <a:srgbClr val="006666"/>
              </a:solidFill>
              <a:cs typeface="Arial" panose="020B0604020202020204" pitchFamily="34" charset="0"/>
            </a:endParaRPr>
          </a:p>
          <a:p>
            <a:pPr eaLnBrk="1" hangingPunct="1">
              <a:spcBef>
                <a:spcPct val="0"/>
              </a:spcBef>
              <a:buFontTx/>
              <a:buNone/>
            </a:pPr>
            <a:endParaRPr lang="en-GB" altLang="en-US" sz="525" b="1" dirty="0">
              <a:solidFill>
                <a:srgbClr val="006666"/>
              </a:solidFill>
              <a:cs typeface="Arial" panose="020B0604020202020204" pitchFamily="34" charset="0"/>
            </a:endParaRPr>
          </a:p>
        </p:txBody>
      </p:sp>
      <p:sp>
        <p:nvSpPr>
          <p:cNvPr id="3090" name="Rectangle 51">
            <a:extLst>
              <a:ext uri="{FF2B5EF4-FFF2-40B4-BE49-F238E27FC236}">
                <a16:creationId xmlns:a16="http://schemas.microsoft.com/office/drawing/2014/main" id="{748C35E3-358A-8833-2FDA-449A659E5C14}"/>
              </a:ext>
            </a:extLst>
          </p:cNvPr>
          <p:cNvSpPr>
            <a:spLocks noChangeArrowheads="1"/>
          </p:cNvSpPr>
          <p:nvPr/>
        </p:nvSpPr>
        <p:spPr bwMode="auto">
          <a:xfrm>
            <a:off x="3917148" y="4260094"/>
            <a:ext cx="2221610" cy="1994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buNone/>
            </a:pPr>
            <a:r>
              <a:rPr lang="en-GB" altLang="en-US" sz="1000" b="1" dirty="0">
                <a:solidFill>
                  <a:srgbClr val="00B050"/>
                </a:solidFill>
                <a:cs typeface="Arial" panose="020B0604020202020204" pitchFamily="34" charset="0"/>
              </a:rPr>
              <a:t>Health, wellbeing and language</a:t>
            </a:r>
            <a:endParaRPr lang="en-GB" sz="1000" dirty="0">
              <a:cs typeface="Arial" panose="020B0604020202020204" pitchFamily="34" charset="0"/>
            </a:endParaRPr>
          </a:p>
          <a:p>
            <a:pPr>
              <a:buNone/>
            </a:pPr>
            <a:r>
              <a:rPr lang="en-GB" sz="800" dirty="0">
                <a:cs typeface="Arial" panose="020B0604020202020204" pitchFamily="34" charset="0"/>
              </a:rPr>
              <a:t>Language can impact both mental and physical wellbeing. For many Welsh speakers, being able to speak their first language in healthcare settings improves their sense of dignity, safety and emotional wellbeing (Misell, 2000). Older people and individuals with dementia are particularly affected, often reverting to Welsh during times of stress or illness (Age Cymru/Swansea University, 2021). Recognising this link between language and wellbeing is essential in delivering care that is respectful, person-centred and effective (Welsh Government, 2022).</a:t>
            </a:r>
          </a:p>
        </p:txBody>
      </p:sp>
      <p:sp>
        <p:nvSpPr>
          <p:cNvPr id="3091" name="Rectangle 57">
            <a:extLst>
              <a:ext uri="{FF2B5EF4-FFF2-40B4-BE49-F238E27FC236}">
                <a16:creationId xmlns:a16="http://schemas.microsoft.com/office/drawing/2014/main" id="{BE33FD3C-B18C-6062-BBCA-26C7396F9A2A}"/>
              </a:ext>
            </a:extLst>
          </p:cNvPr>
          <p:cNvSpPr>
            <a:spLocks noChangeArrowheads="1"/>
          </p:cNvSpPr>
          <p:nvPr/>
        </p:nvSpPr>
        <p:spPr bwMode="auto">
          <a:xfrm>
            <a:off x="8499516" y="1451072"/>
            <a:ext cx="3178823" cy="530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a:spcBef>
                <a:spcPct val="0"/>
              </a:spcBef>
              <a:spcAft>
                <a:spcPct val="50000"/>
              </a:spcAft>
              <a:buClr>
                <a:srgbClr val="008080"/>
              </a:buClr>
              <a:buSzPct val="115000"/>
              <a:buFont typeface="Wingdings 3" pitchFamily="2" charset="2"/>
              <a:buNone/>
            </a:pPr>
            <a:r>
              <a:rPr lang="en-GB" altLang="en-US" sz="1000" b="1" dirty="0">
                <a:solidFill>
                  <a:srgbClr val="00B050"/>
                </a:solidFill>
                <a:cs typeface="Arial" panose="020B0604020202020204" pitchFamily="34" charset="0"/>
              </a:rPr>
              <a:t>Language and healthcare: UK and Welsh guidelines and policy</a:t>
            </a:r>
          </a:p>
          <a:p>
            <a:pPr>
              <a:buNone/>
            </a:pPr>
            <a:r>
              <a:rPr lang="en-GB" sz="1000" dirty="0">
                <a:cs typeface="Arial" panose="020B0604020202020204" pitchFamily="34" charset="0"/>
              </a:rPr>
              <a:t>Wales has a strong legal and policy framework to support language rights in care. The </a:t>
            </a:r>
            <a:r>
              <a:rPr lang="en-GB" sz="1000" b="1" dirty="0">
                <a:cs typeface="Arial" panose="020B0604020202020204" pitchFamily="34" charset="0"/>
              </a:rPr>
              <a:t>Welsh Language Act 1993</a:t>
            </a:r>
            <a:r>
              <a:rPr lang="en-GB" sz="1000" dirty="0">
                <a:cs typeface="Arial" panose="020B0604020202020204" pitchFamily="34" charset="0"/>
              </a:rPr>
              <a:t> and the </a:t>
            </a:r>
            <a:r>
              <a:rPr lang="en-GB" sz="1000" b="1" dirty="0">
                <a:cs typeface="Arial" panose="020B0604020202020204" pitchFamily="34" charset="0"/>
              </a:rPr>
              <a:t>Welsh Language (Wales) Measure 2011</a:t>
            </a:r>
            <a:r>
              <a:rPr lang="en-GB" sz="1000" dirty="0">
                <a:cs typeface="Arial" panose="020B0604020202020204" pitchFamily="34" charset="0"/>
              </a:rPr>
              <a:t> made Welsh an official language in public services. The </a:t>
            </a:r>
            <a:r>
              <a:rPr lang="en-GB" sz="1000" b="1" dirty="0">
                <a:cs typeface="Arial" panose="020B0604020202020204" pitchFamily="34" charset="0"/>
              </a:rPr>
              <a:t>Well-being of Future Generations (Wales) Act 2015</a:t>
            </a:r>
            <a:r>
              <a:rPr lang="en-GB" sz="1000" dirty="0">
                <a:cs typeface="Arial" panose="020B0604020202020204" pitchFamily="34" charset="0"/>
              </a:rPr>
              <a:t> goes further by stating that a “vibrant culture and thriving Welsh language” is one of the seven key goals for national wellbeing. The Welsh Government’s </a:t>
            </a:r>
            <a:r>
              <a:rPr lang="en-GB" sz="1000" b="1" dirty="0">
                <a:cs typeface="Arial" panose="020B0604020202020204" pitchFamily="34" charset="0"/>
              </a:rPr>
              <a:t>More Than Just Words</a:t>
            </a:r>
            <a:r>
              <a:rPr lang="en-GB" sz="1000" dirty="0">
                <a:cs typeface="Arial" panose="020B0604020202020204" pitchFamily="34" charset="0"/>
              </a:rPr>
              <a:t> strategy (2022) directly links Welsh language use to person-centred care. Professional guidelines, including the </a:t>
            </a:r>
            <a:r>
              <a:rPr lang="en-GB" sz="1000" b="1" dirty="0">
                <a:cs typeface="Arial" panose="020B0604020202020204" pitchFamily="34" charset="0"/>
              </a:rPr>
              <a:t>NMC Code (2018)</a:t>
            </a:r>
            <a:r>
              <a:rPr lang="en-GB" sz="1000" dirty="0">
                <a:cs typeface="Arial" panose="020B0604020202020204" pitchFamily="34" charset="0"/>
              </a:rPr>
              <a:t> and </a:t>
            </a:r>
            <a:r>
              <a:rPr lang="en-GB" sz="1000" b="1" dirty="0">
                <a:cs typeface="Arial" panose="020B0604020202020204" pitchFamily="34" charset="0"/>
              </a:rPr>
              <a:t>BASW’s Code of Ethics (2021)</a:t>
            </a:r>
            <a:r>
              <a:rPr lang="en-GB" sz="1000" dirty="0">
                <a:cs typeface="Arial" panose="020B0604020202020204" pitchFamily="34" charset="0"/>
              </a:rPr>
              <a:t>, also state that healthcare workers must meet the communication needs of those they support.</a:t>
            </a:r>
          </a:p>
          <a:p>
            <a:pPr algn="ctr">
              <a:spcBef>
                <a:spcPct val="0"/>
              </a:spcBef>
              <a:spcAft>
                <a:spcPct val="50000"/>
              </a:spcAft>
              <a:buClr>
                <a:srgbClr val="008080"/>
              </a:buClr>
              <a:buSzPct val="115000"/>
              <a:buFont typeface="Wingdings 3" pitchFamily="2" charset="2"/>
              <a:buNone/>
            </a:pPr>
            <a:endParaRPr lang="en-GB" altLang="en-US" sz="1000" dirty="0">
              <a:cs typeface="Arial" panose="020B0604020202020204" pitchFamily="34" charset="0"/>
            </a:endParaRPr>
          </a:p>
          <a:p>
            <a:pPr algn="ctr">
              <a:spcBef>
                <a:spcPct val="0"/>
              </a:spcBef>
              <a:spcAft>
                <a:spcPct val="50000"/>
              </a:spcAft>
              <a:buClr>
                <a:srgbClr val="008080"/>
              </a:buClr>
              <a:buSzPct val="115000"/>
              <a:buFont typeface="Wingdings 3" pitchFamily="2" charset="2"/>
              <a:buNone/>
            </a:pPr>
            <a:r>
              <a:rPr lang="en-GB" altLang="en-US" sz="1000" dirty="0">
                <a:cs typeface="Arial" panose="020B0604020202020204" pitchFamily="34" charset="0"/>
              </a:rPr>
              <a:t>  </a:t>
            </a:r>
            <a:r>
              <a:rPr lang="en-GB" altLang="en-US" sz="1000" b="1" dirty="0">
                <a:solidFill>
                  <a:srgbClr val="00B050"/>
                </a:solidFill>
                <a:cs typeface="Arial" panose="020B0604020202020204" pitchFamily="34" charset="0"/>
              </a:rPr>
              <a:t>Conclusion</a:t>
            </a:r>
          </a:p>
          <a:p>
            <a:pPr>
              <a:buNone/>
            </a:pPr>
            <a:r>
              <a:rPr lang="en-GB" sz="1000" dirty="0">
                <a:cs typeface="Arial" panose="020B0604020202020204" pitchFamily="34" charset="0"/>
              </a:rPr>
              <a:t>In Wales, health and social care cannot be fully understood without acknowledging the importance of language and culture. Welsh is not just a means of communication it is part of a person’s identity, dignity and comfort. As research and policy both show, delivering care in Welsh improves wellbeing, enhances trust and reduces health inequalities. Culturally competent practice means valuing people’s language rights as part of person-centred care. As Wales continues to develop its own health policies, embedding the Welsh language into daily care delivery will remain essential to building a truly inclusive and compassionate healthcare system.</a:t>
            </a:r>
          </a:p>
        </p:txBody>
      </p:sp>
      <p:sp>
        <p:nvSpPr>
          <p:cNvPr id="3113" name="TextBox 6">
            <a:extLst>
              <a:ext uri="{FF2B5EF4-FFF2-40B4-BE49-F238E27FC236}">
                <a16:creationId xmlns:a16="http://schemas.microsoft.com/office/drawing/2014/main" id="{E3988F42-ECA0-9DDA-9B32-173F7ABCACCE}"/>
              </a:ext>
            </a:extLst>
          </p:cNvPr>
          <p:cNvSpPr txBox="1">
            <a:spLocks noChangeArrowheads="1"/>
          </p:cNvSpPr>
          <p:nvPr/>
        </p:nvSpPr>
        <p:spPr bwMode="auto">
          <a:xfrm>
            <a:off x="6240356" y="1461844"/>
            <a:ext cx="2261196" cy="2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9800">
                <a:solidFill>
                  <a:schemeClr val="tx1"/>
                </a:solidFill>
                <a:latin typeface="Arial" panose="020B0604020202020204" pitchFamily="34" charset="0"/>
              </a:defRPr>
            </a:lvl1pPr>
            <a:lvl2pPr marL="742950" indent="-285750">
              <a:defRPr sz="9800">
                <a:solidFill>
                  <a:schemeClr val="tx1"/>
                </a:solidFill>
                <a:latin typeface="Arial" panose="020B0604020202020204" pitchFamily="34" charset="0"/>
              </a:defRPr>
            </a:lvl2pPr>
            <a:lvl3pPr marL="1143000" indent="-228600">
              <a:defRPr sz="9800">
                <a:solidFill>
                  <a:schemeClr val="tx1"/>
                </a:solidFill>
                <a:latin typeface="Arial" panose="020B0604020202020204" pitchFamily="34" charset="0"/>
              </a:defRPr>
            </a:lvl3pPr>
            <a:lvl4pPr marL="1600200" indent="-228600">
              <a:defRPr sz="9800">
                <a:solidFill>
                  <a:schemeClr val="tx1"/>
                </a:solidFill>
                <a:latin typeface="Arial" panose="020B0604020202020204" pitchFamily="34" charset="0"/>
              </a:defRPr>
            </a:lvl4pPr>
            <a:lvl5pPr marL="2057400" indent="-228600">
              <a:defRPr sz="9800">
                <a:solidFill>
                  <a:schemeClr val="tx1"/>
                </a:solidFill>
                <a:latin typeface="Arial" panose="020B0604020202020204" pitchFamily="34" charset="0"/>
              </a:defRPr>
            </a:lvl5pPr>
            <a:lvl6pPr marL="2514600" indent="-228600" eaLnBrk="0" fontAlgn="base" hangingPunct="0">
              <a:spcBef>
                <a:spcPct val="0"/>
              </a:spcBef>
              <a:spcAft>
                <a:spcPct val="0"/>
              </a:spcAft>
              <a:defRPr sz="9800">
                <a:solidFill>
                  <a:schemeClr val="tx1"/>
                </a:solidFill>
                <a:latin typeface="Arial" panose="020B0604020202020204" pitchFamily="34" charset="0"/>
              </a:defRPr>
            </a:lvl6pPr>
            <a:lvl7pPr marL="2971800" indent="-228600" eaLnBrk="0" fontAlgn="base" hangingPunct="0">
              <a:spcBef>
                <a:spcPct val="0"/>
              </a:spcBef>
              <a:spcAft>
                <a:spcPct val="0"/>
              </a:spcAft>
              <a:defRPr sz="9800">
                <a:solidFill>
                  <a:schemeClr val="tx1"/>
                </a:solidFill>
                <a:latin typeface="Arial" panose="020B0604020202020204" pitchFamily="34" charset="0"/>
              </a:defRPr>
            </a:lvl7pPr>
            <a:lvl8pPr marL="3429000" indent="-228600" eaLnBrk="0" fontAlgn="base" hangingPunct="0">
              <a:spcBef>
                <a:spcPct val="0"/>
              </a:spcBef>
              <a:spcAft>
                <a:spcPct val="0"/>
              </a:spcAft>
              <a:defRPr sz="9800">
                <a:solidFill>
                  <a:schemeClr val="tx1"/>
                </a:solidFill>
                <a:latin typeface="Arial" panose="020B0604020202020204" pitchFamily="34" charset="0"/>
              </a:defRPr>
            </a:lvl8pPr>
            <a:lvl9pPr marL="3886200" indent="-228600" eaLnBrk="0" fontAlgn="base" hangingPunct="0">
              <a:spcBef>
                <a:spcPct val="0"/>
              </a:spcBef>
              <a:spcAft>
                <a:spcPct val="0"/>
              </a:spcAft>
              <a:defRPr sz="9800">
                <a:solidFill>
                  <a:schemeClr val="tx1"/>
                </a:solidFill>
                <a:latin typeface="Arial" panose="020B0604020202020204" pitchFamily="34" charset="0"/>
              </a:defRPr>
            </a:lvl9pPr>
          </a:lstStyle>
          <a:p>
            <a:pPr>
              <a:spcAft>
                <a:spcPct val="50000"/>
              </a:spcAft>
              <a:buClr>
                <a:srgbClr val="008080"/>
              </a:buClr>
              <a:buSzPct val="115000"/>
            </a:pPr>
            <a:r>
              <a:rPr lang="en-GB" altLang="en-US" sz="1000" b="1" dirty="0">
                <a:solidFill>
                  <a:srgbClr val="00B050"/>
                </a:solidFill>
                <a:cs typeface="Arial" panose="020B0604020202020204" pitchFamily="34" charset="0"/>
              </a:rPr>
              <a:t>Healthcare, multilingualism and Wales </a:t>
            </a:r>
          </a:p>
          <a:p>
            <a:r>
              <a:rPr lang="en-GB" sz="800" dirty="0">
                <a:cs typeface="Arial" panose="020B0604020202020204" pitchFamily="34" charset="0"/>
              </a:rPr>
              <a:t>Wales is officially bilingual, but the population is not evenly distributed in terms of language use. Services must respond to regional differences and individual needs. For example, a Welsh speaker in rural Gwynedd may have very different language expectations than someone in Cardiff. Multilingualism in health also applies to service providers, who must navigate English, Welsh, and sometimes additional languages in diverse communities (Anderson et al., 2022). Effective communication in a patient’s preferred language helps build trust and reduce clinical risk, especially when people are in vulnerable or unfamiliar settings (Irvine et al., 2006).</a:t>
            </a:r>
          </a:p>
        </p:txBody>
      </p:sp>
      <p:pic>
        <p:nvPicPr>
          <p:cNvPr id="3116" name="Picture 44" descr="What is the National Symbol of Wales? - Welsh gifts with heart - Spend £50  for 10% off">
            <a:extLst>
              <a:ext uri="{FF2B5EF4-FFF2-40B4-BE49-F238E27FC236}">
                <a16:creationId xmlns:a16="http://schemas.microsoft.com/office/drawing/2014/main" id="{6E5FAA0E-5E8B-4C2B-0C89-F6E65C0E2B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1866" y="125293"/>
            <a:ext cx="933856" cy="1055204"/>
          </a:xfrm>
          <a:prstGeom prst="rect">
            <a:avLst/>
          </a:prstGeom>
          <a:noFill/>
          <a:extLst>
            <a:ext uri="{909E8E84-426E-40DD-AFC4-6F175D3DCCD1}">
              <a14:hiddenFill xmlns:a14="http://schemas.microsoft.com/office/drawing/2010/main">
                <a:solidFill>
                  <a:srgbClr val="FFFFFF"/>
                </a:solidFill>
              </a14:hiddenFill>
            </a:ext>
          </a:extLst>
        </p:spPr>
      </p:pic>
      <p:pic>
        <p:nvPicPr>
          <p:cNvPr id="3118" name="Picture 46" descr="UWTSD : School of Applied Computing">
            <a:extLst>
              <a:ext uri="{FF2B5EF4-FFF2-40B4-BE49-F238E27FC236}">
                <a16:creationId xmlns:a16="http://schemas.microsoft.com/office/drawing/2014/main" id="{F4A647A5-07DF-5915-D059-1B2F076F3B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7254" y="125293"/>
            <a:ext cx="1108569" cy="109385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ealth boards map - Public Health Wales">
            <a:extLst>
              <a:ext uri="{FF2B5EF4-FFF2-40B4-BE49-F238E27FC236}">
                <a16:creationId xmlns:a16="http://schemas.microsoft.com/office/drawing/2014/main" id="{55CAEF19-259D-6660-10FF-6206896B11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609" y="2937484"/>
            <a:ext cx="2847456" cy="109437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ealth inequalities in older age between richest and poorest are widening -  THIIS Magazine">
            <a:extLst>
              <a:ext uri="{FF2B5EF4-FFF2-40B4-BE49-F238E27FC236}">
                <a16:creationId xmlns:a16="http://schemas.microsoft.com/office/drawing/2014/main" id="{A89CE84D-E194-7C6B-8A28-3ADD541BE2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4136" y="5763138"/>
            <a:ext cx="2169534" cy="750663"/>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What Does Diversity Mean in Nursing? | AdventHealth University">
            <a:extLst>
              <a:ext uri="{FF2B5EF4-FFF2-40B4-BE49-F238E27FC236}">
                <a16:creationId xmlns:a16="http://schemas.microsoft.com/office/drawing/2014/main" id="{A142A1EC-C775-5B80-6DED-CA5B9947707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50876" y="3752664"/>
            <a:ext cx="702882" cy="468295"/>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3,500+ Nurse Patient Communication Stock Illustrations, Royalty-Free Vector  Graphics &amp; Clip Art - iStock">
            <a:extLst>
              <a:ext uri="{FF2B5EF4-FFF2-40B4-BE49-F238E27FC236}">
                <a16:creationId xmlns:a16="http://schemas.microsoft.com/office/drawing/2014/main" id="{0F6CBCE2-F351-335D-A157-38DA26F1E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54657" y="6244294"/>
            <a:ext cx="640642" cy="411393"/>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COVID-19 Wash Your Hands Bilingual Welsh Sign - Coronavirus Safety Sign">
            <a:extLst>
              <a:ext uri="{FF2B5EF4-FFF2-40B4-BE49-F238E27FC236}">
                <a16:creationId xmlns:a16="http://schemas.microsoft.com/office/drawing/2014/main" id="{83D4C32B-B972-8839-4749-A32A641E525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15161" y="4087056"/>
            <a:ext cx="1159640" cy="1159640"/>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COVID-19 Use Hand Sanitiser Bilingual Welsh Sign - Coronavirus Safety Sign  | Blitz Media">
            <a:extLst>
              <a:ext uri="{FF2B5EF4-FFF2-40B4-BE49-F238E27FC236}">
                <a16:creationId xmlns:a16="http://schemas.microsoft.com/office/drawing/2014/main" id="{AF4C11AB-77B4-BF95-428F-2AD9AD2AA79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00161" y="5304279"/>
            <a:ext cx="1094862" cy="10948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798</Words>
  <Application>Microsoft Macintosh PowerPoint</Application>
  <PresentationFormat>Widescreen</PresentationFormat>
  <Paragraphs>27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Wingdings 3</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Clancy (2404450)</dc:creator>
  <cp:lastModifiedBy>Gareth Clancy (2404450)</cp:lastModifiedBy>
  <cp:revision>2</cp:revision>
  <dcterms:created xsi:type="dcterms:W3CDTF">2025-04-30T03:09:12Z</dcterms:created>
  <dcterms:modified xsi:type="dcterms:W3CDTF">2025-04-30T03:46:01Z</dcterms:modified>
</cp:coreProperties>
</file>