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sldIdLst>
    <p:sldId id="256" r:id="rId5"/>
    <p:sldId id="257" r:id="rId6"/>
    <p:sldId id="260" r:id="rId7"/>
    <p:sldId id="650" r:id="rId8"/>
    <p:sldId id="645" r:id="rId9"/>
    <p:sldId id="266" r:id="rId10"/>
    <p:sldId id="538" r:id="rId11"/>
    <p:sldId id="349" r:id="rId12"/>
    <p:sldId id="467" r:id="rId13"/>
    <p:sldId id="648" r:id="rId14"/>
    <p:sldId id="649" r:id="rId15"/>
    <p:sldId id="379" r:id="rId16"/>
    <p:sldId id="337" r:id="rId17"/>
    <p:sldId id="426" r:id="rId18"/>
    <p:sldId id="341" r:id="rId19"/>
    <p:sldId id="343" r:id="rId20"/>
    <p:sldId id="363" r:id="rId21"/>
    <p:sldId id="421" r:id="rId22"/>
    <p:sldId id="264" r:id="rId23"/>
    <p:sldId id="424" r:id="rId24"/>
    <p:sldId id="268" r:id="rId25"/>
    <p:sldId id="261" r:id="rId26"/>
    <p:sldId id="324" r:id="rId27"/>
    <p:sldId id="357" r:id="rId28"/>
    <p:sldId id="282" r:id="rId29"/>
    <p:sldId id="383" r:id="rId30"/>
  </p:sldIdLst>
  <p:sldSz cx="12192000" cy="6858000"/>
  <p:notesSz cx="6858000" cy="9144000"/>
  <p:custDataLst>
    <p:tags r:id="rId3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847" autoAdjust="0"/>
  </p:normalViewPr>
  <p:slideViewPr>
    <p:cSldViewPr snapToGrid="0" showGuides="1">
      <p:cViewPr varScale="1">
        <p:scale>
          <a:sx n="73" d="100"/>
          <a:sy n="73" d="100"/>
        </p:scale>
        <p:origin x="928" y="44"/>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gs" Target="tags/tag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C0A87C3-DDD1-46D4-9EBF-96C52451583F}"/>
    <pc:docChg chg="custSel addSld delSld modSld">
      <pc:chgData name="Connie Davage" userId="f0451772-7718-4457-a9fb-8c630536f195" providerId="ADAL" clId="{DC0A87C3-DDD1-46D4-9EBF-96C52451583F}" dt="2026-02-05T14:06:44.017" v="40" actId="6549"/>
      <pc:docMkLst>
        <pc:docMk/>
      </pc:docMkLst>
      <pc:sldChg chg="modSp mod">
        <pc:chgData name="Connie Davage" userId="f0451772-7718-4457-a9fb-8c630536f195" providerId="ADAL" clId="{DC0A87C3-DDD1-46D4-9EBF-96C52451583F}" dt="2026-02-05T14:05:35.552" v="34" actId="20577"/>
        <pc:sldMkLst>
          <pc:docMk/>
          <pc:sldMk cId="2716778727" sldId="256"/>
        </pc:sldMkLst>
        <pc:spChg chg="mod">
          <ac:chgData name="Connie Davage" userId="f0451772-7718-4457-a9fb-8c630536f195" providerId="ADAL" clId="{DC0A87C3-DDD1-46D4-9EBF-96C52451583F}" dt="2026-02-05T14:05:35.552" v="34" actId="20577"/>
          <ac:spMkLst>
            <pc:docMk/>
            <pc:sldMk cId="2716778727" sldId="256"/>
            <ac:spMk id="3" creationId="{00000000-0000-0000-0000-000000000000}"/>
          </ac:spMkLst>
        </pc:spChg>
      </pc:sldChg>
      <pc:sldChg chg="addSp delSp modSp mod">
        <pc:chgData name="Connie Davage" userId="f0451772-7718-4457-a9fb-8c630536f195" providerId="ADAL" clId="{DC0A87C3-DDD1-46D4-9EBF-96C52451583F}" dt="2026-01-28T11:50:22.032" v="10" actId="14100"/>
        <pc:sldMkLst>
          <pc:docMk/>
          <pc:sldMk cId="3174474590" sldId="257"/>
        </pc:sldMkLst>
        <pc:picChg chg="add mod">
          <ac:chgData name="Connie Davage" userId="f0451772-7718-4457-a9fb-8c630536f195" providerId="ADAL" clId="{DC0A87C3-DDD1-46D4-9EBF-96C52451583F}" dt="2026-01-28T11:50:22.032" v="10" actId="14100"/>
          <ac:picMkLst>
            <pc:docMk/>
            <pc:sldMk cId="3174474590" sldId="257"/>
            <ac:picMk id="4" creationId="{63AF8973-FA5F-D1B5-DACA-45DFB1521094}"/>
          </ac:picMkLst>
        </pc:picChg>
      </pc:sldChg>
      <pc:sldChg chg="modNotesTx">
        <pc:chgData name="Connie Davage" userId="f0451772-7718-4457-a9fb-8c630536f195" providerId="ADAL" clId="{DC0A87C3-DDD1-46D4-9EBF-96C52451583F}" dt="2026-02-05T14:06:26.257" v="37" actId="6549"/>
        <pc:sldMkLst>
          <pc:docMk/>
          <pc:sldMk cId="633507270" sldId="260"/>
        </pc:sldMkLst>
      </pc:sldChg>
      <pc:sldChg chg="modNotesTx">
        <pc:chgData name="Connie Davage" userId="f0451772-7718-4457-a9fb-8c630536f195" providerId="ADAL" clId="{DC0A87C3-DDD1-46D4-9EBF-96C52451583F}" dt="2026-02-05T14:06:44.017" v="40" actId="6549"/>
        <pc:sldMkLst>
          <pc:docMk/>
          <pc:sldMk cId="4171895693" sldId="266"/>
        </pc:sldMkLst>
      </pc:sldChg>
      <pc:sldChg chg="modSp del mod modShow">
        <pc:chgData name="Connie Davage" userId="f0451772-7718-4457-a9fb-8c630536f195" providerId="ADAL" clId="{DC0A87C3-DDD1-46D4-9EBF-96C52451583F}" dt="2026-02-05T14:05:58.077" v="35" actId="47"/>
        <pc:sldMkLst>
          <pc:docMk/>
          <pc:sldMk cId="1234063496" sldId="339"/>
        </pc:sldMkLst>
        <pc:spChg chg="mod">
          <ac:chgData name="Connie Davage" userId="f0451772-7718-4457-a9fb-8c630536f195" providerId="ADAL" clId="{DC0A87C3-DDD1-46D4-9EBF-96C52451583F}" dt="2026-01-28T13:21:20.253" v="29" actId="20577"/>
          <ac:spMkLst>
            <pc:docMk/>
            <pc:sldMk cId="1234063496" sldId="339"/>
            <ac:spMk id="3" creationId="{B4DDD3C0-562F-60AB-C965-BBCDFDE888E6}"/>
          </ac:spMkLst>
        </pc:spChg>
      </pc:sldChg>
      <pc:sldChg chg="modNotesTx">
        <pc:chgData name="Connie Davage" userId="f0451772-7718-4457-a9fb-8c630536f195" providerId="ADAL" clId="{DC0A87C3-DDD1-46D4-9EBF-96C52451583F}" dt="2026-02-05T14:06:36.857" v="39" actId="6549"/>
        <pc:sldMkLst>
          <pc:docMk/>
          <pc:sldMk cId="2851693393" sldId="645"/>
        </pc:sldMkLst>
      </pc:sldChg>
      <pc:sldChg chg="del">
        <pc:chgData name="Connie Davage" userId="f0451772-7718-4457-a9fb-8c630536f195" providerId="ADAL" clId="{DC0A87C3-DDD1-46D4-9EBF-96C52451583F}" dt="2026-02-05T14:06:02.382" v="36" actId="47"/>
        <pc:sldMkLst>
          <pc:docMk/>
          <pc:sldMk cId="1074749650" sldId="646"/>
        </pc:sldMkLst>
      </pc:sldChg>
      <pc:sldChg chg="modNotesTx">
        <pc:chgData name="Connie Davage" userId="f0451772-7718-4457-a9fb-8c630536f195" providerId="ADAL" clId="{DC0A87C3-DDD1-46D4-9EBF-96C52451583F}" dt="2026-02-05T14:06:30.713" v="38" actId="6549"/>
        <pc:sldMkLst>
          <pc:docMk/>
          <pc:sldMk cId="2168029520" sldId="65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26600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solidFill>
                  <a:srgbClr val="424242"/>
                </a:solidFill>
                <a:effectLst/>
              </a:rPr>
              <a:t>The library offers key resources to support your studies and research. While CIPD has it’s own unique resources , such as CIPD website, the main university library </a:t>
            </a:r>
            <a:r>
              <a:rPr lang="en-GB" sz="1200" i="0" dirty="0" err="1">
                <a:solidFill>
                  <a:srgbClr val="424242"/>
                </a:solidFill>
                <a:effectLst/>
              </a:rPr>
              <a:t>alsow</a:t>
            </a:r>
            <a:r>
              <a:rPr lang="en-GB" sz="1200" i="0" dirty="0">
                <a:solidFill>
                  <a:srgbClr val="424242"/>
                </a:solidFill>
                <a:effectLst/>
              </a:rPr>
              <a:t> holds and extensive collection related to Human resource management. It’s important to know how to use these resources effectively. This session is designed to help you understand the services we offer, how to make the most of them, and includes a demonstration of how to use the library catalogue. </a:t>
            </a:r>
            <a:endParaRPr lang="en-GB" sz="1200" dirty="0">
              <a:ln w="0"/>
              <a:effectLst>
                <a:outerShdw blurRad="38100" dist="19050" dir="2700000" algn="tl" rotWithShape="0">
                  <a:schemeClr val="dk1">
                    <a:alpha val="40000"/>
                  </a:schemeClr>
                </a:outerShdw>
              </a:effectLst>
              <a:cs typeface="Calibri Light" panose="020F0302020204030204" pitchFamily="34" charset="0"/>
            </a:endParaRP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13320071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2731140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I’m going to focus on the library catalogue. In our online catalogue, you are not just finding books/</a:t>
            </a:r>
            <a:r>
              <a:rPr lang="en-GB" dirty="0" err="1"/>
              <a:t>ebooks</a:t>
            </a:r>
            <a:r>
              <a:rPr lang="en-GB" dirty="0"/>
              <a:t>, or journal articles. There are variety type of information you can find and use to support your research. Audio materials, specialist databases as well as Open Access Material. </a:t>
            </a:r>
          </a:p>
          <a:p>
            <a:endParaRPr lang="en-GB" dirty="0"/>
          </a:p>
          <a:p>
            <a:r>
              <a:rPr lang="en-GB" dirty="0"/>
              <a:t>Where to find reading material related with your study? The first place I’d go to is your ‘Online resource list’. (next slide)</a:t>
            </a:r>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715515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Online Resource List is your course reading list, created by your lecturers and made available online by the library. It highlights the key books, articles and materials you’ll need – all in one convenient place. You can access it through your Moodle course pages or via the library website.</a:t>
            </a:r>
          </a:p>
          <a:p>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Online Resource List offers easy access to high-quality information and provides a strong foundation for starting your own research. I hope you’ve all reviewed our online unit on how to use the ORL. </a:t>
            </a:r>
          </a:p>
          <a:p>
            <a:endParaRPr lang="en-GB" dirty="0"/>
          </a:p>
          <a:p>
            <a:r>
              <a:rPr lang="en-GB" dirty="0"/>
              <a:t>The list helps focus your reading by prioritising item as either essential or Further Reading. It’s easy to use, with direct links to online content or the location of physical copies. You can also organise your favourite resources, build your own list, and lay a solid foundation for your assignments and reference list. You might have noticed in ORL Unit 1, the ‘collection’ tab is now called ‘Favourites’.</a:t>
            </a: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5238472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13754637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4802312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Use the Library?</a:t>
            </a:r>
            <a:endParaRPr lang="en-GB" dirty="0"/>
          </a:p>
          <a:p>
            <a:r>
              <a:rPr lang="en-GB" dirty="0"/>
              <a:t>The catalogue also functions as your library account. One of the benefits is that you can easily keep track of how many books you’ve borrowed, review your search history, and access any favourites you’ve saved.</a:t>
            </a:r>
          </a:p>
          <a:p>
            <a:r>
              <a:rPr lang="en-GB" dirty="0"/>
              <a:t>As mentioned earlier, the catalogue includes books, journal articles (including Open Access material), and multiple databases. Every time you perform a search, it scans all resources at once. You can then use filters to refine the results and save your favourites. You can also set up alerts to receive notifications when new items related to your search terms are added to the catalogue.</a:t>
            </a:r>
          </a:p>
          <a:p>
            <a:endParaRPr lang="en-GB" dirty="0"/>
          </a:p>
          <a:p>
            <a:r>
              <a:rPr lang="en-GB" dirty="0"/>
              <a:t>Let’s have look how to use the online library</a:t>
            </a:r>
          </a:p>
          <a:p>
            <a:r>
              <a:rPr lang="en-GB" dirty="0"/>
              <a:t>(next few slides are the example of how to use the catalogue – handy for pass on the PPT after session)</a:t>
            </a:r>
          </a:p>
          <a:p>
            <a:endParaRPr lang="en-GB" dirty="0"/>
          </a:p>
          <a:p>
            <a:r>
              <a:rPr lang="en-GB" dirty="0"/>
              <a:t>Live demo in the class for these points</a:t>
            </a:r>
          </a:p>
          <a:p>
            <a:r>
              <a:rPr lang="en-GB" dirty="0"/>
              <a:t>Landing page: </a:t>
            </a:r>
          </a:p>
          <a:p>
            <a:r>
              <a:rPr lang="en-GB" dirty="0"/>
              <a:t>sign in – use student credentials</a:t>
            </a:r>
          </a:p>
          <a:p>
            <a:r>
              <a:rPr lang="en-GB" dirty="0"/>
              <a:t>Intro menu top down, left to right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default to ‘</a:t>
            </a:r>
            <a:r>
              <a:rPr lang="en-GB" dirty="0" err="1"/>
              <a:t>eResources</a:t>
            </a:r>
            <a:r>
              <a:rPr lang="en-GB" dirty="0"/>
              <a:t>’</a:t>
            </a:r>
          </a:p>
          <a:p>
            <a:pPr marL="171450" indent="-171450">
              <a:buFont typeface="Arial" panose="020B0604020202020204" pitchFamily="34" charset="0"/>
              <a:buChar char="•"/>
            </a:pPr>
            <a:r>
              <a:rPr lang="en-GB" dirty="0"/>
              <a:t>Menu below ‘basic search bar’</a:t>
            </a:r>
          </a:p>
          <a:p>
            <a:pPr marL="171450" indent="-171450">
              <a:buFont typeface="Arial" panose="020B0604020202020204" pitchFamily="34" charset="0"/>
              <a:buChar char="•"/>
            </a:pPr>
            <a:r>
              <a:rPr lang="en-GB" dirty="0"/>
              <a:t>New books </a:t>
            </a:r>
            <a:r>
              <a:rPr lang="en-GB" dirty="0" err="1"/>
              <a:t>calasaul</a:t>
            </a:r>
            <a:r>
              <a:rPr lang="en-GB" dirty="0"/>
              <a:t> </a:t>
            </a:r>
          </a:p>
          <a:p>
            <a:pPr marL="171450" indent="-171450">
              <a:buFont typeface="Arial" panose="020B0604020202020204" pitchFamily="34" charset="0"/>
              <a:buChar char="•"/>
            </a:pPr>
            <a:r>
              <a:rPr lang="en-GB" dirty="0"/>
              <a:t>Links to ‘library essentials’</a:t>
            </a:r>
          </a:p>
          <a:p>
            <a:pPr marL="171450" indent="-171450">
              <a:buFont typeface="Arial" panose="020B0604020202020204" pitchFamily="34" charset="0"/>
              <a:buChar char="•"/>
            </a:pPr>
            <a:r>
              <a:rPr lang="en-GB" dirty="0"/>
              <a:t>Our contact links for email or book appointment with us</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b="1" dirty="0"/>
              <a:t>Demo</a:t>
            </a:r>
          </a:p>
          <a:p>
            <a:pPr marL="171450" indent="-171450">
              <a:buFont typeface="Arial" panose="020B0604020202020204" pitchFamily="34" charset="0"/>
              <a:buChar char="•"/>
            </a:pPr>
            <a:r>
              <a:rPr lang="en-GB" dirty="0"/>
              <a:t>Use words of “Human resource”</a:t>
            </a:r>
          </a:p>
          <a:p>
            <a:pPr marL="171450" indent="-171450">
              <a:buFont typeface="Arial" panose="020B0604020202020204" pitchFamily="34" charset="0"/>
              <a:buChar char="•"/>
            </a:pPr>
            <a:r>
              <a:rPr lang="en-GB" dirty="0"/>
              <a:t>Tweak results by using the filters</a:t>
            </a:r>
          </a:p>
          <a:p>
            <a:pPr marL="171450" indent="-171450">
              <a:buFont typeface="Arial" panose="020B0604020202020204" pitchFamily="34" charset="0"/>
              <a:buChar char="•"/>
            </a:pPr>
            <a:r>
              <a:rPr lang="en-GB" dirty="0"/>
              <a:t>Individual records – different record (edition – online or physical copy) - save to favourites – add to reading list – citation tab – link / email to share. – details of the item…</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30601995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25895158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1474844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024479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You’ve watched me using some keyworks to search in the simple search bar, now conduct a search on a topic of your choice. Following the suggestion on the slide. </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6034820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I’d like to touch a bit on evaluate the information that you’ve found on various places include from the library. This quick video will present why you need to verify all resources. </a:t>
            </a: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4605438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remember the topics we’ve mentioned in the session today, basic search skills, how to evaluate information, how to use online resource list… are all can be found in the Library </a:t>
            </a:r>
            <a:r>
              <a:rPr lang="en-GB" dirty="0" err="1"/>
              <a:t>Infoskills</a:t>
            </a:r>
            <a:r>
              <a:rPr lang="en-GB" dirty="0"/>
              <a:t> tutorials in My modules on Moodle. You can go back to refresh your memory at anytime as well as other sessions there to enhance your skills at you own time. I’d like you to </a:t>
            </a:r>
            <a:r>
              <a:rPr lang="en-GB" dirty="0" err="1"/>
              <a:t>ge</a:t>
            </a:r>
            <a:r>
              <a:rPr lang="en-GB" dirty="0"/>
              <a:t> through the Reference and </a:t>
            </a:r>
            <a:r>
              <a:rPr lang="en-GB" dirty="0" err="1"/>
              <a:t>Plagirisim</a:t>
            </a:r>
            <a:r>
              <a:rPr lang="en-GB" dirty="0"/>
              <a:t> tutorial before your Harvard Reference session next time. </a:t>
            </a:r>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2364299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580305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22700187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you’d like to find out more information about referencing before our next session, use Cite Them Right database via our online catalogue. We will talk about this in our next session.</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3584917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170769506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26</a:t>
            </a:fld>
            <a:endParaRPr lang="en-GB"/>
          </a:p>
        </p:txBody>
      </p:sp>
    </p:spTree>
    <p:extLst>
      <p:ext uri="{BB962C8B-B14F-4D97-AF65-F5344CB8AC3E}">
        <p14:creationId xmlns:p14="http://schemas.microsoft.com/office/powerpoint/2010/main" val="36480460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4"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 Id="rId6" Type="http://schemas.openxmlformats.org/officeDocument/2006/relationships/image" Target="../media/image12.png"/><Relationship Id="rId5" Type="http://schemas.openxmlformats.org/officeDocument/2006/relationships/hyperlink" Target="https://www.uwtsd.ac.uk/" TargetMode="Externa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5.xml"/><Relationship Id="rId1" Type="http://schemas.openxmlformats.org/officeDocument/2006/relationships/slideLayout" Target="../slideLayouts/slideLayout10.xml"/><Relationship Id="rId5" Type="http://schemas.openxmlformats.org/officeDocument/2006/relationships/image" Target="../media/image14.png"/><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3" Type="http://schemas.openxmlformats.org/officeDocument/2006/relationships/hyperlink" Target="https://intranet.uwtsd.ac.uk/departments/library-and-learning-resources/getting-started-guides" TargetMode="External"/><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helf-uwtsd.alma.exlibrisgroup.com/leganto/nui/lists" TargetMode="External"/><Relationship Id="rId2" Type="http://schemas.openxmlformats.org/officeDocument/2006/relationships/notesSlide" Target="../notesSlides/notesSlide8.xml"/><Relationship Id="rId1" Type="http://schemas.openxmlformats.org/officeDocument/2006/relationships/slideLayout" Target="../slideLayouts/slideLayout4.xml"/><Relationship Id="rId5" Type="http://schemas.openxmlformats.org/officeDocument/2006/relationships/image" Target="../media/image17.png"/><Relationship Id="rId4" Type="http://schemas.openxmlformats.org/officeDocument/2006/relationships/hyperlink" Target="https://whelf-uwtsd.leganto.exlibrisgroup.com/leganto/readinglist/lists?auth=SA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moodle.uwtsd.ac.uk/course/view.php?id=10508"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27.png"/></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hyperlink" Target="https://librarysearch.uwtsd.ac.uk/discovery/fulldisplay?docid=cdi_askewsholts_vlebooks_9781398606906&amp;context=PC&amp;vid=44WHELF_UWTSD:44WHELF_UWTSD_VU1&amp;lang=en&amp;search_scope=MyInst_and_CI&amp;adaptor=Primo%20Central&amp;tab=Everything&amp;query=any,contains,studying%20human%20resources&amp;offset=0" TargetMode="External"/><Relationship Id="rId2" Type="http://schemas.openxmlformats.org/officeDocument/2006/relationships/notesSlide" Target="../notesSlides/notesSlide15.xml"/><Relationship Id="rId1" Type="http://schemas.openxmlformats.org/officeDocument/2006/relationships/slideLayout" Target="../slideLayouts/slideLayout6.xml"/><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tab=Everything&amp;search_scope=MyInst_and_CI&amp;lang=en&amp;displayMode=full&amp;bulkSize=10&amp;highlight=true&amp;dum=true&amp;query=any,contains,&amp;displayField=all"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3" Type="http://schemas.openxmlformats.org/officeDocument/2006/relationships/hyperlink" Target="https://moodle.uwtsd.ac.uk/?lang=cy" TargetMode="External"/><Relationship Id="rId7" Type="http://schemas.openxmlformats.org/officeDocument/2006/relationships/image" Target="../media/image40.png"/><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23.xml.rels><?xml version="1.0" encoding="UTF-8" standalone="yes"?>
<Relationships xmlns="http://schemas.openxmlformats.org/package/2006/relationships"><Relationship Id="rId3" Type="http://schemas.openxmlformats.org/officeDocument/2006/relationships/hyperlink" Target="https://intranet.uwtsd.ac.uk/departments/library-and-learning-resources/" TargetMode="Externa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23.xml"/><Relationship Id="rId1" Type="http://schemas.openxmlformats.org/officeDocument/2006/relationships/slideLayout" Target="../slideLayouts/slideLayout8.xml"/><Relationship Id="rId4" Type="http://schemas.openxmlformats.org/officeDocument/2006/relationships/image" Target="../media/image45.png"/></Relationships>
</file>

<file path=ppt/slides/_rels/slide26.xml.rels><?xml version="1.0" encoding="UTF-8" standalone="yes"?>
<Relationships xmlns="http://schemas.openxmlformats.org/package/2006/relationships"><Relationship Id="rId8" Type="http://schemas.openxmlformats.org/officeDocument/2006/relationships/hyperlink" Target="https://www.thebluediamondgallery.com/tablet/a/assistance.html" TargetMode="External"/><Relationship Id="rId3" Type="http://schemas.openxmlformats.org/officeDocument/2006/relationships/hyperlink" Target="mailto:c.davage@uwtsd.ac.uk" TargetMode="External"/><Relationship Id="rId7" Type="http://schemas.openxmlformats.org/officeDocument/2006/relationships/image" Target="../media/image46.jp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https://uwtsd.ac.uk/library/student-essentials/book-an-appointment/" TargetMode="External"/><Relationship Id="rId4" Type="http://schemas.openxmlformats.org/officeDocument/2006/relationships/hyperlink" Target="mailto:%20j.hill@uwtsd.ac.uk" TargetMode="External"/><Relationship Id="rId9" Type="http://schemas.openxmlformats.org/officeDocument/2006/relationships/hyperlink" Target="https://creativecommons.org/licenses/by-sa/3.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normAutofit fontScale="85000" lnSpcReduction="20000"/>
          </a:bodyPr>
          <a:lstStyle/>
          <a:p>
            <a:r>
              <a:rPr lang="en-GB" dirty="0"/>
              <a:t>CIPD3 - Carmarthen</a:t>
            </a:r>
          </a:p>
          <a:p>
            <a:r>
              <a:rPr lang="en-GB" dirty="0"/>
              <a:t>Connie Davage</a:t>
            </a:r>
          </a:p>
          <a:p>
            <a:r>
              <a:rPr lang="en-GB" dirty="0"/>
              <a:t>February 2026</a:t>
            </a:r>
          </a:p>
        </p:txBody>
      </p:sp>
      <p:sp>
        <p:nvSpPr>
          <p:cNvPr id="4" name="Title 3"/>
          <p:cNvSpPr>
            <a:spLocks noGrp="1"/>
          </p:cNvSpPr>
          <p:nvPr>
            <p:ph type="title"/>
          </p:nvPr>
        </p:nvSpPr>
        <p:spPr/>
        <p:txBody>
          <a:bodyPr/>
          <a:lstStyle/>
          <a:p>
            <a:r>
              <a:rPr lang="en-GB" dirty="0"/>
              <a:t>Finding </a:t>
            </a:r>
            <a:r>
              <a:rPr lang="en-GB"/>
              <a:t>and Using Information</a:t>
            </a:r>
            <a:endParaRPr lang="en-GB" dirty="0"/>
          </a:p>
        </p:txBody>
      </p:sp>
      <p:pic>
        <p:nvPicPr>
          <p:cNvPr id="10" name="Picture Placeholder 9" descr="A building with a fountain in front of it">
            <a:extLst>
              <a:ext uri="{FF2B5EF4-FFF2-40B4-BE49-F238E27FC236}">
                <a16:creationId xmlns:a16="http://schemas.microsoft.com/office/drawing/2014/main" id="{4EBBB349-FD22-CB52-B961-6D705840974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356" r="18356"/>
          <a:stretch>
            <a:fillRect/>
          </a:stretch>
        </p:blipFill>
        <p:spPr/>
      </p:pic>
      <p:pic>
        <p:nvPicPr>
          <p:cNvPr id="9" name="Picture 8" descr="A library with a staircase and tables">
            <a:extLst>
              <a:ext uri="{FF2B5EF4-FFF2-40B4-BE49-F238E27FC236}">
                <a16:creationId xmlns:a16="http://schemas.microsoft.com/office/drawing/2014/main" id="{B1A903A4-E4DA-A091-67AA-5D3D1DAC9A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0" y="0"/>
            <a:ext cx="6096000" cy="6858000"/>
          </a:xfrm>
          <a:prstGeom prst="rect">
            <a:avLst/>
          </a:prstGeom>
        </p:spPr>
      </p:pic>
    </p:spTree>
    <p:extLst>
      <p:ext uri="{BB962C8B-B14F-4D97-AF65-F5344CB8AC3E}">
        <p14:creationId xmlns:p14="http://schemas.microsoft.com/office/powerpoint/2010/main" val="2716778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 </a:t>
            </a:r>
          </a:p>
        </p:txBody>
      </p:sp>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pic>
        <p:nvPicPr>
          <p:cNvPr id="4" name="Picture 3" descr="An arrow on a line map">
            <a:extLst>
              <a:ext uri="{FF2B5EF4-FFF2-40B4-BE49-F238E27FC236}">
                <a16:creationId xmlns:a16="http://schemas.microsoft.com/office/drawing/2014/main" id="{63AF8973-FA5F-D1B5-DACA-45DFB152109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0132" y="1280926"/>
            <a:ext cx="7342896" cy="5002997"/>
          </a:xfrm>
          <a:prstGeom prst="rect">
            <a:avLst/>
          </a:prstGeom>
        </p:spPr>
      </p:pic>
    </p:spTree>
    <p:extLst>
      <p:ext uri="{BB962C8B-B14F-4D97-AF65-F5344CB8AC3E}">
        <p14:creationId xmlns:p14="http://schemas.microsoft.com/office/powerpoint/2010/main" val="3174474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EB432-61A3-4628-2DF7-4FD71B520DA9}"/>
              </a:ext>
            </a:extLst>
          </p:cNvPr>
          <p:cNvSpPr>
            <a:spLocks noGrp="1"/>
          </p:cNvSpPr>
          <p:nvPr>
            <p:ph type="title"/>
          </p:nvPr>
        </p:nvSpPr>
        <p:spPr>
          <a:xfrm>
            <a:off x="264749" y="-32471"/>
            <a:ext cx="10795518" cy="1003916"/>
          </a:xfrm>
        </p:spPr>
        <p:txBody>
          <a:bodyPr/>
          <a:lstStyle/>
          <a:p>
            <a:r>
              <a:rPr lang="en-GB" dirty="0"/>
              <a:t>Services and Support.</a:t>
            </a:r>
          </a:p>
        </p:txBody>
      </p:sp>
      <p:pic>
        <p:nvPicPr>
          <p:cNvPr id="5" name="Picture 4" descr="Group of students working in library">
            <a:extLst>
              <a:ext uri="{FF2B5EF4-FFF2-40B4-BE49-F238E27FC236}">
                <a16:creationId xmlns:a16="http://schemas.microsoft.com/office/drawing/2014/main" id="{E1BBF4B9-6BD5-658E-FE88-3D24F3C8212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48200" y="1277578"/>
            <a:ext cx="7543799" cy="5027971"/>
          </a:xfrm>
          <a:prstGeom prst="rect">
            <a:avLst/>
          </a:prstGeom>
        </p:spPr>
      </p:pic>
      <p:sp>
        <p:nvSpPr>
          <p:cNvPr id="18" name="Flowchart: Off-page Connector 17">
            <a:extLst>
              <a:ext uri="{FF2B5EF4-FFF2-40B4-BE49-F238E27FC236}">
                <a16:creationId xmlns:a16="http://schemas.microsoft.com/office/drawing/2014/main" id="{73CDCBBD-F03A-3702-C5B9-551D4F81DC3F}"/>
              </a:ext>
            </a:extLst>
          </p:cNvPr>
          <p:cNvSpPr/>
          <p:nvPr/>
        </p:nvSpPr>
        <p:spPr>
          <a:xfrm>
            <a:off x="177553" y="1592263"/>
            <a:ext cx="4341181" cy="751442"/>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dedicated librarian for research support.</a:t>
            </a:r>
          </a:p>
        </p:txBody>
      </p:sp>
      <p:sp>
        <p:nvSpPr>
          <p:cNvPr id="19" name="Flowchart: Off-page Connector 18">
            <a:extLst>
              <a:ext uri="{FF2B5EF4-FFF2-40B4-BE49-F238E27FC236}">
                <a16:creationId xmlns:a16="http://schemas.microsoft.com/office/drawing/2014/main" id="{F1B2CBA1-5926-2F49-C1DE-13FAA86A8930}"/>
              </a:ext>
            </a:extLst>
          </p:cNvPr>
          <p:cNvSpPr/>
          <p:nvPr/>
        </p:nvSpPr>
        <p:spPr>
          <a:xfrm>
            <a:off x="177552" y="2649838"/>
            <a:ext cx="4341181" cy="751442"/>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available via chat, email or Teams.</a:t>
            </a:r>
          </a:p>
        </p:txBody>
      </p:sp>
      <p:sp>
        <p:nvSpPr>
          <p:cNvPr id="20" name="Flowchart: Off-page Connector 19">
            <a:extLst>
              <a:ext uri="{FF2B5EF4-FFF2-40B4-BE49-F238E27FC236}">
                <a16:creationId xmlns:a16="http://schemas.microsoft.com/office/drawing/2014/main" id="{9E1B3026-3DC6-ABC7-9618-7961A450FE0F}"/>
              </a:ext>
            </a:extLst>
          </p:cNvPr>
          <p:cNvSpPr/>
          <p:nvPr/>
        </p:nvSpPr>
        <p:spPr>
          <a:xfrm>
            <a:off x="177552" y="3762854"/>
            <a:ext cx="4341182" cy="751442"/>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Online resource lists linking to course reading.</a:t>
            </a:r>
          </a:p>
        </p:txBody>
      </p:sp>
      <p:sp>
        <p:nvSpPr>
          <p:cNvPr id="21" name="Flowchart: Off-page Connector 20">
            <a:extLst>
              <a:ext uri="{FF2B5EF4-FFF2-40B4-BE49-F238E27FC236}">
                <a16:creationId xmlns:a16="http://schemas.microsoft.com/office/drawing/2014/main" id="{59E5204A-A2B5-4775-A6C7-44B94628E620}"/>
              </a:ext>
            </a:extLst>
          </p:cNvPr>
          <p:cNvSpPr/>
          <p:nvPr/>
        </p:nvSpPr>
        <p:spPr>
          <a:xfrm>
            <a:off x="177552" y="4890016"/>
            <a:ext cx="4341182" cy="751442"/>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Support for referencing and accessibility.</a:t>
            </a:r>
          </a:p>
        </p:txBody>
      </p:sp>
    </p:spTree>
    <p:extLst>
      <p:ext uri="{BB962C8B-B14F-4D97-AF65-F5344CB8AC3E}">
        <p14:creationId xmlns:p14="http://schemas.microsoft.com/office/powerpoint/2010/main" val="6335072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a:t>Library Webpage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104155" y="5387002"/>
            <a:ext cx="7158492" cy="369332"/>
          </a:xfrm>
          <a:prstGeom prst="rect">
            <a:avLst/>
          </a:prstGeom>
          <a:noFill/>
        </p:spPr>
        <p:txBody>
          <a:bodyPr wrap="square" rtlCol="0">
            <a:spAutoFit/>
          </a:bodyPr>
          <a:lstStyle/>
          <a:p>
            <a:r>
              <a:rPr lang="en-GB" b="1" dirty="0"/>
              <a:t>Note</a:t>
            </a:r>
            <a:r>
              <a:rPr lang="en-GB" dirty="0"/>
              <a:t> You may need to </a:t>
            </a:r>
            <a:r>
              <a:rPr lang="en-GB" b="1" dirty="0"/>
              <a:t>login</a:t>
            </a:r>
            <a:r>
              <a:rPr lang="en-GB" dirty="0"/>
              <a:t> using your university login and password. </a:t>
            </a:r>
          </a:p>
        </p:txBody>
      </p:sp>
      <p:sp>
        <p:nvSpPr>
          <p:cNvPr id="3" name="TextBox 2">
            <a:extLst>
              <a:ext uri="{FF2B5EF4-FFF2-40B4-BE49-F238E27FC236}">
                <a16:creationId xmlns:a16="http://schemas.microsoft.com/office/drawing/2014/main" id="{1A9D5784-1906-6AF4-BCA9-748F46DE380B}"/>
              </a:ext>
            </a:extLst>
          </p:cNvPr>
          <p:cNvSpPr txBox="1"/>
          <p:nvPr/>
        </p:nvSpPr>
        <p:spPr>
          <a:xfrm>
            <a:off x="178676" y="1429407"/>
            <a:ext cx="5034455" cy="923330"/>
          </a:xfrm>
          <a:prstGeom prst="rect">
            <a:avLst/>
          </a:prstGeom>
          <a:noFill/>
        </p:spPr>
        <p:txBody>
          <a:bodyPr wrap="square" rtlCol="0">
            <a:spAutoFit/>
          </a:bodyPr>
          <a:lstStyle/>
          <a:p>
            <a:r>
              <a:rPr lang="en-GB" dirty="0"/>
              <a:t>To locate the library webpage, Go to </a:t>
            </a:r>
            <a:r>
              <a:rPr lang="en-GB" dirty="0">
                <a:hlinkClick r:id="rId3"/>
              </a:rPr>
              <a:t>https://digitalservices.uwtsd.ac.uk/library/</a:t>
            </a:r>
            <a:r>
              <a:rPr lang="en-GB" dirty="0"/>
              <a:t> </a:t>
            </a:r>
          </a:p>
          <a:p>
            <a:endParaRPr lang="en-GB" dirty="0"/>
          </a:p>
        </p:txBody>
      </p:sp>
      <p:pic>
        <p:nvPicPr>
          <p:cNvPr id="5" name="Picture 4">
            <a:extLst>
              <a:ext uri="{FF2B5EF4-FFF2-40B4-BE49-F238E27FC236}">
                <a16:creationId xmlns:a16="http://schemas.microsoft.com/office/drawing/2014/main" id="{982A2E7F-A190-BFEA-EF5F-9B2A845A24B3}"/>
              </a:ext>
            </a:extLst>
          </p:cNvPr>
          <p:cNvPicPr>
            <a:picLocks noChangeAspect="1"/>
          </p:cNvPicPr>
          <p:nvPr/>
        </p:nvPicPr>
        <p:blipFill>
          <a:blip r:embed="rId4"/>
          <a:stretch>
            <a:fillRect/>
          </a:stretch>
        </p:blipFill>
        <p:spPr>
          <a:xfrm>
            <a:off x="7779682" y="1924800"/>
            <a:ext cx="3959831" cy="4003830"/>
          </a:xfrm>
          <a:prstGeom prst="rect">
            <a:avLst/>
          </a:prstGeom>
        </p:spPr>
      </p:pic>
      <p:sp>
        <p:nvSpPr>
          <p:cNvPr id="7" name="Rectangle 6">
            <a:extLst>
              <a:ext uri="{FF2B5EF4-FFF2-40B4-BE49-F238E27FC236}">
                <a16:creationId xmlns:a16="http://schemas.microsoft.com/office/drawing/2014/main" id="{E76EC7DE-1F36-B483-FD20-CDB482E86F08}"/>
              </a:ext>
            </a:extLst>
          </p:cNvPr>
          <p:cNvSpPr/>
          <p:nvPr/>
        </p:nvSpPr>
        <p:spPr>
          <a:xfrm>
            <a:off x="9360204" y="2192647"/>
            <a:ext cx="798786" cy="655483"/>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222AB1A-0272-8524-46A7-73FF8A55351C}"/>
              </a:ext>
            </a:extLst>
          </p:cNvPr>
          <p:cNvSpPr/>
          <p:nvPr/>
        </p:nvSpPr>
        <p:spPr>
          <a:xfrm>
            <a:off x="7633526" y="5100851"/>
            <a:ext cx="3258207" cy="655483"/>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9AF4CC-0055-C96C-20F8-90A67C241B7F}"/>
              </a:ext>
            </a:extLst>
          </p:cNvPr>
          <p:cNvSpPr txBox="1"/>
          <p:nvPr/>
        </p:nvSpPr>
        <p:spPr>
          <a:xfrm>
            <a:off x="5749159" y="1420601"/>
            <a:ext cx="6085490" cy="923330"/>
          </a:xfrm>
          <a:prstGeom prst="rect">
            <a:avLst/>
          </a:prstGeom>
          <a:noFill/>
        </p:spPr>
        <p:txBody>
          <a:bodyPr wrap="square" rtlCol="0">
            <a:spAutoFit/>
          </a:bodyPr>
          <a:lstStyle/>
          <a:p>
            <a:r>
              <a:rPr lang="en-GB" dirty="0"/>
              <a:t>From </a:t>
            </a:r>
            <a:r>
              <a:rPr lang="en-GB" dirty="0">
                <a:hlinkClick r:id="rId5"/>
              </a:rPr>
              <a:t>UWTSD homepage</a:t>
            </a:r>
            <a:r>
              <a:rPr lang="en-GB" dirty="0"/>
              <a:t>, select </a:t>
            </a:r>
            <a:r>
              <a:rPr lang="en-GB" b="1" dirty="0"/>
              <a:t>‘Study’ </a:t>
            </a:r>
            <a:r>
              <a:rPr lang="en-GB" dirty="0"/>
              <a:t>then </a:t>
            </a:r>
            <a:r>
              <a:rPr lang="en-GB" b="1" dirty="0"/>
              <a:t>‘Library and learning resources’ </a:t>
            </a:r>
          </a:p>
          <a:p>
            <a:endParaRPr lang="en-GB" dirty="0"/>
          </a:p>
        </p:txBody>
      </p:sp>
      <p:sp>
        <p:nvSpPr>
          <p:cNvPr id="10" name="TextBox 9">
            <a:extLst>
              <a:ext uri="{FF2B5EF4-FFF2-40B4-BE49-F238E27FC236}">
                <a16:creationId xmlns:a16="http://schemas.microsoft.com/office/drawing/2014/main" id="{BF2D0FE9-FE5C-9401-6017-E2563BB16974}"/>
              </a:ext>
            </a:extLst>
          </p:cNvPr>
          <p:cNvSpPr txBox="1"/>
          <p:nvPr/>
        </p:nvSpPr>
        <p:spPr>
          <a:xfrm>
            <a:off x="4871294" y="1521740"/>
            <a:ext cx="788276" cy="369332"/>
          </a:xfrm>
          <a:prstGeom prst="rect">
            <a:avLst/>
          </a:prstGeom>
          <a:noFill/>
        </p:spPr>
        <p:txBody>
          <a:bodyPr wrap="square" rtlCol="0">
            <a:spAutoFit/>
          </a:bodyPr>
          <a:lstStyle/>
          <a:p>
            <a:r>
              <a:rPr lang="en-GB" dirty="0"/>
              <a:t>or</a:t>
            </a:r>
          </a:p>
        </p:txBody>
      </p:sp>
      <p:pic>
        <p:nvPicPr>
          <p:cNvPr id="13" name="Picture 12">
            <a:extLst>
              <a:ext uri="{FF2B5EF4-FFF2-40B4-BE49-F238E27FC236}">
                <a16:creationId xmlns:a16="http://schemas.microsoft.com/office/drawing/2014/main" id="{D5CDD8AF-F9A2-214E-C718-3970ACCB918E}"/>
              </a:ext>
            </a:extLst>
          </p:cNvPr>
          <p:cNvPicPr>
            <a:picLocks noChangeAspect="1"/>
          </p:cNvPicPr>
          <p:nvPr/>
        </p:nvPicPr>
        <p:blipFill>
          <a:blip r:embed="rId6"/>
          <a:stretch>
            <a:fillRect/>
          </a:stretch>
        </p:blipFill>
        <p:spPr>
          <a:xfrm>
            <a:off x="10920" y="2195916"/>
            <a:ext cx="5940618" cy="3070908"/>
          </a:xfrm>
          <a:prstGeom prst="rect">
            <a:avLst/>
          </a:prstGeom>
        </p:spPr>
      </p:pic>
      <p:sp>
        <p:nvSpPr>
          <p:cNvPr id="18" name="TextBox 17">
            <a:extLst>
              <a:ext uri="{FF2B5EF4-FFF2-40B4-BE49-F238E27FC236}">
                <a16:creationId xmlns:a16="http://schemas.microsoft.com/office/drawing/2014/main" id="{27E0717F-455D-961D-EC76-A3B1367C54B8}"/>
              </a:ext>
            </a:extLst>
          </p:cNvPr>
          <p:cNvSpPr txBox="1"/>
          <p:nvPr/>
        </p:nvSpPr>
        <p:spPr>
          <a:xfrm>
            <a:off x="587632" y="5796518"/>
            <a:ext cx="5834189" cy="369332"/>
          </a:xfrm>
          <a:prstGeom prst="rect">
            <a:avLst/>
          </a:prstGeom>
          <a:noFill/>
        </p:spPr>
        <p:txBody>
          <a:bodyPr wrap="square" rtlCol="0">
            <a:spAutoFit/>
          </a:bodyPr>
          <a:lstStyle/>
          <a:p>
            <a:r>
              <a:rPr lang="en-GB" b="1" dirty="0"/>
              <a:t>Remember to bookmark the location!</a:t>
            </a:r>
          </a:p>
        </p:txBody>
      </p:sp>
    </p:spTree>
    <p:extLst>
      <p:ext uri="{BB962C8B-B14F-4D97-AF65-F5344CB8AC3E}">
        <p14:creationId xmlns:p14="http://schemas.microsoft.com/office/powerpoint/2010/main" val="2168029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a:t>Library Webpage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452487" y="5928630"/>
            <a:ext cx="2964864" cy="369332"/>
          </a:xfrm>
          <a:prstGeom prst="rect">
            <a:avLst/>
          </a:prstGeom>
          <a:noFill/>
        </p:spPr>
        <p:txBody>
          <a:bodyPr wrap="square" rtlCol="0">
            <a:spAutoFit/>
          </a:bodyPr>
          <a:lstStyle/>
          <a:p>
            <a:r>
              <a:rPr lang="en-GB" dirty="0">
                <a:hlinkClick r:id="rId3"/>
              </a:rPr>
              <a:t>UWTSD homepage </a:t>
            </a:r>
            <a:endParaRPr lang="en-GB" dirty="0"/>
          </a:p>
        </p:txBody>
      </p:sp>
      <p:pic>
        <p:nvPicPr>
          <p:cNvPr id="6" name="Picture 5">
            <a:extLst>
              <a:ext uri="{FF2B5EF4-FFF2-40B4-BE49-F238E27FC236}">
                <a16:creationId xmlns:a16="http://schemas.microsoft.com/office/drawing/2014/main" id="{7E2B061E-4FE8-9F6C-F0C8-1B6A819D8B05}"/>
              </a:ext>
            </a:extLst>
          </p:cNvPr>
          <p:cNvPicPr>
            <a:picLocks noChangeAspect="1"/>
          </p:cNvPicPr>
          <p:nvPr/>
        </p:nvPicPr>
        <p:blipFill>
          <a:blip r:embed="rId4"/>
          <a:stretch>
            <a:fillRect/>
          </a:stretch>
        </p:blipFill>
        <p:spPr>
          <a:xfrm>
            <a:off x="2084832" y="1282293"/>
            <a:ext cx="10043160" cy="4717571"/>
          </a:xfrm>
          <a:prstGeom prst="rect">
            <a:avLst/>
          </a:prstGeom>
        </p:spPr>
      </p:pic>
      <p:pic>
        <p:nvPicPr>
          <p:cNvPr id="14" name="Picture 13">
            <a:extLst>
              <a:ext uri="{FF2B5EF4-FFF2-40B4-BE49-F238E27FC236}">
                <a16:creationId xmlns:a16="http://schemas.microsoft.com/office/drawing/2014/main" id="{95B4D64C-D617-C0BB-0EDD-AA3D192828A4}"/>
              </a:ext>
            </a:extLst>
          </p:cNvPr>
          <p:cNvPicPr>
            <a:picLocks noChangeAspect="1"/>
          </p:cNvPicPr>
          <p:nvPr/>
        </p:nvPicPr>
        <p:blipFill>
          <a:blip r:embed="rId5"/>
          <a:stretch>
            <a:fillRect/>
          </a:stretch>
        </p:blipFill>
        <p:spPr>
          <a:xfrm>
            <a:off x="2084832" y="1282293"/>
            <a:ext cx="10107168" cy="4747638"/>
          </a:xfrm>
          <a:prstGeom prst="rect">
            <a:avLst/>
          </a:prstGeom>
        </p:spPr>
      </p:pic>
      <p:sp>
        <p:nvSpPr>
          <p:cNvPr id="15" name="Rectangle 14">
            <a:extLst>
              <a:ext uri="{FF2B5EF4-FFF2-40B4-BE49-F238E27FC236}">
                <a16:creationId xmlns:a16="http://schemas.microsoft.com/office/drawing/2014/main" id="{C515A479-4E60-F88C-D7F6-EED02929EE53}"/>
              </a:ext>
            </a:extLst>
          </p:cNvPr>
          <p:cNvSpPr/>
          <p:nvPr/>
        </p:nvSpPr>
        <p:spPr>
          <a:xfrm>
            <a:off x="2353056" y="4730496"/>
            <a:ext cx="4779264" cy="11680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5C48578-092D-474F-A8CF-EB6892F5FDB5}"/>
              </a:ext>
            </a:extLst>
          </p:cNvPr>
          <p:cNvSpPr/>
          <p:nvPr/>
        </p:nvSpPr>
        <p:spPr>
          <a:xfrm>
            <a:off x="10911840" y="5157216"/>
            <a:ext cx="1011936" cy="87271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0D921D5-1206-4069-F6EC-5EA84F65AF88}"/>
              </a:ext>
            </a:extLst>
          </p:cNvPr>
          <p:cNvSpPr/>
          <p:nvPr/>
        </p:nvSpPr>
        <p:spPr>
          <a:xfrm>
            <a:off x="4133088" y="1792224"/>
            <a:ext cx="7994904" cy="5730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51693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454402" y="49027"/>
            <a:ext cx="10795518" cy="1003916"/>
          </a:xfrm>
        </p:spPr>
        <p:txBody>
          <a:bodyPr>
            <a:normAutofit/>
          </a:bodyPr>
          <a:lstStyle/>
          <a:p>
            <a:r>
              <a:rPr lang="en-GB"/>
              <a:t>Get Started</a:t>
            </a:r>
            <a:r>
              <a:rPr lang="en-GB" sz="6000">
                <a:latin typeface="+mn-lt"/>
              </a:rPr>
              <a:t>…</a:t>
            </a:r>
          </a:p>
        </p:txBody>
      </p:sp>
      <p:sp>
        <p:nvSpPr>
          <p:cNvPr id="4" name="TextBox 3">
            <a:extLst>
              <a:ext uri="{FF2B5EF4-FFF2-40B4-BE49-F238E27FC236}">
                <a16:creationId xmlns:a16="http://schemas.microsoft.com/office/drawing/2014/main" id="{439EB252-7156-5647-7B9F-AA95EC717DDE}"/>
              </a:ext>
            </a:extLst>
          </p:cNvPr>
          <p:cNvSpPr txBox="1"/>
          <p:nvPr/>
        </p:nvSpPr>
        <p:spPr>
          <a:xfrm>
            <a:off x="199293" y="2409027"/>
            <a:ext cx="5416061" cy="224676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On the library website, you will find all the services and support available to help you.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To get started, click on ‘Getting Started Guides’ to explore subject-specific guides that show you where to find useful information and support for your course.</a:t>
            </a:r>
          </a:p>
        </p:txBody>
      </p:sp>
      <p:sp>
        <p:nvSpPr>
          <p:cNvPr id="6" name="TextBox 5">
            <a:extLst>
              <a:ext uri="{FF2B5EF4-FFF2-40B4-BE49-F238E27FC236}">
                <a16:creationId xmlns:a16="http://schemas.microsoft.com/office/drawing/2014/main" id="{C8B008E3-FD45-E6E5-B391-31275B1C4D86}"/>
              </a:ext>
            </a:extLst>
          </p:cNvPr>
          <p:cNvSpPr txBox="1"/>
          <p:nvPr/>
        </p:nvSpPr>
        <p:spPr>
          <a:xfrm>
            <a:off x="454402" y="5583726"/>
            <a:ext cx="4815867"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3"/>
              </a:rPr>
              <a:t>Getting Started Guides</a:t>
            </a:r>
            <a:endParaRPr lang="en-GB"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AEDB31A-B6EE-10F7-787D-19655CA096C0}"/>
              </a:ext>
            </a:extLst>
          </p:cNvPr>
          <p:cNvPicPr>
            <a:picLocks noChangeAspect="1"/>
          </p:cNvPicPr>
          <p:nvPr/>
        </p:nvPicPr>
        <p:blipFill>
          <a:blip r:embed="rId4"/>
          <a:stretch>
            <a:fillRect/>
          </a:stretch>
        </p:blipFill>
        <p:spPr>
          <a:xfrm>
            <a:off x="6698657" y="1225807"/>
            <a:ext cx="4551263" cy="5071076"/>
          </a:xfrm>
          <a:prstGeom prst="rect">
            <a:avLst/>
          </a:prstGeom>
        </p:spPr>
      </p:pic>
    </p:spTree>
    <p:extLst>
      <p:ext uri="{BB962C8B-B14F-4D97-AF65-F5344CB8AC3E}">
        <p14:creationId xmlns:p14="http://schemas.microsoft.com/office/powerpoint/2010/main" val="41718956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145195" y="0"/>
            <a:ext cx="10394860" cy="1003916"/>
          </a:xfrm>
        </p:spPr>
        <p:txBody>
          <a:bodyPr>
            <a:normAutofit/>
          </a:bodyPr>
          <a:lstStyle/>
          <a:p>
            <a:r>
              <a:rPr lang="en-GB" dirty="0">
                <a:latin typeface="Calibri"/>
                <a:cs typeface="Calibri"/>
              </a:rPr>
              <a:t>What are your online resource lists?</a:t>
            </a:r>
          </a:p>
        </p:txBody>
      </p:sp>
      <p:sp>
        <p:nvSpPr>
          <p:cNvPr id="4" name="TextBox 3">
            <a:extLst>
              <a:ext uri="{FF2B5EF4-FFF2-40B4-BE49-F238E27FC236}">
                <a16:creationId xmlns:a16="http://schemas.microsoft.com/office/drawing/2014/main" id="{B9AF0371-199B-44E2-8503-943EB7454B6F}"/>
              </a:ext>
            </a:extLst>
          </p:cNvPr>
          <p:cNvSpPr txBox="1"/>
          <p:nvPr/>
        </p:nvSpPr>
        <p:spPr>
          <a:xfrm>
            <a:off x="1213915" y="5752996"/>
            <a:ext cx="2373745"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mn-lt"/>
                <a:cs typeface="+mn-lt"/>
                <a:hlinkClick r:id="rId3"/>
              </a:rPr>
              <a:t>Online resource lists</a:t>
            </a:r>
            <a:endParaRPr lang="en-GB" sz="2000" dirty="0">
              <a:latin typeface="Calibri"/>
              <a:cs typeface="Calibri Light"/>
              <a:hlinkClick r:id="rId4"/>
            </a:endParaRPr>
          </a:p>
        </p:txBody>
      </p:sp>
      <p:sp>
        <p:nvSpPr>
          <p:cNvPr id="10" name="Content Placeholder 7">
            <a:extLst>
              <a:ext uri="{FF2B5EF4-FFF2-40B4-BE49-F238E27FC236}">
                <a16:creationId xmlns:a16="http://schemas.microsoft.com/office/drawing/2014/main" id="{BC24B4C1-67AE-6DBF-5155-C582D158139E}"/>
              </a:ext>
            </a:extLst>
          </p:cNvPr>
          <p:cNvSpPr txBox="1">
            <a:spLocks/>
          </p:cNvSpPr>
          <p:nvPr/>
        </p:nvSpPr>
        <p:spPr>
          <a:xfrm>
            <a:off x="484554" y="1613006"/>
            <a:ext cx="4400391" cy="3946767"/>
          </a:xfrm>
          <a:prstGeom prst="rect">
            <a:avLst/>
          </a:prstGeom>
        </p:spPr>
        <p:txBody>
          <a:bodyPr>
            <a:no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1800" dirty="0"/>
              <a:t>Your lecturers have already picked out the key books, articles, and materials you’ll need—</a:t>
            </a:r>
            <a:br>
              <a:rPr lang="en-GB" sz="1800" dirty="0"/>
            </a:br>
            <a:r>
              <a:rPr lang="en-GB" sz="1800" dirty="0"/>
              <a:t>and they’re all in one place: </a:t>
            </a:r>
          </a:p>
          <a:p>
            <a:pPr marL="0" indent="0">
              <a:buFont typeface="Wingdings" panose="05000000000000000000" pitchFamily="2" charset="2"/>
              <a:buNone/>
            </a:pPr>
            <a:endParaRPr lang="en-GB" sz="1800" dirty="0"/>
          </a:p>
          <a:p>
            <a:pPr marL="0" indent="0">
              <a:buFont typeface="Wingdings" panose="05000000000000000000" pitchFamily="2" charset="2"/>
              <a:buNone/>
            </a:pPr>
            <a:r>
              <a:rPr lang="en-GB" sz="1800" dirty="0"/>
              <a:t>🧭 </a:t>
            </a:r>
            <a:r>
              <a:rPr lang="en-GB" sz="1800" b="1" dirty="0"/>
              <a:t>Where to Find Them:</a:t>
            </a:r>
            <a:endParaRPr lang="en-GB" sz="1800" dirty="0"/>
          </a:p>
          <a:p>
            <a:pPr marL="0" indent="0">
              <a:buFont typeface="Wingdings" panose="05000000000000000000" pitchFamily="2" charset="2"/>
              <a:buNone/>
            </a:pPr>
            <a:r>
              <a:rPr lang="en-GB" sz="1800" dirty="0"/>
              <a:t>On your </a:t>
            </a:r>
            <a:r>
              <a:rPr lang="en-GB" sz="1800" b="1" dirty="0"/>
              <a:t>Moodle course pages.</a:t>
            </a:r>
            <a:endParaRPr lang="en-GB" sz="1800" dirty="0"/>
          </a:p>
          <a:p>
            <a:pPr marL="0" indent="0">
              <a:buFont typeface="Wingdings" panose="05000000000000000000" pitchFamily="2" charset="2"/>
              <a:buNone/>
            </a:pPr>
            <a:r>
              <a:rPr lang="en-GB" sz="1800" dirty="0"/>
              <a:t>Or through the </a:t>
            </a:r>
            <a:r>
              <a:rPr lang="en-GB" sz="1800" b="1" dirty="0"/>
              <a:t>Library website.</a:t>
            </a:r>
          </a:p>
          <a:p>
            <a:pPr marL="0" indent="0">
              <a:buFont typeface="Wingdings" panose="05000000000000000000" pitchFamily="2" charset="2"/>
              <a:buNone/>
            </a:pPr>
            <a:endParaRPr lang="en-GB" sz="1800" dirty="0"/>
          </a:p>
          <a:p>
            <a:pPr marL="0" indent="0">
              <a:buFont typeface="Wingdings" panose="05000000000000000000" pitchFamily="2" charset="2"/>
              <a:buNone/>
            </a:pPr>
            <a:r>
              <a:rPr lang="en-GB" sz="1800" dirty="0"/>
              <a:t>✅ All managed by the library to make your life easier!</a:t>
            </a:r>
            <a:br>
              <a:rPr lang="en-GB" sz="1800" dirty="0"/>
            </a:br>
            <a:endParaRPr lang="en-GB" sz="1800" dirty="0"/>
          </a:p>
        </p:txBody>
      </p:sp>
      <p:pic>
        <p:nvPicPr>
          <p:cNvPr id="14" name="Picture 13">
            <a:extLst>
              <a:ext uri="{FF2B5EF4-FFF2-40B4-BE49-F238E27FC236}">
                <a16:creationId xmlns:a16="http://schemas.microsoft.com/office/drawing/2014/main" id="{A8032ACE-69EF-2ACF-FA59-370499785BDB}"/>
              </a:ext>
            </a:extLst>
          </p:cNvPr>
          <p:cNvPicPr>
            <a:picLocks noChangeAspect="1"/>
          </p:cNvPicPr>
          <p:nvPr/>
        </p:nvPicPr>
        <p:blipFill>
          <a:blip r:embed="rId5"/>
          <a:stretch>
            <a:fillRect/>
          </a:stretch>
        </p:blipFill>
        <p:spPr>
          <a:xfrm>
            <a:off x="5668385" y="1261569"/>
            <a:ext cx="5871913" cy="5043727"/>
          </a:xfrm>
          <a:prstGeom prst="rect">
            <a:avLst/>
          </a:prstGeom>
        </p:spPr>
      </p:pic>
    </p:spTree>
    <p:extLst>
      <p:ext uri="{BB962C8B-B14F-4D97-AF65-F5344CB8AC3E}">
        <p14:creationId xmlns:p14="http://schemas.microsoft.com/office/powerpoint/2010/main" val="77727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Why use them?</a:t>
            </a:r>
          </a:p>
        </p:txBody>
      </p:sp>
      <p:sp>
        <p:nvSpPr>
          <p:cNvPr id="9" name="TextBox 8">
            <a:extLst>
              <a:ext uri="{FF2B5EF4-FFF2-40B4-BE49-F238E27FC236}">
                <a16:creationId xmlns:a16="http://schemas.microsoft.com/office/drawing/2014/main" id="{A7374E2D-76BE-00B4-F876-4B467D9D054A}"/>
              </a:ext>
            </a:extLst>
          </p:cNvPr>
          <p:cNvSpPr txBox="1"/>
          <p:nvPr/>
        </p:nvSpPr>
        <p:spPr>
          <a:xfrm>
            <a:off x="7072923" y="1997839"/>
            <a:ext cx="4876799" cy="3139321"/>
          </a:xfrm>
          <a:prstGeom prst="rect">
            <a:avLst/>
          </a:prstGeom>
          <a:noFill/>
        </p:spPr>
        <p:txBody>
          <a:bodyPr wrap="square" rtlCol="0">
            <a:spAutoFit/>
          </a:bodyPr>
          <a:lstStyle/>
          <a:p>
            <a:r>
              <a:rPr lang="en-GB" dirty="0"/>
              <a:t>🎯 </a:t>
            </a:r>
            <a:r>
              <a:rPr lang="en-GB" b="1" dirty="0"/>
              <a:t>Focused Reading</a:t>
            </a:r>
            <a:r>
              <a:rPr lang="en-GB" dirty="0"/>
              <a:t>: Your lecturers have picked out the most important resources—clearly marked as </a:t>
            </a:r>
            <a:r>
              <a:rPr lang="en-GB" b="1" dirty="0"/>
              <a:t>Essential</a:t>
            </a:r>
            <a:r>
              <a:rPr lang="en-GB" dirty="0"/>
              <a:t> or </a:t>
            </a:r>
            <a:r>
              <a:rPr lang="en-GB" b="1" dirty="0"/>
              <a:t>Further Reading</a:t>
            </a:r>
            <a:r>
              <a:rPr lang="en-GB" dirty="0"/>
              <a:t>.</a:t>
            </a:r>
          </a:p>
          <a:p>
            <a:endParaRPr lang="en-GB" dirty="0"/>
          </a:p>
          <a:p>
            <a:r>
              <a:rPr lang="en-GB" dirty="0"/>
              <a:t>🔗 </a:t>
            </a:r>
            <a:r>
              <a:rPr lang="en-GB" b="1" dirty="0"/>
              <a:t>Easy Access</a:t>
            </a:r>
            <a:r>
              <a:rPr lang="en-GB" dirty="0"/>
              <a:t>: Click straight through to online content or check availability for printed items.</a:t>
            </a:r>
          </a:p>
          <a:p>
            <a:endParaRPr lang="en-GB" dirty="0"/>
          </a:p>
          <a:p>
            <a:r>
              <a:rPr lang="en-GB" dirty="0"/>
              <a:t>⭐ </a:t>
            </a:r>
            <a:r>
              <a:rPr lang="en-GB" b="1" dirty="0"/>
              <a:t>Stay Organised</a:t>
            </a:r>
            <a:r>
              <a:rPr lang="en-GB" dirty="0"/>
              <a:t>: Save your favourite resources, build your own list, and keep track of everything you’ll need for your assignments and reference lists.</a:t>
            </a:r>
          </a:p>
        </p:txBody>
      </p:sp>
      <p:pic>
        <p:nvPicPr>
          <p:cNvPr id="6" name="Picture 5">
            <a:extLst>
              <a:ext uri="{FF2B5EF4-FFF2-40B4-BE49-F238E27FC236}">
                <a16:creationId xmlns:a16="http://schemas.microsoft.com/office/drawing/2014/main" id="{59106B62-14FB-6C35-610E-D2B051FD5029}"/>
              </a:ext>
            </a:extLst>
          </p:cNvPr>
          <p:cNvPicPr>
            <a:picLocks noChangeAspect="1"/>
          </p:cNvPicPr>
          <p:nvPr/>
        </p:nvPicPr>
        <p:blipFill>
          <a:blip r:embed="rId3"/>
          <a:stretch>
            <a:fillRect/>
          </a:stretch>
        </p:blipFill>
        <p:spPr>
          <a:xfrm>
            <a:off x="158408" y="1423058"/>
            <a:ext cx="6914515" cy="4578349"/>
          </a:xfrm>
          <a:prstGeom prst="rect">
            <a:avLst/>
          </a:prstGeom>
        </p:spPr>
      </p:pic>
      <p:sp>
        <p:nvSpPr>
          <p:cNvPr id="7" name="Rectangle 6">
            <a:extLst>
              <a:ext uri="{FF2B5EF4-FFF2-40B4-BE49-F238E27FC236}">
                <a16:creationId xmlns:a16="http://schemas.microsoft.com/office/drawing/2014/main" id="{3492F084-3AA9-74E9-9BF1-11B19CFE7CFA}"/>
              </a:ext>
            </a:extLst>
          </p:cNvPr>
          <p:cNvSpPr/>
          <p:nvPr/>
        </p:nvSpPr>
        <p:spPr>
          <a:xfrm>
            <a:off x="0" y="2648607"/>
            <a:ext cx="893379" cy="7041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E41C677-50AC-ED94-782D-E659852E8499}"/>
              </a:ext>
            </a:extLst>
          </p:cNvPr>
          <p:cNvSpPr/>
          <p:nvPr/>
        </p:nvSpPr>
        <p:spPr>
          <a:xfrm>
            <a:off x="1345325" y="2312276"/>
            <a:ext cx="2438400" cy="5150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E1937E2F-4DE8-091B-F260-17ED24ECBE1A}"/>
              </a:ext>
            </a:extLst>
          </p:cNvPr>
          <p:cNvSpPr/>
          <p:nvPr/>
        </p:nvSpPr>
        <p:spPr>
          <a:xfrm>
            <a:off x="1355836" y="5213131"/>
            <a:ext cx="2511972" cy="515007"/>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Right 18">
            <a:extLst>
              <a:ext uri="{FF2B5EF4-FFF2-40B4-BE49-F238E27FC236}">
                <a16:creationId xmlns:a16="http://schemas.microsoft.com/office/drawing/2014/main" id="{712DF2FF-F439-D421-23BB-5978CDF1CE07}"/>
              </a:ext>
            </a:extLst>
          </p:cNvPr>
          <p:cNvSpPr/>
          <p:nvPr/>
        </p:nvSpPr>
        <p:spPr>
          <a:xfrm>
            <a:off x="1702676" y="4971393"/>
            <a:ext cx="536027" cy="7061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83D9D287-7CAA-29C0-9CF8-C0893D5DA59F}"/>
              </a:ext>
            </a:extLst>
          </p:cNvPr>
          <p:cNvSpPr/>
          <p:nvPr/>
        </p:nvSpPr>
        <p:spPr>
          <a:xfrm>
            <a:off x="1702676" y="3615559"/>
            <a:ext cx="536027" cy="7061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10" grpId="0" animBg="1"/>
      <p:bldP spid="19" grpId="0" animBg="1"/>
      <p:bldP spid="2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F32A8-7250-E9F5-CB5C-065CA82F691B}"/>
              </a:ext>
            </a:extLst>
          </p:cNvPr>
          <p:cNvSpPr>
            <a:spLocks noGrp="1"/>
          </p:cNvSpPr>
          <p:nvPr>
            <p:ph type="title"/>
          </p:nvPr>
        </p:nvSpPr>
        <p:spPr/>
        <p:txBody>
          <a:bodyPr/>
          <a:lstStyle/>
          <a:p>
            <a:r>
              <a:rPr lang="en-GB" dirty="0"/>
              <a:t>Find Online Resource list in Moodle</a:t>
            </a:r>
          </a:p>
        </p:txBody>
      </p:sp>
      <p:pic>
        <p:nvPicPr>
          <p:cNvPr id="4" name="Picture 3">
            <a:extLst>
              <a:ext uri="{FF2B5EF4-FFF2-40B4-BE49-F238E27FC236}">
                <a16:creationId xmlns:a16="http://schemas.microsoft.com/office/drawing/2014/main" id="{0E25A1EA-F495-F0E6-2AFA-24DE279767BB}"/>
              </a:ext>
            </a:extLst>
          </p:cNvPr>
          <p:cNvPicPr>
            <a:picLocks noChangeAspect="1"/>
          </p:cNvPicPr>
          <p:nvPr/>
        </p:nvPicPr>
        <p:blipFill>
          <a:blip r:embed="rId3"/>
          <a:stretch>
            <a:fillRect/>
          </a:stretch>
        </p:blipFill>
        <p:spPr>
          <a:xfrm>
            <a:off x="0" y="1256200"/>
            <a:ext cx="9695793" cy="4940851"/>
          </a:xfrm>
          <a:prstGeom prst="rect">
            <a:avLst/>
          </a:prstGeom>
        </p:spPr>
      </p:pic>
      <p:sp>
        <p:nvSpPr>
          <p:cNvPr id="6" name="Rectangle 5">
            <a:extLst>
              <a:ext uri="{FF2B5EF4-FFF2-40B4-BE49-F238E27FC236}">
                <a16:creationId xmlns:a16="http://schemas.microsoft.com/office/drawing/2014/main" id="{B98001BB-784B-6599-526B-3E188EEC4743}"/>
              </a:ext>
            </a:extLst>
          </p:cNvPr>
          <p:cNvSpPr/>
          <p:nvPr/>
        </p:nvSpPr>
        <p:spPr>
          <a:xfrm>
            <a:off x="2054772" y="1256200"/>
            <a:ext cx="882869" cy="43596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D2BE6F4-E27C-00CC-58E5-BA34AB573480}"/>
              </a:ext>
            </a:extLst>
          </p:cNvPr>
          <p:cNvSpPr/>
          <p:nvPr/>
        </p:nvSpPr>
        <p:spPr>
          <a:xfrm>
            <a:off x="7604234" y="3726624"/>
            <a:ext cx="2091559" cy="12868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8C169A24-0EC9-B81F-5AE4-82FA8E05AB34}"/>
              </a:ext>
            </a:extLst>
          </p:cNvPr>
          <p:cNvSpPr txBox="1"/>
          <p:nvPr/>
        </p:nvSpPr>
        <p:spPr>
          <a:xfrm>
            <a:off x="9840366" y="5656569"/>
            <a:ext cx="2351634" cy="369332"/>
          </a:xfrm>
          <a:prstGeom prst="rect">
            <a:avLst/>
          </a:prstGeom>
          <a:noFill/>
        </p:spPr>
        <p:txBody>
          <a:bodyPr wrap="square">
            <a:spAutoFit/>
          </a:bodyPr>
          <a:lstStyle/>
          <a:p>
            <a:r>
              <a:rPr lang="en-GB" dirty="0">
                <a:hlinkClick r:id="rId4"/>
              </a:rPr>
              <a:t>BMPD3002 Home</a:t>
            </a:r>
            <a:endParaRPr lang="en-GB" dirty="0"/>
          </a:p>
        </p:txBody>
      </p:sp>
    </p:spTree>
    <p:extLst>
      <p:ext uri="{BB962C8B-B14F-4D97-AF65-F5344CB8AC3E}">
        <p14:creationId xmlns:p14="http://schemas.microsoft.com/office/powerpoint/2010/main" val="38028328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3"/>
          <a:stretch>
            <a:fillRect/>
          </a:stretch>
        </p:blipFill>
        <p:spPr>
          <a:xfrm>
            <a:off x="1675093" y="4495203"/>
            <a:ext cx="8486696" cy="1664058"/>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6C49245D-9BD0-4C0A-D901-5535B6FCDDA6}"/>
              </a:ext>
            </a:extLst>
          </p:cNvPr>
          <p:cNvPicPr>
            <a:picLocks noChangeAspect="1"/>
          </p:cNvPicPr>
          <p:nvPr/>
        </p:nvPicPr>
        <p:blipFill>
          <a:blip r:embed="rId4"/>
          <a:stretch>
            <a:fillRect/>
          </a:stretch>
        </p:blipFill>
        <p:spPr>
          <a:xfrm>
            <a:off x="5831572" y="1495460"/>
            <a:ext cx="5321573" cy="2921150"/>
          </a:xfrm>
          <a:prstGeom prst="rect">
            <a:avLst/>
          </a:prstGeom>
        </p:spPr>
      </p:pic>
      <p:sp>
        <p:nvSpPr>
          <p:cNvPr id="9" name="Rectangle 8">
            <a:extLst>
              <a:ext uri="{FF2B5EF4-FFF2-40B4-BE49-F238E27FC236}">
                <a16:creationId xmlns:a16="http://schemas.microsoft.com/office/drawing/2014/main" id="{45026779-BB81-CAD8-F1E3-957F382BDD8C}"/>
              </a:ext>
            </a:extLst>
          </p:cNvPr>
          <p:cNvSpPr/>
          <p:nvPr/>
        </p:nvSpPr>
        <p:spPr>
          <a:xfrm>
            <a:off x="8933793" y="3794234"/>
            <a:ext cx="1072055" cy="70096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CBF6F4B-2AD1-8249-2DC7-4D688ED2F1AE}"/>
              </a:ext>
            </a:extLst>
          </p:cNvPr>
          <p:cNvSpPr txBox="1"/>
          <p:nvPr/>
        </p:nvSpPr>
        <p:spPr>
          <a:xfrm>
            <a:off x="698242" y="2362797"/>
            <a:ext cx="4517285" cy="892552"/>
          </a:xfrm>
          <a:prstGeom prst="rect">
            <a:avLst/>
          </a:prstGeom>
          <a:noFill/>
        </p:spPr>
        <p:txBody>
          <a:bodyPr wrap="square">
            <a:spAutoFit/>
          </a:bodyPr>
          <a:lstStyle/>
          <a:p>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in the Library Webpage &amp; </a:t>
            </a:r>
          </a:p>
          <a:p>
            <a:r>
              <a:rPr lang="en-GB" sz="2600" dirty="0">
                <a:latin typeface="Arial" panose="020B0604020202020204" pitchFamily="34" charset="0"/>
                <a:cs typeface="Arial" panose="020B0604020202020204" pitchFamily="34" charset="0"/>
              </a:rPr>
              <a:t>Library Catalogue</a:t>
            </a:r>
          </a:p>
        </p:txBody>
      </p:sp>
    </p:spTree>
    <p:extLst>
      <p:ext uri="{BB962C8B-B14F-4D97-AF65-F5344CB8AC3E}">
        <p14:creationId xmlns:p14="http://schemas.microsoft.com/office/powerpoint/2010/main" val="13933619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156B-7ED2-A4A5-617C-D5B6666A8CAE}"/>
              </a:ext>
            </a:extLst>
          </p:cNvPr>
          <p:cNvSpPr>
            <a:spLocks noGrp="1"/>
          </p:cNvSpPr>
          <p:nvPr>
            <p:ph type="title"/>
          </p:nvPr>
        </p:nvSpPr>
        <p:spPr>
          <a:xfrm>
            <a:off x="67340" y="189739"/>
            <a:ext cx="12408194" cy="1003916"/>
          </a:xfrm>
        </p:spPr>
        <p:txBody>
          <a:bodyPr>
            <a:normAutofit/>
          </a:bodyPr>
          <a:lstStyle/>
          <a:p>
            <a:r>
              <a:rPr lang="en-GB" dirty="0">
                <a:latin typeface="Calibri"/>
                <a:cs typeface="Calibri"/>
              </a:rPr>
              <a:t>Where to begin searching for academic information.</a:t>
            </a:r>
            <a:endParaRPr lang="en-GB" dirty="0"/>
          </a:p>
        </p:txBody>
      </p:sp>
      <p:pic>
        <p:nvPicPr>
          <p:cNvPr id="5" name="Picture 4">
            <a:extLst>
              <a:ext uri="{FF2B5EF4-FFF2-40B4-BE49-F238E27FC236}">
                <a16:creationId xmlns:a16="http://schemas.microsoft.com/office/drawing/2014/main" id="{BAF94009-3061-4905-4E27-E2928B965E86}"/>
              </a:ext>
            </a:extLst>
          </p:cNvPr>
          <p:cNvPicPr>
            <a:picLocks noChangeAspect="1"/>
          </p:cNvPicPr>
          <p:nvPr/>
        </p:nvPicPr>
        <p:blipFill>
          <a:blip r:embed="rId2"/>
          <a:stretch>
            <a:fillRect/>
          </a:stretch>
        </p:blipFill>
        <p:spPr>
          <a:xfrm>
            <a:off x="535504" y="1581260"/>
            <a:ext cx="5172075" cy="2162175"/>
          </a:xfrm>
          <a:prstGeom prst="rect">
            <a:avLst/>
          </a:prstGeom>
        </p:spPr>
      </p:pic>
      <p:pic>
        <p:nvPicPr>
          <p:cNvPr id="7" name="Picture 6">
            <a:extLst>
              <a:ext uri="{FF2B5EF4-FFF2-40B4-BE49-F238E27FC236}">
                <a16:creationId xmlns:a16="http://schemas.microsoft.com/office/drawing/2014/main" id="{14E91C9E-1B7B-4A3F-4681-C78BB0A0CA4E}"/>
              </a:ext>
            </a:extLst>
          </p:cNvPr>
          <p:cNvPicPr>
            <a:picLocks noChangeAspect="1"/>
          </p:cNvPicPr>
          <p:nvPr/>
        </p:nvPicPr>
        <p:blipFill>
          <a:blip r:embed="rId3"/>
          <a:stretch>
            <a:fillRect/>
          </a:stretch>
        </p:blipFill>
        <p:spPr>
          <a:xfrm>
            <a:off x="5707579" y="1676510"/>
            <a:ext cx="5191125" cy="2066925"/>
          </a:xfrm>
          <a:prstGeom prst="rect">
            <a:avLst/>
          </a:prstGeom>
        </p:spPr>
      </p:pic>
      <p:pic>
        <p:nvPicPr>
          <p:cNvPr id="4" name="Picture 3">
            <a:extLst>
              <a:ext uri="{FF2B5EF4-FFF2-40B4-BE49-F238E27FC236}">
                <a16:creationId xmlns:a16="http://schemas.microsoft.com/office/drawing/2014/main" id="{27170701-9040-6B38-EDAC-AD00F69E3F7A}"/>
              </a:ext>
            </a:extLst>
          </p:cNvPr>
          <p:cNvPicPr>
            <a:picLocks noChangeAspect="1"/>
          </p:cNvPicPr>
          <p:nvPr/>
        </p:nvPicPr>
        <p:blipFill>
          <a:blip r:embed="rId4"/>
          <a:stretch>
            <a:fillRect/>
          </a:stretch>
        </p:blipFill>
        <p:spPr>
          <a:xfrm>
            <a:off x="5707579" y="3733910"/>
            <a:ext cx="5324475" cy="2409825"/>
          </a:xfrm>
          <a:prstGeom prst="rect">
            <a:avLst/>
          </a:prstGeom>
        </p:spPr>
      </p:pic>
      <p:pic>
        <p:nvPicPr>
          <p:cNvPr id="8" name="Picture 7">
            <a:extLst>
              <a:ext uri="{FF2B5EF4-FFF2-40B4-BE49-F238E27FC236}">
                <a16:creationId xmlns:a16="http://schemas.microsoft.com/office/drawing/2014/main" id="{9DE417AB-C5DD-BC61-A80F-5E613B294462}"/>
              </a:ext>
            </a:extLst>
          </p:cNvPr>
          <p:cNvPicPr>
            <a:picLocks noChangeAspect="1"/>
          </p:cNvPicPr>
          <p:nvPr/>
        </p:nvPicPr>
        <p:blipFill>
          <a:blip r:embed="rId5"/>
          <a:stretch>
            <a:fillRect/>
          </a:stretch>
        </p:blipFill>
        <p:spPr>
          <a:xfrm>
            <a:off x="373579" y="3743435"/>
            <a:ext cx="5334000" cy="2400300"/>
          </a:xfrm>
          <a:prstGeom prst="rect">
            <a:avLst/>
          </a:prstGeom>
        </p:spPr>
      </p:pic>
    </p:spTree>
    <p:extLst>
      <p:ext uri="{BB962C8B-B14F-4D97-AF65-F5344CB8AC3E}">
        <p14:creationId xmlns:p14="http://schemas.microsoft.com/office/powerpoint/2010/main" val="412869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5283B-26FA-1C69-92DA-B1FA8A5FC0EF}"/>
              </a:ext>
            </a:extLst>
          </p:cNvPr>
          <p:cNvSpPr>
            <a:spLocks noGrp="1"/>
          </p:cNvSpPr>
          <p:nvPr>
            <p:ph type="title"/>
          </p:nvPr>
        </p:nvSpPr>
        <p:spPr/>
        <p:txBody>
          <a:bodyPr/>
          <a:lstStyle/>
          <a:p>
            <a:r>
              <a:rPr lang="en-GB" dirty="0"/>
              <a:t>Using the Library</a:t>
            </a:r>
          </a:p>
        </p:txBody>
      </p:sp>
      <p:sp>
        <p:nvSpPr>
          <p:cNvPr id="3" name="Flowchart: Off-page Connector 2">
            <a:extLst>
              <a:ext uri="{FF2B5EF4-FFF2-40B4-BE49-F238E27FC236}">
                <a16:creationId xmlns:a16="http://schemas.microsoft.com/office/drawing/2014/main" id="{33AF052A-66B7-13B8-D8B8-AE288477C84C}"/>
              </a:ext>
            </a:extLst>
          </p:cNvPr>
          <p:cNvSpPr/>
          <p:nvPr/>
        </p:nvSpPr>
        <p:spPr>
          <a:xfrm>
            <a:off x="519103" y="1676400"/>
            <a:ext cx="11247573" cy="827251"/>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Search all resources at once.</a:t>
            </a:r>
          </a:p>
        </p:txBody>
      </p:sp>
      <p:sp>
        <p:nvSpPr>
          <p:cNvPr id="4" name="Flowchart: Off-page Connector 3">
            <a:extLst>
              <a:ext uri="{FF2B5EF4-FFF2-40B4-BE49-F238E27FC236}">
                <a16:creationId xmlns:a16="http://schemas.microsoft.com/office/drawing/2014/main" id="{BB10C25F-6077-CE97-806C-8DA4E0A75645}"/>
              </a:ext>
            </a:extLst>
          </p:cNvPr>
          <p:cNvSpPr/>
          <p:nvPr/>
        </p:nvSpPr>
        <p:spPr>
          <a:xfrm>
            <a:off x="519103" y="2575092"/>
            <a:ext cx="11247573" cy="718529"/>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Sign in to use all the tools and features.</a:t>
            </a:r>
          </a:p>
        </p:txBody>
      </p:sp>
      <p:sp>
        <p:nvSpPr>
          <p:cNvPr id="5" name="Flowchart: Off-page Connector 4">
            <a:extLst>
              <a:ext uri="{FF2B5EF4-FFF2-40B4-BE49-F238E27FC236}">
                <a16:creationId xmlns:a16="http://schemas.microsoft.com/office/drawing/2014/main" id="{1D085851-A88D-8AEE-EF75-A48610D5C2C0}"/>
              </a:ext>
            </a:extLst>
          </p:cNvPr>
          <p:cNvSpPr/>
          <p:nvPr/>
        </p:nvSpPr>
        <p:spPr>
          <a:xfrm>
            <a:off x="519103" y="3365062"/>
            <a:ext cx="11247573" cy="750277"/>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Use the filters to set the best results.</a:t>
            </a:r>
          </a:p>
        </p:txBody>
      </p:sp>
      <p:sp>
        <p:nvSpPr>
          <p:cNvPr id="6" name="Flowchart: Off-page Connector 5">
            <a:extLst>
              <a:ext uri="{FF2B5EF4-FFF2-40B4-BE49-F238E27FC236}">
                <a16:creationId xmlns:a16="http://schemas.microsoft.com/office/drawing/2014/main" id="{D68B47B9-C6C1-8765-2A0E-AECC4A735955}"/>
              </a:ext>
            </a:extLst>
          </p:cNvPr>
          <p:cNvSpPr/>
          <p:nvPr/>
        </p:nvSpPr>
        <p:spPr>
          <a:xfrm>
            <a:off x="519103" y="4186780"/>
            <a:ext cx="11247573" cy="890954"/>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Save your favourite articles, books or journals in your pinned resources.</a:t>
            </a:r>
          </a:p>
        </p:txBody>
      </p:sp>
      <p:sp>
        <p:nvSpPr>
          <p:cNvPr id="7" name="Flowchart: Off-page Connector 6">
            <a:extLst>
              <a:ext uri="{FF2B5EF4-FFF2-40B4-BE49-F238E27FC236}">
                <a16:creationId xmlns:a16="http://schemas.microsoft.com/office/drawing/2014/main" id="{EC88A05D-0CDE-4295-EFC5-F5233C971822}"/>
              </a:ext>
            </a:extLst>
          </p:cNvPr>
          <p:cNvSpPr/>
          <p:nvPr/>
        </p:nvSpPr>
        <p:spPr>
          <a:xfrm>
            <a:off x="519104" y="5116630"/>
            <a:ext cx="11247573" cy="750277"/>
          </a:xfrm>
          <a:prstGeom prst="flowChartOffpageConnector">
            <a:avLst/>
          </a:prstGeom>
          <a:solidFill>
            <a:schemeClr val="accent3">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Email books and articles to yourself. </a:t>
            </a:r>
          </a:p>
        </p:txBody>
      </p:sp>
    </p:spTree>
    <p:extLst>
      <p:ext uri="{BB962C8B-B14F-4D97-AF65-F5344CB8AC3E}">
        <p14:creationId xmlns:p14="http://schemas.microsoft.com/office/powerpoint/2010/main" val="27243868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dirty="0"/>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9862330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p:txBody>
          <a:bodyPr/>
          <a:lstStyle/>
          <a:p>
            <a:r>
              <a:rPr lang="en-GB" dirty="0"/>
              <a:t>Search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8615064" y="2571825"/>
            <a:ext cx="3297382"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the search parameter to search for “everything” held in the library. </a:t>
            </a:r>
          </a:p>
        </p:txBody>
      </p:sp>
      <p:pic>
        <p:nvPicPr>
          <p:cNvPr id="4" name="Picture 3">
            <a:extLst>
              <a:ext uri="{FF2B5EF4-FFF2-40B4-BE49-F238E27FC236}">
                <a16:creationId xmlns:a16="http://schemas.microsoft.com/office/drawing/2014/main" id="{D24CA5C2-1E29-9E56-2010-8C2E0DCF5964}"/>
              </a:ext>
            </a:extLst>
          </p:cNvPr>
          <p:cNvPicPr>
            <a:picLocks noChangeAspect="1"/>
          </p:cNvPicPr>
          <p:nvPr/>
        </p:nvPicPr>
        <p:blipFill>
          <a:blip r:embed="rId2"/>
          <a:stretch>
            <a:fillRect/>
          </a:stretch>
        </p:blipFill>
        <p:spPr>
          <a:xfrm>
            <a:off x="-1" y="1256199"/>
            <a:ext cx="8200103" cy="5056089"/>
          </a:xfrm>
          <a:prstGeom prst="rect">
            <a:avLst/>
          </a:prstGeom>
        </p:spPr>
      </p:pic>
      <p:pic>
        <p:nvPicPr>
          <p:cNvPr id="5" name="Picture 4">
            <a:extLst>
              <a:ext uri="{FF2B5EF4-FFF2-40B4-BE49-F238E27FC236}">
                <a16:creationId xmlns:a16="http://schemas.microsoft.com/office/drawing/2014/main" id="{038FCC63-84D5-9310-71E1-00BAF7325090}"/>
              </a:ext>
            </a:extLst>
          </p:cNvPr>
          <p:cNvPicPr>
            <a:picLocks noChangeAspect="1"/>
          </p:cNvPicPr>
          <p:nvPr/>
        </p:nvPicPr>
        <p:blipFill>
          <a:blip r:embed="rId3"/>
          <a:stretch>
            <a:fillRect/>
          </a:stretch>
        </p:blipFill>
        <p:spPr>
          <a:xfrm>
            <a:off x="5845560" y="2356413"/>
            <a:ext cx="2005876" cy="2145173"/>
          </a:xfrm>
          <a:prstGeom prst="rect">
            <a:avLst/>
          </a:prstGeom>
        </p:spPr>
      </p:pic>
    </p:spTree>
    <p:extLst>
      <p:ext uri="{BB962C8B-B14F-4D97-AF65-F5344CB8AC3E}">
        <p14:creationId xmlns:p14="http://schemas.microsoft.com/office/powerpoint/2010/main" val="3938892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26A05-C813-C428-6543-5B45682282A4}"/>
              </a:ext>
            </a:extLst>
          </p:cNvPr>
          <p:cNvSpPr>
            <a:spLocks noGrp="1"/>
          </p:cNvSpPr>
          <p:nvPr>
            <p:ph type="title"/>
          </p:nvPr>
        </p:nvSpPr>
        <p:spPr/>
        <p:txBody>
          <a:bodyPr/>
          <a:lstStyle/>
          <a:p>
            <a:r>
              <a:rPr lang="en-GB" dirty="0"/>
              <a:t>Use Filter to Narrow Your Results</a:t>
            </a:r>
          </a:p>
        </p:txBody>
      </p:sp>
      <p:sp>
        <p:nvSpPr>
          <p:cNvPr id="5" name="TextBox 4">
            <a:extLst>
              <a:ext uri="{FF2B5EF4-FFF2-40B4-BE49-F238E27FC236}">
                <a16:creationId xmlns:a16="http://schemas.microsoft.com/office/drawing/2014/main" id="{FE3D37A7-9B81-2B11-AB8A-50C5F3703A9E}"/>
              </a:ext>
            </a:extLst>
          </p:cNvPr>
          <p:cNvSpPr txBox="1"/>
          <p:nvPr/>
        </p:nvSpPr>
        <p:spPr>
          <a:xfrm>
            <a:off x="8448588" y="2459504"/>
            <a:ext cx="3505200"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the filter on the left-hand side.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You could limit further by date, subjects and other filters listed. </a:t>
            </a:r>
          </a:p>
        </p:txBody>
      </p:sp>
      <p:pic>
        <p:nvPicPr>
          <p:cNvPr id="4" name="Picture 3">
            <a:extLst>
              <a:ext uri="{FF2B5EF4-FFF2-40B4-BE49-F238E27FC236}">
                <a16:creationId xmlns:a16="http://schemas.microsoft.com/office/drawing/2014/main" id="{057D840D-4234-DAA5-2067-6A83DDAEC452}"/>
              </a:ext>
            </a:extLst>
          </p:cNvPr>
          <p:cNvPicPr>
            <a:picLocks noChangeAspect="1"/>
          </p:cNvPicPr>
          <p:nvPr/>
        </p:nvPicPr>
        <p:blipFill>
          <a:blip r:embed="rId3"/>
          <a:stretch>
            <a:fillRect/>
          </a:stretch>
        </p:blipFill>
        <p:spPr>
          <a:xfrm>
            <a:off x="0" y="1256200"/>
            <a:ext cx="8378890" cy="5004148"/>
          </a:xfrm>
          <a:prstGeom prst="rect">
            <a:avLst/>
          </a:prstGeom>
        </p:spPr>
      </p:pic>
    </p:spTree>
    <p:extLst>
      <p:ext uri="{BB962C8B-B14F-4D97-AF65-F5344CB8AC3E}">
        <p14:creationId xmlns:p14="http://schemas.microsoft.com/office/powerpoint/2010/main" val="36994434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96058" y="1429147"/>
            <a:ext cx="5924286" cy="3425038"/>
          </a:xfrm>
        </p:spPr>
        <p:txBody>
          <a:bodyPr>
            <a:noAutofit/>
          </a:bodyPr>
          <a:lstStyle/>
          <a:p>
            <a:r>
              <a:rPr lang="en-GB" sz="2000" dirty="0">
                <a:latin typeface="Arial" panose="020B0604020202020204" pitchFamily="34" charset="0"/>
                <a:cs typeface="Arial" panose="020B0604020202020204" pitchFamily="34" charset="0"/>
              </a:rPr>
              <a:t>Where the book is held if it’s in print.</a:t>
            </a:r>
          </a:p>
          <a:p>
            <a:r>
              <a:rPr lang="en-GB" sz="2000" dirty="0">
                <a:latin typeface="Arial" panose="020B0604020202020204" pitchFamily="34" charset="0"/>
                <a:cs typeface="Arial" panose="020B0604020202020204" pitchFamily="34" charset="0"/>
              </a:rPr>
              <a:t>Link to ebook or journal article if it’s electronic.</a:t>
            </a:r>
          </a:p>
          <a:p>
            <a:r>
              <a:rPr lang="en-GB" sz="2000" dirty="0">
                <a:latin typeface="Arial" panose="020B0604020202020204" pitchFamily="34" charset="0"/>
                <a:cs typeface="Arial" panose="020B0604020202020204" pitchFamily="34" charset="0"/>
              </a:rPr>
              <a:t>How to request it if it’s on loan.</a:t>
            </a:r>
          </a:p>
          <a:p>
            <a:r>
              <a:rPr lang="en-GB" sz="2000" dirty="0">
                <a:latin typeface="Arial" panose="020B0604020202020204" pitchFamily="34" charset="0"/>
                <a:cs typeface="Arial" panose="020B0604020202020204" pitchFamily="34" charset="0"/>
              </a:rPr>
              <a:t>Related reading.</a:t>
            </a:r>
          </a:p>
          <a:p>
            <a:r>
              <a:rPr lang="en-GB" sz="2000" dirty="0">
                <a:latin typeface="Arial" panose="020B0604020202020204" pitchFamily="34" charset="0"/>
                <a:cs typeface="Arial" panose="020B0604020202020204" pitchFamily="34" charset="0"/>
              </a:rPr>
              <a:t>Option to search just within one journal.</a:t>
            </a:r>
          </a:p>
          <a:p>
            <a:r>
              <a:rPr lang="en-GB" sz="2000" dirty="0">
                <a:latin typeface="Arial" panose="020B0604020202020204" pitchFamily="34" charset="0"/>
                <a:cs typeface="Arial" panose="020B0604020202020204" pitchFamily="34" charset="0"/>
              </a:rPr>
              <a:t>Virtual browse of other similar books.</a:t>
            </a:r>
          </a:p>
          <a:p>
            <a:r>
              <a:rPr lang="en-GB" sz="2000" dirty="0">
                <a:latin typeface="Arial" panose="020B0604020202020204" pitchFamily="34" charset="0"/>
                <a:cs typeface="Arial" panose="020B0604020202020204" pitchFamily="34" charset="0"/>
              </a:rPr>
              <a:t>Books on the same Online Resource list.</a:t>
            </a:r>
          </a:p>
          <a:p>
            <a:r>
              <a:rPr lang="en-GB" sz="2000" dirty="0">
                <a:latin typeface="Arial" panose="020B0604020202020204" pitchFamily="34" charset="0"/>
                <a:cs typeface="Arial" panose="020B0604020202020204" pitchFamily="34" charset="0"/>
              </a:rPr>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a:xfrm>
            <a:off x="352802" y="86188"/>
            <a:ext cx="10795518" cy="1003916"/>
          </a:xfrm>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4803353" y="5796518"/>
            <a:ext cx="3692106" cy="369332"/>
          </a:xfrm>
          <a:prstGeom prst="rect">
            <a:avLst/>
          </a:prstGeom>
          <a:noFill/>
        </p:spPr>
        <p:txBody>
          <a:bodyPr wrap="square" rtlCol="0">
            <a:spAutoFit/>
          </a:bodyPr>
          <a:lstStyle/>
          <a:p>
            <a:r>
              <a:rPr lang="en-GB" dirty="0">
                <a:hlinkClick r:id="rId3"/>
              </a:rPr>
              <a:t>Book Records</a:t>
            </a:r>
            <a:endParaRPr lang="en-GB" dirty="0"/>
          </a:p>
        </p:txBody>
      </p:sp>
      <p:pic>
        <p:nvPicPr>
          <p:cNvPr id="7" name="Picture 6">
            <a:extLst>
              <a:ext uri="{FF2B5EF4-FFF2-40B4-BE49-F238E27FC236}">
                <a16:creationId xmlns:a16="http://schemas.microsoft.com/office/drawing/2014/main" id="{7D821A3C-2A1F-93FB-0A14-3BC912E0D47E}"/>
              </a:ext>
            </a:extLst>
          </p:cNvPr>
          <p:cNvPicPr>
            <a:picLocks noChangeAspect="1"/>
          </p:cNvPicPr>
          <p:nvPr/>
        </p:nvPicPr>
        <p:blipFill>
          <a:blip r:embed="rId4"/>
          <a:stretch>
            <a:fillRect/>
          </a:stretch>
        </p:blipFill>
        <p:spPr>
          <a:xfrm>
            <a:off x="6438309" y="1254976"/>
            <a:ext cx="5753691" cy="5002854"/>
          </a:xfrm>
          <a:prstGeom prst="rect">
            <a:avLst/>
          </a:prstGeom>
        </p:spPr>
      </p:pic>
      <p:pic>
        <p:nvPicPr>
          <p:cNvPr id="12" name="Picture 11">
            <a:extLst>
              <a:ext uri="{FF2B5EF4-FFF2-40B4-BE49-F238E27FC236}">
                <a16:creationId xmlns:a16="http://schemas.microsoft.com/office/drawing/2014/main" id="{82875261-48F8-46BA-9F88-1BC5DE74D422}"/>
              </a:ext>
            </a:extLst>
          </p:cNvPr>
          <p:cNvPicPr>
            <a:picLocks noChangeAspect="1"/>
          </p:cNvPicPr>
          <p:nvPr/>
        </p:nvPicPr>
        <p:blipFill>
          <a:blip r:embed="rId5"/>
          <a:stretch>
            <a:fillRect/>
          </a:stretch>
        </p:blipFill>
        <p:spPr>
          <a:xfrm>
            <a:off x="27252" y="4933024"/>
            <a:ext cx="4687252" cy="1324805"/>
          </a:xfrm>
          <a:prstGeom prst="rect">
            <a:avLst/>
          </a:prstGeom>
        </p:spPr>
      </p:pic>
    </p:spTree>
    <p:extLst>
      <p:ext uri="{BB962C8B-B14F-4D97-AF65-F5344CB8AC3E}">
        <p14:creationId xmlns:p14="http://schemas.microsoft.com/office/powerpoint/2010/main" val="17295523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427308" y="0"/>
            <a:ext cx="10795518" cy="1003916"/>
          </a:xfrm>
        </p:spPr>
        <p:txBody>
          <a:bodyPr>
            <a:normAutofit/>
          </a:bodyPr>
          <a:lstStyle/>
          <a:p>
            <a:r>
              <a:rPr lang="en-GB" dirty="0">
                <a:cs typeface="Calibri" panose="020F0502020204030204" pitchFamily="34" charset="0"/>
              </a:rPr>
              <a:t>Saving favourites and set alerts.</a:t>
            </a:r>
          </a:p>
        </p:txBody>
      </p:sp>
      <p:sp>
        <p:nvSpPr>
          <p:cNvPr id="8" name="TextBox 7">
            <a:extLst>
              <a:ext uri="{FF2B5EF4-FFF2-40B4-BE49-F238E27FC236}">
                <a16:creationId xmlns:a16="http://schemas.microsoft.com/office/drawing/2014/main" id="{EB138A5A-05C0-FF7D-9983-995A983B2A76}"/>
              </a:ext>
            </a:extLst>
          </p:cNvPr>
          <p:cNvSpPr txBox="1"/>
          <p:nvPr/>
        </p:nvSpPr>
        <p:spPr>
          <a:xfrm>
            <a:off x="8946627" y="1790275"/>
            <a:ext cx="2486647" cy="193899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Save your favourite  resources in the pinned section of your account.</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3B064CDF-FD7A-E477-B932-88B396E0073F}"/>
              </a:ext>
            </a:extLst>
          </p:cNvPr>
          <p:cNvPicPr>
            <a:picLocks noChangeAspect="1"/>
          </p:cNvPicPr>
          <p:nvPr/>
        </p:nvPicPr>
        <p:blipFill>
          <a:blip r:embed="rId3"/>
          <a:stretch>
            <a:fillRect/>
          </a:stretch>
        </p:blipFill>
        <p:spPr>
          <a:xfrm>
            <a:off x="0" y="1294410"/>
            <a:ext cx="7442063" cy="4435434"/>
          </a:xfrm>
          <a:prstGeom prst="rect">
            <a:avLst/>
          </a:prstGeom>
        </p:spPr>
      </p:pic>
      <p:pic>
        <p:nvPicPr>
          <p:cNvPr id="10" name="Picture 9">
            <a:extLst>
              <a:ext uri="{FF2B5EF4-FFF2-40B4-BE49-F238E27FC236}">
                <a16:creationId xmlns:a16="http://schemas.microsoft.com/office/drawing/2014/main" id="{EA04C10A-BF57-89B6-BAA1-B3F198688441}"/>
              </a:ext>
            </a:extLst>
          </p:cNvPr>
          <p:cNvPicPr>
            <a:picLocks noChangeAspect="1"/>
          </p:cNvPicPr>
          <p:nvPr/>
        </p:nvPicPr>
        <p:blipFill>
          <a:blip r:embed="rId4"/>
          <a:stretch>
            <a:fillRect/>
          </a:stretch>
        </p:blipFill>
        <p:spPr>
          <a:xfrm>
            <a:off x="6650183" y="3553691"/>
            <a:ext cx="5399314" cy="2724787"/>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BE5F0-4F7C-647B-C965-6916CB54B98F}"/>
              </a:ext>
            </a:extLst>
          </p:cNvPr>
          <p:cNvSpPr>
            <a:spLocks noGrp="1"/>
          </p:cNvSpPr>
          <p:nvPr>
            <p:ph type="title"/>
          </p:nvPr>
        </p:nvSpPr>
        <p:spPr>
          <a:xfrm>
            <a:off x="501597" y="0"/>
            <a:ext cx="10795518" cy="1003916"/>
          </a:xfrm>
        </p:spPr>
        <p:txBody>
          <a:bodyPr/>
          <a:lstStyle/>
          <a:p>
            <a:r>
              <a:rPr lang="en-GB" dirty="0">
                <a:latin typeface="Calibri" panose="020F0502020204030204" pitchFamily="34" charset="0"/>
                <a:cs typeface="Calibri" panose="020F0502020204030204" pitchFamily="34" charset="0"/>
              </a:rPr>
              <a:t>Task: Library search</a:t>
            </a:r>
          </a:p>
        </p:txBody>
      </p:sp>
      <p:sp>
        <p:nvSpPr>
          <p:cNvPr id="3" name="Content Placeholder 2">
            <a:extLst>
              <a:ext uri="{FF2B5EF4-FFF2-40B4-BE49-F238E27FC236}">
                <a16:creationId xmlns:a16="http://schemas.microsoft.com/office/drawing/2014/main" id="{8D0249C7-B769-5175-558D-B9C4785FE638}"/>
              </a:ext>
            </a:extLst>
          </p:cNvPr>
          <p:cNvSpPr>
            <a:spLocks noGrp="1"/>
          </p:cNvSpPr>
          <p:nvPr>
            <p:ph sz="quarter" idx="10"/>
          </p:nvPr>
        </p:nvSpPr>
        <p:spPr>
          <a:xfrm>
            <a:off x="1613645" y="2618014"/>
            <a:ext cx="5987845" cy="2330245"/>
          </a:xfrm>
        </p:spPr>
        <p:txBody>
          <a:bodyPr>
            <a:normAutofit/>
          </a:bodyPr>
          <a:lstStyle/>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Take note of any additional keywords to describe your topic. </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Refine your search to full-text e-books written in English since 2019.</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Save and label at least 3 items to retrieve later.</a:t>
            </a:r>
          </a:p>
          <a:p>
            <a:pPr marL="0" indent="0">
              <a:buNone/>
            </a:pPr>
            <a:endParaRPr lang="en-GB" sz="2400" dirty="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369D0A74-AFB8-A1F6-21F3-46EABBCFE187}"/>
              </a:ext>
            </a:extLst>
          </p:cNvPr>
          <p:cNvSpPr txBox="1"/>
          <p:nvPr/>
        </p:nvSpPr>
        <p:spPr>
          <a:xfrm>
            <a:off x="162796" y="1415425"/>
            <a:ext cx="11577483" cy="1107996"/>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Complete a search on the </a:t>
            </a:r>
            <a:r>
              <a:rPr lang="en-GB" sz="2400" dirty="0">
                <a:latin typeface="Calibri" panose="020F0502020204030204" pitchFamily="34" charset="0"/>
                <a:cs typeface="Calibri" panose="020F0502020204030204" pitchFamily="34" charset="0"/>
                <a:hlinkClick r:id="rId3"/>
              </a:rPr>
              <a:t>library catalogue </a:t>
            </a:r>
            <a:r>
              <a:rPr lang="en-GB" sz="2400" dirty="0">
                <a:latin typeface="Calibri" panose="020F0502020204030204" pitchFamily="34" charset="0"/>
                <a:cs typeface="Calibri" panose="020F0502020204030204" pitchFamily="34" charset="0"/>
              </a:rPr>
              <a:t>on a topic of your choice. Explore a few of the detailed records found.</a:t>
            </a:r>
          </a:p>
          <a:p>
            <a:endParaRPr lang="en-GB" dirty="0"/>
          </a:p>
        </p:txBody>
      </p:sp>
    </p:spTree>
    <p:extLst>
      <p:ext uri="{BB962C8B-B14F-4D97-AF65-F5344CB8AC3E}">
        <p14:creationId xmlns:p14="http://schemas.microsoft.com/office/powerpoint/2010/main" val="8899437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0A08-5112-1F13-3E4F-CA5140EE5861}"/>
              </a:ext>
            </a:extLst>
          </p:cNvPr>
          <p:cNvSpPr>
            <a:spLocks noGrp="1"/>
          </p:cNvSpPr>
          <p:nvPr>
            <p:ph type="title"/>
          </p:nvPr>
        </p:nvSpPr>
        <p:spPr>
          <a:xfrm>
            <a:off x="210207" y="-4644"/>
            <a:ext cx="10795518" cy="1003916"/>
          </a:xfrm>
        </p:spPr>
        <p:txBody>
          <a:bodyPr>
            <a:normAutofit/>
          </a:bodyPr>
          <a:lstStyle/>
          <a:p>
            <a:r>
              <a:rPr lang="en-GB" sz="3600" dirty="0"/>
              <a:t>The CRAAP Test</a:t>
            </a:r>
          </a:p>
        </p:txBody>
      </p:sp>
      <p:sp>
        <p:nvSpPr>
          <p:cNvPr id="4" name="Content Placeholder 1">
            <a:extLst>
              <a:ext uri="{FF2B5EF4-FFF2-40B4-BE49-F238E27FC236}">
                <a16:creationId xmlns:a16="http://schemas.microsoft.com/office/drawing/2014/main" id="{06BEDC40-D950-DABD-52AF-2C64B5C8D166}"/>
              </a:ext>
            </a:extLst>
          </p:cNvPr>
          <p:cNvSpPr>
            <a:spLocks noGrp="1"/>
          </p:cNvSpPr>
          <p:nvPr>
            <p:ph sz="quarter" idx="10"/>
          </p:nvPr>
        </p:nvSpPr>
        <p:spPr>
          <a:xfrm>
            <a:off x="51457" y="1652692"/>
            <a:ext cx="5834570" cy="3305388"/>
          </a:xfrm>
        </p:spPr>
        <p:txBody>
          <a:bodyPr vert="horz" lIns="91440" tIns="45720" rIns="91440" bIns="45720" rtlCol="0" anchor="t">
            <a:noAutofit/>
          </a:bodyPr>
          <a:lstStyle/>
          <a:p>
            <a:pPr>
              <a:lnSpc>
                <a:spcPct val="100000"/>
              </a:lnSpc>
              <a:buFont typeface="Wingdings"/>
              <a:buChar char="§"/>
            </a:pPr>
            <a:r>
              <a:rPr lang="en-GB" sz="2000" b="1" dirty="0">
                <a:solidFill>
                  <a:srgbClr val="FF0000"/>
                </a:solidFill>
                <a:latin typeface="Arial" panose="020B0604020202020204" pitchFamily="34" charset="0"/>
                <a:cs typeface="Arial" panose="020B0604020202020204" pitchFamily="34" charset="0"/>
              </a:rPr>
              <a:t>C</a:t>
            </a:r>
            <a:r>
              <a:rPr lang="en-GB" sz="2000" b="1" dirty="0">
                <a:latin typeface="Arial" panose="020B0604020202020204" pitchFamily="34" charset="0"/>
                <a:cs typeface="Arial" panose="020B0604020202020204" pitchFamily="34" charset="0"/>
              </a:rPr>
              <a:t>urrency</a:t>
            </a:r>
            <a:r>
              <a:rPr lang="en-GB" sz="2000" dirty="0">
                <a:latin typeface="Arial" panose="020B0604020202020204" pitchFamily="34" charset="0"/>
                <a:cs typeface="Arial" panose="020B0604020202020204" pitchFamily="34" charset="0"/>
              </a:rPr>
              <a:t>       Is it up-to-date?</a:t>
            </a:r>
            <a:endParaRPr lang="en-US" sz="2000" dirty="0">
              <a:latin typeface="Arial" panose="020B0604020202020204" pitchFamily="34" charset="0"/>
              <a:ea typeface="+mn-lt"/>
              <a:cs typeface="Arial" panose="020B0604020202020204" pitchFamily="34" charset="0"/>
            </a:endParaRPr>
          </a:p>
          <a:p>
            <a:pPr>
              <a:lnSpc>
                <a:spcPct val="100000"/>
              </a:lnSpc>
              <a:buFont typeface="Wingdings"/>
              <a:buChar char="§"/>
            </a:pPr>
            <a:r>
              <a:rPr lang="en-GB" sz="2000" b="1" dirty="0">
                <a:solidFill>
                  <a:srgbClr val="FF0000"/>
                </a:solidFill>
                <a:latin typeface="Arial" panose="020B0604020202020204" pitchFamily="34" charset="0"/>
                <a:cs typeface="Arial" panose="020B0604020202020204" pitchFamily="34" charset="0"/>
              </a:rPr>
              <a:t>R</a:t>
            </a:r>
            <a:r>
              <a:rPr lang="en-GB" sz="2000" b="1" dirty="0">
                <a:latin typeface="Arial" panose="020B0604020202020204" pitchFamily="34" charset="0"/>
                <a:cs typeface="Arial" panose="020B0604020202020204" pitchFamily="34" charset="0"/>
              </a:rPr>
              <a:t>elevance</a:t>
            </a:r>
            <a:r>
              <a:rPr lang="en-GB" sz="2000" dirty="0">
                <a:latin typeface="Arial" panose="020B0604020202020204" pitchFamily="34" charset="0"/>
                <a:cs typeface="Arial" panose="020B0604020202020204" pitchFamily="34" charset="0"/>
              </a:rPr>
              <a:t>     Who is the intended audience?</a:t>
            </a:r>
          </a:p>
          <a:p>
            <a:pPr>
              <a:lnSpc>
                <a:spcPct val="100000"/>
              </a:lnSpc>
              <a:buFont typeface="Wingdings"/>
              <a:buChar char="§"/>
            </a:pPr>
            <a:r>
              <a:rPr lang="en-GB" sz="2000" b="1" dirty="0">
                <a:solidFill>
                  <a:srgbClr val="FF0000"/>
                </a:solidFill>
                <a:latin typeface="Arial" panose="020B0604020202020204" pitchFamily="34" charset="0"/>
                <a:cs typeface="Arial" panose="020B0604020202020204" pitchFamily="34" charset="0"/>
              </a:rPr>
              <a:t>A</a:t>
            </a:r>
            <a:r>
              <a:rPr lang="en-GB" sz="2000" b="1" dirty="0">
                <a:latin typeface="Arial" panose="020B0604020202020204" pitchFamily="34" charset="0"/>
                <a:cs typeface="Arial" panose="020B0604020202020204" pitchFamily="34" charset="0"/>
              </a:rPr>
              <a:t>uthority</a:t>
            </a:r>
            <a:r>
              <a:rPr lang="en-GB" sz="2000" dirty="0">
                <a:latin typeface="Arial" panose="020B0604020202020204" pitchFamily="34" charset="0"/>
                <a:cs typeface="Arial" panose="020B0604020202020204" pitchFamily="34" charset="0"/>
              </a:rPr>
              <a:t>      What are the author’s credentials?</a:t>
            </a:r>
          </a:p>
          <a:p>
            <a:pPr>
              <a:lnSpc>
                <a:spcPct val="100000"/>
              </a:lnSpc>
              <a:buFont typeface="Wingdings"/>
              <a:buChar char="§"/>
            </a:pPr>
            <a:r>
              <a:rPr lang="en-GB" sz="2000" b="1" dirty="0">
                <a:solidFill>
                  <a:srgbClr val="FF0000"/>
                </a:solidFill>
                <a:latin typeface="Arial" panose="020B0604020202020204" pitchFamily="34" charset="0"/>
                <a:cs typeface="Arial" panose="020B0604020202020204" pitchFamily="34" charset="0"/>
              </a:rPr>
              <a:t>A</a:t>
            </a:r>
            <a:r>
              <a:rPr lang="en-GB" sz="2000" b="1" dirty="0">
                <a:latin typeface="Arial" panose="020B0604020202020204" pitchFamily="34" charset="0"/>
                <a:cs typeface="Arial" panose="020B0604020202020204" pitchFamily="34" charset="0"/>
              </a:rPr>
              <a:t>ccuracy</a:t>
            </a:r>
            <a:r>
              <a:rPr lang="en-GB" sz="2000" dirty="0">
                <a:latin typeface="Arial" panose="020B0604020202020204" pitchFamily="34" charset="0"/>
                <a:cs typeface="Arial" panose="020B0604020202020204" pitchFamily="34" charset="0"/>
              </a:rPr>
              <a:t>       Can the information be verified?</a:t>
            </a:r>
          </a:p>
          <a:p>
            <a:pPr>
              <a:lnSpc>
                <a:spcPct val="100000"/>
              </a:lnSpc>
              <a:buFont typeface="Wingdings"/>
              <a:buChar char="§"/>
            </a:pPr>
            <a:r>
              <a:rPr lang="en-GB" sz="2000" b="1" dirty="0">
                <a:solidFill>
                  <a:srgbClr val="FF0000"/>
                </a:solidFill>
                <a:latin typeface="Arial" panose="020B0604020202020204" pitchFamily="34" charset="0"/>
                <a:cs typeface="Arial" panose="020B0604020202020204" pitchFamily="34" charset="0"/>
              </a:rPr>
              <a:t>P</a:t>
            </a:r>
            <a:r>
              <a:rPr lang="en-GB" sz="2000" b="1" dirty="0">
                <a:latin typeface="Arial" panose="020B0604020202020204" pitchFamily="34" charset="0"/>
                <a:cs typeface="Arial" panose="020B0604020202020204" pitchFamily="34" charset="0"/>
              </a:rPr>
              <a:t>urpose</a:t>
            </a:r>
            <a:r>
              <a:rPr lang="en-GB" sz="2000" dirty="0">
                <a:latin typeface="Arial" panose="020B0604020202020204" pitchFamily="34" charset="0"/>
                <a:cs typeface="Arial" panose="020B0604020202020204" pitchFamily="34" charset="0"/>
              </a:rPr>
              <a:t>        Is the information objective?</a:t>
            </a:r>
          </a:p>
        </p:txBody>
      </p:sp>
      <p:pic>
        <p:nvPicPr>
          <p:cNvPr id="6" name="Picture 8">
            <a:extLst>
              <a:ext uri="{FF2B5EF4-FFF2-40B4-BE49-F238E27FC236}">
                <a16:creationId xmlns:a16="http://schemas.microsoft.com/office/drawing/2014/main" id="{5523811B-10A1-F4B9-129A-C1AEA96D53F3}"/>
              </a:ext>
            </a:extLst>
          </p:cNvPr>
          <p:cNvPicPr>
            <a:picLocks noChangeAspect="1"/>
          </p:cNvPicPr>
          <p:nvPr/>
        </p:nvPicPr>
        <p:blipFill rotWithShape="1">
          <a:blip r:embed="rId3"/>
          <a:srcRect l="13877" r="13877"/>
          <a:stretch/>
        </p:blipFill>
        <p:spPr>
          <a:xfrm>
            <a:off x="7146879" y="1534908"/>
            <a:ext cx="4346881" cy="3788184"/>
          </a:xfrm>
          <a:prstGeom prst="rect">
            <a:avLst/>
          </a:prstGeom>
        </p:spPr>
      </p:pic>
      <p:sp>
        <p:nvSpPr>
          <p:cNvPr id="3" name="TextBox 2">
            <a:extLst>
              <a:ext uri="{FF2B5EF4-FFF2-40B4-BE49-F238E27FC236}">
                <a16:creationId xmlns:a16="http://schemas.microsoft.com/office/drawing/2014/main" id="{7492CE64-4A34-8F76-6E8D-2701814F6090}"/>
              </a:ext>
            </a:extLst>
          </p:cNvPr>
          <p:cNvSpPr txBox="1"/>
          <p:nvPr/>
        </p:nvSpPr>
        <p:spPr>
          <a:xfrm>
            <a:off x="264159" y="5545223"/>
            <a:ext cx="7965440" cy="400110"/>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Remember: </a:t>
            </a:r>
            <a:r>
              <a:rPr lang="en-GB" sz="2000" dirty="0">
                <a:latin typeface="Arial" panose="020B0604020202020204" pitchFamily="34" charset="0"/>
                <a:cs typeface="Arial" panose="020B0604020202020204" pitchFamily="34" charset="0"/>
              </a:rPr>
              <a:t>always evaluate the information you find!</a:t>
            </a:r>
          </a:p>
        </p:txBody>
      </p:sp>
    </p:spTree>
    <p:extLst>
      <p:ext uri="{BB962C8B-B14F-4D97-AF65-F5344CB8AC3E}">
        <p14:creationId xmlns:p14="http://schemas.microsoft.com/office/powerpoint/2010/main" val="229207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F4B16-523C-2231-8EB9-D88C761823AB}"/>
              </a:ext>
            </a:extLst>
          </p:cNvPr>
          <p:cNvSpPr>
            <a:spLocks noGrp="1"/>
          </p:cNvSpPr>
          <p:nvPr>
            <p:ph type="title"/>
          </p:nvPr>
        </p:nvSpPr>
        <p:spPr/>
        <p:txBody>
          <a:bodyPr/>
          <a:lstStyle/>
          <a:p>
            <a:r>
              <a:rPr lang="en-GB" dirty="0"/>
              <a:t>Academic </a:t>
            </a:r>
            <a:r>
              <a:rPr lang="en-GB" dirty="0" err="1"/>
              <a:t>Infoskills</a:t>
            </a:r>
            <a:r>
              <a:rPr lang="en-GB" dirty="0"/>
              <a:t>.</a:t>
            </a:r>
          </a:p>
        </p:txBody>
      </p:sp>
      <p:sp>
        <p:nvSpPr>
          <p:cNvPr id="7" name="TextBox 6">
            <a:extLst>
              <a:ext uri="{FF2B5EF4-FFF2-40B4-BE49-F238E27FC236}">
                <a16:creationId xmlns:a16="http://schemas.microsoft.com/office/drawing/2014/main" id="{CDA28E2E-8C5E-4C9D-C235-210214C4FDF3}"/>
              </a:ext>
            </a:extLst>
          </p:cNvPr>
          <p:cNvSpPr txBox="1"/>
          <p:nvPr/>
        </p:nvSpPr>
        <p:spPr>
          <a:xfrm>
            <a:off x="100791" y="1384435"/>
            <a:ext cx="6576646"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The Skills programme is designed to help you develop transferable academic and information skills.</a:t>
            </a:r>
          </a:p>
        </p:txBody>
      </p:sp>
      <p:sp>
        <p:nvSpPr>
          <p:cNvPr id="8" name="TextBox 7">
            <a:extLst>
              <a:ext uri="{FF2B5EF4-FFF2-40B4-BE49-F238E27FC236}">
                <a16:creationId xmlns:a16="http://schemas.microsoft.com/office/drawing/2014/main" id="{52C19AF3-0328-B79A-BF67-81863F479A44}"/>
              </a:ext>
            </a:extLst>
          </p:cNvPr>
          <p:cNvSpPr txBox="1"/>
          <p:nvPr/>
        </p:nvSpPr>
        <p:spPr>
          <a:xfrm>
            <a:off x="100791" y="2171895"/>
            <a:ext cx="6644054" cy="70788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enhances both your academic performance and employability.</a:t>
            </a:r>
          </a:p>
        </p:txBody>
      </p:sp>
      <p:sp>
        <p:nvSpPr>
          <p:cNvPr id="9" name="TextBox 8">
            <a:extLst>
              <a:ext uri="{FF2B5EF4-FFF2-40B4-BE49-F238E27FC236}">
                <a16:creationId xmlns:a16="http://schemas.microsoft.com/office/drawing/2014/main" id="{294CA6F2-20C5-0F7F-D694-5123BE03F5A8}"/>
              </a:ext>
            </a:extLst>
          </p:cNvPr>
          <p:cNvSpPr txBox="1"/>
          <p:nvPr/>
        </p:nvSpPr>
        <p:spPr>
          <a:xfrm>
            <a:off x="67087" y="2968336"/>
            <a:ext cx="6644054"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includes a variety of topics, such as finding and using library resources, acknowledgement of Artificial Intelligence (AI). </a:t>
            </a:r>
          </a:p>
        </p:txBody>
      </p:sp>
      <p:sp>
        <p:nvSpPr>
          <p:cNvPr id="10" name="TextBox 9">
            <a:extLst>
              <a:ext uri="{FF2B5EF4-FFF2-40B4-BE49-F238E27FC236}">
                <a16:creationId xmlns:a16="http://schemas.microsoft.com/office/drawing/2014/main" id="{7DEC4C9A-7598-8558-48C8-A1D89572FA87}"/>
              </a:ext>
            </a:extLst>
          </p:cNvPr>
          <p:cNvSpPr txBox="1"/>
          <p:nvPr/>
        </p:nvSpPr>
        <p:spPr>
          <a:xfrm>
            <a:off x="67087" y="4072554"/>
            <a:ext cx="6594230"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It emphasises the importance of correct referencing in academic work and provides access to handbook that detail proper referencing formats. </a:t>
            </a:r>
          </a:p>
        </p:txBody>
      </p:sp>
      <p:sp>
        <p:nvSpPr>
          <p:cNvPr id="11" name="TextBox 10">
            <a:extLst>
              <a:ext uri="{FF2B5EF4-FFF2-40B4-BE49-F238E27FC236}">
                <a16:creationId xmlns:a16="http://schemas.microsoft.com/office/drawing/2014/main" id="{F5990F5A-F6E4-0035-FE55-7F11A3A2833E}"/>
              </a:ext>
            </a:extLst>
          </p:cNvPr>
          <p:cNvSpPr txBox="1"/>
          <p:nvPr/>
        </p:nvSpPr>
        <p:spPr>
          <a:xfrm>
            <a:off x="463061" y="5473565"/>
            <a:ext cx="5270956"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much more…     </a:t>
            </a:r>
          </a:p>
        </p:txBody>
      </p:sp>
      <p:pic>
        <p:nvPicPr>
          <p:cNvPr id="12" name="Picture 11">
            <a:extLst>
              <a:ext uri="{FF2B5EF4-FFF2-40B4-BE49-F238E27FC236}">
                <a16:creationId xmlns:a16="http://schemas.microsoft.com/office/drawing/2014/main" id="{1622253B-CF12-5C4F-9A11-B4FA6034BA74}"/>
              </a:ext>
            </a:extLst>
          </p:cNvPr>
          <p:cNvPicPr>
            <a:picLocks noChangeAspect="1"/>
          </p:cNvPicPr>
          <p:nvPr/>
        </p:nvPicPr>
        <p:blipFill>
          <a:blip r:embed="rId3"/>
          <a:stretch>
            <a:fillRect/>
          </a:stretch>
        </p:blipFill>
        <p:spPr>
          <a:xfrm>
            <a:off x="6615823" y="1256199"/>
            <a:ext cx="5560057" cy="4755717"/>
          </a:xfrm>
          <a:prstGeom prst="rect">
            <a:avLst/>
          </a:prstGeom>
        </p:spPr>
      </p:pic>
      <p:sp>
        <p:nvSpPr>
          <p:cNvPr id="13" name="Rectangle 12">
            <a:extLst>
              <a:ext uri="{FF2B5EF4-FFF2-40B4-BE49-F238E27FC236}">
                <a16:creationId xmlns:a16="http://schemas.microsoft.com/office/drawing/2014/main" id="{84F98CFD-5C9B-8559-2844-006085C55A8A}"/>
              </a:ext>
            </a:extLst>
          </p:cNvPr>
          <p:cNvSpPr/>
          <p:nvPr/>
        </p:nvSpPr>
        <p:spPr>
          <a:xfrm>
            <a:off x="8523890" y="1256200"/>
            <a:ext cx="1072055" cy="49902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42E43FE6-BD35-FD8A-AF35-8A3B04F619EF}"/>
              </a:ext>
            </a:extLst>
          </p:cNvPr>
          <p:cNvSpPr/>
          <p:nvPr/>
        </p:nvSpPr>
        <p:spPr>
          <a:xfrm>
            <a:off x="8797159" y="2795752"/>
            <a:ext cx="1650124" cy="49902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32132C7E-BE84-2385-6B7A-AA93F611EF07}"/>
              </a:ext>
            </a:extLst>
          </p:cNvPr>
          <p:cNvSpPr/>
          <p:nvPr/>
        </p:nvSpPr>
        <p:spPr>
          <a:xfrm>
            <a:off x="8797159" y="5318234"/>
            <a:ext cx="1576551" cy="55544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123444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F5233-6D12-89EF-92D7-CAA397EC501B}"/>
              </a:ext>
            </a:extLst>
          </p:cNvPr>
          <p:cNvSpPr>
            <a:spLocks noGrp="1"/>
          </p:cNvSpPr>
          <p:nvPr>
            <p:ph type="title"/>
          </p:nvPr>
        </p:nvSpPr>
        <p:spPr>
          <a:xfrm>
            <a:off x="255790" y="0"/>
            <a:ext cx="7747668" cy="1003916"/>
          </a:xfrm>
        </p:spPr>
        <p:txBody>
          <a:bodyPr/>
          <a:lstStyle/>
          <a:p>
            <a:r>
              <a:rPr lang="en-GB" dirty="0">
                <a:latin typeface="Calibri" panose="020F0502020204030204" pitchFamily="34" charset="0"/>
                <a:cs typeface="Calibri" panose="020F0502020204030204" pitchFamily="34" charset="0"/>
              </a:rPr>
              <a:t>Academic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a:t>
            </a:r>
          </a:p>
        </p:txBody>
      </p:sp>
      <p:sp>
        <p:nvSpPr>
          <p:cNvPr id="3" name="Content Placeholder 2">
            <a:extLst>
              <a:ext uri="{FF2B5EF4-FFF2-40B4-BE49-F238E27FC236}">
                <a16:creationId xmlns:a16="http://schemas.microsoft.com/office/drawing/2014/main" id="{F67AF52D-DF67-FA9E-A80F-14688FAA3086}"/>
              </a:ext>
            </a:extLst>
          </p:cNvPr>
          <p:cNvSpPr>
            <a:spLocks noGrp="1"/>
          </p:cNvSpPr>
          <p:nvPr>
            <p:ph sz="quarter" idx="10"/>
          </p:nvPr>
        </p:nvSpPr>
        <p:spPr>
          <a:xfrm>
            <a:off x="157316" y="1327108"/>
            <a:ext cx="11877368" cy="2900763"/>
          </a:xfrm>
        </p:spPr>
        <p:txBody>
          <a:bodyPr>
            <a:normAutofit/>
          </a:bodyPr>
          <a:lstStyle/>
          <a:p>
            <a:pPr marL="0" indent="0">
              <a:buNone/>
            </a:pPr>
            <a:r>
              <a:rPr lang="en-GB" sz="2400">
                <a:latin typeface="Calibri" panose="020F0502020204030204" pitchFamily="34" charset="0"/>
                <a:cs typeface="Calibri" panose="020F0502020204030204" pitchFamily="34" charset="0"/>
              </a:rPr>
              <a:t>Our </a:t>
            </a:r>
            <a:r>
              <a:rPr lang="en-GB" sz="2400" b="1">
                <a:latin typeface="Calibri" panose="020F0502020204030204" pitchFamily="34" charset="0"/>
                <a:cs typeface="Calibri" panose="020F0502020204030204" pitchFamily="34" charset="0"/>
              </a:rPr>
              <a:t>Academic and </a:t>
            </a:r>
            <a:r>
              <a:rPr lang="en-GB" sz="2400" b="1" err="1">
                <a:latin typeface="Calibri" panose="020F0502020204030204" pitchFamily="34" charset="0"/>
                <a:cs typeface="Calibri" panose="020F0502020204030204" pitchFamily="34" charset="0"/>
              </a:rPr>
              <a:t>Infoskills</a:t>
            </a:r>
            <a:r>
              <a:rPr lang="en-GB" sz="2400" b="1">
                <a:latin typeface="Calibri" panose="020F0502020204030204" pitchFamily="34" charset="0"/>
                <a:cs typeface="Calibri" panose="020F0502020204030204" pitchFamily="34" charset="0"/>
              </a:rPr>
              <a:t> </a:t>
            </a:r>
            <a:r>
              <a:rPr lang="en-GB" sz="2400">
                <a:latin typeface="Calibri" panose="020F0502020204030204" pitchFamily="34" charset="0"/>
                <a:cs typeface="Calibri" panose="020F0502020204030204" pitchFamily="34" charset="0"/>
              </a:rPr>
              <a:t>programme is designed to help you develop your academic and information skills. The online curriculum covers a wide range of topics, from finding library resources and referencing, to critical evaluation and misinformation.  You can access it either via either Moodle or the library web pages.  Remember that you may need to login first!</a:t>
            </a:r>
          </a:p>
          <a:p>
            <a:pPr marL="0" indent="0">
              <a:buNone/>
            </a:pPr>
            <a:endParaRPr lang="en-GB" sz="2400">
              <a:latin typeface="Calibri" panose="020F0502020204030204" pitchFamily="34" charset="0"/>
              <a:cs typeface="Calibri" panose="020F0502020204030204" pitchFamily="34" charset="0"/>
            </a:endParaRPr>
          </a:p>
          <a:p>
            <a:pPr marL="0" indent="0">
              <a:buNone/>
            </a:pPr>
            <a:r>
              <a:rPr lang="en-GB" sz="2400" b="1">
                <a:latin typeface="Calibri" panose="020F0502020204030204" pitchFamily="34" charset="0"/>
                <a:cs typeface="Calibri" panose="020F0502020204030204" pitchFamily="34" charset="0"/>
              </a:rPr>
              <a:t>1. </a:t>
            </a:r>
            <a:r>
              <a:rPr lang="en-GB" sz="2400">
                <a:latin typeface="Calibri" panose="020F0502020204030204" pitchFamily="34" charset="0"/>
                <a:cs typeface="Calibri" panose="020F0502020204030204" pitchFamily="34" charset="0"/>
                <a:hlinkClick r:id="rId3"/>
              </a:rPr>
              <a:t>Moodle:</a:t>
            </a:r>
            <a:endParaRPr lang="en-GB" sz="2400">
              <a:latin typeface="Calibri" panose="020F0502020204030204" pitchFamily="34" charset="0"/>
              <a:cs typeface="Calibri" panose="020F0502020204030204" pitchFamily="34" charset="0"/>
            </a:endParaRPr>
          </a:p>
          <a:p>
            <a:pPr marL="0" indent="0">
              <a:buNone/>
            </a:pPr>
            <a:endParaRPr lang="en-GB" sz="2400">
              <a:latin typeface="Calibri" panose="020F0502020204030204" pitchFamily="34" charset="0"/>
              <a:cs typeface="Calibri" panose="020F0502020204030204" pitchFamily="34" charset="0"/>
            </a:endParaRPr>
          </a:p>
        </p:txBody>
      </p:sp>
      <p:pic>
        <p:nvPicPr>
          <p:cNvPr id="8" name="Picture 7">
            <a:extLst>
              <a:ext uri="{FF2B5EF4-FFF2-40B4-BE49-F238E27FC236}">
                <a16:creationId xmlns:a16="http://schemas.microsoft.com/office/drawing/2014/main" id="{4C05B479-BFF5-D906-DD42-D1EC6E82B4B0}"/>
              </a:ext>
            </a:extLst>
          </p:cNvPr>
          <p:cNvPicPr>
            <a:picLocks noChangeAspect="1"/>
          </p:cNvPicPr>
          <p:nvPr/>
        </p:nvPicPr>
        <p:blipFill>
          <a:blip r:embed="rId4"/>
          <a:stretch>
            <a:fillRect/>
          </a:stretch>
        </p:blipFill>
        <p:spPr>
          <a:xfrm>
            <a:off x="157316" y="4005731"/>
            <a:ext cx="3425877" cy="2007496"/>
          </a:xfrm>
          <a:prstGeom prst="rect">
            <a:avLst/>
          </a:prstGeom>
        </p:spPr>
      </p:pic>
      <p:pic>
        <p:nvPicPr>
          <p:cNvPr id="12" name="Picture 11">
            <a:extLst>
              <a:ext uri="{FF2B5EF4-FFF2-40B4-BE49-F238E27FC236}">
                <a16:creationId xmlns:a16="http://schemas.microsoft.com/office/drawing/2014/main" id="{5A312ADD-2E5C-2092-B802-8336B2590E97}"/>
              </a:ext>
            </a:extLst>
          </p:cNvPr>
          <p:cNvPicPr>
            <a:picLocks noChangeAspect="1"/>
          </p:cNvPicPr>
          <p:nvPr/>
        </p:nvPicPr>
        <p:blipFill>
          <a:blip r:embed="rId5"/>
          <a:stretch>
            <a:fillRect/>
          </a:stretch>
        </p:blipFill>
        <p:spPr>
          <a:xfrm>
            <a:off x="5482438" y="3597972"/>
            <a:ext cx="3056877" cy="2616327"/>
          </a:xfrm>
          <a:prstGeom prst="rect">
            <a:avLst/>
          </a:prstGeom>
        </p:spPr>
      </p:pic>
      <p:pic>
        <p:nvPicPr>
          <p:cNvPr id="10" name="Picture 9">
            <a:extLst>
              <a:ext uri="{FF2B5EF4-FFF2-40B4-BE49-F238E27FC236}">
                <a16:creationId xmlns:a16="http://schemas.microsoft.com/office/drawing/2014/main" id="{7DD2C467-CC7E-F933-76B6-A48EBD65746F}"/>
              </a:ext>
            </a:extLst>
          </p:cNvPr>
          <p:cNvPicPr>
            <a:picLocks noChangeAspect="1"/>
          </p:cNvPicPr>
          <p:nvPr/>
        </p:nvPicPr>
        <p:blipFill>
          <a:blip r:embed="rId6"/>
          <a:stretch>
            <a:fillRect/>
          </a:stretch>
        </p:blipFill>
        <p:spPr>
          <a:xfrm>
            <a:off x="2617174" y="2864173"/>
            <a:ext cx="2635045" cy="3354115"/>
          </a:xfrm>
          <a:prstGeom prst="rect">
            <a:avLst/>
          </a:prstGeom>
        </p:spPr>
      </p:pic>
      <p:pic>
        <p:nvPicPr>
          <p:cNvPr id="13" name="Picture 12">
            <a:extLst>
              <a:ext uri="{FF2B5EF4-FFF2-40B4-BE49-F238E27FC236}">
                <a16:creationId xmlns:a16="http://schemas.microsoft.com/office/drawing/2014/main" id="{0007F67F-68DB-1976-7FE4-A18FABE9809A}"/>
              </a:ext>
            </a:extLst>
          </p:cNvPr>
          <p:cNvPicPr>
            <a:picLocks noChangeAspect="1"/>
          </p:cNvPicPr>
          <p:nvPr/>
        </p:nvPicPr>
        <p:blipFill>
          <a:blip r:embed="rId7"/>
          <a:stretch>
            <a:fillRect/>
          </a:stretch>
        </p:blipFill>
        <p:spPr>
          <a:xfrm>
            <a:off x="8636446" y="3868813"/>
            <a:ext cx="3316801" cy="2281332"/>
          </a:xfrm>
          <a:prstGeom prst="rect">
            <a:avLst/>
          </a:prstGeom>
        </p:spPr>
      </p:pic>
      <p:sp>
        <p:nvSpPr>
          <p:cNvPr id="4" name="Rectangle 3">
            <a:extLst>
              <a:ext uri="{FF2B5EF4-FFF2-40B4-BE49-F238E27FC236}">
                <a16:creationId xmlns:a16="http://schemas.microsoft.com/office/drawing/2014/main" id="{A5B45C12-44B3-F828-0A85-ADB0FD4B6464}"/>
              </a:ext>
            </a:extLst>
          </p:cNvPr>
          <p:cNvSpPr/>
          <p:nvPr/>
        </p:nvSpPr>
        <p:spPr>
          <a:xfrm>
            <a:off x="2617174" y="5108028"/>
            <a:ext cx="1196238" cy="90519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26E8D8C4-9265-60BC-E8C2-851E2EB8310A}"/>
              </a:ext>
            </a:extLst>
          </p:cNvPr>
          <p:cNvSpPr/>
          <p:nvPr/>
        </p:nvSpPr>
        <p:spPr>
          <a:xfrm>
            <a:off x="7168055" y="5654566"/>
            <a:ext cx="1386954" cy="704193"/>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976E79B5-B2B3-9A7C-FBF0-9BBFB34C9AC5}"/>
              </a:ext>
            </a:extLst>
          </p:cNvPr>
          <p:cNvSpPr/>
          <p:nvPr/>
        </p:nvSpPr>
        <p:spPr>
          <a:xfrm>
            <a:off x="8734097" y="5654566"/>
            <a:ext cx="1072055" cy="51128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243954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F7B67F-887A-3361-1BFC-7A70E1DC4ADC}"/>
              </a:ext>
            </a:extLst>
          </p:cNvPr>
          <p:cNvSpPr>
            <a:spLocks noGrp="1"/>
          </p:cNvSpPr>
          <p:nvPr>
            <p:ph type="title"/>
          </p:nvPr>
        </p:nvSpPr>
        <p:spPr>
          <a:xfrm>
            <a:off x="137803" y="75304"/>
            <a:ext cx="10795518" cy="1003916"/>
          </a:xfrm>
        </p:spPr>
        <p:txBody>
          <a:bodyPr/>
          <a:lstStyle/>
          <a:p>
            <a:r>
              <a:rPr lang="en-GB" dirty="0">
                <a:latin typeface="Calibri" panose="020F0502020204030204" pitchFamily="34" charset="0"/>
                <a:cs typeface="Calibri" panose="020F0502020204030204" pitchFamily="34" charset="0"/>
              </a:rPr>
              <a:t>Academic </a:t>
            </a:r>
            <a:r>
              <a:rPr lang="en-GB" dirty="0" err="1">
                <a:latin typeface="Calibri" panose="020F0502020204030204" pitchFamily="34" charset="0"/>
                <a:cs typeface="Calibri" panose="020F0502020204030204" pitchFamily="34" charset="0"/>
              </a:rPr>
              <a:t>Infoskills</a:t>
            </a:r>
            <a:r>
              <a:rPr lang="en-GB" dirty="0">
                <a:latin typeface="Calibri" panose="020F0502020204030204" pitchFamily="34" charset="0"/>
                <a:cs typeface="Calibri" panose="020F0502020204030204" pitchFamily="34" charset="0"/>
              </a:rPr>
              <a:t>.</a:t>
            </a:r>
            <a:endParaRPr lang="en-GB" dirty="0"/>
          </a:p>
        </p:txBody>
      </p:sp>
      <p:sp>
        <p:nvSpPr>
          <p:cNvPr id="9" name="TextBox 8">
            <a:extLst>
              <a:ext uri="{FF2B5EF4-FFF2-40B4-BE49-F238E27FC236}">
                <a16:creationId xmlns:a16="http://schemas.microsoft.com/office/drawing/2014/main" id="{A3BA36EB-E9E6-A468-4C22-425CBF441699}"/>
              </a:ext>
            </a:extLst>
          </p:cNvPr>
          <p:cNvSpPr txBox="1"/>
          <p:nvPr/>
        </p:nvSpPr>
        <p:spPr>
          <a:xfrm>
            <a:off x="312079" y="1760258"/>
            <a:ext cx="3097160" cy="461665"/>
          </a:xfrm>
          <a:prstGeom prst="rect">
            <a:avLst/>
          </a:prstGeom>
          <a:noFill/>
        </p:spPr>
        <p:txBody>
          <a:bodyPr wrap="square" rtlCol="0">
            <a:spAutoFit/>
          </a:bodyPr>
          <a:lstStyle/>
          <a:p>
            <a:r>
              <a:rPr lang="en-GB" sz="2400" b="1">
                <a:latin typeface="Calibri "/>
              </a:rPr>
              <a:t>2. </a:t>
            </a:r>
            <a:r>
              <a:rPr lang="en-GB" sz="2400">
                <a:latin typeface="Calibri "/>
                <a:hlinkClick r:id="rId3"/>
              </a:rPr>
              <a:t>Library web pages:</a:t>
            </a:r>
            <a:endParaRPr lang="en-GB" sz="2400">
              <a:latin typeface="Calibri "/>
            </a:endParaRPr>
          </a:p>
        </p:txBody>
      </p:sp>
      <p:pic>
        <p:nvPicPr>
          <p:cNvPr id="15" name="Picture 14">
            <a:extLst>
              <a:ext uri="{FF2B5EF4-FFF2-40B4-BE49-F238E27FC236}">
                <a16:creationId xmlns:a16="http://schemas.microsoft.com/office/drawing/2014/main" id="{B219444F-174E-8072-D8F7-93FA295A8EF8}"/>
              </a:ext>
            </a:extLst>
          </p:cNvPr>
          <p:cNvPicPr>
            <a:picLocks noChangeAspect="1"/>
          </p:cNvPicPr>
          <p:nvPr/>
        </p:nvPicPr>
        <p:blipFill>
          <a:blip r:embed="rId4"/>
          <a:stretch>
            <a:fillRect/>
          </a:stretch>
        </p:blipFill>
        <p:spPr>
          <a:xfrm>
            <a:off x="4103976" y="2039516"/>
            <a:ext cx="2908868" cy="3921018"/>
          </a:xfrm>
          <a:prstGeom prst="rect">
            <a:avLst/>
          </a:prstGeom>
        </p:spPr>
      </p:pic>
      <p:pic>
        <p:nvPicPr>
          <p:cNvPr id="4" name="Picture 3">
            <a:extLst>
              <a:ext uri="{FF2B5EF4-FFF2-40B4-BE49-F238E27FC236}">
                <a16:creationId xmlns:a16="http://schemas.microsoft.com/office/drawing/2014/main" id="{0868648C-AD16-873E-6E09-886D6819336C}"/>
              </a:ext>
            </a:extLst>
          </p:cNvPr>
          <p:cNvPicPr>
            <a:picLocks noChangeAspect="1"/>
          </p:cNvPicPr>
          <p:nvPr/>
        </p:nvPicPr>
        <p:blipFill>
          <a:blip r:embed="rId5"/>
          <a:stretch>
            <a:fillRect/>
          </a:stretch>
        </p:blipFill>
        <p:spPr>
          <a:xfrm>
            <a:off x="239706" y="3161071"/>
            <a:ext cx="3714750" cy="2752725"/>
          </a:xfrm>
          <a:prstGeom prst="rect">
            <a:avLst/>
          </a:prstGeom>
        </p:spPr>
      </p:pic>
      <p:pic>
        <p:nvPicPr>
          <p:cNvPr id="7" name="Picture 6">
            <a:extLst>
              <a:ext uri="{FF2B5EF4-FFF2-40B4-BE49-F238E27FC236}">
                <a16:creationId xmlns:a16="http://schemas.microsoft.com/office/drawing/2014/main" id="{35323C41-7D2A-D50C-7073-2963B141EE10}"/>
              </a:ext>
            </a:extLst>
          </p:cNvPr>
          <p:cNvPicPr>
            <a:picLocks noChangeAspect="1"/>
          </p:cNvPicPr>
          <p:nvPr/>
        </p:nvPicPr>
        <p:blipFill>
          <a:blip r:embed="rId6"/>
          <a:stretch>
            <a:fillRect/>
          </a:stretch>
        </p:blipFill>
        <p:spPr>
          <a:xfrm>
            <a:off x="7276957" y="2847568"/>
            <a:ext cx="4778041" cy="3112966"/>
          </a:xfrm>
          <a:prstGeom prst="rect">
            <a:avLst/>
          </a:prstGeom>
        </p:spPr>
      </p:pic>
      <p:sp>
        <p:nvSpPr>
          <p:cNvPr id="3" name="Rectangle 2">
            <a:extLst>
              <a:ext uri="{FF2B5EF4-FFF2-40B4-BE49-F238E27FC236}">
                <a16:creationId xmlns:a16="http://schemas.microsoft.com/office/drawing/2014/main" id="{6163FD57-8397-8CF1-52F7-ED5C40CD546D}"/>
              </a:ext>
            </a:extLst>
          </p:cNvPr>
          <p:cNvSpPr/>
          <p:nvPr/>
        </p:nvSpPr>
        <p:spPr>
          <a:xfrm>
            <a:off x="239706" y="5150069"/>
            <a:ext cx="3169533" cy="101578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95585F8-3105-E26C-229D-FF0C1706691A}"/>
              </a:ext>
            </a:extLst>
          </p:cNvPr>
          <p:cNvSpPr/>
          <p:nvPr/>
        </p:nvSpPr>
        <p:spPr>
          <a:xfrm>
            <a:off x="4214648" y="4214648"/>
            <a:ext cx="2280745" cy="108256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797F6C16-DB94-A158-8080-07875ED30F5C}"/>
              </a:ext>
            </a:extLst>
          </p:cNvPr>
          <p:cNvSpPr/>
          <p:nvPr/>
        </p:nvSpPr>
        <p:spPr>
          <a:xfrm>
            <a:off x="8965324" y="2743200"/>
            <a:ext cx="1967997" cy="89337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C1DB8DF-75DC-9BE3-5CD1-F410BE0E2382}"/>
              </a:ext>
            </a:extLst>
          </p:cNvPr>
          <p:cNvSpPr/>
          <p:nvPr/>
        </p:nvSpPr>
        <p:spPr>
          <a:xfrm>
            <a:off x="7651531" y="3951890"/>
            <a:ext cx="2049517" cy="43092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83542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r>
              <a:rPr lang="en-GB" sz="2000" dirty="0">
                <a:latin typeface="Arial" panose="020B0604020202020204" pitchFamily="34" charset="0"/>
                <a:cs typeface="Arial" panose="020B0604020202020204" pitchFamily="34" charset="0"/>
              </a:rPr>
              <a:t>How to reference</a:t>
            </a:r>
          </a:p>
          <a:p>
            <a:r>
              <a:rPr lang="en-GB" sz="2000" dirty="0">
                <a:latin typeface="Arial" panose="020B0604020202020204" pitchFamily="34" charset="0"/>
                <a:cs typeface="Arial" panose="020B0604020202020204" pitchFamily="34" charset="0"/>
              </a:rPr>
              <a:t>Plagiarism</a:t>
            </a:r>
          </a:p>
          <a:p>
            <a:r>
              <a:rPr lang="en-GB" sz="2000" dirty="0">
                <a:latin typeface="Arial" panose="020B0604020202020204" pitchFamily="34" charset="0"/>
                <a:cs typeface="Arial" panose="020B0604020202020204" pitchFamily="34" charset="0"/>
              </a:rPr>
              <a:t>Study skills</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hlinkClick r:id="rId3"/>
              </a:rPr>
              <a:t>Cite them right online</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4"/>
          <a:srcRect l="5365" t="17512" r="7170" b="13320"/>
          <a:stretch/>
        </p:blipFill>
        <p:spPr>
          <a:xfrm>
            <a:off x="3749616" y="1727648"/>
            <a:ext cx="8073935" cy="4256665"/>
          </a:xfrm>
          <a:prstGeom prst="rect">
            <a:avLst/>
          </a:prstGeom>
        </p:spPr>
      </p:pic>
    </p:spTree>
    <p:extLst>
      <p:ext uri="{BB962C8B-B14F-4D97-AF65-F5344CB8AC3E}">
        <p14:creationId xmlns:p14="http://schemas.microsoft.com/office/powerpoint/2010/main" val="10874076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rmAutofit fontScale="90000"/>
          </a:bodyPr>
          <a:lstStyle/>
          <a:p>
            <a:r>
              <a:rPr lang="en-US" sz="4900" dirty="0">
                <a:latin typeface="Calibri" panose="020F0502020204030204" pitchFamily="34" charset="0"/>
                <a:ea typeface="Calibri" panose="020F0502020204030204" pitchFamily="34" charset="0"/>
                <a:cs typeface="Calibri" panose="020F0502020204030204" pitchFamily="34" charset="0"/>
              </a:rPr>
              <a:t>We also provide digital support.</a:t>
            </a:r>
            <a:br>
              <a:rPr lang="en-US" dirty="0"/>
            </a:br>
            <a:endParaRPr lang="en-US" dirty="0"/>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buFont typeface="Wingdings" panose="05000000000000000000" pitchFamily="2" charset="2"/>
              <a:buNone/>
            </a:pPr>
            <a:r>
              <a:rPr lang="en-GB" sz="2000" dirty="0">
                <a:latin typeface="Arial" panose="020B0604020202020204" pitchFamily="34" charset="0"/>
                <a:ea typeface="Calibri" panose="020F0502020204030204" pitchFamily="34" charset="0"/>
                <a:cs typeface="Arial" panose="020B0604020202020204" pitchFamily="34" charset="0"/>
              </a:rPr>
              <a:t>Explore to find:  </a:t>
            </a: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A collection of tools and resources to help you develop your digital skills. </a:t>
            </a:r>
          </a:p>
          <a:p>
            <a:pPr marL="0" indent="0">
              <a:buNone/>
            </a:pPr>
            <a:endParaRPr lang="en-GB" sz="2000" dirty="0">
              <a:solidFill>
                <a:srgbClr val="4A4A4B"/>
              </a:solidFill>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ea typeface="Calibri" panose="020F0502020204030204" pitchFamily="34" charset="0"/>
                <a:cs typeface="Arial" panose="020B0604020202020204" pitchFamily="34" charset="0"/>
              </a:rPr>
              <a:t>Each institute has a </a:t>
            </a:r>
            <a:r>
              <a:rPr lang="en-GB" sz="2000" b="1" dirty="0">
                <a:latin typeface="Arial" panose="020B0604020202020204" pitchFamily="34" charset="0"/>
                <a:ea typeface="Calibri" panose="020F0502020204030204" pitchFamily="34" charset="0"/>
                <a:cs typeface="Arial" panose="020B0604020202020204" pitchFamily="34" charset="0"/>
              </a:rPr>
              <a:t>Digital Skills Advisor.</a:t>
            </a:r>
            <a:r>
              <a:rPr lang="en-GB" sz="2000" dirty="0">
                <a:latin typeface="Arial" panose="020B0604020202020204" pitchFamily="34" charset="0"/>
                <a:ea typeface="Calibri" panose="020F0502020204030204" pitchFamily="34" charset="0"/>
                <a:cs typeface="Arial" panose="020B0604020202020204" pitchFamily="34" charset="0"/>
              </a:rPr>
              <a:t> The IMH advisor is </a:t>
            </a:r>
            <a:r>
              <a:rPr lang="en-GB" sz="2000" b="1" dirty="0">
                <a:latin typeface="Arial" panose="020B0604020202020204" pitchFamily="34" charset="0"/>
                <a:ea typeface="Calibri" panose="020F0502020204030204" pitchFamily="34" charset="0"/>
                <a:cs typeface="Arial" panose="020B0604020202020204" pitchFamily="34" charset="0"/>
              </a:rPr>
              <a:t>Jessica Hill</a:t>
            </a:r>
            <a:r>
              <a:rPr lang="en-GB" sz="2000" dirty="0">
                <a:latin typeface="Arial" panose="020B0604020202020204" pitchFamily="34" charset="0"/>
                <a:ea typeface="Calibri" panose="020F0502020204030204" pitchFamily="34" charset="0"/>
                <a:cs typeface="Arial" panose="020B0604020202020204" pitchFamily="34" charset="0"/>
              </a:rPr>
              <a:t>.</a:t>
            </a:r>
          </a:p>
        </p:txBody>
      </p:sp>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07886"/>
          </a:xfrm>
          <a:prstGeom prst="rect">
            <a:avLst/>
          </a:prstGeom>
          <a:noFill/>
        </p:spPr>
        <p:txBody>
          <a:bodyPr wrap="square" rtlCol="0">
            <a:spAutoFit/>
          </a:bodyPr>
          <a:lstStyle/>
          <a:p>
            <a:r>
              <a:rPr lang="en-GB" sz="2000" dirty="0">
                <a:latin typeface="Arial" panose="020B0604020202020204" pitchFamily="34" charset="0"/>
                <a:ea typeface="Calibri" panose="020F0502020204030204" pitchFamily="34" charset="0"/>
                <a:cs typeface="Arial" panose="020B0604020202020204" pitchFamily="34" charset="0"/>
              </a:rPr>
              <a:t>The </a:t>
            </a:r>
            <a:r>
              <a:rPr lang="en-GB" sz="2000" dirty="0" err="1">
                <a:latin typeface="Arial" panose="020B0604020202020204" pitchFamily="34" charset="0"/>
                <a:ea typeface="Calibri" panose="020F0502020204030204" pitchFamily="34" charset="0"/>
                <a:cs typeface="Arial" panose="020B0604020202020204" pitchFamily="34" charset="0"/>
                <a:hlinkClick r:id="rId3"/>
              </a:rPr>
              <a:t>DigiCentre</a:t>
            </a:r>
            <a:r>
              <a:rPr lang="en-GB" sz="2000" dirty="0">
                <a:latin typeface="Arial" panose="020B0604020202020204" pitchFamily="34" charset="0"/>
                <a:ea typeface="Calibri" panose="020F0502020204030204" pitchFamily="34" charset="0"/>
                <a:cs typeface="Arial" panose="020B0604020202020204" pitchFamily="34" charset="0"/>
              </a:rPr>
              <a:t> is a one-stop shop for all the digital skills needs of both staff and students. </a:t>
            </a:r>
          </a:p>
          <a:p>
            <a:endParaRPr lang="en-GB" sz="2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CC82CC55-FD70-F2FC-8733-736CCD07013E}"/>
              </a:ext>
            </a:extLst>
          </p:cNvPr>
          <p:cNvPicPr>
            <a:picLocks noChangeAspect="1"/>
          </p:cNvPicPr>
          <p:nvPr/>
        </p:nvPicPr>
        <p:blipFill>
          <a:blip r:embed="rId4"/>
          <a:stretch>
            <a:fillRect/>
          </a:stretch>
        </p:blipFill>
        <p:spPr>
          <a:xfrm>
            <a:off x="5180840" y="2074194"/>
            <a:ext cx="6782560" cy="3854217"/>
          </a:xfrm>
          <a:prstGeom prst="rect">
            <a:avLst/>
          </a:prstGeom>
        </p:spPr>
      </p:pic>
    </p:spTree>
    <p:extLst>
      <p:ext uri="{BB962C8B-B14F-4D97-AF65-F5344CB8AC3E}">
        <p14:creationId xmlns:p14="http://schemas.microsoft.com/office/powerpoint/2010/main" val="18858224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4923" y="1390334"/>
            <a:ext cx="6114412" cy="4561760"/>
          </a:xfrm>
        </p:spPr>
        <p:txBody>
          <a:bodyPr>
            <a:normAutofit/>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 or for help with digital skills advice </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Connie Davage </a:t>
            </a:r>
            <a:r>
              <a:rPr lang="en-GB" sz="2000" dirty="0">
                <a:latin typeface="Arial" panose="020B0604020202020204" pitchFamily="34" charset="0"/>
                <a:cs typeface="Arial" panose="020B0604020202020204" pitchFamily="34" charset="0"/>
              </a:rPr>
              <a:t>Academic Liaison Librarian </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3"/>
              </a:rPr>
              <a:t>c.davage@uwtsd.ac.uk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Jessica Hill </a:t>
            </a:r>
            <a:r>
              <a:rPr lang="en-GB" sz="2000" dirty="0">
                <a:latin typeface="Arial" panose="020B0604020202020204" pitchFamily="34" charset="0"/>
                <a:cs typeface="Arial" panose="020B0604020202020204" pitchFamily="34" charset="0"/>
              </a:rPr>
              <a:t>Digital Skills Advisor</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4"/>
              </a:rPr>
              <a:t>j.hill@uwtsd.ac.uk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1-2-1 support:</a:t>
            </a:r>
            <a:endParaRPr lang="en-GB" sz="2000"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hlinkClick r:id="rId5"/>
              </a:rPr>
              <a:t>Book 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6"/>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7588" y="2199835"/>
            <a:ext cx="6114412" cy="4076274"/>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8" tooltip="https://www.thebluediamondgallery.com/tablet/a/assistance.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25fbc5a1-98d7-4993-9bc1-c01b60d8f4ec"/>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pink" id="{84B748BA-F97E-47E0-B605-89BBBE0EFE97}" vid="{9BD3BB94-3919-4C46-9DBF-1221FF39F5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549C9F01-9963-4D73-8598-B06CEED1F94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Presentation-pink</Template>
  <TotalTime>0</TotalTime>
  <Words>1795</Words>
  <Application>Microsoft Office PowerPoint</Application>
  <PresentationFormat>Widescreen</PresentationFormat>
  <Paragraphs>195</Paragraphs>
  <Slides>26</Slides>
  <Notes>24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Calibri </vt:lpstr>
      <vt:lpstr>Arial</vt:lpstr>
      <vt:lpstr>Calibri</vt:lpstr>
      <vt:lpstr>Calibri Light</vt:lpstr>
      <vt:lpstr>Lucida Sans</vt:lpstr>
      <vt:lpstr>Wingdings</vt:lpstr>
      <vt:lpstr>Office Theme</vt:lpstr>
      <vt:lpstr>Finding and Using Information</vt:lpstr>
      <vt:lpstr>Aim of the Session. </vt:lpstr>
      <vt:lpstr>Services and Support.</vt:lpstr>
      <vt:lpstr>Library Webpage</vt:lpstr>
      <vt:lpstr>Library Webpage</vt:lpstr>
      <vt:lpstr>Get Started…</vt:lpstr>
      <vt:lpstr>PowerPoint Presentation</vt:lpstr>
      <vt:lpstr>What are your online resource lists?</vt:lpstr>
      <vt:lpstr>Why use them?</vt:lpstr>
      <vt:lpstr>Find Online Resource list in Moodle</vt:lpstr>
      <vt:lpstr>Also Find Them..</vt:lpstr>
      <vt:lpstr>Where to begin searching for academic information.</vt:lpstr>
      <vt:lpstr>Using the Library</vt:lpstr>
      <vt:lpstr>Library catalogue – your library account.</vt:lpstr>
      <vt:lpstr>Search Resources</vt:lpstr>
      <vt:lpstr>Use Filter to Narrow Your Results</vt:lpstr>
      <vt:lpstr>What the Item Records Include.</vt:lpstr>
      <vt:lpstr>Saving favourites and set alerts.</vt:lpstr>
      <vt:lpstr>Task: Library search</vt:lpstr>
      <vt:lpstr>The CRAAP Test</vt:lpstr>
      <vt:lpstr>Academic Infoskills.</vt:lpstr>
      <vt:lpstr>Academic Infoskills.</vt:lpstr>
      <vt:lpstr>Academic Infoskills.</vt:lpstr>
      <vt:lpstr>Cite Them Right Online </vt:lpstr>
      <vt:lpstr>We also provide digital support. </vt:lpstr>
      <vt:lpstr>Help is Always Available.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6</cp:revision>
  <dcterms:created xsi:type="dcterms:W3CDTF">2019-08-13T11:06:35Z</dcterms:created>
  <dcterms:modified xsi:type="dcterms:W3CDTF">2026-02-05T14:06:45Z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