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72" r:id="rId2"/>
    <p:sldId id="267" r:id="rId3"/>
    <p:sldId id="257" r:id="rId4"/>
    <p:sldId id="269" r:id="rId5"/>
    <p:sldId id="258" r:id="rId6"/>
    <p:sldId id="273" r:id="rId7"/>
    <p:sldId id="274" r:id="rId8"/>
    <p:sldId id="263" r:id="rId9"/>
    <p:sldId id="271" r:id="rId10"/>
    <p:sldId id="270" r:id="rId11"/>
    <p:sldId id="264" r:id="rId12"/>
    <p:sldId id="268" r:id="rId13"/>
    <p:sldId id="261"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0B0189-E21A-4CFD-A7CA-59232CAFD824}" v="61" dt="2023-03-25T20:43:54.540"/>
    <p1510:client id="{F2363842-8034-46CD-8FB0-22798B67CB2F}" v="424" dt="2023-03-25T14:59:21.557"/>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ard Hondor" userId="1cc3247cf023f799" providerId="LiveId" clId="{720B0189-E21A-4CFD-A7CA-59232CAFD824}"/>
    <pc:docChg chg="undo custSel addSld modSld">
      <pc:chgData name="Leonard Hondor" userId="1cc3247cf023f799" providerId="LiveId" clId="{720B0189-E21A-4CFD-A7CA-59232CAFD824}" dt="2023-03-25T20:43:54.540" v="274" actId="20577"/>
      <pc:docMkLst>
        <pc:docMk/>
      </pc:docMkLst>
      <pc:sldChg chg="modSp">
        <pc:chgData name="Leonard Hondor" userId="1cc3247cf023f799" providerId="LiveId" clId="{720B0189-E21A-4CFD-A7CA-59232CAFD824}" dt="2023-03-25T20:43:54.540" v="274" actId="20577"/>
        <pc:sldMkLst>
          <pc:docMk/>
          <pc:sldMk cId="828405865" sldId="267"/>
        </pc:sldMkLst>
        <pc:graphicFrameChg chg="mod">
          <ac:chgData name="Leonard Hondor" userId="1cc3247cf023f799" providerId="LiveId" clId="{720B0189-E21A-4CFD-A7CA-59232CAFD824}" dt="2023-03-25T20:43:54.540" v="274" actId="20577"/>
          <ac:graphicFrameMkLst>
            <pc:docMk/>
            <pc:sldMk cId="828405865" sldId="267"/>
            <ac:graphicFrameMk id="4" creationId="{CF8931FE-1BF9-36AA-0DBF-9748F4D9401B}"/>
          </ac:graphicFrameMkLst>
        </pc:graphicFrameChg>
      </pc:sldChg>
      <pc:sldChg chg="addSp delSp modSp new mod setBg">
        <pc:chgData name="Leonard Hondor" userId="1cc3247cf023f799" providerId="LiveId" clId="{720B0189-E21A-4CFD-A7CA-59232CAFD824}" dt="2023-03-25T20:36:13.883" v="73" actId="12269"/>
        <pc:sldMkLst>
          <pc:docMk/>
          <pc:sldMk cId="539791232" sldId="273"/>
        </pc:sldMkLst>
        <pc:spChg chg="mod">
          <ac:chgData name="Leonard Hondor" userId="1cc3247cf023f799" providerId="LiveId" clId="{720B0189-E21A-4CFD-A7CA-59232CAFD824}" dt="2023-03-25T20:34:07.672" v="71" actId="26606"/>
          <ac:spMkLst>
            <pc:docMk/>
            <pc:sldMk cId="539791232" sldId="273"/>
            <ac:spMk id="2" creationId="{EA8AC81D-200A-3D4D-B25F-35A46ABED0D2}"/>
          </ac:spMkLst>
        </pc:spChg>
        <pc:spChg chg="del mod">
          <ac:chgData name="Leonard Hondor" userId="1cc3247cf023f799" providerId="LiveId" clId="{720B0189-E21A-4CFD-A7CA-59232CAFD824}" dt="2023-03-25T20:34:07.746" v="72" actId="26606"/>
          <ac:spMkLst>
            <pc:docMk/>
            <pc:sldMk cId="539791232" sldId="273"/>
            <ac:spMk id="3" creationId="{881E7C31-3D89-0FA6-F803-54FCA63E43E8}"/>
          </ac:spMkLst>
        </pc:spChg>
        <pc:spChg chg="add del">
          <ac:chgData name="Leonard Hondor" userId="1cc3247cf023f799" providerId="LiveId" clId="{720B0189-E21A-4CFD-A7CA-59232CAFD824}" dt="2023-03-25T20:34:07.672" v="71" actId="26606"/>
          <ac:spMkLst>
            <pc:docMk/>
            <pc:sldMk cId="539791232" sldId="273"/>
            <ac:spMk id="10" creationId="{0276CF47-78D1-45D4-B8A5-05DD68D9FB03}"/>
          </ac:spMkLst>
        </pc:spChg>
        <pc:graphicFrameChg chg="add mod">
          <ac:chgData name="Leonard Hondor" userId="1cc3247cf023f799" providerId="LiveId" clId="{720B0189-E21A-4CFD-A7CA-59232CAFD824}" dt="2023-03-25T20:36:13.883" v="73" actId="12269"/>
          <ac:graphicFrameMkLst>
            <pc:docMk/>
            <pc:sldMk cId="539791232" sldId="273"/>
            <ac:graphicFrameMk id="12" creationId="{8F385E76-6DB7-E8F9-6C20-D4D2DF502C1A}"/>
          </ac:graphicFrameMkLst>
        </pc:graphicFrameChg>
        <pc:picChg chg="add del">
          <ac:chgData name="Leonard Hondor" userId="1cc3247cf023f799" providerId="LiveId" clId="{720B0189-E21A-4CFD-A7CA-59232CAFD824}" dt="2023-03-25T20:33:59.892" v="67" actId="26606"/>
          <ac:picMkLst>
            <pc:docMk/>
            <pc:sldMk cId="539791232" sldId="273"/>
            <ac:picMk id="5" creationId="{B771BDF9-3A92-6488-6470-559C7AB57CE5}"/>
          </ac:picMkLst>
        </pc:picChg>
        <pc:picChg chg="add del">
          <ac:chgData name="Leonard Hondor" userId="1cc3247cf023f799" providerId="LiveId" clId="{720B0189-E21A-4CFD-A7CA-59232CAFD824}" dt="2023-03-25T20:34:05.856" v="69" actId="26606"/>
          <ac:picMkLst>
            <pc:docMk/>
            <pc:sldMk cId="539791232" sldId="273"/>
            <ac:picMk id="7" creationId="{A9951C2D-22CF-BC07-8FE2-280AEB3A879C}"/>
          </ac:picMkLst>
        </pc:picChg>
        <pc:picChg chg="add del">
          <ac:chgData name="Leonard Hondor" userId="1cc3247cf023f799" providerId="LiveId" clId="{720B0189-E21A-4CFD-A7CA-59232CAFD824}" dt="2023-03-25T20:34:07.672" v="71" actId="26606"/>
          <ac:picMkLst>
            <pc:docMk/>
            <pc:sldMk cId="539791232" sldId="273"/>
            <ac:picMk id="9" creationId="{708211AC-E18A-9AF3-CBB2-ED53E397128B}"/>
          </ac:picMkLst>
        </pc:picChg>
      </pc:sldChg>
      <pc:sldChg chg="addSp modSp new mod setBg">
        <pc:chgData name="Leonard Hondor" userId="1cc3247cf023f799" providerId="LiveId" clId="{720B0189-E21A-4CFD-A7CA-59232CAFD824}" dt="2023-03-25T20:40:48.425" v="215" actId="26606"/>
        <pc:sldMkLst>
          <pc:docMk/>
          <pc:sldMk cId="4211270817" sldId="274"/>
        </pc:sldMkLst>
        <pc:spChg chg="mod">
          <ac:chgData name="Leonard Hondor" userId="1cc3247cf023f799" providerId="LiveId" clId="{720B0189-E21A-4CFD-A7CA-59232CAFD824}" dt="2023-03-25T20:40:48.425" v="215" actId="26606"/>
          <ac:spMkLst>
            <pc:docMk/>
            <pc:sldMk cId="4211270817" sldId="274"/>
            <ac:spMk id="2" creationId="{08204946-8686-F9F8-F252-78B7334172C1}"/>
          </ac:spMkLst>
        </pc:spChg>
        <pc:spChg chg="mod">
          <ac:chgData name="Leonard Hondor" userId="1cc3247cf023f799" providerId="LiveId" clId="{720B0189-E21A-4CFD-A7CA-59232CAFD824}" dt="2023-03-25T20:40:48.425" v="215" actId="26606"/>
          <ac:spMkLst>
            <pc:docMk/>
            <pc:sldMk cId="4211270817" sldId="274"/>
            <ac:spMk id="3" creationId="{F1E1C081-73CC-FDD7-D453-751B8F48C5B1}"/>
          </ac:spMkLst>
        </pc:spChg>
        <pc:spChg chg="add">
          <ac:chgData name="Leonard Hondor" userId="1cc3247cf023f799" providerId="LiveId" clId="{720B0189-E21A-4CFD-A7CA-59232CAFD824}" dt="2023-03-25T20:40:48.425" v="215" actId="26606"/>
          <ac:spMkLst>
            <pc:docMk/>
            <pc:sldMk cId="4211270817" sldId="274"/>
            <ac:spMk id="8" creationId="{66809B23-EC40-425A-B89A-F9CE4F06316B}"/>
          </ac:spMkLst>
        </pc:spChg>
        <pc:spChg chg="add">
          <ac:chgData name="Leonard Hondor" userId="1cc3247cf023f799" providerId="LiveId" clId="{720B0189-E21A-4CFD-A7CA-59232CAFD824}" dt="2023-03-25T20:40:48.425" v="215" actId="26606"/>
          <ac:spMkLst>
            <pc:docMk/>
            <pc:sldMk cId="4211270817" sldId="274"/>
            <ac:spMk id="10" creationId="{A601F395-3079-4179-84BA-6654D9F8258F}"/>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F46C90-AB31-4B7F-A2AC-14B4AB8D2A5C}"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6EADE5EF-63F4-4CB1-8C2A-B68B50569E22}">
      <dgm:prSet/>
      <dgm:spPr/>
      <dgm:t>
        <a:bodyPr/>
        <a:lstStyle/>
        <a:p>
          <a:r>
            <a:rPr lang="en-GB"/>
            <a:t>Table of contents:</a:t>
          </a:r>
          <a:endParaRPr lang="en-US"/>
        </a:p>
      </dgm:t>
    </dgm:pt>
    <dgm:pt modelId="{97FF6B4C-09C6-42D3-8C05-BBB48DFA9527}" type="parTrans" cxnId="{9BCD8575-FA1A-40E9-BA8D-83A9E079AD6A}">
      <dgm:prSet/>
      <dgm:spPr/>
      <dgm:t>
        <a:bodyPr/>
        <a:lstStyle/>
        <a:p>
          <a:endParaRPr lang="en-US"/>
        </a:p>
      </dgm:t>
    </dgm:pt>
    <dgm:pt modelId="{D2FF3490-3171-4188-B820-51E53D1BE651}" type="sibTrans" cxnId="{9BCD8575-FA1A-40E9-BA8D-83A9E079AD6A}">
      <dgm:prSet/>
      <dgm:spPr/>
      <dgm:t>
        <a:bodyPr/>
        <a:lstStyle/>
        <a:p>
          <a:endParaRPr lang="en-US"/>
        </a:p>
      </dgm:t>
    </dgm:pt>
    <dgm:pt modelId="{73563FB6-A469-4D7D-83D6-02BDE6D3943C}">
      <dgm:prSet/>
      <dgm:spPr/>
      <dgm:t>
        <a:bodyPr/>
        <a:lstStyle/>
        <a:p>
          <a:r>
            <a:rPr lang="en-GB"/>
            <a:t>1.Introduction</a:t>
          </a:r>
          <a:endParaRPr lang="en-US"/>
        </a:p>
      </dgm:t>
    </dgm:pt>
    <dgm:pt modelId="{EDC20AD4-A6A5-4707-BFF3-9A70129CD226}" type="parTrans" cxnId="{54F16C0D-B526-46B5-B62D-94FFF82397A0}">
      <dgm:prSet/>
      <dgm:spPr/>
      <dgm:t>
        <a:bodyPr/>
        <a:lstStyle/>
        <a:p>
          <a:endParaRPr lang="en-US"/>
        </a:p>
      </dgm:t>
    </dgm:pt>
    <dgm:pt modelId="{C5027E51-D470-48C4-8F2D-11E864125BBE}" type="sibTrans" cxnId="{54F16C0D-B526-46B5-B62D-94FFF82397A0}">
      <dgm:prSet/>
      <dgm:spPr/>
      <dgm:t>
        <a:bodyPr/>
        <a:lstStyle/>
        <a:p>
          <a:endParaRPr lang="en-US"/>
        </a:p>
      </dgm:t>
    </dgm:pt>
    <dgm:pt modelId="{A8A381FC-326E-4EF6-B381-0A9E00F318EF}">
      <dgm:prSet/>
      <dgm:spPr/>
      <dgm:t>
        <a:bodyPr/>
        <a:lstStyle/>
        <a:p>
          <a:r>
            <a:rPr lang="en-US" dirty="0"/>
            <a:t>2.Background of the organization</a:t>
          </a:r>
        </a:p>
      </dgm:t>
    </dgm:pt>
    <dgm:pt modelId="{538A8E5A-3E5A-4787-9693-CBEBFE8A5ECE}" type="parTrans" cxnId="{BA214CBF-40D8-43F4-9E77-7E2AE24D9DF1}">
      <dgm:prSet/>
      <dgm:spPr/>
      <dgm:t>
        <a:bodyPr/>
        <a:lstStyle/>
        <a:p>
          <a:endParaRPr lang="en-US"/>
        </a:p>
      </dgm:t>
    </dgm:pt>
    <dgm:pt modelId="{2C2358E1-A6D8-44AA-8178-51E93AF1AD84}" type="sibTrans" cxnId="{BA214CBF-40D8-43F4-9E77-7E2AE24D9DF1}">
      <dgm:prSet/>
      <dgm:spPr/>
      <dgm:t>
        <a:bodyPr/>
        <a:lstStyle/>
        <a:p>
          <a:endParaRPr lang="en-US"/>
        </a:p>
      </dgm:t>
    </dgm:pt>
    <dgm:pt modelId="{5A173D10-EE9C-4BA6-A202-341A1BAE46DE}">
      <dgm:prSet/>
      <dgm:spPr/>
      <dgm:t>
        <a:bodyPr/>
        <a:lstStyle/>
        <a:p>
          <a:r>
            <a:rPr lang="en-US" dirty="0"/>
            <a:t>3.KSB of HR</a:t>
          </a:r>
        </a:p>
      </dgm:t>
    </dgm:pt>
    <dgm:pt modelId="{FEAAE158-55DD-46D0-8416-262126BE0F0E}" type="parTrans" cxnId="{67FB0946-81DE-430A-9C48-42A8248C0EA1}">
      <dgm:prSet/>
      <dgm:spPr/>
      <dgm:t>
        <a:bodyPr/>
        <a:lstStyle/>
        <a:p>
          <a:endParaRPr lang="en-US"/>
        </a:p>
      </dgm:t>
    </dgm:pt>
    <dgm:pt modelId="{1720D9ED-EB3D-4F8A-A70E-50DD1A064DD0}" type="sibTrans" cxnId="{67FB0946-81DE-430A-9C48-42A8248C0EA1}">
      <dgm:prSet/>
      <dgm:spPr/>
      <dgm:t>
        <a:bodyPr/>
        <a:lstStyle/>
        <a:p>
          <a:endParaRPr lang="en-US"/>
        </a:p>
      </dgm:t>
    </dgm:pt>
    <dgm:pt modelId="{BFD6688D-1183-4E3D-94B9-49C717A2E3AD}">
      <dgm:prSet/>
      <dgm:spPr/>
      <dgm:t>
        <a:bodyPr/>
        <a:lstStyle/>
        <a:p>
          <a:r>
            <a:rPr lang="en-GB" dirty="0"/>
            <a:t>6.Benefits of training in the organisation</a:t>
          </a:r>
          <a:endParaRPr lang="en-US" dirty="0"/>
        </a:p>
      </dgm:t>
    </dgm:pt>
    <dgm:pt modelId="{F6B1135B-3225-42D3-898F-6732F6555061}" type="parTrans" cxnId="{CE5AF5B8-3D6E-49CE-90CD-32D4F8FB943A}">
      <dgm:prSet/>
      <dgm:spPr/>
      <dgm:t>
        <a:bodyPr/>
        <a:lstStyle/>
        <a:p>
          <a:endParaRPr lang="en-US"/>
        </a:p>
      </dgm:t>
    </dgm:pt>
    <dgm:pt modelId="{EE3F3511-E947-4EF2-AA58-B2E3A005D8BE}" type="sibTrans" cxnId="{CE5AF5B8-3D6E-49CE-90CD-32D4F8FB943A}">
      <dgm:prSet/>
      <dgm:spPr/>
      <dgm:t>
        <a:bodyPr/>
        <a:lstStyle/>
        <a:p>
          <a:endParaRPr lang="en-US"/>
        </a:p>
      </dgm:t>
    </dgm:pt>
    <dgm:pt modelId="{135CCE20-2DD5-45FE-A170-C2E93D0B3936}">
      <dgm:prSet/>
      <dgm:spPr/>
      <dgm:t>
        <a:bodyPr/>
        <a:lstStyle/>
        <a:p>
          <a:r>
            <a:rPr lang="en-GB" dirty="0"/>
            <a:t>7.New system implementation</a:t>
          </a:r>
          <a:endParaRPr lang="en-US" dirty="0"/>
        </a:p>
      </dgm:t>
    </dgm:pt>
    <dgm:pt modelId="{74D0DFED-00D3-441C-9311-BE7F0D43DFA2}" type="parTrans" cxnId="{E99CD7BE-D434-468C-AEED-7A59B434CD2B}">
      <dgm:prSet/>
      <dgm:spPr/>
      <dgm:t>
        <a:bodyPr/>
        <a:lstStyle/>
        <a:p>
          <a:endParaRPr lang="en-US"/>
        </a:p>
      </dgm:t>
    </dgm:pt>
    <dgm:pt modelId="{F4A4FF58-ADF4-46D4-AB1A-4E7977F818C3}" type="sibTrans" cxnId="{E99CD7BE-D434-468C-AEED-7A59B434CD2B}">
      <dgm:prSet/>
      <dgm:spPr/>
      <dgm:t>
        <a:bodyPr/>
        <a:lstStyle/>
        <a:p>
          <a:endParaRPr lang="en-US"/>
        </a:p>
      </dgm:t>
    </dgm:pt>
    <dgm:pt modelId="{291AC938-B7CA-47D5-A202-3FA04A227E2F}">
      <dgm:prSet/>
      <dgm:spPr/>
      <dgm:t>
        <a:bodyPr/>
        <a:lstStyle/>
        <a:p>
          <a:r>
            <a:rPr lang="en-US" dirty="0"/>
            <a:t>8.Conclusion</a:t>
          </a:r>
        </a:p>
      </dgm:t>
    </dgm:pt>
    <dgm:pt modelId="{16F42F8B-8EA3-41FA-AB51-1961E841C896}" type="parTrans" cxnId="{3A73DD2A-9630-4728-A7A4-D3E1D77C57BF}">
      <dgm:prSet/>
      <dgm:spPr/>
      <dgm:t>
        <a:bodyPr/>
        <a:lstStyle/>
        <a:p>
          <a:endParaRPr lang="en-US"/>
        </a:p>
      </dgm:t>
    </dgm:pt>
    <dgm:pt modelId="{E07A99CB-09F7-49C5-B257-24474188CDBC}" type="sibTrans" cxnId="{3A73DD2A-9630-4728-A7A4-D3E1D77C57BF}">
      <dgm:prSet/>
      <dgm:spPr/>
      <dgm:t>
        <a:bodyPr/>
        <a:lstStyle/>
        <a:p>
          <a:endParaRPr lang="en-US"/>
        </a:p>
      </dgm:t>
    </dgm:pt>
    <dgm:pt modelId="{411B4BF3-CB40-45B1-AF16-ADA777A73FED}">
      <dgm:prSet/>
      <dgm:spPr/>
      <dgm:t>
        <a:bodyPr/>
        <a:lstStyle/>
        <a:p>
          <a:r>
            <a:rPr lang="en-US" dirty="0"/>
            <a:t>9.Reference</a:t>
          </a:r>
        </a:p>
      </dgm:t>
    </dgm:pt>
    <dgm:pt modelId="{DC7187AC-5910-4B86-BA24-5AE033736173}" type="parTrans" cxnId="{2C85C819-35FE-469A-A77D-20985CE32748}">
      <dgm:prSet/>
      <dgm:spPr/>
      <dgm:t>
        <a:bodyPr/>
        <a:lstStyle/>
        <a:p>
          <a:endParaRPr lang="en-GB"/>
        </a:p>
      </dgm:t>
    </dgm:pt>
    <dgm:pt modelId="{F3E95E9D-67E1-4987-BD37-6AEE4D9BADBD}" type="sibTrans" cxnId="{2C85C819-35FE-469A-A77D-20985CE32748}">
      <dgm:prSet/>
      <dgm:spPr/>
      <dgm:t>
        <a:bodyPr/>
        <a:lstStyle/>
        <a:p>
          <a:endParaRPr lang="en-GB"/>
        </a:p>
      </dgm:t>
    </dgm:pt>
    <dgm:pt modelId="{80F10EEF-18D9-4798-A264-E94795A214C3}">
      <dgm:prSet/>
      <dgm:spPr/>
      <dgm:t>
        <a:bodyPr/>
        <a:lstStyle/>
        <a:p>
          <a:r>
            <a:rPr lang="en-US" dirty="0"/>
            <a:t>10.Skills AUDIT</a:t>
          </a:r>
        </a:p>
      </dgm:t>
    </dgm:pt>
    <dgm:pt modelId="{D0837EAC-E074-4909-9C76-DC007AFEA44F}" type="parTrans" cxnId="{9C83D7D7-6660-4F7E-9AA4-30D392B7F4FC}">
      <dgm:prSet/>
      <dgm:spPr/>
      <dgm:t>
        <a:bodyPr/>
        <a:lstStyle/>
        <a:p>
          <a:endParaRPr lang="en-GB"/>
        </a:p>
      </dgm:t>
    </dgm:pt>
    <dgm:pt modelId="{7EC2B972-0BDF-472B-A0D8-A075FD7230E1}" type="sibTrans" cxnId="{9C83D7D7-6660-4F7E-9AA4-30D392B7F4FC}">
      <dgm:prSet/>
      <dgm:spPr/>
      <dgm:t>
        <a:bodyPr/>
        <a:lstStyle/>
        <a:p>
          <a:endParaRPr lang="en-GB"/>
        </a:p>
      </dgm:t>
    </dgm:pt>
    <dgm:pt modelId="{2B5EF862-68DD-45B2-B6A4-22954A2FE81D}">
      <dgm:prSet/>
      <dgm:spPr/>
      <dgm:t>
        <a:bodyPr/>
        <a:lstStyle/>
        <a:p>
          <a:r>
            <a:rPr lang="en-US" dirty="0"/>
            <a:t>11.SWOT</a:t>
          </a:r>
        </a:p>
      </dgm:t>
    </dgm:pt>
    <dgm:pt modelId="{71C1513B-DAF9-439D-874D-7FF5874FD3E5}" type="parTrans" cxnId="{CE2FA832-1E2B-4771-8B5A-EF74E97240BE}">
      <dgm:prSet/>
      <dgm:spPr/>
      <dgm:t>
        <a:bodyPr/>
        <a:lstStyle/>
        <a:p>
          <a:endParaRPr lang="en-GB"/>
        </a:p>
      </dgm:t>
    </dgm:pt>
    <dgm:pt modelId="{E31B9F1C-D920-4EE1-A3BB-1AE1A828B9A7}" type="sibTrans" cxnId="{CE2FA832-1E2B-4771-8B5A-EF74E97240BE}">
      <dgm:prSet/>
      <dgm:spPr/>
      <dgm:t>
        <a:bodyPr/>
        <a:lstStyle/>
        <a:p>
          <a:endParaRPr lang="en-GB"/>
        </a:p>
      </dgm:t>
    </dgm:pt>
    <dgm:pt modelId="{8984FA9B-0E49-4B73-BC6F-F5673BA7C1AF}">
      <dgm:prSet/>
      <dgm:spPr/>
      <dgm:t>
        <a:bodyPr/>
        <a:lstStyle/>
        <a:p>
          <a:r>
            <a:rPr lang="en-GB" dirty="0"/>
            <a:t>4.Importance of a hr In a hotel</a:t>
          </a:r>
          <a:endParaRPr lang="en-US" dirty="0"/>
        </a:p>
      </dgm:t>
    </dgm:pt>
    <dgm:pt modelId="{EB8BF25D-719E-4420-9D1C-688FA9D2F36C}" type="parTrans" cxnId="{BA1D1BDB-AA26-4262-8B5B-F02EF5B4AFC1}">
      <dgm:prSet/>
      <dgm:spPr/>
      <dgm:t>
        <a:bodyPr/>
        <a:lstStyle/>
        <a:p>
          <a:endParaRPr lang="en-GB"/>
        </a:p>
      </dgm:t>
    </dgm:pt>
    <dgm:pt modelId="{3651B739-626B-4B3D-A586-51A2AB8DC7FE}" type="sibTrans" cxnId="{BA1D1BDB-AA26-4262-8B5B-F02EF5B4AFC1}">
      <dgm:prSet/>
      <dgm:spPr/>
      <dgm:t>
        <a:bodyPr/>
        <a:lstStyle/>
        <a:p>
          <a:endParaRPr lang="en-GB"/>
        </a:p>
      </dgm:t>
    </dgm:pt>
    <dgm:pt modelId="{6D722976-D50D-4BAE-B237-3113C7E586ED}">
      <dgm:prSet/>
      <dgm:spPr/>
      <dgm:t>
        <a:bodyPr/>
        <a:lstStyle/>
        <a:p>
          <a:r>
            <a:rPr lang="en-US" dirty="0"/>
            <a:t>5.Importance of SWOT for a HR</a:t>
          </a:r>
        </a:p>
      </dgm:t>
    </dgm:pt>
    <dgm:pt modelId="{D90DAABC-52D5-48CF-AC03-CD7F43E76191}" type="parTrans" cxnId="{24437AA0-CA76-4C78-8A88-307150208174}">
      <dgm:prSet/>
      <dgm:spPr/>
      <dgm:t>
        <a:bodyPr/>
        <a:lstStyle/>
        <a:p>
          <a:endParaRPr lang="en-GB"/>
        </a:p>
      </dgm:t>
    </dgm:pt>
    <dgm:pt modelId="{5F5B5356-7E55-4888-A49D-357ACFB9DE9F}" type="sibTrans" cxnId="{24437AA0-CA76-4C78-8A88-307150208174}">
      <dgm:prSet/>
      <dgm:spPr/>
      <dgm:t>
        <a:bodyPr/>
        <a:lstStyle/>
        <a:p>
          <a:endParaRPr lang="en-GB"/>
        </a:p>
      </dgm:t>
    </dgm:pt>
    <dgm:pt modelId="{4E41CCCD-B476-476F-8B5B-9759B6010EB9}" type="pres">
      <dgm:prSet presAssocID="{42F46C90-AB31-4B7F-A2AC-14B4AB8D2A5C}" presName="linear" presStyleCnt="0">
        <dgm:presLayoutVars>
          <dgm:animLvl val="lvl"/>
          <dgm:resizeHandles val="exact"/>
        </dgm:presLayoutVars>
      </dgm:prSet>
      <dgm:spPr/>
    </dgm:pt>
    <dgm:pt modelId="{094B4D76-DF2F-4C71-BF12-382B8E7E0E37}" type="pres">
      <dgm:prSet presAssocID="{6EADE5EF-63F4-4CB1-8C2A-B68B50569E22}" presName="parentText" presStyleLbl="node1" presStyleIdx="0" presStyleCnt="12">
        <dgm:presLayoutVars>
          <dgm:chMax val="0"/>
          <dgm:bulletEnabled val="1"/>
        </dgm:presLayoutVars>
      </dgm:prSet>
      <dgm:spPr/>
    </dgm:pt>
    <dgm:pt modelId="{A9CC0EA8-6D63-4AEE-A56A-1733C9395A43}" type="pres">
      <dgm:prSet presAssocID="{D2FF3490-3171-4188-B820-51E53D1BE651}" presName="spacer" presStyleCnt="0"/>
      <dgm:spPr/>
    </dgm:pt>
    <dgm:pt modelId="{208173E5-340F-40F6-9E6C-6FA4098F7C70}" type="pres">
      <dgm:prSet presAssocID="{73563FB6-A469-4D7D-83D6-02BDE6D3943C}" presName="parentText" presStyleLbl="node1" presStyleIdx="1" presStyleCnt="12">
        <dgm:presLayoutVars>
          <dgm:chMax val="0"/>
          <dgm:bulletEnabled val="1"/>
        </dgm:presLayoutVars>
      </dgm:prSet>
      <dgm:spPr/>
    </dgm:pt>
    <dgm:pt modelId="{30C55873-D834-4A1E-BD8C-F1DBDEE51173}" type="pres">
      <dgm:prSet presAssocID="{C5027E51-D470-48C4-8F2D-11E864125BBE}" presName="spacer" presStyleCnt="0"/>
      <dgm:spPr/>
    </dgm:pt>
    <dgm:pt modelId="{9F09B78B-E108-4E48-B308-9A9934A72E1E}" type="pres">
      <dgm:prSet presAssocID="{A8A381FC-326E-4EF6-B381-0A9E00F318EF}" presName="parentText" presStyleLbl="node1" presStyleIdx="2" presStyleCnt="12">
        <dgm:presLayoutVars>
          <dgm:chMax val="0"/>
          <dgm:bulletEnabled val="1"/>
        </dgm:presLayoutVars>
      </dgm:prSet>
      <dgm:spPr/>
    </dgm:pt>
    <dgm:pt modelId="{196AC7CD-2C23-49DC-B463-780DE10D5918}" type="pres">
      <dgm:prSet presAssocID="{2C2358E1-A6D8-44AA-8178-51E93AF1AD84}" presName="spacer" presStyleCnt="0"/>
      <dgm:spPr/>
    </dgm:pt>
    <dgm:pt modelId="{76E9F03A-DE00-439C-9355-C445C709157D}" type="pres">
      <dgm:prSet presAssocID="{5A173D10-EE9C-4BA6-A202-341A1BAE46DE}" presName="parentText" presStyleLbl="node1" presStyleIdx="3" presStyleCnt="12">
        <dgm:presLayoutVars>
          <dgm:chMax val="0"/>
          <dgm:bulletEnabled val="1"/>
        </dgm:presLayoutVars>
      </dgm:prSet>
      <dgm:spPr/>
    </dgm:pt>
    <dgm:pt modelId="{C0C46815-5487-49CC-BC6E-6F64FBEE3D70}" type="pres">
      <dgm:prSet presAssocID="{1720D9ED-EB3D-4F8A-A70E-50DD1A064DD0}" presName="spacer" presStyleCnt="0"/>
      <dgm:spPr/>
    </dgm:pt>
    <dgm:pt modelId="{B6B3412C-716F-44C3-A16E-2FC1729E0D56}" type="pres">
      <dgm:prSet presAssocID="{8984FA9B-0E49-4B73-BC6F-F5673BA7C1AF}" presName="parentText" presStyleLbl="node1" presStyleIdx="4" presStyleCnt="12">
        <dgm:presLayoutVars>
          <dgm:chMax val="0"/>
          <dgm:bulletEnabled val="1"/>
        </dgm:presLayoutVars>
      </dgm:prSet>
      <dgm:spPr/>
    </dgm:pt>
    <dgm:pt modelId="{5A46AAC4-6EDE-46B2-8D23-57088394DA59}" type="pres">
      <dgm:prSet presAssocID="{3651B739-626B-4B3D-A586-51A2AB8DC7FE}" presName="spacer" presStyleCnt="0"/>
      <dgm:spPr/>
    </dgm:pt>
    <dgm:pt modelId="{74A57234-865E-440B-939F-A1DEDA12B3F8}" type="pres">
      <dgm:prSet presAssocID="{6D722976-D50D-4BAE-B237-3113C7E586ED}" presName="parentText" presStyleLbl="node1" presStyleIdx="5" presStyleCnt="12">
        <dgm:presLayoutVars>
          <dgm:chMax val="0"/>
          <dgm:bulletEnabled val="1"/>
        </dgm:presLayoutVars>
      </dgm:prSet>
      <dgm:spPr/>
    </dgm:pt>
    <dgm:pt modelId="{48D5121D-3D02-42D5-9165-D8FDC8EF5E67}" type="pres">
      <dgm:prSet presAssocID="{5F5B5356-7E55-4888-A49D-357ACFB9DE9F}" presName="spacer" presStyleCnt="0"/>
      <dgm:spPr/>
    </dgm:pt>
    <dgm:pt modelId="{39955873-4014-4030-802F-203D11B467C4}" type="pres">
      <dgm:prSet presAssocID="{BFD6688D-1183-4E3D-94B9-49C717A2E3AD}" presName="parentText" presStyleLbl="node1" presStyleIdx="6" presStyleCnt="12">
        <dgm:presLayoutVars>
          <dgm:chMax val="0"/>
          <dgm:bulletEnabled val="1"/>
        </dgm:presLayoutVars>
      </dgm:prSet>
      <dgm:spPr/>
    </dgm:pt>
    <dgm:pt modelId="{DDE4D0CE-2E52-4BC7-AD8C-A4C662140376}" type="pres">
      <dgm:prSet presAssocID="{EE3F3511-E947-4EF2-AA58-B2E3A005D8BE}" presName="spacer" presStyleCnt="0"/>
      <dgm:spPr/>
    </dgm:pt>
    <dgm:pt modelId="{D6327B07-8ACE-429D-951C-A6B8B308B502}" type="pres">
      <dgm:prSet presAssocID="{135CCE20-2DD5-45FE-A170-C2E93D0B3936}" presName="parentText" presStyleLbl="node1" presStyleIdx="7" presStyleCnt="12">
        <dgm:presLayoutVars>
          <dgm:chMax val="0"/>
          <dgm:bulletEnabled val="1"/>
        </dgm:presLayoutVars>
      </dgm:prSet>
      <dgm:spPr/>
    </dgm:pt>
    <dgm:pt modelId="{9A72B2E7-C853-4DCD-B869-F10D92E90351}" type="pres">
      <dgm:prSet presAssocID="{F4A4FF58-ADF4-46D4-AB1A-4E7977F818C3}" presName="spacer" presStyleCnt="0"/>
      <dgm:spPr/>
    </dgm:pt>
    <dgm:pt modelId="{F6B22C3C-AB83-45C2-B4D5-C8D1341A65CE}" type="pres">
      <dgm:prSet presAssocID="{291AC938-B7CA-47D5-A202-3FA04A227E2F}" presName="parentText" presStyleLbl="node1" presStyleIdx="8" presStyleCnt="12">
        <dgm:presLayoutVars>
          <dgm:chMax val="0"/>
          <dgm:bulletEnabled val="1"/>
        </dgm:presLayoutVars>
      </dgm:prSet>
      <dgm:spPr/>
    </dgm:pt>
    <dgm:pt modelId="{CB3D6534-8261-4BF2-A272-D8A3C923B062}" type="pres">
      <dgm:prSet presAssocID="{E07A99CB-09F7-49C5-B257-24474188CDBC}" presName="spacer" presStyleCnt="0"/>
      <dgm:spPr/>
    </dgm:pt>
    <dgm:pt modelId="{F4589BF5-4796-400A-9785-B4E4FC48A4A6}" type="pres">
      <dgm:prSet presAssocID="{411B4BF3-CB40-45B1-AF16-ADA777A73FED}" presName="parentText" presStyleLbl="node1" presStyleIdx="9" presStyleCnt="12">
        <dgm:presLayoutVars>
          <dgm:chMax val="0"/>
          <dgm:bulletEnabled val="1"/>
        </dgm:presLayoutVars>
      </dgm:prSet>
      <dgm:spPr/>
    </dgm:pt>
    <dgm:pt modelId="{EB1EECA9-23AE-4488-BB54-7792BABB5BCE}" type="pres">
      <dgm:prSet presAssocID="{F3E95E9D-67E1-4987-BD37-6AEE4D9BADBD}" presName="spacer" presStyleCnt="0"/>
      <dgm:spPr/>
    </dgm:pt>
    <dgm:pt modelId="{8FA718AE-28EA-4932-8351-BF1DA7D2CC28}" type="pres">
      <dgm:prSet presAssocID="{80F10EEF-18D9-4798-A264-E94795A214C3}" presName="parentText" presStyleLbl="node1" presStyleIdx="10" presStyleCnt="12">
        <dgm:presLayoutVars>
          <dgm:chMax val="0"/>
          <dgm:bulletEnabled val="1"/>
        </dgm:presLayoutVars>
      </dgm:prSet>
      <dgm:spPr/>
    </dgm:pt>
    <dgm:pt modelId="{121F6AD2-77DD-4869-9689-94914A45F4BE}" type="pres">
      <dgm:prSet presAssocID="{7EC2B972-0BDF-472B-A0D8-A075FD7230E1}" presName="spacer" presStyleCnt="0"/>
      <dgm:spPr/>
    </dgm:pt>
    <dgm:pt modelId="{96702CCC-8C9F-402B-9694-6C288AE7FFB2}" type="pres">
      <dgm:prSet presAssocID="{2B5EF862-68DD-45B2-B6A4-22954A2FE81D}" presName="parentText" presStyleLbl="node1" presStyleIdx="11" presStyleCnt="12">
        <dgm:presLayoutVars>
          <dgm:chMax val="0"/>
          <dgm:bulletEnabled val="1"/>
        </dgm:presLayoutVars>
      </dgm:prSet>
      <dgm:spPr/>
    </dgm:pt>
  </dgm:ptLst>
  <dgm:cxnLst>
    <dgm:cxn modelId="{B21D7504-8539-46CE-BDE6-60C5691B982E}" type="presOf" srcId="{A8A381FC-326E-4EF6-B381-0A9E00F318EF}" destId="{9F09B78B-E108-4E48-B308-9A9934A72E1E}" srcOrd="0" destOrd="0" presId="urn:microsoft.com/office/officeart/2005/8/layout/vList2"/>
    <dgm:cxn modelId="{54F16C0D-B526-46B5-B62D-94FFF82397A0}" srcId="{42F46C90-AB31-4B7F-A2AC-14B4AB8D2A5C}" destId="{73563FB6-A469-4D7D-83D6-02BDE6D3943C}" srcOrd="1" destOrd="0" parTransId="{EDC20AD4-A6A5-4707-BFF3-9A70129CD226}" sibTransId="{C5027E51-D470-48C4-8F2D-11E864125BBE}"/>
    <dgm:cxn modelId="{BA46E00D-30EB-4296-BA8C-8521E2C705F6}" type="presOf" srcId="{5A173D10-EE9C-4BA6-A202-341A1BAE46DE}" destId="{76E9F03A-DE00-439C-9355-C445C709157D}" srcOrd="0" destOrd="0" presId="urn:microsoft.com/office/officeart/2005/8/layout/vList2"/>
    <dgm:cxn modelId="{76E67313-4A2D-4CCA-99B1-385FF6E4B7F7}" type="presOf" srcId="{6EADE5EF-63F4-4CB1-8C2A-B68B50569E22}" destId="{094B4D76-DF2F-4C71-BF12-382B8E7E0E37}" srcOrd="0" destOrd="0" presId="urn:microsoft.com/office/officeart/2005/8/layout/vList2"/>
    <dgm:cxn modelId="{2C85C819-35FE-469A-A77D-20985CE32748}" srcId="{42F46C90-AB31-4B7F-A2AC-14B4AB8D2A5C}" destId="{411B4BF3-CB40-45B1-AF16-ADA777A73FED}" srcOrd="9" destOrd="0" parTransId="{DC7187AC-5910-4B86-BA24-5AE033736173}" sibTransId="{F3E95E9D-67E1-4987-BD37-6AEE4D9BADBD}"/>
    <dgm:cxn modelId="{0809F920-ABCA-43F5-927F-6EE76E687D03}" type="presOf" srcId="{135CCE20-2DD5-45FE-A170-C2E93D0B3936}" destId="{D6327B07-8ACE-429D-951C-A6B8B308B502}" srcOrd="0" destOrd="0" presId="urn:microsoft.com/office/officeart/2005/8/layout/vList2"/>
    <dgm:cxn modelId="{3A73DD2A-9630-4728-A7A4-D3E1D77C57BF}" srcId="{42F46C90-AB31-4B7F-A2AC-14B4AB8D2A5C}" destId="{291AC938-B7CA-47D5-A202-3FA04A227E2F}" srcOrd="8" destOrd="0" parTransId="{16F42F8B-8EA3-41FA-AB51-1961E841C896}" sibTransId="{E07A99CB-09F7-49C5-B257-24474188CDBC}"/>
    <dgm:cxn modelId="{7EF82D2F-BD60-41BF-8A96-1B78FE1F984D}" type="presOf" srcId="{8984FA9B-0E49-4B73-BC6F-F5673BA7C1AF}" destId="{B6B3412C-716F-44C3-A16E-2FC1729E0D56}" srcOrd="0" destOrd="0" presId="urn:microsoft.com/office/officeart/2005/8/layout/vList2"/>
    <dgm:cxn modelId="{CE2FA832-1E2B-4771-8B5A-EF74E97240BE}" srcId="{42F46C90-AB31-4B7F-A2AC-14B4AB8D2A5C}" destId="{2B5EF862-68DD-45B2-B6A4-22954A2FE81D}" srcOrd="11" destOrd="0" parTransId="{71C1513B-DAF9-439D-874D-7FF5874FD3E5}" sibTransId="{E31B9F1C-D920-4EE1-A3BB-1AE1A828B9A7}"/>
    <dgm:cxn modelId="{67FB0946-81DE-430A-9C48-42A8248C0EA1}" srcId="{42F46C90-AB31-4B7F-A2AC-14B4AB8D2A5C}" destId="{5A173D10-EE9C-4BA6-A202-341A1BAE46DE}" srcOrd="3" destOrd="0" parTransId="{FEAAE158-55DD-46D0-8416-262126BE0F0E}" sibTransId="{1720D9ED-EB3D-4F8A-A70E-50DD1A064DD0}"/>
    <dgm:cxn modelId="{9BCD8575-FA1A-40E9-BA8D-83A9E079AD6A}" srcId="{42F46C90-AB31-4B7F-A2AC-14B4AB8D2A5C}" destId="{6EADE5EF-63F4-4CB1-8C2A-B68B50569E22}" srcOrd="0" destOrd="0" parTransId="{97FF6B4C-09C6-42D3-8C05-BBB48DFA9527}" sibTransId="{D2FF3490-3171-4188-B820-51E53D1BE651}"/>
    <dgm:cxn modelId="{6A7DF07D-BFA1-41BC-B6F8-A061644A5FBD}" type="presOf" srcId="{73563FB6-A469-4D7D-83D6-02BDE6D3943C}" destId="{208173E5-340F-40F6-9E6C-6FA4098F7C70}" srcOrd="0" destOrd="0" presId="urn:microsoft.com/office/officeart/2005/8/layout/vList2"/>
    <dgm:cxn modelId="{7274FD81-C209-4A96-856D-C6DF3331B5D2}" type="presOf" srcId="{42F46C90-AB31-4B7F-A2AC-14B4AB8D2A5C}" destId="{4E41CCCD-B476-476F-8B5B-9759B6010EB9}" srcOrd="0" destOrd="0" presId="urn:microsoft.com/office/officeart/2005/8/layout/vList2"/>
    <dgm:cxn modelId="{24437AA0-CA76-4C78-8A88-307150208174}" srcId="{42F46C90-AB31-4B7F-A2AC-14B4AB8D2A5C}" destId="{6D722976-D50D-4BAE-B237-3113C7E586ED}" srcOrd="5" destOrd="0" parTransId="{D90DAABC-52D5-48CF-AC03-CD7F43E76191}" sibTransId="{5F5B5356-7E55-4888-A49D-357ACFB9DE9F}"/>
    <dgm:cxn modelId="{5674B3B0-D711-465D-8AE0-00998DFDA4D3}" type="presOf" srcId="{6D722976-D50D-4BAE-B237-3113C7E586ED}" destId="{74A57234-865E-440B-939F-A1DEDA12B3F8}" srcOrd="0" destOrd="0" presId="urn:microsoft.com/office/officeart/2005/8/layout/vList2"/>
    <dgm:cxn modelId="{CE5AF5B8-3D6E-49CE-90CD-32D4F8FB943A}" srcId="{42F46C90-AB31-4B7F-A2AC-14B4AB8D2A5C}" destId="{BFD6688D-1183-4E3D-94B9-49C717A2E3AD}" srcOrd="6" destOrd="0" parTransId="{F6B1135B-3225-42D3-898F-6732F6555061}" sibTransId="{EE3F3511-E947-4EF2-AA58-B2E3A005D8BE}"/>
    <dgm:cxn modelId="{E99CD7BE-D434-468C-AEED-7A59B434CD2B}" srcId="{42F46C90-AB31-4B7F-A2AC-14B4AB8D2A5C}" destId="{135CCE20-2DD5-45FE-A170-C2E93D0B3936}" srcOrd="7" destOrd="0" parTransId="{74D0DFED-00D3-441C-9311-BE7F0D43DFA2}" sibTransId="{F4A4FF58-ADF4-46D4-AB1A-4E7977F818C3}"/>
    <dgm:cxn modelId="{BA214CBF-40D8-43F4-9E77-7E2AE24D9DF1}" srcId="{42F46C90-AB31-4B7F-A2AC-14B4AB8D2A5C}" destId="{A8A381FC-326E-4EF6-B381-0A9E00F318EF}" srcOrd="2" destOrd="0" parTransId="{538A8E5A-3E5A-4787-9693-CBEBFE8A5ECE}" sibTransId="{2C2358E1-A6D8-44AA-8178-51E93AF1AD84}"/>
    <dgm:cxn modelId="{9C83D7D7-6660-4F7E-9AA4-30D392B7F4FC}" srcId="{42F46C90-AB31-4B7F-A2AC-14B4AB8D2A5C}" destId="{80F10EEF-18D9-4798-A264-E94795A214C3}" srcOrd="10" destOrd="0" parTransId="{D0837EAC-E074-4909-9C76-DC007AFEA44F}" sibTransId="{7EC2B972-0BDF-472B-A0D8-A075FD7230E1}"/>
    <dgm:cxn modelId="{BA1D1BDB-AA26-4262-8B5B-F02EF5B4AFC1}" srcId="{42F46C90-AB31-4B7F-A2AC-14B4AB8D2A5C}" destId="{8984FA9B-0E49-4B73-BC6F-F5673BA7C1AF}" srcOrd="4" destOrd="0" parTransId="{EB8BF25D-719E-4420-9D1C-688FA9D2F36C}" sibTransId="{3651B739-626B-4B3D-A586-51A2AB8DC7FE}"/>
    <dgm:cxn modelId="{8C4DFFE7-1F86-4EBF-BEDC-3715D087B50C}" type="presOf" srcId="{411B4BF3-CB40-45B1-AF16-ADA777A73FED}" destId="{F4589BF5-4796-400A-9785-B4E4FC48A4A6}" srcOrd="0" destOrd="0" presId="urn:microsoft.com/office/officeart/2005/8/layout/vList2"/>
    <dgm:cxn modelId="{26FF12ED-4EBF-4913-92A2-9B6F61A64A44}" type="presOf" srcId="{80F10EEF-18D9-4798-A264-E94795A214C3}" destId="{8FA718AE-28EA-4932-8351-BF1DA7D2CC28}" srcOrd="0" destOrd="0" presId="urn:microsoft.com/office/officeart/2005/8/layout/vList2"/>
    <dgm:cxn modelId="{00D88EED-EFAC-4E1D-91CC-D19385EF76B3}" type="presOf" srcId="{2B5EF862-68DD-45B2-B6A4-22954A2FE81D}" destId="{96702CCC-8C9F-402B-9694-6C288AE7FFB2}" srcOrd="0" destOrd="0" presId="urn:microsoft.com/office/officeart/2005/8/layout/vList2"/>
    <dgm:cxn modelId="{25FE31F6-9001-4F0B-A56A-792C7CD3E1F3}" type="presOf" srcId="{291AC938-B7CA-47D5-A202-3FA04A227E2F}" destId="{F6B22C3C-AB83-45C2-B4D5-C8D1341A65CE}" srcOrd="0" destOrd="0" presId="urn:microsoft.com/office/officeart/2005/8/layout/vList2"/>
    <dgm:cxn modelId="{FE9101FF-F881-4FE8-87CD-C6D009D1F8D9}" type="presOf" srcId="{BFD6688D-1183-4E3D-94B9-49C717A2E3AD}" destId="{39955873-4014-4030-802F-203D11B467C4}" srcOrd="0" destOrd="0" presId="urn:microsoft.com/office/officeart/2005/8/layout/vList2"/>
    <dgm:cxn modelId="{FFE9D6E8-92C1-49EF-9DA3-752A643DF545}" type="presParOf" srcId="{4E41CCCD-B476-476F-8B5B-9759B6010EB9}" destId="{094B4D76-DF2F-4C71-BF12-382B8E7E0E37}" srcOrd="0" destOrd="0" presId="urn:microsoft.com/office/officeart/2005/8/layout/vList2"/>
    <dgm:cxn modelId="{EC597677-D290-4CC1-B9A3-59E64BC0F680}" type="presParOf" srcId="{4E41CCCD-B476-476F-8B5B-9759B6010EB9}" destId="{A9CC0EA8-6D63-4AEE-A56A-1733C9395A43}" srcOrd="1" destOrd="0" presId="urn:microsoft.com/office/officeart/2005/8/layout/vList2"/>
    <dgm:cxn modelId="{28EB1018-055A-410F-80B2-527BA4E95C44}" type="presParOf" srcId="{4E41CCCD-B476-476F-8B5B-9759B6010EB9}" destId="{208173E5-340F-40F6-9E6C-6FA4098F7C70}" srcOrd="2" destOrd="0" presId="urn:microsoft.com/office/officeart/2005/8/layout/vList2"/>
    <dgm:cxn modelId="{2F0DE95F-07DA-47B3-83D6-9B3863695C90}" type="presParOf" srcId="{4E41CCCD-B476-476F-8B5B-9759B6010EB9}" destId="{30C55873-D834-4A1E-BD8C-F1DBDEE51173}" srcOrd="3" destOrd="0" presId="urn:microsoft.com/office/officeart/2005/8/layout/vList2"/>
    <dgm:cxn modelId="{3A439B35-5D77-4D9E-AA88-D95F800527FC}" type="presParOf" srcId="{4E41CCCD-B476-476F-8B5B-9759B6010EB9}" destId="{9F09B78B-E108-4E48-B308-9A9934A72E1E}" srcOrd="4" destOrd="0" presId="urn:microsoft.com/office/officeart/2005/8/layout/vList2"/>
    <dgm:cxn modelId="{508412D6-86E4-43A1-BCC8-5B4A7DC0AF78}" type="presParOf" srcId="{4E41CCCD-B476-476F-8B5B-9759B6010EB9}" destId="{196AC7CD-2C23-49DC-B463-780DE10D5918}" srcOrd="5" destOrd="0" presId="urn:microsoft.com/office/officeart/2005/8/layout/vList2"/>
    <dgm:cxn modelId="{186677EF-AF36-4163-B7A0-F83D60B6853D}" type="presParOf" srcId="{4E41CCCD-B476-476F-8B5B-9759B6010EB9}" destId="{76E9F03A-DE00-439C-9355-C445C709157D}" srcOrd="6" destOrd="0" presId="urn:microsoft.com/office/officeart/2005/8/layout/vList2"/>
    <dgm:cxn modelId="{F2F59BE5-7CFF-47C8-B894-A18C2F182A18}" type="presParOf" srcId="{4E41CCCD-B476-476F-8B5B-9759B6010EB9}" destId="{C0C46815-5487-49CC-BC6E-6F64FBEE3D70}" srcOrd="7" destOrd="0" presId="urn:microsoft.com/office/officeart/2005/8/layout/vList2"/>
    <dgm:cxn modelId="{ED149B6F-4266-41D1-8F74-CBECA80D727F}" type="presParOf" srcId="{4E41CCCD-B476-476F-8B5B-9759B6010EB9}" destId="{B6B3412C-716F-44C3-A16E-2FC1729E0D56}" srcOrd="8" destOrd="0" presId="urn:microsoft.com/office/officeart/2005/8/layout/vList2"/>
    <dgm:cxn modelId="{6D644AF8-CB06-4D5D-9E52-4999576B55F8}" type="presParOf" srcId="{4E41CCCD-B476-476F-8B5B-9759B6010EB9}" destId="{5A46AAC4-6EDE-46B2-8D23-57088394DA59}" srcOrd="9" destOrd="0" presId="urn:microsoft.com/office/officeart/2005/8/layout/vList2"/>
    <dgm:cxn modelId="{D678204D-167C-4EF4-ADB2-DA913FE134B4}" type="presParOf" srcId="{4E41CCCD-B476-476F-8B5B-9759B6010EB9}" destId="{74A57234-865E-440B-939F-A1DEDA12B3F8}" srcOrd="10" destOrd="0" presId="urn:microsoft.com/office/officeart/2005/8/layout/vList2"/>
    <dgm:cxn modelId="{7C7C002C-8A2A-49E0-9717-B87F3AFAE96F}" type="presParOf" srcId="{4E41CCCD-B476-476F-8B5B-9759B6010EB9}" destId="{48D5121D-3D02-42D5-9165-D8FDC8EF5E67}" srcOrd="11" destOrd="0" presId="urn:microsoft.com/office/officeart/2005/8/layout/vList2"/>
    <dgm:cxn modelId="{FF3C65E9-F39C-4156-A30F-F229DCB7E934}" type="presParOf" srcId="{4E41CCCD-B476-476F-8B5B-9759B6010EB9}" destId="{39955873-4014-4030-802F-203D11B467C4}" srcOrd="12" destOrd="0" presId="urn:microsoft.com/office/officeart/2005/8/layout/vList2"/>
    <dgm:cxn modelId="{4A4C196C-0706-434F-83EC-7120004FFD68}" type="presParOf" srcId="{4E41CCCD-B476-476F-8B5B-9759B6010EB9}" destId="{DDE4D0CE-2E52-4BC7-AD8C-A4C662140376}" srcOrd="13" destOrd="0" presId="urn:microsoft.com/office/officeart/2005/8/layout/vList2"/>
    <dgm:cxn modelId="{BEB0741B-3880-407D-87EF-E9D9A66BAD0F}" type="presParOf" srcId="{4E41CCCD-B476-476F-8B5B-9759B6010EB9}" destId="{D6327B07-8ACE-429D-951C-A6B8B308B502}" srcOrd="14" destOrd="0" presId="urn:microsoft.com/office/officeart/2005/8/layout/vList2"/>
    <dgm:cxn modelId="{96FAB867-15CD-48E9-A3A7-EA6304D4A186}" type="presParOf" srcId="{4E41CCCD-B476-476F-8B5B-9759B6010EB9}" destId="{9A72B2E7-C853-4DCD-B869-F10D92E90351}" srcOrd="15" destOrd="0" presId="urn:microsoft.com/office/officeart/2005/8/layout/vList2"/>
    <dgm:cxn modelId="{17A88EE1-1F90-48F3-ACC1-5ADED3466CC4}" type="presParOf" srcId="{4E41CCCD-B476-476F-8B5B-9759B6010EB9}" destId="{F6B22C3C-AB83-45C2-B4D5-C8D1341A65CE}" srcOrd="16" destOrd="0" presId="urn:microsoft.com/office/officeart/2005/8/layout/vList2"/>
    <dgm:cxn modelId="{3B4658DA-4463-4E5D-AF42-381631D2BD5C}" type="presParOf" srcId="{4E41CCCD-B476-476F-8B5B-9759B6010EB9}" destId="{CB3D6534-8261-4BF2-A272-D8A3C923B062}" srcOrd="17" destOrd="0" presId="urn:microsoft.com/office/officeart/2005/8/layout/vList2"/>
    <dgm:cxn modelId="{127D8E28-5AF6-4C95-86FB-F043F91D7ADE}" type="presParOf" srcId="{4E41CCCD-B476-476F-8B5B-9759B6010EB9}" destId="{F4589BF5-4796-400A-9785-B4E4FC48A4A6}" srcOrd="18" destOrd="0" presId="urn:microsoft.com/office/officeart/2005/8/layout/vList2"/>
    <dgm:cxn modelId="{B3BF1D71-6A1E-40A6-87DE-62360325F337}" type="presParOf" srcId="{4E41CCCD-B476-476F-8B5B-9759B6010EB9}" destId="{EB1EECA9-23AE-4488-BB54-7792BABB5BCE}" srcOrd="19" destOrd="0" presId="urn:microsoft.com/office/officeart/2005/8/layout/vList2"/>
    <dgm:cxn modelId="{2AF9B15E-1F87-4070-BC09-3E132E2F6F09}" type="presParOf" srcId="{4E41CCCD-B476-476F-8B5B-9759B6010EB9}" destId="{8FA718AE-28EA-4932-8351-BF1DA7D2CC28}" srcOrd="20" destOrd="0" presId="urn:microsoft.com/office/officeart/2005/8/layout/vList2"/>
    <dgm:cxn modelId="{079B7A64-EA4A-483C-AF98-17E39055BEA8}" type="presParOf" srcId="{4E41CCCD-B476-476F-8B5B-9759B6010EB9}" destId="{121F6AD2-77DD-4869-9689-94914A45F4BE}" srcOrd="21" destOrd="0" presId="urn:microsoft.com/office/officeart/2005/8/layout/vList2"/>
    <dgm:cxn modelId="{5BB95ED7-0FA9-473F-A87E-84286059E814}" type="presParOf" srcId="{4E41CCCD-B476-476F-8B5B-9759B6010EB9}" destId="{96702CCC-8C9F-402B-9694-6C288AE7FFB2}"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AADCAA-96BE-4489-AC95-DE500856FF83}" type="doc">
      <dgm:prSet loTypeId="urn:microsoft.com/office/officeart/2018/2/layout/IconLabelList" loCatId="icon" qsTypeId="urn:microsoft.com/office/officeart/2005/8/quickstyle/3d5" qsCatId="3D" csTypeId="urn:microsoft.com/office/officeart/2005/8/colors/accent1_2" csCatId="accent1" phldr="1"/>
      <dgm:spPr/>
      <dgm:t>
        <a:bodyPr/>
        <a:lstStyle/>
        <a:p>
          <a:endParaRPr lang="en-US"/>
        </a:p>
      </dgm:t>
    </dgm:pt>
    <dgm:pt modelId="{808A8F50-3FD2-4722-A5F9-9D4F06F20025}">
      <dgm:prSet/>
      <dgm:spPr/>
      <dgm:t>
        <a:bodyPr/>
        <a:lstStyle/>
        <a:p>
          <a:pPr>
            <a:lnSpc>
              <a:spcPct val="100000"/>
            </a:lnSpc>
          </a:pPr>
          <a:r>
            <a:rPr lang="en-GB" baseline="0"/>
            <a:t>Recruitment and Hiring</a:t>
          </a:r>
          <a:endParaRPr lang="en-US"/>
        </a:p>
      </dgm:t>
    </dgm:pt>
    <dgm:pt modelId="{15BD0721-8DB1-483F-9950-7C0EA8A3F4B3}" type="parTrans" cxnId="{0C48B6E4-0379-4293-92A2-ED80FBC885CB}">
      <dgm:prSet/>
      <dgm:spPr/>
      <dgm:t>
        <a:bodyPr/>
        <a:lstStyle/>
        <a:p>
          <a:endParaRPr lang="en-US"/>
        </a:p>
      </dgm:t>
    </dgm:pt>
    <dgm:pt modelId="{7FF2D330-72E8-4F73-9D39-C421233AFEF1}" type="sibTrans" cxnId="{0C48B6E4-0379-4293-92A2-ED80FBC885CB}">
      <dgm:prSet/>
      <dgm:spPr/>
      <dgm:t>
        <a:bodyPr/>
        <a:lstStyle/>
        <a:p>
          <a:endParaRPr lang="en-US"/>
        </a:p>
      </dgm:t>
    </dgm:pt>
    <dgm:pt modelId="{ED89E45F-9EA3-4F7F-96BF-A3FCD915DFEE}">
      <dgm:prSet/>
      <dgm:spPr/>
      <dgm:t>
        <a:bodyPr/>
        <a:lstStyle/>
        <a:p>
          <a:pPr>
            <a:lnSpc>
              <a:spcPct val="100000"/>
            </a:lnSpc>
          </a:pPr>
          <a:r>
            <a:rPr lang="en-GB" baseline="0"/>
            <a:t>Performance Management</a:t>
          </a:r>
          <a:endParaRPr lang="en-US"/>
        </a:p>
      </dgm:t>
    </dgm:pt>
    <dgm:pt modelId="{1146BCFB-0F5C-4B44-A8FD-717941C08526}" type="parTrans" cxnId="{1B28F5E5-9954-43A5-901F-6322BD7684AB}">
      <dgm:prSet/>
      <dgm:spPr/>
      <dgm:t>
        <a:bodyPr/>
        <a:lstStyle/>
        <a:p>
          <a:endParaRPr lang="en-US"/>
        </a:p>
      </dgm:t>
    </dgm:pt>
    <dgm:pt modelId="{862DAFA5-AC9E-4779-8000-B4E51A2F1426}" type="sibTrans" cxnId="{1B28F5E5-9954-43A5-901F-6322BD7684AB}">
      <dgm:prSet/>
      <dgm:spPr/>
      <dgm:t>
        <a:bodyPr/>
        <a:lstStyle/>
        <a:p>
          <a:endParaRPr lang="en-US"/>
        </a:p>
      </dgm:t>
    </dgm:pt>
    <dgm:pt modelId="{675B5987-C6FB-45D4-95CF-CF7A7B5C3962}">
      <dgm:prSet/>
      <dgm:spPr/>
      <dgm:t>
        <a:bodyPr/>
        <a:lstStyle/>
        <a:p>
          <a:pPr>
            <a:lnSpc>
              <a:spcPct val="100000"/>
            </a:lnSpc>
          </a:pPr>
          <a:r>
            <a:rPr lang="en-GB" baseline="0"/>
            <a:t>Employee Relations</a:t>
          </a:r>
          <a:endParaRPr lang="en-US"/>
        </a:p>
      </dgm:t>
    </dgm:pt>
    <dgm:pt modelId="{4F8FBC07-5E6F-41CE-8A68-A5622F971EA4}" type="parTrans" cxnId="{75E21A79-8438-4A64-A507-6AB66603A5C8}">
      <dgm:prSet/>
      <dgm:spPr/>
      <dgm:t>
        <a:bodyPr/>
        <a:lstStyle/>
        <a:p>
          <a:endParaRPr lang="en-US"/>
        </a:p>
      </dgm:t>
    </dgm:pt>
    <dgm:pt modelId="{A1FCED15-66DA-4CBE-90C0-DCCCE343B590}" type="sibTrans" cxnId="{75E21A79-8438-4A64-A507-6AB66603A5C8}">
      <dgm:prSet/>
      <dgm:spPr/>
      <dgm:t>
        <a:bodyPr/>
        <a:lstStyle/>
        <a:p>
          <a:endParaRPr lang="en-US"/>
        </a:p>
      </dgm:t>
    </dgm:pt>
    <dgm:pt modelId="{FC123EB7-D23F-491F-A0C4-B0A245B4D7DF}">
      <dgm:prSet/>
      <dgm:spPr/>
      <dgm:t>
        <a:bodyPr/>
        <a:lstStyle/>
        <a:p>
          <a:pPr>
            <a:lnSpc>
              <a:spcPct val="100000"/>
            </a:lnSpc>
          </a:pPr>
          <a:r>
            <a:rPr lang="en-GB" baseline="0"/>
            <a:t>Training and Development</a:t>
          </a:r>
          <a:endParaRPr lang="en-US"/>
        </a:p>
      </dgm:t>
    </dgm:pt>
    <dgm:pt modelId="{631AEBC1-417F-40D8-AED0-301B48A8C572}" type="parTrans" cxnId="{B0B5DFED-80B6-4702-959A-B726506FF837}">
      <dgm:prSet/>
      <dgm:spPr/>
      <dgm:t>
        <a:bodyPr/>
        <a:lstStyle/>
        <a:p>
          <a:endParaRPr lang="en-US"/>
        </a:p>
      </dgm:t>
    </dgm:pt>
    <dgm:pt modelId="{12E11D50-7E0E-410B-9746-D1CA6D8EE9B9}" type="sibTrans" cxnId="{B0B5DFED-80B6-4702-959A-B726506FF837}">
      <dgm:prSet/>
      <dgm:spPr/>
      <dgm:t>
        <a:bodyPr/>
        <a:lstStyle/>
        <a:p>
          <a:endParaRPr lang="en-US"/>
        </a:p>
      </dgm:t>
    </dgm:pt>
    <dgm:pt modelId="{2ACF88AC-B19B-4686-A459-3EE7D3E0482C}" type="pres">
      <dgm:prSet presAssocID="{E3AADCAA-96BE-4489-AC95-DE500856FF83}" presName="root" presStyleCnt="0">
        <dgm:presLayoutVars>
          <dgm:dir/>
          <dgm:resizeHandles val="exact"/>
        </dgm:presLayoutVars>
      </dgm:prSet>
      <dgm:spPr/>
    </dgm:pt>
    <dgm:pt modelId="{669892D6-AF30-4A33-BCBD-464F1F0C6625}" type="pres">
      <dgm:prSet presAssocID="{808A8F50-3FD2-4722-A5F9-9D4F06F20025}" presName="compNode" presStyleCnt="0"/>
      <dgm:spPr/>
    </dgm:pt>
    <dgm:pt modelId="{59E26004-6F04-4704-A8FD-9140FB2D332E}" type="pres">
      <dgm:prSet presAssocID="{808A8F50-3FD2-4722-A5F9-9D4F06F200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98736150-6D5C-482A-9A80-B16F46BC1C66}" type="pres">
      <dgm:prSet presAssocID="{808A8F50-3FD2-4722-A5F9-9D4F06F20025}" presName="spaceRect" presStyleCnt="0"/>
      <dgm:spPr/>
    </dgm:pt>
    <dgm:pt modelId="{ADD5340B-15FA-44AB-8BC4-E3AE67AC36E5}" type="pres">
      <dgm:prSet presAssocID="{808A8F50-3FD2-4722-A5F9-9D4F06F20025}" presName="textRect" presStyleLbl="revTx" presStyleIdx="0" presStyleCnt="4">
        <dgm:presLayoutVars>
          <dgm:chMax val="1"/>
          <dgm:chPref val="1"/>
        </dgm:presLayoutVars>
      </dgm:prSet>
      <dgm:spPr/>
    </dgm:pt>
    <dgm:pt modelId="{EE548018-5E19-4052-BF27-0AA2273CE7AD}" type="pres">
      <dgm:prSet presAssocID="{7FF2D330-72E8-4F73-9D39-C421233AFEF1}" presName="sibTrans" presStyleCnt="0"/>
      <dgm:spPr/>
    </dgm:pt>
    <dgm:pt modelId="{FA3B6082-F75F-4476-A97F-BC8BCC8E1610}" type="pres">
      <dgm:prSet presAssocID="{ED89E45F-9EA3-4F7F-96BF-A3FCD915DFEE}" presName="compNode" presStyleCnt="0"/>
      <dgm:spPr/>
    </dgm:pt>
    <dgm:pt modelId="{55CDF62D-5090-4A5B-AD9D-724885166A23}" type="pres">
      <dgm:prSet presAssocID="{ED89E45F-9EA3-4F7F-96BF-A3FCD915DF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List"/>
        </a:ext>
      </dgm:extLst>
    </dgm:pt>
    <dgm:pt modelId="{BFAAA748-4C37-4146-8264-D3476A9FF24F}" type="pres">
      <dgm:prSet presAssocID="{ED89E45F-9EA3-4F7F-96BF-A3FCD915DFEE}" presName="spaceRect" presStyleCnt="0"/>
      <dgm:spPr/>
    </dgm:pt>
    <dgm:pt modelId="{D65992DB-7206-4778-99BC-D35B674007C3}" type="pres">
      <dgm:prSet presAssocID="{ED89E45F-9EA3-4F7F-96BF-A3FCD915DFEE}" presName="textRect" presStyleLbl="revTx" presStyleIdx="1" presStyleCnt="4">
        <dgm:presLayoutVars>
          <dgm:chMax val="1"/>
          <dgm:chPref val="1"/>
        </dgm:presLayoutVars>
      </dgm:prSet>
      <dgm:spPr/>
    </dgm:pt>
    <dgm:pt modelId="{17F1AF30-8D81-4B02-B69A-AAB3C776973B}" type="pres">
      <dgm:prSet presAssocID="{862DAFA5-AC9E-4779-8000-B4E51A2F1426}" presName="sibTrans" presStyleCnt="0"/>
      <dgm:spPr/>
    </dgm:pt>
    <dgm:pt modelId="{4E5755B0-7BC8-4B80-970B-C9242A401C08}" type="pres">
      <dgm:prSet presAssocID="{675B5987-C6FB-45D4-95CF-CF7A7B5C3962}" presName="compNode" presStyleCnt="0"/>
      <dgm:spPr/>
    </dgm:pt>
    <dgm:pt modelId="{C635F1F8-5C06-4CB6-8188-6C6C719145BE}" type="pres">
      <dgm:prSet presAssocID="{675B5987-C6FB-45D4-95CF-CF7A7B5C39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men"/>
        </a:ext>
      </dgm:extLst>
    </dgm:pt>
    <dgm:pt modelId="{DDD498E5-24AD-4F6B-9569-0EBE0E3E1021}" type="pres">
      <dgm:prSet presAssocID="{675B5987-C6FB-45D4-95CF-CF7A7B5C3962}" presName="spaceRect" presStyleCnt="0"/>
      <dgm:spPr/>
    </dgm:pt>
    <dgm:pt modelId="{C557AA92-0F62-4E11-A88C-86B3BED06078}" type="pres">
      <dgm:prSet presAssocID="{675B5987-C6FB-45D4-95CF-CF7A7B5C3962}" presName="textRect" presStyleLbl="revTx" presStyleIdx="2" presStyleCnt="4">
        <dgm:presLayoutVars>
          <dgm:chMax val="1"/>
          <dgm:chPref val="1"/>
        </dgm:presLayoutVars>
      </dgm:prSet>
      <dgm:spPr/>
    </dgm:pt>
    <dgm:pt modelId="{A8357894-0131-40C5-B440-4EFC97C62511}" type="pres">
      <dgm:prSet presAssocID="{A1FCED15-66DA-4CBE-90C0-DCCCE343B590}" presName="sibTrans" presStyleCnt="0"/>
      <dgm:spPr/>
    </dgm:pt>
    <dgm:pt modelId="{BDFAC59F-57DB-445B-891E-8C810E61B724}" type="pres">
      <dgm:prSet presAssocID="{FC123EB7-D23F-491F-A0C4-B0A245B4D7DF}" presName="compNode" presStyleCnt="0"/>
      <dgm:spPr/>
    </dgm:pt>
    <dgm:pt modelId="{8B628EA9-7588-46A1-B6BE-22F52DD11768}" type="pres">
      <dgm:prSet presAssocID="{FC123EB7-D23F-491F-A0C4-B0A245B4D7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4968A7E8-A851-4F53-8B48-12CB46115B54}" type="pres">
      <dgm:prSet presAssocID="{FC123EB7-D23F-491F-A0C4-B0A245B4D7DF}" presName="spaceRect" presStyleCnt="0"/>
      <dgm:spPr/>
    </dgm:pt>
    <dgm:pt modelId="{541895F9-3398-49B8-BF80-D69E2C0773DB}" type="pres">
      <dgm:prSet presAssocID="{FC123EB7-D23F-491F-A0C4-B0A245B4D7DF}" presName="textRect" presStyleLbl="revTx" presStyleIdx="3" presStyleCnt="4">
        <dgm:presLayoutVars>
          <dgm:chMax val="1"/>
          <dgm:chPref val="1"/>
        </dgm:presLayoutVars>
      </dgm:prSet>
      <dgm:spPr/>
    </dgm:pt>
  </dgm:ptLst>
  <dgm:cxnLst>
    <dgm:cxn modelId="{D9CBCC01-06FF-444B-9E6D-509551E76875}" type="presOf" srcId="{808A8F50-3FD2-4722-A5F9-9D4F06F20025}" destId="{ADD5340B-15FA-44AB-8BC4-E3AE67AC36E5}" srcOrd="0" destOrd="0" presId="urn:microsoft.com/office/officeart/2018/2/layout/IconLabelList"/>
    <dgm:cxn modelId="{5EF47D23-CB44-4B90-A471-314BE3F7E480}" type="presOf" srcId="{FC123EB7-D23F-491F-A0C4-B0A245B4D7DF}" destId="{541895F9-3398-49B8-BF80-D69E2C0773DB}" srcOrd="0" destOrd="0" presId="urn:microsoft.com/office/officeart/2018/2/layout/IconLabelList"/>
    <dgm:cxn modelId="{75E21A79-8438-4A64-A507-6AB66603A5C8}" srcId="{E3AADCAA-96BE-4489-AC95-DE500856FF83}" destId="{675B5987-C6FB-45D4-95CF-CF7A7B5C3962}" srcOrd="2" destOrd="0" parTransId="{4F8FBC07-5E6F-41CE-8A68-A5622F971EA4}" sibTransId="{A1FCED15-66DA-4CBE-90C0-DCCCE343B590}"/>
    <dgm:cxn modelId="{DAE7525A-D7AE-4876-8FC2-CD97EAB352EB}" type="presOf" srcId="{E3AADCAA-96BE-4489-AC95-DE500856FF83}" destId="{2ACF88AC-B19B-4686-A459-3EE7D3E0482C}" srcOrd="0" destOrd="0" presId="urn:microsoft.com/office/officeart/2018/2/layout/IconLabelList"/>
    <dgm:cxn modelId="{8758DEA7-2247-4FED-9107-6EF514F4011B}" type="presOf" srcId="{675B5987-C6FB-45D4-95CF-CF7A7B5C3962}" destId="{C557AA92-0F62-4E11-A88C-86B3BED06078}" srcOrd="0" destOrd="0" presId="urn:microsoft.com/office/officeart/2018/2/layout/IconLabelList"/>
    <dgm:cxn modelId="{E1BADEB1-54D9-4EBC-9017-890AE113A216}" type="presOf" srcId="{ED89E45F-9EA3-4F7F-96BF-A3FCD915DFEE}" destId="{D65992DB-7206-4778-99BC-D35B674007C3}" srcOrd="0" destOrd="0" presId="urn:microsoft.com/office/officeart/2018/2/layout/IconLabelList"/>
    <dgm:cxn modelId="{0C48B6E4-0379-4293-92A2-ED80FBC885CB}" srcId="{E3AADCAA-96BE-4489-AC95-DE500856FF83}" destId="{808A8F50-3FD2-4722-A5F9-9D4F06F20025}" srcOrd="0" destOrd="0" parTransId="{15BD0721-8DB1-483F-9950-7C0EA8A3F4B3}" sibTransId="{7FF2D330-72E8-4F73-9D39-C421233AFEF1}"/>
    <dgm:cxn modelId="{1B28F5E5-9954-43A5-901F-6322BD7684AB}" srcId="{E3AADCAA-96BE-4489-AC95-DE500856FF83}" destId="{ED89E45F-9EA3-4F7F-96BF-A3FCD915DFEE}" srcOrd="1" destOrd="0" parTransId="{1146BCFB-0F5C-4B44-A8FD-717941C08526}" sibTransId="{862DAFA5-AC9E-4779-8000-B4E51A2F1426}"/>
    <dgm:cxn modelId="{B0B5DFED-80B6-4702-959A-B726506FF837}" srcId="{E3AADCAA-96BE-4489-AC95-DE500856FF83}" destId="{FC123EB7-D23F-491F-A0C4-B0A245B4D7DF}" srcOrd="3" destOrd="0" parTransId="{631AEBC1-417F-40D8-AED0-301B48A8C572}" sibTransId="{12E11D50-7E0E-410B-9746-D1CA6D8EE9B9}"/>
    <dgm:cxn modelId="{30B57813-E992-41F2-BF66-1E0D19E3C317}" type="presParOf" srcId="{2ACF88AC-B19B-4686-A459-3EE7D3E0482C}" destId="{669892D6-AF30-4A33-BCBD-464F1F0C6625}" srcOrd="0" destOrd="0" presId="urn:microsoft.com/office/officeart/2018/2/layout/IconLabelList"/>
    <dgm:cxn modelId="{C00EC1BC-5695-469F-BF30-BC60975156F0}" type="presParOf" srcId="{669892D6-AF30-4A33-BCBD-464F1F0C6625}" destId="{59E26004-6F04-4704-A8FD-9140FB2D332E}" srcOrd="0" destOrd="0" presId="urn:microsoft.com/office/officeart/2018/2/layout/IconLabelList"/>
    <dgm:cxn modelId="{3070310E-47A9-4F77-A597-704ACB6BBFA9}" type="presParOf" srcId="{669892D6-AF30-4A33-BCBD-464F1F0C6625}" destId="{98736150-6D5C-482A-9A80-B16F46BC1C66}" srcOrd="1" destOrd="0" presId="urn:microsoft.com/office/officeart/2018/2/layout/IconLabelList"/>
    <dgm:cxn modelId="{2DEA00BF-23A0-4DB1-82A9-A123B066B52C}" type="presParOf" srcId="{669892D6-AF30-4A33-BCBD-464F1F0C6625}" destId="{ADD5340B-15FA-44AB-8BC4-E3AE67AC36E5}" srcOrd="2" destOrd="0" presId="urn:microsoft.com/office/officeart/2018/2/layout/IconLabelList"/>
    <dgm:cxn modelId="{BF86E6BF-A487-415C-B764-C0C2C5BD8A38}" type="presParOf" srcId="{2ACF88AC-B19B-4686-A459-3EE7D3E0482C}" destId="{EE548018-5E19-4052-BF27-0AA2273CE7AD}" srcOrd="1" destOrd="0" presId="urn:microsoft.com/office/officeart/2018/2/layout/IconLabelList"/>
    <dgm:cxn modelId="{82174DE9-78C3-4606-99BC-08BA4AFDF9A5}" type="presParOf" srcId="{2ACF88AC-B19B-4686-A459-3EE7D3E0482C}" destId="{FA3B6082-F75F-4476-A97F-BC8BCC8E1610}" srcOrd="2" destOrd="0" presId="urn:microsoft.com/office/officeart/2018/2/layout/IconLabelList"/>
    <dgm:cxn modelId="{7E6ACDD5-FC6C-4278-A770-8121F1147C5D}" type="presParOf" srcId="{FA3B6082-F75F-4476-A97F-BC8BCC8E1610}" destId="{55CDF62D-5090-4A5B-AD9D-724885166A23}" srcOrd="0" destOrd="0" presId="urn:microsoft.com/office/officeart/2018/2/layout/IconLabelList"/>
    <dgm:cxn modelId="{D59C50A2-245B-4975-BA68-E5229338505F}" type="presParOf" srcId="{FA3B6082-F75F-4476-A97F-BC8BCC8E1610}" destId="{BFAAA748-4C37-4146-8264-D3476A9FF24F}" srcOrd="1" destOrd="0" presId="urn:microsoft.com/office/officeart/2018/2/layout/IconLabelList"/>
    <dgm:cxn modelId="{08B1DF97-D8BC-42A7-AD0A-BBA2D8C7135B}" type="presParOf" srcId="{FA3B6082-F75F-4476-A97F-BC8BCC8E1610}" destId="{D65992DB-7206-4778-99BC-D35B674007C3}" srcOrd="2" destOrd="0" presId="urn:microsoft.com/office/officeart/2018/2/layout/IconLabelList"/>
    <dgm:cxn modelId="{AD2CD1D1-19CC-45DC-853A-DEE98BE6C5D5}" type="presParOf" srcId="{2ACF88AC-B19B-4686-A459-3EE7D3E0482C}" destId="{17F1AF30-8D81-4B02-B69A-AAB3C776973B}" srcOrd="3" destOrd="0" presId="urn:microsoft.com/office/officeart/2018/2/layout/IconLabelList"/>
    <dgm:cxn modelId="{DA8BB896-BB6E-430E-88CE-E9DA724B4DA9}" type="presParOf" srcId="{2ACF88AC-B19B-4686-A459-3EE7D3E0482C}" destId="{4E5755B0-7BC8-4B80-970B-C9242A401C08}" srcOrd="4" destOrd="0" presId="urn:microsoft.com/office/officeart/2018/2/layout/IconLabelList"/>
    <dgm:cxn modelId="{1E6355AA-0BF7-480A-8445-683AB2FC707A}" type="presParOf" srcId="{4E5755B0-7BC8-4B80-970B-C9242A401C08}" destId="{C635F1F8-5C06-4CB6-8188-6C6C719145BE}" srcOrd="0" destOrd="0" presId="urn:microsoft.com/office/officeart/2018/2/layout/IconLabelList"/>
    <dgm:cxn modelId="{0A8B00DF-66AB-40C0-96B4-9F4F99D0BC6F}" type="presParOf" srcId="{4E5755B0-7BC8-4B80-970B-C9242A401C08}" destId="{DDD498E5-24AD-4F6B-9569-0EBE0E3E1021}" srcOrd="1" destOrd="0" presId="urn:microsoft.com/office/officeart/2018/2/layout/IconLabelList"/>
    <dgm:cxn modelId="{65D04D7F-B486-4DF6-A077-7ED20E759D29}" type="presParOf" srcId="{4E5755B0-7BC8-4B80-970B-C9242A401C08}" destId="{C557AA92-0F62-4E11-A88C-86B3BED06078}" srcOrd="2" destOrd="0" presId="urn:microsoft.com/office/officeart/2018/2/layout/IconLabelList"/>
    <dgm:cxn modelId="{83A58341-0D0E-4FAD-8D9D-4EEAD9183AA7}" type="presParOf" srcId="{2ACF88AC-B19B-4686-A459-3EE7D3E0482C}" destId="{A8357894-0131-40C5-B440-4EFC97C62511}" srcOrd="5" destOrd="0" presId="urn:microsoft.com/office/officeart/2018/2/layout/IconLabelList"/>
    <dgm:cxn modelId="{FDA6876C-C691-4174-9C47-7FBEF0B1BF36}" type="presParOf" srcId="{2ACF88AC-B19B-4686-A459-3EE7D3E0482C}" destId="{BDFAC59F-57DB-445B-891E-8C810E61B724}" srcOrd="6" destOrd="0" presId="urn:microsoft.com/office/officeart/2018/2/layout/IconLabelList"/>
    <dgm:cxn modelId="{35DDE2EE-0BFA-460D-921D-1BF258889437}" type="presParOf" srcId="{BDFAC59F-57DB-445B-891E-8C810E61B724}" destId="{8B628EA9-7588-46A1-B6BE-22F52DD11768}" srcOrd="0" destOrd="0" presId="urn:microsoft.com/office/officeart/2018/2/layout/IconLabelList"/>
    <dgm:cxn modelId="{521067DA-999E-4D6A-BFBD-95E18DC4B96D}" type="presParOf" srcId="{BDFAC59F-57DB-445B-891E-8C810E61B724}" destId="{4968A7E8-A851-4F53-8B48-12CB46115B54}" srcOrd="1" destOrd="0" presId="urn:microsoft.com/office/officeart/2018/2/layout/IconLabelList"/>
    <dgm:cxn modelId="{27F365D5-FBBA-4CE9-A663-6B77D323F286}" type="presParOf" srcId="{BDFAC59F-57DB-445B-891E-8C810E61B724}" destId="{541895F9-3398-49B8-BF80-D69E2C0773D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B4D76-DF2F-4C71-BF12-382B8E7E0E37}">
      <dsp:nvSpPr>
        <dsp:cNvPr id="0" name=""/>
        <dsp:cNvSpPr/>
      </dsp:nvSpPr>
      <dsp:spPr>
        <a:xfrm>
          <a:off x="0" y="8122"/>
          <a:ext cx="6290226" cy="407745"/>
        </a:xfrm>
        <a:prstGeom prst="roundRect">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Table of contents:</a:t>
          </a:r>
          <a:endParaRPr lang="en-US" sz="1700" kern="1200"/>
        </a:p>
      </dsp:txBody>
      <dsp:txXfrm>
        <a:off x="19904" y="28026"/>
        <a:ext cx="6250418" cy="367937"/>
      </dsp:txXfrm>
    </dsp:sp>
    <dsp:sp modelId="{208173E5-340F-40F6-9E6C-6FA4098F7C70}">
      <dsp:nvSpPr>
        <dsp:cNvPr id="0" name=""/>
        <dsp:cNvSpPr/>
      </dsp:nvSpPr>
      <dsp:spPr>
        <a:xfrm>
          <a:off x="0" y="464827"/>
          <a:ext cx="6290226" cy="407745"/>
        </a:xfrm>
        <a:prstGeom prst="roundRect">
          <a:avLst/>
        </a:prstGeom>
        <a:solidFill>
          <a:schemeClr val="accent1">
            <a:alpha val="90000"/>
            <a:hueOff val="0"/>
            <a:satOff val="0"/>
            <a:lumOff val="0"/>
            <a:alphaOff val="-3636"/>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1.Introduction</a:t>
          </a:r>
          <a:endParaRPr lang="en-US" sz="1700" kern="1200"/>
        </a:p>
      </dsp:txBody>
      <dsp:txXfrm>
        <a:off x="19904" y="484731"/>
        <a:ext cx="6250418" cy="367937"/>
      </dsp:txXfrm>
    </dsp:sp>
    <dsp:sp modelId="{9F09B78B-E108-4E48-B308-9A9934A72E1E}">
      <dsp:nvSpPr>
        <dsp:cNvPr id="0" name=""/>
        <dsp:cNvSpPr/>
      </dsp:nvSpPr>
      <dsp:spPr>
        <a:xfrm>
          <a:off x="0" y="921532"/>
          <a:ext cx="6290226" cy="407745"/>
        </a:xfrm>
        <a:prstGeom prst="roundRect">
          <a:avLst/>
        </a:prstGeom>
        <a:solidFill>
          <a:schemeClr val="accent1">
            <a:alpha val="90000"/>
            <a:hueOff val="0"/>
            <a:satOff val="0"/>
            <a:lumOff val="0"/>
            <a:alphaOff val="-7273"/>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2.Background of the organization</a:t>
          </a:r>
        </a:p>
      </dsp:txBody>
      <dsp:txXfrm>
        <a:off x="19904" y="941436"/>
        <a:ext cx="6250418" cy="367937"/>
      </dsp:txXfrm>
    </dsp:sp>
    <dsp:sp modelId="{76E9F03A-DE00-439C-9355-C445C709157D}">
      <dsp:nvSpPr>
        <dsp:cNvPr id="0" name=""/>
        <dsp:cNvSpPr/>
      </dsp:nvSpPr>
      <dsp:spPr>
        <a:xfrm>
          <a:off x="0" y="1378237"/>
          <a:ext cx="6290226" cy="407745"/>
        </a:xfrm>
        <a:prstGeom prst="roundRect">
          <a:avLst/>
        </a:prstGeom>
        <a:solidFill>
          <a:schemeClr val="accent1">
            <a:alpha val="90000"/>
            <a:hueOff val="0"/>
            <a:satOff val="0"/>
            <a:lumOff val="0"/>
            <a:alphaOff val="-10909"/>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3.KSB of HR</a:t>
          </a:r>
        </a:p>
      </dsp:txBody>
      <dsp:txXfrm>
        <a:off x="19904" y="1398141"/>
        <a:ext cx="6250418" cy="367937"/>
      </dsp:txXfrm>
    </dsp:sp>
    <dsp:sp modelId="{B6B3412C-716F-44C3-A16E-2FC1729E0D56}">
      <dsp:nvSpPr>
        <dsp:cNvPr id="0" name=""/>
        <dsp:cNvSpPr/>
      </dsp:nvSpPr>
      <dsp:spPr>
        <a:xfrm>
          <a:off x="0" y="1834942"/>
          <a:ext cx="6290226" cy="407745"/>
        </a:xfrm>
        <a:prstGeom prst="roundRect">
          <a:avLst/>
        </a:prstGeom>
        <a:solidFill>
          <a:schemeClr val="accent1">
            <a:alpha val="90000"/>
            <a:hueOff val="0"/>
            <a:satOff val="0"/>
            <a:lumOff val="0"/>
            <a:alphaOff val="-14545"/>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4.Importance of a hr In a hotel</a:t>
          </a:r>
          <a:endParaRPr lang="en-US" sz="1700" kern="1200" dirty="0"/>
        </a:p>
      </dsp:txBody>
      <dsp:txXfrm>
        <a:off x="19904" y="1854846"/>
        <a:ext cx="6250418" cy="367937"/>
      </dsp:txXfrm>
    </dsp:sp>
    <dsp:sp modelId="{74A57234-865E-440B-939F-A1DEDA12B3F8}">
      <dsp:nvSpPr>
        <dsp:cNvPr id="0" name=""/>
        <dsp:cNvSpPr/>
      </dsp:nvSpPr>
      <dsp:spPr>
        <a:xfrm>
          <a:off x="0" y="2291647"/>
          <a:ext cx="6290226" cy="407745"/>
        </a:xfrm>
        <a:prstGeom prst="roundRect">
          <a:avLst/>
        </a:prstGeom>
        <a:solidFill>
          <a:schemeClr val="accent1">
            <a:alpha val="90000"/>
            <a:hueOff val="0"/>
            <a:satOff val="0"/>
            <a:lumOff val="0"/>
            <a:alphaOff val="-18182"/>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5.Importance of SWOT for a HR</a:t>
          </a:r>
        </a:p>
      </dsp:txBody>
      <dsp:txXfrm>
        <a:off x="19904" y="2311551"/>
        <a:ext cx="6250418" cy="367937"/>
      </dsp:txXfrm>
    </dsp:sp>
    <dsp:sp modelId="{39955873-4014-4030-802F-203D11B467C4}">
      <dsp:nvSpPr>
        <dsp:cNvPr id="0" name=""/>
        <dsp:cNvSpPr/>
      </dsp:nvSpPr>
      <dsp:spPr>
        <a:xfrm>
          <a:off x="0" y="2748352"/>
          <a:ext cx="6290226" cy="407745"/>
        </a:xfrm>
        <a:prstGeom prst="roundRect">
          <a:avLst/>
        </a:prstGeom>
        <a:solidFill>
          <a:schemeClr val="accent1">
            <a:alpha val="90000"/>
            <a:hueOff val="0"/>
            <a:satOff val="0"/>
            <a:lumOff val="0"/>
            <a:alphaOff val="-21818"/>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6.Benefits of training in the organisation</a:t>
          </a:r>
          <a:endParaRPr lang="en-US" sz="1700" kern="1200" dirty="0"/>
        </a:p>
      </dsp:txBody>
      <dsp:txXfrm>
        <a:off x="19904" y="2768256"/>
        <a:ext cx="6250418" cy="367937"/>
      </dsp:txXfrm>
    </dsp:sp>
    <dsp:sp modelId="{D6327B07-8ACE-429D-951C-A6B8B308B502}">
      <dsp:nvSpPr>
        <dsp:cNvPr id="0" name=""/>
        <dsp:cNvSpPr/>
      </dsp:nvSpPr>
      <dsp:spPr>
        <a:xfrm>
          <a:off x="0" y="3205057"/>
          <a:ext cx="6290226" cy="407745"/>
        </a:xfrm>
        <a:prstGeom prst="roundRect">
          <a:avLst/>
        </a:prstGeom>
        <a:solidFill>
          <a:schemeClr val="accent1">
            <a:alpha val="90000"/>
            <a:hueOff val="0"/>
            <a:satOff val="0"/>
            <a:lumOff val="0"/>
            <a:alphaOff val="-25455"/>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7.New system implementation</a:t>
          </a:r>
          <a:endParaRPr lang="en-US" sz="1700" kern="1200" dirty="0"/>
        </a:p>
      </dsp:txBody>
      <dsp:txXfrm>
        <a:off x="19904" y="3224961"/>
        <a:ext cx="6250418" cy="367937"/>
      </dsp:txXfrm>
    </dsp:sp>
    <dsp:sp modelId="{F6B22C3C-AB83-45C2-B4D5-C8D1341A65CE}">
      <dsp:nvSpPr>
        <dsp:cNvPr id="0" name=""/>
        <dsp:cNvSpPr/>
      </dsp:nvSpPr>
      <dsp:spPr>
        <a:xfrm>
          <a:off x="0" y="3661762"/>
          <a:ext cx="6290226" cy="407745"/>
        </a:xfrm>
        <a:prstGeom prst="roundRect">
          <a:avLst/>
        </a:prstGeom>
        <a:solidFill>
          <a:schemeClr val="accent1">
            <a:alpha val="90000"/>
            <a:hueOff val="0"/>
            <a:satOff val="0"/>
            <a:lumOff val="0"/>
            <a:alphaOff val="-29091"/>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8.Conclusion</a:t>
          </a:r>
        </a:p>
      </dsp:txBody>
      <dsp:txXfrm>
        <a:off x="19904" y="3681666"/>
        <a:ext cx="6250418" cy="367937"/>
      </dsp:txXfrm>
    </dsp:sp>
    <dsp:sp modelId="{F4589BF5-4796-400A-9785-B4E4FC48A4A6}">
      <dsp:nvSpPr>
        <dsp:cNvPr id="0" name=""/>
        <dsp:cNvSpPr/>
      </dsp:nvSpPr>
      <dsp:spPr>
        <a:xfrm>
          <a:off x="0" y="4118467"/>
          <a:ext cx="6290226" cy="407745"/>
        </a:xfrm>
        <a:prstGeom prst="roundRect">
          <a:avLst/>
        </a:prstGeom>
        <a:solidFill>
          <a:schemeClr val="accent1">
            <a:alpha val="90000"/>
            <a:hueOff val="0"/>
            <a:satOff val="0"/>
            <a:lumOff val="0"/>
            <a:alphaOff val="-32727"/>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9.Reference</a:t>
          </a:r>
        </a:p>
      </dsp:txBody>
      <dsp:txXfrm>
        <a:off x="19904" y="4138371"/>
        <a:ext cx="6250418" cy="367937"/>
      </dsp:txXfrm>
    </dsp:sp>
    <dsp:sp modelId="{8FA718AE-28EA-4932-8351-BF1DA7D2CC28}">
      <dsp:nvSpPr>
        <dsp:cNvPr id="0" name=""/>
        <dsp:cNvSpPr/>
      </dsp:nvSpPr>
      <dsp:spPr>
        <a:xfrm>
          <a:off x="0" y="4575172"/>
          <a:ext cx="6290226" cy="407745"/>
        </a:xfrm>
        <a:prstGeom prst="roundRect">
          <a:avLst/>
        </a:prstGeom>
        <a:solidFill>
          <a:schemeClr val="accent1">
            <a:alpha val="90000"/>
            <a:hueOff val="0"/>
            <a:satOff val="0"/>
            <a:lumOff val="0"/>
            <a:alphaOff val="-36364"/>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10.Skills AUDIT</a:t>
          </a:r>
        </a:p>
      </dsp:txBody>
      <dsp:txXfrm>
        <a:off x="19904" y="4595076"/>
        <a:ext cx="6250418" cy="367937"/>
      </dsp:txXfrm>
    </dsp:sp>
    <dsp:sp modelId="{96702CCC-8C9F-402B-9694-6C288AE7FFB2}">
      <dsp:nvSpPr>
        <dsp:cNvPr id="0" name=""/>
        <dsp:cNvSpPr/>
      </dsp:nvSpPr>
      <dsp:spPr>
        <a:xfrm>
          <a:off x="0" y="5031877"/>
          <a:ext cx="6290226" cy="407745"/>
        </a:xfrm>
        <a:prstGeom prst="roundRect">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11.SWOT</a:t>
          </a:r>
        </a:p>
      </dsp:txBody>
      <dsp:txXfrm>
        <a:off x="19904" y="5051781"/>
        <a:ext cx="6250418" cy="367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26004-6F04-4704-A8FD-9140FB2D332E}">
      <dsp:nvSpPr>
        <dsp:cNvPr id="0" name=""/>
        <dsp:cNvSpPr/>
      </dsp:nvSpPr>
      <dsp:spPr>
        <a:xfrm>
          <a:off x="1086041" y="684457"/>
          <a:ext cx="930863" cy="930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ADD5340B-15FA-44AB-8BC4-E3AE67AC36E5}">
      <dsp:nvSpPr>
        <dsp:cNvPr id="0" name=""/>
        <dsp:cNvSpPr/>
      </dsp:nvSpPr>
      <dsp:spPr>
        <a:xfrm>
          <a:off x="517180" y="1906731"/>
          <a:ext cx="20685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baseline="0"/>
            <a:t>Recruitment and Hiring</a:t>
          </a:r>
          <a:endParaRPr lang="en-US" sz="2300" kern="1200"/>
        </a:p>
      </dsp:txBody>
      <dsp:txXfrm>
        <a:off x="517180" y="1906731"/>
        <a:ext cx="2068584" cy="720000"/>
      </dsp:txXfrm>
    </dsp:sp>
    <dsp:sp modelId="{55CDF62D-5090-4A5B-AD9D-724885166A23}">
      <dsp:nvSpPr>
        <dsp:cNvPr id="0" name=""/>
        <dsp:cNvSpPr/>
      </dsp:nvSpPr>
      <dsp:spPr>
        <a:xfrm>
          <a:off x="3516628" y="684457"/>
          <a:ext cx="930863" cy="930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D65992DB-7206-4778-99BC-D35B674007C3}">
      <dsp:nvSpPr>
        <dsp:cNvPr id="0" name=""/>
        <dsp:cNvSpPr/>
      </dsp:nvSpPr>
      <dsp:spPr>
        <a:xfrm>
          <a:off x="2947767" y="1906731"/>
          <a:ext cx="20685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baseline="0"/>
            <a:t>Performance Management</a:t>
          </a:r>
          <a:endParaRPr lang="en-US" sz="2300" kern="1200"/>
        </a:p>
      </dsp:txBody>
      <dsp:txXfrm>
        <a:off x="2947767" y="1906731"/>
        <a:ext cx="2068584" cy="720000"/>
      </dsp:txXfrm>
    </dsp:sp>
    <dsp:sp modelId="{C635F1F8-5C06-4CB6-8188-6C6C719145BE}">
      <dsp:nvSpPr>
        <dsp:cNvPr id="0" name=""/>
        <dsp:cNvSpPr/>
      </dsp:nvSpPr>
      <dsp:spPr>
        <a:xfrm>
          <a:off x="5947215" y="684457"/>
          <a:ext cx="930863" cy="930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C557AA92-0F62-4E11-A88C-86B3BED06078}">
      <dsp:nvSpPr>
        <dsp:cNvPr id="0" name=""/>
        <dsp:cNvSpPr/>
      </dsp:nvSpPr>
      <dsp:spPr>
        <a:xfrm>
          <a:off x="5378354" y="1906731"/>
          <a:ext cx="20685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baseline="0"/>
            <a:t>Employee Relations</a:t>
          </a:r>
          <a:endParaRPr lang="en-US" sz="2300" kern="1200"/>
        </a:p>
      </dsp:txBody>
      <dsp:txXfrm>
        <a:off x="5378354" y="1906731"/>
        <a:ext cx="2068584" cy="720000"/>
      </dsp:txXfrm>
    </dsp:sp>
    <dsp:sp modelId="{8B628EA9-7588-46A1-B6BE-22F52DD11768}">
      <dsp:nvSpPr>
        <dsp:cNvPr id="0" name=""/>
        <dsp:cNvSpPr/>
      </dsp:nvSpPr>
      <dsp:spPr>
        <a:xfrm>
          <a:off x="8377802" y="684457"/>
          <a:ext cx="930863" cy="930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541895F9-3398-49B8-BF80-D69E2C0773DB}">
      <dsp:nvSpPr>
        <dsp:cNvPr id="0" name=""/>
        <dsp:cNvSpPr/>
      </dsp:nvSpPr>
      <dsp:spPr>
        <a:xfrm>
          <a:off x="7808941" y="1906731"/>
          <a:ext cx="206858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baseline="0"/>
            <a:t>Training and Development</a:t>
          </a:r>
          <a:endParaRPr lang="en-US" sz="2300" kern="1200"/>
        </a:p>
      </dsp:txBody>
      <dsp:txXfrm>
        <a:off x="7808941" y="1906731"/>
        <a:ext cx="2068584"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76969C88-B244-455D-A017-012B25B1ACDD}" type="datetimeFigureOut">
              <a:rPr lang="en-US" smtClean="0"/>
              <a:t>3/26/2023</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07CE569E-9B7C-4CB9-AB80-C0841F922CFF}"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93568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3/26/2023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513483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37828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497950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pPr/>
              <a:t>3/26/2023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02194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3/26/2023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68053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3/26/2023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02474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0634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45366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608733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872415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57424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3/26/2023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4566865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6969C88-B244-455D-A017-012B25B1ACDD}" type="datetimeFigureOut">
              <a:rPr lang="en-US" smtClean="0"/>
              <a:pPr/>
              <a:t>3/26/2023</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3462612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6969C88-B244-455D-A017-012B25B1ACDD}" type="datetimeFigureOut">
              <a:rPr lang="en-US" smtClean="0"/>
              <a:pPr/>
              <a:t>3/26/2023</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9108498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3/26/2023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6659131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3/26/2023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3499979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83CE3-9256-6BBE-26BA-43F7FA81BB5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8748B90-CED2-E3BB-C4B0-9FD218B4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06CE7D-C0B6-26DE-5D5B-E8D4D36797E7}"/>
              </a:ext>
            </a:extLst>
          </p:cNvPr>
          <p:cNvSpPr>
            <a:spLocks noGrp="1"/>
          </p:cNvSpPr>
          <p:nvPr>
            <p:ph type="dt" sz="half" idx="10"/>
          </p:nvPr>
        </p:nvSpPr>
        <p:spPr/>
        <p:txBody>
          <a:bodyPr/>
          <a:lstStyle/>
          <a:p>
            <a:fld id="{76969C88-B244-455D-A017-012B25B1ACDD}" type="datetimeFigureOut">
              <a:rPr lang="en-US" smtClean="0"/>
              <a:t>3/26/2023</a:t>
            </a:fld>
            <a:endParaRPr lang="en-US"/>
          </a:p>
        </p:txBody>
      </p:sp>
      <p:sp>
        <p:nvSpPr>
          <p:cNvPr id="5" name="Footer Placeholder 4">
            <a:extLst>
              <a:ext uri="{FF2B5EF4-FFF2-40B4-BE49-F238E27FC236}">
                <a16:creationId xmlns:a16="http://schemas.microsoft.com/office/drawing/2014/main" id="{618C1FE4-A96A-5A3E-3E8C-7379DC576C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6AFC1F-F390-E80A-C38B-E3D3CE55DD01}"/>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19930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6969C88-B244-455D-A017-012B25B1ACDD}" type="datetimeFigureOut">
              <a:rPr lang="en-US" smtClean="0"/>
              <a:pPr/>
              <a:t>3/26/2023</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86266302"/>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 id="2147483822" r:id="rId17"/>
    <p:sldLayoutId id="2147483823"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thestaffordlondon.com/about-us/history/" TargetMode="External"/><Relationship Id="rId3" Type="http://schemas.openxmlformats.org/officeDocument/2006/relationships/image" Target="../media/image18.jpeg"/><Relationship Id="rId7" Type="http://schemas.openxmlformats.org/officeDocument/2006/relationships/hyperlink" Target="https://www.roberthalf.co.uk/advice/human-resource-management/how-conduct-skills-audit-your-employees" TargetMode="External"/><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hyperlink" Target="https://www.investopedia.com/terms/s/swot.asp" TargetMode="External"/><Relationship Id="rId5" Type="http://schemas.openxmlformats.org/officeDocument/2006/relationships/hyperlink" Target="https://intellipaat.com/blog/importance-and-benefits-of-training-and-development/#:~:text=10%20Benefits%20of%20Training%20and%20Development%20in%20an,...%208%20Lowered%20Turnover%20Rate%20...%20More%20items" TargetMode="External"/><Relationship Id="rId4" Type="http://schemas.openxmlformats.org/officeDocument/2006/relationships/hyperlink" Target="https://brooksandkirk.co.uk/assessor/knowledge-skills-behaviours-ksb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package" Target="../embeddings/Microsoft_Word_Document.docx"/><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1C15F-C580-11E8-F62A-24F037D51774}"/>
              </a:ext>
            </a:extLst>
          </p:cNvPr>
          <p:cNvSpPr>
            <a:spLocks noGrp="1"/>
          </p:cNvSpPr>
          <p:nvPr>
            <p:ph type="ctrTitle"/>
          </p:nvPr>
        </p:nvSpPr>
        <p:spPr>
          <a:xfrm rot="21420000">
            <a:off x="-1798" y="-900983"/>
            <a:ext cx="12454317" cy="2766528"/>
          </a:xfrm>
        </p:spPr>
        <p:txBody>
          <a:bodyPr>
            <a:normAutofit/>
          </a:bodyPr>
          <a:lstStyle/>
          <a:p>
            <a:pPr algn="l"/>
            <a:r>
              <a:rPr lang="en-GB" sz="3600" dirty="0"/>
              <a:t>Developing Relationships and Workplace Achievements</a:t>
            </a:r>
            <a:br>
              <a:rPr lang="en-GB" sz="3600" dirty="0"/>
            </a:br>
            <a:r>
              <a:rPr lang="en-GB" sz="3600" dirty="0"/>
              <a:t>                                              {BMSW 5102-A1}</a:t>
            </a:r>
          </a:p>
        </p:txBody>
      </p:sp>
      <p:sp>
        <p:nvSpPr>
          <p:cNvPr id="3" name="Subtitle 2">
            <a:extLst>
              <a:ext uri="{FF2B5EF4-FFF2-40B4-BE49-F238E27FC236}">
                <a16:creationId xmlns:a16="http://schemas.microsoft.com/office/drawing/2014/main" id="{05634396-2CED-F9CB-D508-88067A1089CE}"/>
              </a:ext>
            </a:extLst>
          </p:cNvPr>
          <p:cNvSpPr>
            <a:spLocks noGrp="1"/>
          </p:cNvSpPr>
          <p:nvPr>
            <p:ph type="subTitle" idx="1"/>
          </p:nvPr>
        </p:nvSpPr>
        <p:spPr>
          <a:xfrm rot="21420000">
            <a:off x="-136610" y="2292229"/>
            <a:ext cx="9755187" cy="550333"/>
          </a:xfrm>
        </p:spPr>
        <p:txBody>
          <a:bodyPr/>
          <a:lstStyle/>
          <a:p>
            <a:r>
              <a:rPr lang="en-GB" dirty="0"/>
              <a:t>Training and Development needs for an HR officer</a:t>
            </a:r>
          </a:p>
        </p:txBody>
      </p:sp>
      <p:sp>
        <p:nvSpPr>
          <p:cNvPr id="4" name="TextBox 3">
            <a:extLst>
              <a:ext uri="{FF2B5EF4-FFF2-40B4-BE49-F238E27FC236}">
                <a16:creationId xmlns:a16="http://schemas.microsoft.com/office/drawing/2014/main" id="{0C27059A-7440-EE7B-E2CE-9564ADF46D07}"/>
              </a:ext>
            </a:extLst>
          </p:cNvPr>
          <p:cNvSpPr txBox="1"/>
          <p:nvPr/>
        </p:nvSpPr>
        <p:spPr>
          <a:xfrm>
            <a:off x="6344817" y="4805547"/>
            <a:ext cx="5365102" cy="646331"/>
          </a:xfrm>
          <a:prstGeom prst="rect">
            <a:avLst/>
          </a:prstGeom>
          <a:noFill/>
        </p:spPr>
        <p:txBody>
          <a:bodyPr wrap="square" rtlCol="0">
            <a:spAutoFit/>
          </a:bodyPr>
          <a:lstStyle/>
          <a:p>
            <a:r>
              <a:rPr lang="en-GB" dirty="0"/>
              <a:t>Student name: Rece Sorin (2113995)</a:t>
            </a:r>
          </a:p>
          <a:p>
            <a:r>
              <a:rPr lang="en-GB" dirty="0"/>
              <a:t>Lecturer: Charles </a:t>
            </a:r>
            <a:r>
              <a:rPr lang="en-GB" dirty="0" err="1"/>
              <a:t>Nwaogwugwu</a:t>
            </a:r>
            <a:endParaRPr lang="en-GB" dirty="0"/>
          </a:p>
        </p:txBody>
      </p:sp>
    </p:spTree>
    <p:extLst>
      <p:ext uri="{BB962C8B-B14F-4D97-AF65-F5344CB8AC3E}">
        <p14:creationId xmlns:p14="http://schemas.microsoft.com/office/powerpoint/2010/main" val="3922287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CF8931FE-1BF9-36AA-0DBF-9748F4D9401B}"/>
              </a:ext>
            </a:extLst>
          </p:cNvPr>
          <p:cNvGraphicFramePr/>
          <p:nvPr>
            <p:extLst>
              <p:ext uri="{D42A27DB-BD31-4B8C-83A1-F6EECF244321}">
                <p14:modId xmlns:p14="http://schemas.microsoft.com/office/powerpoint/2010/main" val="676807288"/>
              </p:ext>
            </p:extLst>
          </p:nvPr>
        </p:nvGraphicFramePr>
        <p:xfrm>
          <a:off x="2950887" y="8397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40586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7E72-34E0-A131-C776-DD2360B371BB}"/>
              </a:ext>
            </a:extLst>
          </p:cNvPr>
          <p:cNvSpPr>
            <a:spLocks noGrp="1"/>
          </p:cNvSpPr>
          <p:nvPr>
            <p:ph type="title"/>
          </p:nvPr>
        </p:nvSpPr>
        <p:spPr>
          <a:xfrm>
            <a:off x="5312802" y="685800"/>
            <a:ext cx="5769881" cy="1151965"/>
          </a:xfrm>
        </p:spPr>
        <p:txBody>
          <a:bodyPr>
            <a:normAutofit/>
          </a:bodyPr>
          <a:lstStyle/>
          <a:p>
            <a:r>
              <a:rPr lang="en-GB" sz="4000" dirty="0">
                <a:latin typeface="Amasis MT Pro Black" panose="020B0604020202020204" pitchFamily="18" charset="0"/>
                <a:cs typeface="Aldhabi" panose="020B0604020202020204" pitchFamily="2" charset="-78"/>
              </a:rPr>
              <a:t>Introduction:</a:t>
            </a:r>
            <a:endParaRPr lang="en-GB" sz="5000" dirty="0">
              <a:latin typeface="Amasis MT Pro Black" panose="020B0604020202020204" pitchFamily="18" charset="0"/>
              <a:cs typeface="Aldhabi" panose="020B0604020202020204" pitchFamily="2" charset="-78"/>
            </a:endParaRPr>
          </a:p>
        </p:txBody>
      </p:sp>
      <p:pic>
        <p:nvPicPr>
          <p:cNvPr id="3" name="Picture 2" descr="Shape&#10;&#10;Description automatically generated with low confidence">
            <a:extLst>
              <a:ext uri="{FF2B5EF4-FFF2-40B4-BE49-F238E27FC236}">
                <a16:creationId xmlns:a16="http://schemas.microsoft.com/office/drawing/2014/main" id="{C0F92287-EC89-F9A9-4BB6-3958EA967E24}"/>
              </a:ext>
            </a:extLst>
          </p:cNvPr>
          <p:cNvPicPr>
            <a:picLocks noChangeAspect="1"/>
          </p:cNvPicPr>
          <p:nvPr/>
        </p:nvPicPr>
        <p:blipFill rotWithShape="1">
          <a:blip r:embed="rId3"/>
          <a:srcRect l="30871" r="15273" b="1"/>
          <a:stretch/>
        </p:blipFill>
        <p:spPr>
          <a:xfrm>
            <a:off x="147051" y="238135"/>
            <a:ext cx="4443984" cy="5301586"/>
          </a:xfrm>
          <a:prstGeom prst="rect">
            <a:avLst/>
          </a:prstGeom>
          <a:ln w="57150" cmpd="thinThick">
            <a:solidFill>
              <a:schemeClr val="bg1">
                <a:lumMod val="50000"/>
              </a:schemeClr>
            </a:solidFill>
            <a:miter lim="800000"/>
          </a:ln>
        </p:spPr>
      </p:pic>
      <p:sp>
        <p:nvSpPr>
          <p:cNvPr id="6" name="TextBox 5">
            <a:extLst>
              <a:ext uri="{FF2B5EF4-FFF2-40B4-BE49-F238E27FC236}">
                <a16:creationId xmlns:a16="http://schemas.microsoft.com/office/drawing/2014/main" id="{A306266A-625D-2FB0-B0B5-5C03E75CC4D4}"/>
              </a:ext>
            </a:extLst>
          </p:cNvPr>
          <p:cNvSpPr txBox="1"/>
          <p:nvPr/>
        </p:nvSpPr>
        <p:spPr>
          <a:xfrm>
            <a:off x="5440546" y="1994014"/>
            <a:ext cx="5514391" cy="2031325"/>
          </a:xfrm>
          <a:prstGeom prst="rect">
            <a:avLst/>
          </a:prstGeom>
          <a:noFill/>
        </p:spPr>
        <p:txBody>
          <a:bodyPr wrap="square" rtlCol="0">
            <a:spAutoFit/>
          </a:bodyPr>
          <a:lstStyle/>
          <a:p>
            <a:pPr marL="285750" indent="-285750">
              <a:buFont typeface="Arial" panose="020B0604020202020204" pitchFamily="34" charset="0"/>
              <a:buChar char="•"/>
            </a:pPr>
            <a:r>
              <a:rPr lang="en-GB"/>
              <a:t>In this presentation, we'll talk about the value of HR in a five-star hotel, as well as how it affects retention, productivity, and employee satisfaction. Additionally, by developing and putting into practise efficient policies and procedures, encouraging diversity and inclusion, and ensuring legal compliance, HR can help the business as a whole succeed.</a:t>
            </a:r>
            <a:endParaRPr lang="en-GB" dirty="0"/>
          </a:p>
        </p:txBody>
      </p:sp>
    </p:spTree>
    <p:extLst>
      <p:ext uri="{BB962C8B-B14F-4D97-AF65-F5344CB8AC3E}">
        <p14:creationId xmlns:p14="http://schemas.microsoft.com/office/powerpoint/2010/main" val="2949486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5FCB8-0804-E87F-3FBB-4D606DCC641A}"/>
              </a:ext>
            </a:extLst>
          </p:cNvPr>
          <p:cNvSpPr>
            <a:spLocks noGrp="1"/>
          </p:cNvSpPr>
          <p:nvPr>
            <p:ph type="title"/>
          </p:nvPr>
        </p:nvSpPr>
        <p:spPr>
          <a:xfrm>
            <a:off x="5095469" y="685800"/>
            <a:ext cx="6248806" cy="1151965"/>
          </a:xfrm>
        </p:spPr>
        <p:txBody>
          <a:bodyPr>
            <a:normAutofit/>
          </a:bodyPr>
          <a:lstStyle/>
          <a:p>
            <a:r>
              <a:rPr lang="en-GB" sz="3200" dirty="0"/>
              <a:t>Background of the organisation:</a:t>
            </a:r>
          </a:p>
        </p:txBody>
      </p:sp>
      <p:sp>
        <p:nvSpPr>
          <p:cNvPr id="11" name="Rectangle 10">
            <a:extLst>
              <a:ext uri="{FF2B5EF4-FFF2-40B4-BE49-F238E27FC236}">
                <a16:creationId xmlns:a16="http://schemas.microsoft.com/office/drawing/2014/main" id="{3B4FA06E-48D2-4B97-8B83-EBF8C400A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10108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56796A3-F071-25F0-F992-E9D8215DC0B5}"/>
              </a:ext>
            </a:extLst>
          </p:cNvPr>
          <p:cNvPicPr>
            <a:picLocks noChangeAspect="1"/>
          </p:cNvPicPr>
          <p:nvPr/>
        </p:nvPicPr>
        <p:blipFill rotWithShape="1">
          <a:blip r:embed="rId3"/>
          <a:srcRect t="1265" r="-2" b="-2"/>
          <a:stretch/>
        </p:blipFill>
        <p:spPr>
          <a:xfrm>
            <a:off x="750708" y="689358"/>
            <a:ext cx="3611277" cy="4219634"/>
          </a:xfrm>
          <a:prstGeom prst="rect">
            <a:avLst/>
          </a:prstGeom>
        </p:spPr>
      </p:pic>
      <p:sp>
        <p:nvSpPr>
          <p:cNvPr id="8" name="Content Placeholder 7">
            <a:extLst>
              <a:ext uri="{FF2B5EF4-FFF2-40B4-BE49-F238E27FC236}">
                <a16:creationId xmlns:a16="http://schemas.microsoft.com/office/drawing/2014/main" id="{C5C3E5A1-CB86-E92D-F8A3-6D33BC89FE8E}"/>
              </a:ext>
            </a:extLst>
          </p:cNvPr>
          <p:cNvSpPr>
            <a:spLocks noGrp="1"/>
          </p:cNvSpPr>
          <p:nvPr>
            <p:ph sz="quarter" idx="13"/>
          </p:nvPr>
        </p:nvSpPr>
        <p:spPr>
          <a:xfrm>
            <a:off x="5089193" y="2071048"/>
            <a:ext cx="6602566" cy="2837943"/>
          </a:xfrm>
        </p:spPr>
        <p:txBody>
          <a:bodyPr>
            <a:normAutofit fontScale="85000" lnSpcReduction="10000"/>
          </a:bodyPr>
          <a:lstStyle/>
          <a:p>
            <a:r>
              <a:rPr lang="en-US" dirty="0"/>
              <a:t>The Stafford London, is a famous hotel based in London since 1912.</a:t>
            </a:r>
          </a:p>
          <a:p>
            <a:pPr marL="0" indent="0">
              <a:buNone/>
            </a:pPr>
            <a:endParaRPr lang="en-US" dirty="0"/>
          </a:p>
          <a:p>
            <a:r>
              <a:rPr lang="en-GB" dirty="0"/>
              <a:t>The St. James's Place numbers 16 through 18 were initially constructed as private homes in the 17th century. Number 17 is best known for being owned by Lord and Lady Lyttelton, whose daughter was the </a:t>
            </a:r>
            <a:r>
              <a:rPr lang="en-GB" b="0" i="0" dirty="0">
                <a:solidFill>
                  <a:srgbClr val="636463"/>
                </a:solidFill>
                <a:effectLst/>
                <a:latin typeface="Lato" panose="020F0502020204030203" pitchFamily="34" charset="0"/>
              </a:rPr>
              <a:t> </a:t>
            </a:r>
            <a:r>
              <a:rPr lang="en-GB" b="0" i="0" dirty="0">
                <a:effectLst/>
              </a:rPr>
              <a:t>nanny and lady-in-waiting to Queen Victoria and her children.</a:t>
            </a:r>
            <a:endParaRPr lang="en-GB" dirty="0"/>
          </a:p>
          <a:p>
            <a:pPr marL="0" indent="0">
              <a:buNone/>
            </a:pPr>
            <a:r>
              <a:rPr lang="en-GB" sz="1400" dirty="0">
                <a:latin typeface="Abadi Extra Light" panose="020B0204020104020204" pitchFamily="34" charset="0"/>
              </a:rPr>
              <a:t>                                                                                                       (The Stafford London)</a:t>
            </a:r>
            <a:endParaRPr lang="en-US" sz="1400" dirty="0">
              <a:latin typeface="Abadi Extra Light" panose="020B0204020104020204" pitchFamily="34" charset="0"/>
            </a:endParaRPr>
          </a:p>
        </p:txBody>
      </p:sp>
    </p:spTree>
    <p:extLst>
      <p:ext uri="{BB962C8B-B14F-4D97-AF65-F5344CB8AC3E}">
        <p14:creationId xmlns:p14="http://schemas.microsoft.com/office/powerpoint/2010/main" val="909631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06CD-2E8B-38FC-FC06-A4F0E1115B33}"/>
              </a:ext>
            </a:extLst>
          </p:cNvPr>
          <p:cNvSpPr>
            <a:spLocks noGrp="1"/>
          </p:cNvSpPr>
          <p:nvPr>
            <p:ph type="title"/>
          </p:nvPr>
        </p:nvSpPr>
        <p:spPr>
          <a:xfrm>
            <a:off x="5312802" y="400050"/>
            <a:ext cx="5769881" cy="1151965"/>
          </a:xfrm>
        </p:spPr>
        <p:txBody>
          <a:bodyPr>
            <a:normAutofit/>
          </a:bodyPr>
          <a:lstStyle/>
          <a:p>
            <a:r>
              <a:rPr lang="en-GB" b="1" dirty="0">
                <a:latin typeface="Amasis MT Pro Black" panose="02040A04050005020304" pitchFamily="18" charset="0"/>
              </a:rPr>
              <a:t>KSB of HR</a:t>
            </a:r>
          </a:p>
        </p:txBody>
      </p:sp>
      <p:pic>
        <p:nvPicPr>
          <p:cNvPr id="6" name="Picture 4" descr="Cut-out symbol of transgender">
            <a:extLst>
              <a:ext uri="{FF2B5EF4-FFF2-40B4-BE49-F238E27FC236}">
                <a16:creationId xmlns:a16="http://schemas.microsoft.com/office/drawing/2014/main" id="{38AF526F-C051-1478-3325-0B1B90A5CDDF}"/>
              </a:ext>
            </a:extLst>
          </p:cNvPr>
          <p:cNvPicPr>
            <a:picLocks noChangeAspect="1"/>
          </p:cNvPicPr>
          <p:nvPr/>
        </p:nvPicPr>
        <p:blipFill rotWithShape="1">
          <a:blip r:embed="rId3"/>
          <a:srcRect l="23315" r="20732" b="-1"/>
          <a:stretch/>
        </p:blipFill>
        <p:spPr>
          <a:xfrm>
            <a:off x="156818" y="819150"/>
            <a:ext cx="3614612" cy="4312162"/>
          </a:xfrm>
          <a:prstGeom prst="rect">
            <a:avLst/>
          </a:prstGeom>
          <a:ln w="57150" cmpd="thinThick">
            <a:solidFill>
              <a:schemeClr val="bg1">
                <a:lumMod val="50000"/>
              </a:schemeClr>
            </a:solidFill>
            <a:miter lim="800000"/>
          </a:ln>
        </p:spPr>
      </p:pic>
      <p:sp>
        <p:nvSpPr>
          <p:cNvPr id="3" name="Content Placeholder 2">
            <a:extLst>
              <a:ext uri="{FF2B5EF4-FFF2-40B4-BE49-F238E27FC236}">
                <a16:creationId xmlns:a16="http://schemas.microsoft.com/office/drawing/2014/main" id="{45E3A5D3-C4E2-B458-4D9D-C19523F29D0C}"/>
              </a:ext>
            </a:extLst>
          </p:cNvPr>
          <p:cNvSpPr>
            <a:spLocks noGrp="1"/>
          </p:cNvSpPr>
          <p:nvPr>
            <p:ph idx="1"/>
          </p:nvPr>
        </p:nvSpPr>
        <p:spPr>
          <a:xfrm>
            <a:off x="5306755" y="2142066"/>
            <a:ext cx="5775928" cy="3232519"/>
          </a:xfrm>
          <a:scene3d>
            <a:camera prst="orthographicFront">
              <a:rot lat="0" lon="0" rev="0"/>
            </a:camera>
            <a:lightRig rig="balanced" dir="t">
              <a:rot lat="0" lon="0" rev="8700000"/>
            </a:lightRig>
          </a:scene3d>
        </p:spPr>
        <p:txBody>
          <a:bodyPr>
            <a:normAutofit/>
          </a:bodyPr>
          <a:lstStyle/>
          <a:p>
            <a:endParaRPr lang="en-GB"/>
          </a:p>
          <a:p>
            <a:endParaRPr lang="en-GB"/>
          </a:p>
          <a:p>
            <a:endParaRPr lang="en-GB"/>
          </a:p>
        </p:txBody>
      </p:sp>
      <p:sp>
        <p:nvSpPr>
          <p:cNvPr id="4" name="TextBox 3">
            <a:extLst>
              <a:ext uri="{FF2B5EF4-FFF2-40B4-BE49-F238E27FC236}">
                <a16:creationId xmlns:a16="http://schemas.microsoft.com/office/drawing/2014/main" id="{7E0BF10D-1E2F-8303-025F-99BE9806992B}"/>
              </a:ext>
            </a:extLst>
          </p:cNvPr>
          <p:cNvSpPr txBox="1"/>
          <p:nvPr/>
        </p:nvSpPr>
        <p:spPr>
          <a:xfrm>
            <a:off x="4096139" y="1483415"/>
            <a:ext cx="7570337" cy="2031325"/>
          </a:xfrm>
          <a:prstGeom prst="rect">
            <a:avLst/>
          </a:prstGeom>
          <a:noFill/>
        </p:spPr>
        <p:txBody>
          <a:bodyPr wrap="square" rtlCol="0">
            <a:spAutoFit/>
          </a:bodyPr>
          <a:lstStyle/>
          <a:p>
            <a:r>
              <a:rPr lang="en-GB" dirty="0">
                <a:latin typeface="Comic Sans MS" panose="030F0702030302020204" pitchFamily="66" charset="0"/>
              </a:rPr>
              <a:t>The three main HR tasks in an organisation—recruitment and selection, training and development, and performance management—are referred to as the KSB of HR. Any business must perform these three tasks to guarantee that the right people are in the correct places, that those people are continually honing their talents, and that the organisation as a whole is successful.</a:t>
            </a:r>
          </a:p>
          <a:p>
            <a:r>
              <a:rPr lang="en-GB" dirty="0">
                <a:latin typeface="Comic Sans MS" panose="030F0702030302020204" pitchFamily="66" charset="0"/>
              </a:rPr>
              <a:t>The three main HR tasks in an organisation are:</a:t>
            </a:r>
          </a:p>
        </p:txBody>
      </p:sp>
      <p:sp>
        <p:nvSpPr>
          <p:cNvPr id="7" name="TextBox 6">
            <a:extLst>
              <a:ext uri="{FF2B5EF4-FFF2-40B4-BE49-F238E27FC236}">
                <a16:creationId xmlns:a16="http://schemas.microsoft.com/office/drawing/2014/main" id="{29DD90F6-3269-F237-9A1A-C3435F7236EF}"/>
              </a:ext>
            </a:extLst>
          </p:cNvPr>
          <p:cNvSpPr txBox="1"/>
          <p:nvPr/>
        </p:nvSpPr>
        <p:spPr>
          <a:xfrm>
            <a:off x="4096139" y="3653984"/>
            <a:ext cx="7570337" cy="1754326"/>
          </a:xfrm>
          <a:prstGeom prst="rect">
            <a:avLst/>
          </a:prstGeom>
          <a:noFill/>
        </p:spPr>
        <p:txBody>
          <a:bodyPr wrap="square" rtlCol="0">
            <a:spAutoFit/>
          </a:bodyPr>
          <a:lstStyle/>
          <a:p>
            <a:r>
              <a:rPr lang="en-GB" b="1" dirty="0"/>
              <a:t>1. </a:t>
            </a:r>
            <a:r>
              <a:rPr lang="en-GB" dirty="0"/>
              <a:t>Recruitment and Selection</a:t>
            </a:r>
          </a:p>
          <a:p>
            <a:endParaRPr lang="en-GB" dirty="0"/>
          </a:p>
          <a:p>
            <a:r>
              <a:rPr lang="en-GB" dirty="0"/>
              <a:t>2. Training and Development</a:t>
            </a:r>
          </a:p>
          <a:p>
            <a:endParaRPr lang="en-GB" dirty="0"/>
          </a:p>
          <a:p>
            <a:r>
              <a:rPr lang="en-GB" dirty="0"/>
              <a:t>3. Performance Management</a:t>
            </a:r>
          </a:p>
          <a:p>
            <a:r>
              <a:rPr lang="en-GB" sz="1400" dirty="0">
                <a:latin typeface="Abadi Extra Light" panose="020B0204020104020204" pitchFamily="34" charset="0"/>
              </a:rPr>
              <a:t>                                                                                                                                  (Appendix A)</a:t>
            </a:r>
          </a:p>
        </p:txBody>
      </p:sp>
    </p:spTree>
    <p:extLst>
      <p:ext uri="{BB962C8B-B14F-4D97-AF65-F5344CB8AC3E}">
        <p14:creationId xmlns:p14="http://schemas.microsoft.com/office/powerpoint/2010/main" val="1757723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AC81D-200A-3D4D-B25F-35A46ABED0D2}"/>
              </a:ext>
            </a:extLst>
          </p:cNvPr>
          <p:cNvSpPr>
            <a:spLocks noGrp="1"/>
          </p:cNvSpPr>
          <p:nvPr>
            <p:ph type="title"/>
          </p:nvPr>
        </p:nvSpPr>
        <p:spPr/>
        <p:txBody>
          <a:bodyPr/>
          <a:lstStyle/>
          <a:p>
            <a:r>
              <a:rPr lang="en-GB" dirty="0"/>
              <a:t>Importance of a hr In a hotel</a:t>
            </a:r>
          </a:p>
        </p:txBody>
      </p:sp>
      <p:graphicFrame>
        <p:nvGraphicFramePr>
          <p:cNvPr id="12" name="Content Placeholder 2">
            <a:extLst>
              <a:ext uri="{FF2B5EF4-FFF2-40B4-BE49-F238E27FC236}">
                <a16:creationId xmlns:a16="http://schemas.microsoft.com/office/drawing/2014/main" id="{8F385E76-6DB7-E8F9-6C20-D4D2DF502C1A}"/>
              </a:ext>
            </a:extLst>
          </p:cNvPr>
          <p:cNvGraphicFramePr>
            <a:graphicFrameLocks noGrp="1"/>
          </p:cNvGraphicFramePr>
          <p:nvPr>
            <p:ph sz="quarter" idx="13"/>
            <p:extLst>
              <p:ext uri="{D42A27DB-BD31-4B8C-83A1-F6EECF244321}">
                <p14:modId xmlns:p14="http://schemas.microsoft.com/office/powerpoint/2010/main" val="2393191351"/>
              </p:ext>
            </p:extLst>
          </p:nvPr>
        </p:nvGraphicFramePr>
        <p:xfrm>
          <a:off x="620485" y="1837765"/>
          <a:ext cx="10394707" cy="3311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79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809B23-EC40-425A-B89A-F9CE4F063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solidFill>
              <a:srgbClr val="7F7F7F"/>
            </a:solid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204946-8686-F9F8-F252-78B7334172C1}"/>
              </a:ext>
            </a:extLst>
          </p:cNvPr>
          <p:cNvSpPr>
            <a:spLocks noGrp="1"/>
          </p:cNvSpPr>
          <p:nvPr>
            <p:ph type="title"/>
          </p:nvPr>
        </p:nvSpPr>
        <p:spPr>
          <a:xfrm>
            <a:off x="1286933" y="1061660"/>
            <a:ext cx="9618133" cy="1043108"/>
          </a:xfrm>
        </p:spPr>
        <p:txBody>
          <a:bodyPr>
            <a:normAutofit/>
          </a:bodyPr>
          <a:lstStyle/>
          <a:p>
            <a:pPr algn="ctr"/>
            <a:r>
              <a:rPr lang="en-GB" sz="4800"/>
              <a:t>Importance of Swot for a hr</a:t>
            </a:r>
          </a:p>
        </p:txBody>
      </p:sp>
      <p:sp>
        <p:nvSpPr>
          <p:cNvPr id="3" name="Content Placeholder 2">
            <a:extLst>
              <a:ext uri="{FF2B5EF4-FFF2-40B4-BE49-F238E27FC236}">
                <a16:creationId xmlns:a16="http://schemas.microsoft.com/office/drawing/2014/main" id="{F1E1C081-73CC-FDD7-D453-751B8F48C5B1}"/>
              </a:ext>
            </a:extLst>
          </p:cNvPr>
          <p:cNvSpPr>
            <a:spLocks noGrp="1"/>
          </p:cNvSpPr>
          <p:nvPr>
            <p:ph sz="quarter" idx="13"/>
          </p:nvPr>
        </p:nvSpPr>
        <p:spPr>
          <a:xfrm>
            <a:off x="1286933" y="2226681"/>
            <a:ext cx="9618133" cy="3586290"/>
          </a:xfrm>
        </p:spPr>
        <p:txBody>
          <a:bodyPr>
            <a:normAutofit/>
          </a:bodyPr>
          <a:lstStyle/>
          <a:p>
            <a:r>
              <a:rPr lang="en-GB" sz="1800" dirty="0">
                <a:solidFill>
                  <a:schemeClr val="tx1">
                    <a:lumMod val="85000"/>
                    <a:lumOff val="15000"/>
                  </a:schemeClr>
                </a:solidFill>
              </a:rPr>
              <a:t>SWOT analysis is a useful tool for HR in identifying the internal and external factors that affect the organization's performance.</a:t>
            </a:r>
          </a:p>
          <a:p>
            <a:r>
              <a:rPr lang="en-GB" sz="1800" dirty="0">
                <a:solidFill>
                  <a:schemeClr val="tx1">
                    <a:lumMod val="85000"/>
                    <a:lumOff val="15000"/>
                  </a:schemeClr>
                </a:solidFill>
              </a:rPr>
              <a:t>Here are some additional points on the importance of SWOT analysis for HR:</a:t>
            </a:r>
          </a:p>
          <a:p>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1. Alignment with Business Objectives</a:t>
            </a:r>
          </a:p>
          <a:p>
            <a:pPr marL="0" indent="0">
              <a:buNone/>
            </a:pPr>
            <a:r>
              <a:rPr lang="en-GB" sz="1800" dirty="0">
                <a:solidFill>
                  <a:schemeClr val="tx1">
                    <a:lumMod val="85000"/>
                    <a:lumOff val="15000"/>
                  </a:schemeClr>
                </a:solidFill>
              </a:rPr>
              <a:t>2. Identifying Strengths, weakness, opportunities and threats</a:t>
            </a:r>
          </a:p>
          <a:p>
            <a:pPr marL="0" indent="0">
              <a:buNone/>
            </a:pPr>
            <a:r>
              <a:rPr lang="en-GB" sz="1800" dirty="0">
                <a:solidFill>
                  <a:schemeClr val="tx1">
                    <a:lumMod val="85000"/>
                    <a:lumOff val="15000"/>
                  </a:schemeClr>
                </a:solidFill>
              </a:rPr>
              <a:t>3. Strategic Planning</a:t>
            </a:r>
          </a:p>
        </p:txBody>
      </p:sp>
    </p:spTree>
    <p:extLst>
      <p:ext uri="{BB962C8B-B14F-4D97-AF65-F5344CB8AC3E}">
        <p14:creationId xmlns:p14="http://schemas.microsoft.com/office/powerpoint/2010/main" val="4211270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DD63-E06A-D3B6-CCD2-3B6155BAF710}"/>
              </a:ext>
            </a:extLst>
          </p:cNvPr>
          <p:cNvSpPr>
            <a:spLocks noGrp="1"/>
          </p:cNvSpPr>
          <p:nvPr>
            <p:ph type="title"/>
          </p:nvPr>
        </p:nvSpPr>
        <p:spPr>
          <a:xfrm>
            <a:off x="685801" y="685800"/>
            <a:ext cx="6397155" cy="1151965"/>
          </a:xfrm>
        </p:spPr>
        <p:txBody>
          <a:bodyPr>
            <a:normAutofit/>
          </a:bodyPr>
          <a:lstStyle/>
          <a:p>
            <a:r>
              <a:rPr lang="en-GB" sz="3800">
                <a:latin typeface="Amasis MT Pro Black" panose="02040A04050005020304" pitchFamily="18" charset="0"/>
              </a:rPr>
              <a:t>Benefits of training in the organisation:</a:t>
            </a:r>
          </a:p>
        </p:txBody>
      </p:sp>
      <p:sp>
        <p:nvSpPr>
          <p:cNvPr id="3" name="Content Placeholder 2">
            <a:extLst>
              <a:ext uri="{FF2B5EF4-FFF2-40B4-BE49-F238E27FC236}">
                <a16:creationId xmlns:a16="http://schemas.microsoft.com/office/drawing/2014/main" id="{1008F269-9264-E4CF-462F-3CCF1555D314}"/>
              </a:ext>
            </a:extLst>
          </p:cNvPr>
          <p:cNvSpPr>
            <a:spLocks noGrp="1"/>
          </p:cNvSpPr>
          <p:nvPr>
            <p:ph idx="1"/>
          </p:nvPr>
        </p:nvSpPr>
        <p:spPr>
          <a:xfrm>
            <a:off x="685800" y="2076423"/>
            <a:ext cx="6397157" cy="3288739"/>
          </a:xfrm>
        </p:spPr>
        <p:txBody>
          <a:bodyPr>
            <a:normAutofit/>
          </a:bodyPr>
          <a:lstStyle/>
          <a:p>
            <a:r>
              <a:rPr lang="en-GB" dirty="0"/>
              <a:t>Improved employee performance</a:t>
            </a:r>
          </a:p>
          <a:p>
            <a:r>
              <a:rPr lang="en-GB" dirty="0"/>
              <a:t>Increased job satisfaction and morale</a:t>
            </a:r>
          </a:p>
          <a:p>
            <a:r>
              <a:rPr lang="en-GB" dirty="0"/>
              <a:t>Reduced employee turnover</a:t>
            </a:r>
          </a:p>
          <a:p>
            <a:r>
              <a:rPr lang="en-GB" dirty="0"/>
              <a:t>Cost savings</a:t>
            </a:r>
          </a:p>
          <a:p>
            <a:r>
              <a:rPr lang="en-GB" dirty="0"/>
              <a:t>Improved customer satisfaction</a:t>
            </a:r>
          </a:p>
          <a:p>
            <a:pPr marL="0" indent="0">
              <a:buNone/>
            </a:pPr>
            <a:r>
              <a:rPr lang="en-GB" dirty="0"/>
              <a:t>                                                                                                      </a:t>
            </a:r>
            <a:r>
              <a:rPr lang="en-GB" sz="1200" dirty="0">
                <a:latin typeface="Abadi Extra Light" panose="020B0204020104020204" pitchFamily="34" charset="0"/>
              </a:rPr>
              <a:t>(Intelli Paat)</a:t>
            </a:r>
            <a:endParaRPr lang="en-GB" dirty="0"/>
          </a:p>
        </p:txBody>
      </p:sp>
      <p:pic>
        <p:nvPicPr>
          <p:cNvPr id="5" name="Picture 4" descr="Light bulb on yellow background with sketched light beams and cord">
            <a:extLst>
              <a:ext uri="{FF2B5EF4-FFF2-40B4-BE49-F238E27FC236}">
                <a16:creationId xmlns:a16="http://schemas.microsoft.com/office/drawing/2014/main" id="{C673976E-939D-6786-ED99-0F79BA3B3CA2}"/>
              </a:ext>
            </a:extLst>
          </p:cNvPr>
          <p:cNvPicPr>
            <a:picLocks noChangeAspect="1"/>
          </p:cNvPicPr>
          <p:nvPr/>
        </p:nvPicPr>
        <p:blipFill rotWithShape="1">
          <a:blip r:embed="rId3"/>
          <a:srcRect l="49877" r="5618" b="-1"/>
          <a:stretch/>
        </p:blipFill>
        <p:spPr>
          <a:xfrm>
            <a:off x="7577455" y="139969"/>
            <a:ext cx="3836475" cy="5301586"/>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894090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F0962-D521-28A1-D8D1-C2FA21CDD0DC}"/>
              </a:ext>
            </a:extLst>
          </p:cNvPr>
          <p:cNvSpPr>
            <a:spLocks noGrp="1"/>
          </p:cNvSpPr>
          <p:nvPr>
            <p:ph type="title"/>
          </p:nvPr>
        </p:nvSpPr>
        <p:spPr>
          <a:xfrm>
            <a:off x="6161018" y="457200"/>
            <a:ext cx="5521346" cy="1266265"/>
          </a:xfrm>
        </p:spPr>
        <p:txBody>
          <a:bodyPr>
            <a:normAutofit/>
          </a:bodyPr>
          <a:lstStyle/>
          <a:p>
            <a:r>
              <a:rPr lang="en-GB" sz="4100" dirty="0"/>
              <a:t>New System implementation:</a:t>
            </a:r>
          </a:p>
        </p:txBody>
      </p:sp>
      <p:sp>
        <p:nvSpPr>
          <p:cNvPr id="10" name="Rectangle 9">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ble">
            <a:extLst>
              <a:ext uri="{FF2B5EF4-FFF2-40B4-BE49-F238E27FC236}">
                <a16:creationId xmlns:a16="http://schemas.microsoft.com/office/drawing/2014/main" id="{F105B1FA-606C-240C-10E8-269970D194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0823" y="689358"/>
            <a:ext cx="4219634" cy="4219634"/>
          </a:xfrm>
          <a:prstGeom prst="rect">
            <a:avLst/>
          </a:prstGeom>
        </p:spPr>
      </p:pic>
      <p:sp>
        <p:nvSpPr>
          <p:cNvPr id="3" name="Content Placeholder 2">
            <a:extLst>
              <a:ext uri="{FF2B5EF4-FFF2-40B4-BE49-F238E27FC236}">
                <a16:creationId xmlns:a16="http://schemas.microsoft.com/office/drawing/2014/main" id="{65E7116A-6719-0A20-FAD9-DFCE17292940}"/>
              </a:ext>
            </a:extLst>
          </p:cNvPr>
          <p:cNvSpPr>
            <a:spLocks noGrp="1"/>
          </p:cNvSpPr>
          <p:nvPr>
            <p:ph sz="quarter" idx="13"/>
          </p:nvPr>
        </p:nvSpPr>
        <p:spPr>
          <a:xfrm>
            <a:off x="6551610" y="2071048"/>
            <a:ext cx="4531072" cy="3072290"/>
          </a:xfrm>
        </p:spPr>
        <p:txBody>
          <a:bodyPr anchor="t">
            <a:normAutofit/>
          </a:bodyPr>
          <a:lstStyle/>
          <a:p>
            <a:r>
              <a:rPr lang="en-GB" dirty="0"/>
              <a:t>a  excel Table that indicates if each employee has reached their target that day.</a:t>
            </a:r>
          </a:p>
          <a:p>
            <a:pPr marL="0" indent="0">
              <a:buNone/>
            </a:pPr>
            <a:endParaRPr lang="en-GB" dirty="0"/>
          </a:p>
          <a:p>
            <a:r>
              <a:rPr lang="en-GB" dirty="0"/>
              <a:t>Offering multiple benefits for the employee of the week.</a:t>
            </a:r>
          </a:p>
          <a:p>
            <a:endParaRPr lang="en-GB" dirty="0"/>
          </a:p>
        </p:txBody>
      </p:sp>
    </p:spTree>
    <p:extLst>
      <p:ext uri="{BB962C8B-B14F-4D97-AF65-F5344CB8AC3E}">
        <p14:creationId xmlns:p14="http://schemas.microsoft.com/office/powerpoint/2010/main" val="4141804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736651D-5E6F-7863-2E1E-72514D01338A}"/>
              </a:ext>
            </a:extLst>
          </p:cNvPr>
          <p:cNvSpPr>
            <a:spLocks noGrp="1"/>
          </p:cNvSpPr>
          <p:nvPr>
            <p:ph type="title"/>
          </p:nvPr>
        </p:nvSpPr>
        <p:spPr>
          <a:xfrm>
            <a:off x="1286933" y="1061660"/>
            <a:ext cx="9618133" cy="1043108"/>
          </a:xfrm>
        </p:spPr>
        <p:txBody>
          <a:bodyPr>
            <a:normAutofit/>
          </a:bodyPr>
          <a:lstStyle/>
          <a:p>
            <a:pPr algn="ctr"/>
            <a:r>
              <a:rPr lang="en-GB" sz="4800"/>
              <a:t>Conclusion:</a:t>
            </a:r>
          </a:p>
        </p:txBody>
      </p:sp>
      <p:sp>
        <p:nvSpPr>
          <p:cNvPr id="3" name="Content Placeholder 2">
            <a:extLst>
              <a:ext uri="{FF2B5EF4-FFF2-40B4-BE49-F238E27FC236}">
                <a16:creationId xmlns:a16="http://schemas.microsoft.com/office/drawing/2014/main" id="{F2D3039B-45EA-AFFF-A0EC-87B24FB247DC}"/>
              </a:ext>
            </a:extLst>
          </p:cNvPr>
          <p:cNvSpPr>
            <a:spLocks noGrp="1"/>
          </p:cNvSpPr>
          <p:nvPr>
            <p:ph sz="quarter" idx="13"/>
          </p:nvPr>
        </p:nvSpPr>
        <p:spPr>
          <a:xfrm>
            <a:off x="1286933" y="2226681"/>
            <a:ext cx="9618133" cy="3586290"/>
          </a:xfrm>
        </p:spPr>
        <p:txBody>
          <a:bodyPr>
            <a:normAutofit/>
          </a:bodyPr>
          <a:lstStyle/>
          <a:p>
            <a:r>
              <a:rPr lang="en-GB" sz="1800">
                <a:solidFill>
                  <a:schemeClr val="tx1">
                    <a:lumMod val="85000"/>
                    <a:lumOff val="15000"/>
                  </a:schemeClr>
                </a:solidFill>
              </a:rPr>
              <a:t>In conclusion, training is essential for the success of a 5-star hotel. It helps improve employee performance, enhance organizational performance, create a positive work environment, ensure legal compliance, and reduce costs. Investing in training programs can give a 5-star hotel a competitive advantage and help it retain top talent and provide exceptional customer service</a:t>
            </a:r>
          </a:p>
        </p:txBody>
      </p:sp>
    </p:spTree>
    <p:extLst>
      <p:ext uri="{BB962C8B-B14F-4D97-AF65-F5344CB8AC3E}">
        <p14:creationId xmlns:p14="http://schemas.microsoft.com/office/powerpoint/2010/main" val="283682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E3B92-3785-9A01-920F-6432933E299E}"/>
              </a:ext>
            </a:extLst>
          </p:cNvPr>
          <p:cNvSpPr>
            <a:spLocks noGrp="1"/>
          </p:cNvSpPr>
          <p:nvPr>
            <p:ph type="title"/>
          </p:nvPr>
        </p:nvSpPr>
        <p:spPr>
          <a:xfrm>
            <a:off x="4708586" y="685800"/>
            <a:ext cx="6374097" cy="1151965"/>
          </a:xfrm>
        </p:spPr>
        <p:txBody>
          <a:bodyPr>
            <a:normAutofit/>
          </a:bodyPr>
          <a:lstStyle/>
          <a:p>
            <a:r>
              <a:rPr lang="en-GB" dirty="0">
                <a:latin typeface="Amasis MT Pro Black" panose="02040A04050005020304" pitchFamily="18" charset="0"/>
              </a:rPr>
              <a:t>REFERENCE:</a:t>
            </a:r>
          </a:p>
        </p:txBody>
      </p:sp>
      <p:pic>
        <p:nvPicPr>
          <p:cNvPr id="5" name="Picture 4" descr="Magnifying glass on clear background">
            <a:extLst>
              <a:ext uri="{FF2B5EF4-FFF2-40B4-BE49-F238E27FC236}">
                <a16:creationId xmlns:a16="http://schemas.microsoft.com/office/drawing/2014/main" id="{4177602A-4D45-2D50-C55B-6F6133DFA5EC}"/>
              </a:ext>
            </a:extLst>
          </p:cNvPr>
          <p:cNvPicPr>
            <a:picLocks noChangeAspect="1"/>
          </p:cNvPicPr>
          <p:nvPr/>
        </p:nvPicPr>
        <p:blipFill rotWithShape="1">
          <a:blip r:embed="rId3"/>
          <a:srcRect l="38962" r="12683" b="-1"/>
          <a:stretch/>
        </p:blipFill>
        <p:spPr>
          <a:xfrm>
            <a:off x="404226" y="10"/>
            <a:ext cx="3840480" cy="5301586"/>
          </a:xfrm>
          <a:prstGeom prst="rect">
            <a:avLst/>
          </a:prstGeom>
          <a:ln w="57150" cmpd="thinThick">
            <a:solidFill>
              <a:schemeClr val="bg1">
                <a:lumMod val="50000"/>
              </a:schemeClr>
            </a:solidFill>
            <a:miter lim="800000"/>
          </a:ln>
        </p:spPr>
      </p:pic>
      <p:sp>
        <p:nvSpPr>
          <p:cNvPr id="3" name="Content Placeholder 2">
            <a:extLst>
              <a:ext uri="{FF2B5EF4-FFF2-40B4-BE49-F238E27FC236}">
                <a16:creationId xmlns:a16="http://schemas.microsoft.com/office/drawing/2014/main" id="{2FF36035-153F-6617-1E6F-EB31D3F91169}"/>
              </a:ext>
            </a:extLst>
          </p:cNvPr>
          <p:cNvSpPr>
            <a:spLocks noGrp="1"/>
          </p:cNvSpPr>
          <p:nvPr>
            <p:ph idx="1"/>
          </p:nvPr>
        </p:nvSpPr>
        <p:spPr>
          <a:xfrm>
            <a:off x="4701906" y="2142066"/>
            <a:ext cx="6380777" cy="3232519"/>
          </a:xfrm>
        </p:spPr>
        <p:txBody>
          <a:bodyPr>
            <a:normAutofit fontScale="92500"/>
          </a:bodyPr>
          <a:lstStyle/>
          <a:p>
            <a:r>
              <a:rPr lang="en-GB" sz="1200" dirty="0"/>
              <a:t>Gray, K., (2019), “What are Knowledge, Skills and Behaviours (KSBs)?”, accessed at 22/03/2023, available at: </a:t>
            </a:r>
            <a:r>
              <a:rPr lang="en-GB" sz="1200" dirty="0">
                <a:hlinkClick r:id="rId4"/>
              </a:rPr>
              <a:t>https://brooksandkirk.co.uk/assessor/knowledge-skills-behaviours-ksbs/</a:t>
            </a:r>
            <a:r>
              <a:rPr lang="en-GB" sz="1200" dirty="0"/>
              <a:t>.  </a:t>
            </a:r>
          </a:p>
          <a:p>
            <a:r>
              <a:rPr lang="en-GB" sz="1200" dirty="0"/>
              <a:t>Intelli Paat, (2023), “Importance of Training and Development - 10 Benefits Explained”, accessed at 22/03/2023, available at: </a:t>
            </a:r>
            <a:r>
              <a:rPr lang="en-GB" sz="1200" dirty="0">
                <a:hlinkClick r:id="rId5"/>
              </a:rPr>
              <a:t>https://intellipaat.com/blog/importance-and-benefits-of-training-and-development/#:~:text=10%20Benefits%20of%20Training%20and%20Development%20in%20an,...%208%20Lowered%20Turnover%20Rate%20...%20More%20items</a:t>
            </a:r>
            <a:r>
              <a:rPr lang="en-GB" sz="1200" dirty="0"/>
              <a:t>. </a:t>
            </a:r>
          </a:p>
          <a:p>
            <a:r>
              <a:rPr lang="en-GB" sz="1200" dirty="0"/>
              <a:t>Kenton, W., (2022), “SWOT Analysis: How To With Table and Example”, accessed at: 23/03/2023, available at: </a:t>
            </a:r>
            <a:r>
              <a:rPr lang="en-GB" sz="1200" dirty="0">
                <a:hlinkClick r:id="rId6"/>
              </a:rPr>
              <a:t>https://www.investopedia.com/terms/s/swot.asp</a:t>
            </a:r>
            <a:r>
              <a:rPr lang="en-GB" sz="1200" dirty="0"/>
              <a:t>. </a:t>
            </a:r>
          </a:p>
          <a:p>
            <a:r>
              <a:rPr lang="en-GB" sz="1200" dirty="0"/>
              <a:t>Half, r., (2022), “How to conduct a skills audit with your employees”, accessed: 23/03/2023, accessed at: </a:t>
            </a:r>
            <a:r>
              <a:rPr lang="en-GB" sz="1200" dirty="0">
                <a:hlinkClick r:id="rId7"/>
              </a:rPr>
              <a:t>https://www.roberthalf.co.uk/advice/human-resource-management/how-conduct-skills-audit-your-employees</a:t>
            </a:r>
            <a:endParaRPr lang="en-GB" sz="1200" dirty="0"/>
          </a:p>
          <a:p>
            <a:r>
              <a:rPr lang="en-GB" sz="1200" dirty="0"/>
              <a:t>The Stafford London, (2019), “history”, accessed at 22/03/2023, available at: </a:t>
            </a:r>
            <a:r>
              <a:rPr lang="en-GB" sz="1200" dirty="0">
                <a:hlinkClick r:id="rId8"/>
              </a:rPr>
              <a:t>https://thestaffordlondon.com/about-us/history/</a:t>
            </a:r>
            <a:r>
              <a:rPr lang="en-GB" sz="1200" dirty="0"/>
              <a:t>. </a:t>
            </a:r>
          </a:p>
          <a:p>
            <a:endParaRPr lang="en-GB" sz="1200" dirty="0"/>
          </a:p>
          <a:p>
            <a:endParaRPr lang="en-GB" sz="1200" dirty="0"/>
          </a:p>
        </p:txBody>
      </p:sp>
    </p:spTree>
    <p:extLst>
      <p:ext uri="{BB962C8B-B14F-4D97-AF65-F5344CB8AC3E}">
        <p14:creationId xmlns:p14="http://schemas.microsoft.com/office/powerpoint/2010/main" val="2709281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EB9FA3F-CAB0-4533-9364-224CEC6FF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22546-0929-BF0E-A119-9E7CEE7B2F96}"/>
              </a:ext>
            </a:extLst>
          </p:cNvPr>
          <p:cNvSpPr>
            <a:spLocks noGrp="1"/>
          </p:cNvSpPr>
          <p:nvPr>
            <p:ph type="ctrTitle"/>
          </p:nvPr>
        </p:nvSpPr>
        <p:spPr>
          <a:xfrm>
            <a:off x="982934" y="2229083"/>
            <a:ext cx="10805790" cy="1270279"/>
          </a:xfrm>
        </p:spPr>
        <p:txBody>
          <a:bodyPr>
            <a:normAutofit/>
          </a:bodyPr>
          <a:lstStyle/>
          <a:p>
            <a:pPr algn="ctr"/>
            <a:r>
              <a:rPr lang="en-GB" sz="6600" dirty="0"/>
              <a:t>Appendix</a:t>
            </a:r>
          </a:p>
        </p:txBody>
      </p:sp>
      <p:sp>
        <p:nvSpPr>
          <p:cNvPr id="14" name="5-Point Star 31">
            <a:extLst>
              <a:ext uri="{FF2B5EF4-FFF2-40B4-BE49-F238E27FC236}">
                <a16:creationId xmlns:a16="http://schemas.microsoft.com/office/drawing/2014/main" id="{42B0C1BF-5CB1-40DA-9A22-5452B5469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3408" y="6388943"/>
            <a:ext cx="373049" cy="373049"/>
          </a:xfrm>
          <a:prstGeom prst="star5">
            <a:avLst>
              <a:gd name="adj" fmla="val 26693"/>
              <a:gd name="hf" fmla="val 105146"/>
              <a:gd name="vf" fmla="val 110557"/>
            </a:avLst>
          </a:prstGeom>
          <a:solidFill>
            <a:schemeClr val="tx1">
              <a:lumMod val="65000"/>
              <a:lumOff val="35000"/>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86133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E63EC411-C859-43A8-F1EB-ABFDF2D2136D}"/>
              </a:ext>
            </a:extLst>
          </p:cNvPr>
          <p:cNvGraphicFramePr>
            <a:graphicFrameLocks noChangeAspect="1"/>
          </p:cNvGraphicFramePr>
          <p:nvPr>
            <p:extLst>
              <p:ext uri="{D42A27DB-BD31-4B8C-83A1-F6EECF244321}">
                <p14:modId xmlns:p14="http://schemas.microsoft.com/office/powerpoint/2010/main" val="2544077234"/>
              </p:ext>
            </p:extLst>
          </p:nvPr>
        </p:nvGraphicFramePr>
        <p:xfrm>
          <a:off x="2666352" y="130628"/>
          <a:ext cx="9266594" cy="5518733"/>
        </p:xfrm>
        <a:graphic>
          <a:graphicData uri="http://schemas.openxmlformats.org/presentationml/2006/ole">
            <mc:AlternateContent xmlns:mc="http://schemas.openxmlformats.org/markup-compatibility/2006">
              <mc:Choice xmlns:v="urn:schemas-microsoft-com:vml" Requires="v">
                <p:oleObj name="Document" r:id="rId2" imgW="9520182" imgH="9254998" progId="Word.Document.12">
                  <p:embed/>
                </p:oleObj>
              </mc:Choice>
              <mc:Fallback>
                <p:oleObj name="Document" r:id="rId2" imgW="9520182" imgH="9254998" progId="Word.Document.12">
                  <p:embed/>
                  <p:pic>
                    <p:nvPicPr>
                      <p:cNvPr id="4" name="Object 3">
                        <a:extLst>
                          <a:ext uri="{FF2B5EF4-FFF2-40B4-BE49-F238E27FC236}">
                            <a16:creationId xmlns:a16="http://schemas.microsoft.com/office/drawing/2014/main" id="{E63EC411-C859-43A8-F1EB-ABFDF2D2136D}"/>
                          </a:ext>
                        </a:extLst>
                      </p:cNvPr>
                      <p:cNvPicPr/>
                      <p:nvPr/>
                    </p:nvPicPr>
                    <p:blipFill>
                      <a:blip r:embed="rId3"/>
                      <a:stretch>
                        <a:fillRect/>
                      </a:stretch>
                    </p:blipFill>
                    <p:spPr>
                      <a:xfrm>
                        <a:off x="2666352" y="130628"/>
                        <a:ext cx="9266594" cy="5518733"/>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8BAE0BEA-0892-3E5A-053F-CF1D276CF15D}"/>
              </a:ext>
            </a:extLst>
          </p:cNvPr>
          <p:cNvSpPr txBox="1"/>
          <p:nvPr/>
        </p:nvSpPr>
        <p:spPr>
          <a:xfrm>
            <a:off x="9236399" y="4851919"/>
            <a:ext cx="307911" cy="276999"/>
          </a:xfrm>
          <a:prstGeom prst="rect">
            <a:avLst/>
          </a:prstGeom>
          <a:noFill/>
        </p:spPr>
        <p:txBody>
          <a:bodyPr wrap="square" rtlCol="0">
            <a:spAutoFit/>
          </a:bodyPr>
          <a:lstStyle/>
          <a:p>
            <a:r>
              <a:rPr lang="en-GB" sz="1200" dirty="0">
                <a:solidFill>
                  <a:schemeClr val="bg1"/>
                </a:solidFill>
                <a:latin typeface="Abadi Extra Light" panose="020B0204020104020204" pitchFamily="34" charset="0"/>
              </a:rPr>
              <a:t>X</a:t>
            </a:r>
          </a:p>
        </p:txBody>
      </p:sp>
      <p:sp>
        <p:nvSpPr>
          <p:cNvPr id="6" name="TextBox 5">
            <a:extLst>
              <a:ext uri="{FF2B5EF4-FFF2-40B4-BE49-F238E27FC236}">
                <a16:creationId xmlns:a16="http://schemas.microsoft.com/office/drawing/2014/main" id="{85CEB16D-3F88-B36B-4BA9-61BC89DE1188}"/>
              </a:ext>
            </a:extLst>
          </p:cNvPr>
          <p:cNvSpPr txBox="1"/>
          <p:nvPr/>
        </p:nvSpPr>
        <p:spPr>
          <a:xfrm>
            <a:off x="205273" y="335902"/>
            <a:ext cx="2369976" cy="584775"/>
          </a:xfrm>
          <a:prstGeom prst="rect">
            <a:avLst/>
          </a:prstGeom>
          <a:noFill/>
        </p:spPr>
        <p:txBody>
          <a:bodyPr wrap="square" rtlCol="0">
            <a:spAutoFit/>
          </a:bodyPr>
          <a:lstStyle/>
          <a:p>
            <a:r>
              <a:rPr lang="en-GB" sz="3200" dirty="0">
                <a:solidFill>
                  <a:schemeClr val="bg1"/>
                </a:solidFill>
              </a:rPr>
              <a:t>Skills Audit:</a:t>
            </a:r>
          </a:p>
        </p:txBody>
      </p:sp>
    </p:spTree>
    <p:extLst>
      <p:ext uri="{BB962C8B-B14F-4D97-AF65-F5344CB8AC3E}">
        <p14:creationId xmlns:p14="http://schemas.microsoft.com/office/powerpoint/2010/main" val="7201442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89050-55D3-1A9E-C409-210F1576E1CA}"/>
              </a:ext>
            </a:extLst>
          </p:cNvPr>
          <p:cNvSpPr>
            <a:spLocks noGrp="1"/>
          </p:cNvSpPr>
          <p:nvPr>
            <p:ph type="title"/>
          </p:nvPr>
        </p:nvSpPr>
        <p:spPr>
          <a:xfrm>
            <a:off x="195943" y="-46653"/>
            <a:ext cx="8846691" cy="1432289"/>
          </a:xfrm>
        </p:spPr>
        <p:txBody>
          <a:bodyPr>
            <a:normAutofit/>
          </a:bodyPr>
          <a:lstStyle/>
          <a:p>
            <a:r>
              <a:rPr lang="en-GB" sz="3100" dirty="0">
                <a:latin typeface="Amasis MT Pro Black" panose="02040A04050005020304" pitchFamily="18" charset="0"/>
              </a:rPr>
              <a:t>SWOT:</a:t>
            </a:r>
            <a:br>
              <a:rPr lang="en-GB" sz="3100" dirty="0">
                <a:latin typeface="Amasis MT Pro Black" panose="02040A04050005020304" pitchFamily="18" charset="0"/>
              </a:rPr>
            </a:br>
            <a:endParaRPr lang="en-GB" sz="3100" dirty="0">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97358184-6F29-A82F-30D7-4F582B6EB8B5}"/>
              </a:ext>
            </a:extLst>
          </p:cNvPr>
          <p:cNvSpPr>
            <a:spLocks noGrp="1"/>
          </p:cNvSpPr>
          <p:nvPr>
            <p:ph idx="1"/>
          </p:nvPr>
        </p:nvSpPr>
        <p:spPr>
          <a:xfrm>
            <a:off x="4090507" y="2866447"/>
            <a:ext cx="7454077" cy="3589785"/>
          </a:xfrm>
        </p:spPr>
        <p:txBody>
          <a:bodyPr>
            <a:normAutofit/>
          </a:bodyPr>
          <a:lstStyle/>
          <a:p>
            <a:endParaRPr lang="en-GB" sz="2000" dirty="0"/>
          </a:p>
          <a:p>
            <a:endParaRPr lang="en-GB" sz="2000" dirty="0"/>
          </a:p>
          <a:p>
            <a:pPr marL="0" indent="0">
              <a:buNone/>
            </a:pPr>
            <a:endParaRPr lang="en-GB" sz="2000" dirty="0"/>
          </a:p>
        </p:txBody>
      </p:sp>
      <p:graphicFrame>
        <p:nvGraphicFramePr>
          <p:cNvPr id="4" name="Table 3">
            <a:extLst>
              <a:ext uri="{FF2B5EF4-FFF2-40B4-BE49-F238E27FC236}">
                <a16:creationId xmlns:a16="http://schemas.microsoft.com/office/drawing/2014/main" id="{70FED2E7-6F39-BB32-FEE2-ACC50BB7BF71}"/>
              </a:ext>
            </a:extLst>
          </p:cNvPr>
          <p:cNvGraphicFramePr>
            <a:graphicFrameLocks noGrp="1"/>
          </p:cNvGraphicFramePr>
          <p:nvPr>
            <p:extLst>
              <p:ext uri="{D42A27DB-BD31-4B8C-83A1-F6EECF244321}">
                <p14:modId xmlns:p14="http://schemas.microsoft.com/office/powerpoint/2010/main" val="936495536"/>
              </p:ext>
            </p:extLst>
          </p:nvPr>
        </p:nvGraphicFramePr>
        <p:xfrm>
          <a:off x="905070" y="912860"/>
          <a:ext cx="10021077" cy="4937630"/>
        </p:xfrm>
        <a:graphic>
          <a:graphicData uri="http://schemas.openxmlformats.org/drawingml/2006/table">
            <a:tbl>
              <a:tblPr firstRow="1" firstCol="1" bandRow="1"/>
              <a:tblGrid>
                <a:gridCol w="4887527">
                  <a:extLst>
                    <a:ext uri="{9D8B030D-6E8A-4147-A177-3AD203B41FA5}">
                      <a16:colId xmlns:a16="http://schemas.microsoft.com/office/drawing/2014/main" val="4074814937"/>
                    </a:ext>
                  </a:extLst>
                </a:gridCol>
                <a:gridCol w="5133550">
                  <a:extLst>
                    <a:ext uri="{9D8B030D-6E8A-4147-A177-3AD203B41FA5}">
                      <a16:colId xmlns:a16="http://schemas.microsoft.com/office/drawing/2014/main" val="4238100348"/>
                    </a:ext>
                  </a:extLst>
                </a:gridCol>
              </a:tblGrid>
              <a:tr h="162241">
                <a:tc>
                  <a:txBody>
                    <a:bodyPr/>
                    <a:lstStyle/>
                    <a:p>
                      <a:pPr marL="15240" marR="307975" indent="-6350" algn="l">
                        <a:lnSpc>
                          <a:spcPct val="107000"/>
                        </a:lnSpc>
                        <a:spcAft>
                          <a:spcPts val="485"/>
                        </a:spcAft>
                      </a:pPr>
                      <a:r>
                        <a:rPr lang="en-GB" sz="14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0861A2"/>
                      </a:solidFill>
                      <a:prstDash val="solid"/>
                      <a:round/>
                      <a:headEnd type="none" w="med" len="med"/>
                      <a:tailEnd type="none" w="med" len="med"/>
                    </a:lnT>
                    <a:lnB>
                      <a:noFill/>
                    </a:lnB>
                    <a:solidFill>
                      <a:srgbClr val="0861A2"/>
                    </a:solidFill>
                  </a:tcPr>
                </a:tc>
                <a:tc>
                  <a:txBody>
                    <a:bodyPr/>
                    <a:lstStyle/>
                    <a:p>
                      <a:pPr marL="25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0861A2"/>
                      </a:solidFill>
                      <a:prstDash val="solid"/>
                      <a:round/>
                      <a:headEnd type="none" w="med" len="med"/>
                      <a:tailEnd type="none" w="med" len="med"/>
                    </a:lnT>
                    <a:lnB>
                      <a:noFill/>
                    </a:lnB>
                    <a:solidFill>
                      <a:srgbClr val="0861A2"/>
                    </a:solidFill>
                  </a:tcPr>
                </a:tc>
                <a:extLst>
                  <a:ext uri="{0D108BD9-81ED-4DB2-BD59-A6C34878D82A}">
                    <a16:rowId xmlns:a16="http://schemas.microsoft.com/office/drawing/2014/main" val="2641416407"/>
                  </a:ext>
                </a:extLst>
              </a:tr>
              <a:tr h="1508984">
                <a:tc>
                  <a:txBody>
                    <a:bodyPr/>
                    <a:lstStyle/>
                    <a:p>
                      <a:pPr marL="15240" marR="307975" indent="-6350" algn="l">
                        <a:lnSpc>
                          <a:spcPct val="107000"/>
                        </a:lnSpc>
                        <a:spcAft>
                          <a:spcPts val="485"/>
                        </a:spcAft>
                      </a:pPr>
                      <a:r>
                        <a:rPr lang="en-GB" sz="14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Strengths:</a:t>
                      </a:r>
                    </a:p>
                    <a:p>
                      <a:pPr marL="294640" marR="307975" indent="-285750" algn="l">
                        <a:lnSpc>
                          <a:spcPct val="107000"/>
                        </a:lnSpc>
                        <a:spcAft>
                          <a:spcPts val="485"/>
                        </a:spcAft>
                        <a:buFont typeface="Arial" panose="020B0604020202020204" pitchFamily="34" charset="0"/>
                        <a:buChar char="•"/>
                      </a:pPr>
                      <a:r>
                        <a:rPr lang="en-GB" sz="1400" b="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Experience in recruiting and retaining top talent.</a:t>
                      </a:r>
                    </a:p>
                    <a:p>
                      <a:pPr marL="294640" marR="307975" indent="-285750" algn="l">
                        <a:lnSpc>
                          <a:spcPct val="107000"/>
                        </a:lnSpc>
                        <a:spcAft>
                          <a:spcPts val="485"/>
                        </a:spcAft>
                        <a:buFont typeface="Arial" panose="020B0604020202020204" pitchFamily="34" charset="0"/>
                        <a:buChar char="•"/>
                      </a:pPr>
                      <a:r>
                        <a:rPr lang="en-GB" sz="1400" b="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Excellent communication and interpersonal skills.</a:t>
                      </a:r>
                    </a:p>
                    <a:p>
                      <a:pPr marL="294640" marR="307975" indent="-285750" algn="l">
                        <a:lnSpc>
                          <a:spcPct val="107000"/>
                        </a:lnSpc>
                        <a:spcAft>
                          <a:spcPts val="485"/>
                        </a:spcAft>
                        <a:buFont typeface="Arial" panose="020B0604020202020204" pitchFamily="34" charset="0"/>
                        <a:buChar char="•"/>
                      </a:pPr>
                      <a:r>
                        <a:rPr lang="en-GB" sz="1400" b="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Familiarity with the hotel industry and its unique HR needs.</a:t>
                      </a:r>
                    </a:p>
                    <a:p>
                      <a:pPr marL="294640" marR="307975" indent="-285750" algn="l">
                        <a:lnSpc>
                          <a:spcPct val="107000"/>
                        </a:lnSpc>
                        <a:spcAft>
                          <a:spcPts val="485"/>
                        </a:spcAft>
                        <a:buFont typeface="Arial" panose="020B0604020202020204" pitchFamily="34" charset="0"/>
                        <a:buChar char="•"/>
                      </a:pPr>
                      <a:r>
                        <a:rPr lang="en-GB" sz="1400" b="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Ability to manage multiple tasks and priorities.</a:t>
                      </a:r>
                      <a:endParaRPr lang="en-GB" sz="1400" b="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endParaRP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tc>
                  <a:txBody>
                    <a:bodyPr/>
                    <a:lstStyle/>
                    <a:p>
                      <a:pPr marL="4445" marR="307975" indent="-6350" algn="l">
                        <a:lnSpc>
                          <a:spcPct val="107000"/>
                        </a:lnSpc>
                        <a:spcAft>
                          <a:spcPts val="485"/>
                        </a:spcAft>
                      </a:pPr>
                      <a:r>
                        <a:rPr lang="en-GB" sz="14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Weaknesses:</a:t>
                      </a:r>
                      <a:r>
                        <a:rPr lang="en-GB" sz="14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r>
                        <a:rPr lang="en-GB" sz="1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Need for improvement in developing and implementing training programs.</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Limited experience in managing employee relations issues.</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Lack of familiarity with the latest HR technologies.</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extLst>
                  <a:ext uri="{0D108BD9-81ED-4DB2-BD59-A6C34878D82A}">
                    <a16:rowId xmlns:a16="http://schemas.microsoft.com/office/drawing/2014/main" val="2803811148"/>
                  </a:ext>
                </a:extLst>
              </a:tr>
              <a:tr h="54415">
                <a:tc>
                  <a:txBody>
                    <a:bodyPr/>
                    <a:lstStyle/>
                    <a:p>
                      <a:pPr marL="152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76200" cap="flat" cmpd="sng" algn="ctr">
                      <a:solidFill>
                        <a:srgbClr val="F2F2F2"/>
                      </a:solidFill>
                      <a:prstDash val="solid"/>
                      <a:round/>
                      <a:headEnd type="none" w="med" len="med"/>
                      <a:tailEnd type="none" w="med" len="med"/>
                    </a:lnB>
                    <a:solidFill>
                      <a:srgbClr val="0861A2"/>
                    </a:solidFill>
                  </a:tcPr>
                </a:tc>
                <a:tc>
                  <a:txBody>
                    <a:bodyPr/>
                    <a:lstStyle/>
                    <a:p>
                      <a:pPr marL="25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76200" cap="flat" cmpd="sng" algn="ctr">
                      <a:solidFill>
                        <a:srgbClr val="F2F2F2"/>
                      </a:solidFill>
                      <a:prstDash val="solid"/>
                      <a:round/>
                      <a:headEnd type="none" w="med" len="med"/>
                      <a:tailEnd type="none" w="med" len="med"/>
                    </a:lnB>
                    <a:solidFill>
                      <a:srgbClr val="0861A2"/>
                    </a:solidFill>
                  </a:tcPr>
                </a:tc>
                <a:extLst>
                  <a:ext uri="{0D108BD9-81ED-4DB2-BD59-A6C34878D82A}">
                    <a16:rowId xmlns:a16="http://schemas.microsoft.com/office/drawing/2014/main" val="1691256640"/>
                  </a:ext>
                </a:extLst>
              </a:tr>
              <a:tr h="52341">
                <a:tc>
                  <a:txBody>
                    <a:bodyPr/>
                    <a:lstStyle/>
                    <a:p>
                      <a:pPr marL="15240" marR="307975" indent="-6350" algn="l">
                        <a:lnSpc>
                          <a:spcPct val="107000"/>
                        </a:lnSpc>
                        <a:spcAft>
                          <a:spcPts val="800"/>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a:noFill/>
                    </a:lnR>
                    <a:lnT w="76200" cap="flat" cmpd="sng" algn="ctr">
                      <a:solidFill>
                        <a:srgbClr val="F2F2F2"/>
                      </a:solidFill>
                      <a:prstDash val="solid"/>
                      <a:round/>
                      <a:headEnd type="none" w="med" len="med"/>
                      <a:tailEnd type="none" w="med" len="med"/>
                    </a:lnT>
                    <a:lnB w="28575" cap="flat" cmpd="sng" algn="ctr">
                      <a:solidFill>
                        <a:srgbClr val="F2F2F2"/>
                      </a:solidFill>
                      <a:prstDash val="solid"/>
                      <a:round/>
                      <a:headEnd type="none" w="med" len="med"/>
                      <a:tailEnd type="none" w="med" len="med"/>
                    </a:lnB>
                  </a:tcPr>
                </a:tc>
                <a:tc>
                  <a:txBody>
                    <a:bodyPr/>
                    <a:lstStyle/>
                    <a:p>
                      <a:pPr marL="15240" marR="307975" indent="-6350" algn="l">
                        <a:lnSpc>
                          <a:spcPct val="107000"/>
                        </a:lnSpc>
                        <a:spcAft>
                          <a:spcPts val="800"/>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a:noFill/>
                    </a:lnL>
                    <a:lnR w="12700" cap="flat" cmpd="sng" algn="ctr">
                      <a:solidFill>
                        <a:srgbClr val="FFFFFF"/>
                      </a:solidFill>
                      <a:prstDash val="solid"/>
                      <a:round/>
                      <a:headEnd type="none" w="med" len="med"/>
                      <a:tailEnd type="none" w="med" len="med"/>
                    </a:lnR>
                    <a:lnT w="76200" cap="flat" cmpd="sng" algn="ctr">
                      <a:solidFill>
                        <a:srgbClr val="F2F2F2"/>
                      </a:solidFill>
                      <a:prstDash val="solid"/>
                      <a:round/>
                      <a:headEnd type="none" w="med" len="med"/>
                      <a:tailEnd type="none" w="med" len="med"/>
                    </a:lnT>
                    <a:lnB w="28575" cap="flat" cmpd="sng" algn="ctr">
                      <a:solidFill>
                        <a:srgbClr val="F2F2F2"/>
                      </a:solidFill>
                      <a:prstDash val="solid"/>
                      <a:round/>
                      <a:headEnd type="none" w="med" len="med"/>
                      <a:tailEnd type="none" w="med" len="med"/>
                    </a:lnB>
                  </a:tcPr>
                </a:tc>
                <a:extLst>
                  <a:ext uri="{0D108BD9-81ED-4DB2-BD59-A6C34878D82A}">
                    <a16:rowId xmlns:a16="http://schemas.microsoft.com/office/drawing/2014/main" val="1370365499"/>
                  </a:ext>
                </a:extLst>
              </a:tr>
              <a:tr h="506189">
                <a:tc>
                  <a:txBody>
                    <a:bodyPr/>
                    <a:lstStyle/>
                    <a:p>
                      <a:pPr marL="15240" marR="307975" indent="-6350" algn="l">
                        <a:lnSpc>
                          <a:spcPct val="107000"/>
                        </a:lnSpc>
                        <a:spcAft>
                          <a:spcPts val="1010"/>
                        </a:spcAft>
                      </a:pPr>
                      <a:endPar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marL="4445" marR="307975" indent="-6350" algn="l">
                        <a:lnSpc>
                          <a:spcPct val="107000"/>
                        </a:lnSpc>
                        <a:spcAft>
                          <a:spcPts val="485"/>
                        </a:spcAft>
                      </a:pPr>
                      <a:r>
                        <a:rPr lang="en-GB" sz="5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2941306951"/>
                  </a:ext>
                </a:extLst>
              </a:tr>
              <a:tr h="52341">
                <a:tc>
                  <a:txBody>
                    <a:bodyPr/>
                    <a:lstStyle/>
                    <a:p>
                      <a:pPr marL="152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28575" cap="flat" cmpd="sng" algn="ctr">
                      <a:solidFill>
                        <a:srgbClr val="0861A2"/>
                      </a:solidFill>
                      <a:prstDash val="solid"/>
                      <a:round/>
                      <a:headEnd type="none" w="med" len="med"/>
                      <a:tailEnd type="none" w="med" len="med"/>
                    </a:lnB>
                    <a:solidFill>
                      <a:srgbClr val="F2F2F2"/>
                    </a:solidFill>
                  </a:tcPr>
                </a:tc>
                <a:tc>
                  <a:txBody>
                    <a:bodyPr/>
                    <a:lstStyle/>
                    <a:p>
                      <a:pPr marL="25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28575" cap="flat" cmpd="sng" algn="ctr">
                      <a:solidFill>
                        <a:srgbClr val="0861A2"/>
                      </a:solidFill>
                      <a:prstDash val="solid"/>
                      <a:round/>
                      <a:headEnd type="none" w="med" len="med"/>
                      <a:tailEnd type="none" w="med" len="med"/>
                    </a:lnB>
                    <a:solidFill>
                      <a:srgbClr val="F2F2F2"/>
                    </a:solidFill>
                  </a:tcPr>
                </a:tc>
                <a:extLst>
                  <a:ext uri="{0D108BD9-81ED-4DB2-BD59-A6C34878D82A}">
                    <a16:rowId xmlns:a16="http://schemas.microsoft.com/office/drawing/2014/main" val="851096060"/>
                  </a:ext>
                </a:extLst>
              </a:tr>
              <a:tr h="162241">
                <a:tc>
                  <a:txBody>
                    <a:bodyPr/>
                    <a:lstStyle/>
                    <a:p>
                      <a:pPr marL="15240" marR="307975" indent="-6350" algn="l">
                        <a:lnSpc>
                          <a:spcPct val="107000"/>
                        </a:lnSpc>
                        <a:spcAft>
                          <a:spcPts val="485"/>
                        </a:spcAft>
                      </a:pPr>
                      <a:r>
                        <a:rPr lang="en-GB" sz="1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0861A2"/>
                      </a:solidFill>
                      <a:prstDash val="solid"/>
                      <a:round/>
                      <a:headEnd type="none" w="med" len="med"/>
                      <a:tailEnd type="none" w="med" len="med"/>
                    </a:lnT>
                    <a:lnB>
                      <a:noFill/>
                    </a:lnB>
                    <a:solidFill>
                      <a:srgbClr val="0861A2"/>
                    </a:solidFill>
                  </a:tcPr>
                </a:tc>
                <a:tc>
                  <a:txBody>
                    <a:bodyPr/>
                    <a:lstStyle/>
                    <a:p>
                      <a:pPr marL="25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0861A2"/>
                      </a:solidFill>
                      <a:prstDash val="solid"/>
                      <a:round/>
                      <a:headEnd type="none" w="med" len="med"/>
                      <a:tailEnd type="none" w="med" len="med"/>
                    </a:lnT>
                    <a:lnB>
                      <a:noFill/>
                    </a:lnB>
                    <a:solidFill>
                      <a:srgbClr val="0861A2"/>
                    </a:solidFill>
                  </a:tcPr>
                </a:tc>
                <a:extLst>
                  <a:ext uri="{0D108BD9-81ED-4DB2-BD59-A6C34878D82A}">
                    <a16:rowId xmlns:a16="http://schemas.microsoft.com/office/drawing/2014/main" val="25728801"/>
                  </a:ext>
                </a:extLst>
              </a:tr>
              <a:tr h="1508984">
                <a:tc>
                  <a:txBody>
                    <a:bodyPr/>
                    <a:lstStyle/>
                    <a:p>
                      <a:pPr marL="15240" marR="307975" indent="-6350" algn="l">
                        <a:lnSpc>
                          <a:spcPct val="107000"/>
                        </a:lnSpc>
                        <a:spcAft>
                          <a:spcPts val="485"/>
                        </a:spcAft>
                      </a:pPr>
                      <a:r>
                        <a:rPr lang="en-GB" sz="14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Opportunities</a:t>
                      </a:r>
                      <a:r>
                        <a:rPr lang="en-GB" sz="1400" b="1" dirty="0">
                          <a:solidFill>
                            <a:schemeClr val="bg1"/>
                          </a:solidFill>
                          <a:effectLst/>
                          <a:latin typeface="Cambria" panose="02040503050406030204" pitchFamily="18" charset="0"/>
                          <a:ea typeface="Cambria" panose="02040503050406030204" pitchFamily="18" charset="0"/>
                          <a:cs typeface="Cambria" panose="02040503050406030204" pitchFamily="18" charset="0"/>
                        </a:rPr>
                        <a:t>:</a:t>
                      </a:r>
                    </a:p>
                    <a:p>
                      <a:pPr marL="294640"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Opportunities to partner with universities and hospitality programs to attract top talent.</a:t>
                      </a:r>
                    </a:p>
                    <a:p>
                      <a:pPr marL="294640"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Opportunity to develop a robust onboarding program for new hires.</a:t>
                      </a:r>
                    </a:p>
                    <a:p>
                      <a:pPr marL="294640"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Opportunities to use HR analytics to measure and improve employee performance.</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tc>
                  <a:txBody>
                    <a:bodyPr/>
                    <a:lstStyle/>
                    <a:p>
                      <a:pPr marL="4445" marR="307975" indent="-6350" algn="l">
                        <a:lnSpc>
                          <a:spcPct val="107000"/>
                        </a:lnSpc>
                        <a:spcAft>
                          <a:spcPts val="485"/>
                        </a:spcAft>
                      </a:pPr>
                      <a:r>
                        <a:rPr lang="en-GB" sz="14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Threats:</a:t>
                      </a:r>
                      <a:r>
                        <a:rPr lang="en-GB" sz="14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r>
                        <a:rPr lang="en-GB" sz="1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Competition from other 5-star hotels for top talent.</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High turnover rates in the hospitality industry.</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Increasingly complex employment laws and regulations.</a:t>
                      </a:r>
                    </a:p>
                    <a:p>
                      <a:pPr marL="283845" marR="307975" indent="-285750" algn="l">
                        <a:lnSpc>
                          <a:spcPct val="107000"/>
                        </a:lnSpc>
                        <a:spcAft>
                          <a:spcPts val="485"/>
                        </a:spcAft>
                        <a:buFont typeface="Arial" panose="020B0604020202020204" pitchFamily="34" charset="0"/>
                        <a:buChar char="•"/>
                      </a:pPr>
                      <a:r>
                        <a:rPr lang="en-GB" sz="14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Economic uncertainty and fluctuations affecting the hospitality industry.</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extLst>
                  <a:ext uri="{0D108BD9-81ED-4DB2-BD59-A6C34878D82A}">
                    <a16:rowId xmlns:a16="http://schemas.microsoft.com/office/drawing/2014/main" val="1730185064"/>
                  </a:ext>
                </a:extLst>
              </a:tr>
              <a:tr h="52341">
                <a:tc>
                  <a:txBody>
                    <a:bodyPr/>
                    <a:lstStyle/>
                    <a:p>
                      <a:pPr marL="15240" marR="307975" indent="-6350" algn="l">
                        <a:lnSpc>
                          <a:spcPct val="107000"/>
                        </a:lnSpc>
                        <a:spcAft>
                          <a:spcPts val="485"/>
                        </a:spcAft>
                      </a:pP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28575" cap="flat" cmpd="sng" algn="ctr">
                      <a:solidFill>
                        <a:srgbClr val="F2F2F2"/>
                      </a:solidFill>
                      <a:prstDash val="solid"/>
                      <a:round/>
                      <a:headEnd type="none" w="med" len="med"/>
                      <a:tailEnd type="none" w="med" len="med"/>
                    </a:lnB>
                    <a:solidFill>
                      <a:srgbClr val="0861A2"/>
                    </a:solidFill>
                  </a:tcPr>
                </a:tc>
                <a:tc>
                  <a:txBody>
                    <a:bodyPr/>
                    <a:lstStyle/>
                    <a:p>
                      <a:pPr marL="2540" marR="307975" indent="-6350" algn="l">
                        <a:lnSpc>
                          <a:spcPct val="107000"/>
                        </a:lnSpc>
                        <a:spcAft>
                          <a:spcPts val="485"/>
                        </a:spcAft>
                      </a:pPr>
                      <a:r>
                        <a:rPr lang="en-GB" sz="4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28575" cap="flat" cmpd="sng" algn="ctr">
                      <a:solidFill>
                        <a:srgbClr val="F2F2F2"/>
                      </a:solidFill>
                      <a:prstDash val="solid"/>
                      <a:round/>
                      <a:headEnd type="none" w="med" len="med"/>
                      <a:tailEnd type="none" w="med" len="med"/>
                    </a:lnB>
                    <a:solidFill>
                      <a:srgbClr val="0861A2"/>
                    </a:solidFill>
                  </a:tcPr>
                </a:tc>
                <a:extLst>
                  <a:ext uri="{0D108BD9-81ED-4DB2-BD59-A6C34878D82A}">
                    <a16:rowId xmlns:a16="http://schemas.microsoft.com/office/drawing/2014/main" val="1830099233"/>
                  </a:ext>
                </a:extLst>
              </a:tr>
              <a:tr h="214883">
                <a:tc>
                  <a:txBody>
                    <a:bodyPr/>
                    <a:lstStyle/>
                    <a:p>
                      <a:pPr marL="15240" marR="307975" indent="-6350" algn="l">
                        <a:lnSpc>
                          <a:spcPct val="107000"/>
                        </a:lnSpc>
                        <a:spcAft>
                          <a:spcPts val="1010"/>
                        </a:spcAft>
                      </a:pPr>
                      <a:r>
                        <a:rPr lang="en-GB" sz="5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p>
                      <a:pPr marL="15240" marR="307975" indent="-6350" algn="l">
                        <a:lnSpc>
                          <a:spcPct val="107000"/>
                        </a:lnSpc>
                        <a:spcAft>
                          <a:spcPts val="485"/>
                        </a:spcAft>
                      </a:pPr>
                      <a:r>
                        <a:rPr lang="en-GB" sz="5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marL="4445" marR="307975" indent="-6350" algn="l">
                        <a:lnSpc>
                          <a:spcPct val="107000"/>
                        </a:lnSpc>
                        <a:spcAft>
                          <a:spcPts val="1010"/>
                        </a:spcAft>
                      </a:pPr>
                      <a:r>
                        <a:rPr lang="en-GB" sz="5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p>
                      <a:pPr marL="4445" marR="307975" indent="-6350" algn="l">
                        <a:lnSpc>
                          <a:spcPct val="107000"/>
                        </a:lnSpc>
                        <a:spcAft>
                          <a:spcPts val="485"/>
                        </a:spcAft>
                      </a:pPr>
                      <a:r>
                        <a:rPr lang="en-GB" sz="5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55979" marR="22544" marT="6839" marB="4559">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28575"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2048960531"/>
                  </a:ext>
                </a:extLst>
              </a:tr>
            </a:tbl>
          </a:graphicData>
        </a:graphic>
      </p:graphicFrame>
    </p:spTree>
    <p:extLst>
      <p:ext uri="{BB962C8B-B14F-4D97-AF65-F5344CB8AC3E}">
        <p14:creationId xmlns:p14="http://schemas.microsoft.com/office/powerpoint/2010/main" val="298464571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340</TotalTime>
  <Words>900</Words>
  <Application>Microsoft Office PowerPoint</Application>
  <PresentationFormat>Widescreen</PresentationFormat>
  <Paragraphs>104</Paragraphs>
  <Slides>14</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3" baseType="lpstr">
      <vt:lpstr>Abadi Extra Light</vt:lpstr>
      <vt:lpstr>Amasis MT Pro Black</vt:lpstr>
      <vt:lpstr>Arial</vt:lpstr>
      <vt:lpstr>Cambria</vt:lpstr>
      <vt:lpstr>Comic Sans MS</vt:lpstr>
      <vt:lpstr>Impact</vt:lpstr>
      <vt:lpstr>Lato</vt:lpstr>
      <vt:lpstr>Main Event</vt:lpstr>
      <vt:lpstr>Document</vt:lpstr>
      <vt:lpstr>Developing Relationships and Workplace Achievements                                               {BMSW 5102-A1}</vt:lpstr>
      <vt:lpstr>PowerPoint Presentation</vt:lpstr>
      <vt:lpstr>Introduction:</vt:lpstr>
      <vt:lpstr>Background of the organisation:</vt:lpstr>
      <vt:lpstr>KSB of HR</vt:lpstr>
      <vt:lpstr>Importance of a hr In a hotel</vt:lpstr>
      <vt:lpstr>Importance of Swot for a hr</vt:lpstr>
      <vt:lpstr>Benefits of training in the organisation:</vt:lpstr>
      <vt:lpstr>New System implementation:</vt:lpstr>
      <vt:lpstr>Conclusion:</vt:lpstr>
      <vt:lpstr>REFERENCE:</vt:lpstr>
      <vt:lpstr>Appendix</vt:lpstr>
      <vt:lpstr>PowerPoint Presentation</vt:lpstr>
      <vt:lpstr>SWOT: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Leonard Hondor</dc:creator>
  <cp:lastModifiedBy>Sorin Rece (2113995)</cp:lastModifiedBy>
  <cp:revision>6</cp:revision>
  <dcterms:created xsi:type="dcterms:W3CDTF">2023-03-03T17:26:03Z</dcterms:created>
  <dcterms:modified xsi:type="dcterms:W3CDTF">2023-03-26T10:53:20Z</dcterms:modified>
</cp:coreProperties>
</file>