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sldIdLst>
    <p:sldId id="256" r:id="rId2"/>
    <p:sldId id="327" r:id="rId3"/>
    <p:sldId id="268" r:id="rId4"/>
    <p:sldId id="269" r:id="rId5"/>
    <p:sldId id="276" r:id="rId6"/>
    <p:sldId id="278" r:id="rId7"/>
    <p:sldId id="279" r:id="rId8"/>
    <p:sldId id="280" r:id="rId9"/>
    <p:sldId id="281" r:id="rId10"/>
    <p:sldId id="282" r:id="rId11"/>
    <p:sldId id="277" r:id="rId12"/>
    <p:sldId id="308" r:id="rId13"/>
    <p:sldId id="309" r:id="rId14"/>
    <p:sldId id="310" r:id="rId15"/>
    <p:sldId id="311" r:id="rId16"/>
    <p:sldId id="334" r:id="rId17"/>
    <p:sldId id="335" r:id="rId18"/>
    <p:sldId id="324" r:id="rId19"/>
    <p:sldId id="328" r:id="rId20"/>
    <p:sldId id="337" r:id="rId21"/>
    <p:sldId id="338" r:id="rId22"/>
    <p:sldId id="331" r:id="rId23"/>
    <p:sldId id="329" r:id="rId24"/>
    <p:sldId id="330" r:id="rId25"/>
    <p:sldId id="332" r:id="rId26"/>
    <p:sldId id="333" r:id="rId27"/>
    <p:sldId id="313" r:id="rId28"/>
    <p:sldId id="314" r:id="rId29"/>
    <p:sldId id="315" r:id="rId30"/>
    <p:sldId id="316" r:id="rId31"/>
    <p:sldId id="317" r:id="rId32"/>
    <p:sldId id="318" r:id="rId33"/>
    <p:sldId id="319" r:id="rId34"/>
    <p:sldId id="336" r:id="rId35"/>
    <p:sldId id="320" r:id="rId36"/>
    <p:sldId id="321" r:id="rId37"/>
    <p:sldId id="322" r:id="rId38"/>
    <p:sldId id="323" r:id="rId39"/>
    <p:sldId id="325" r:id="rId40"/>
    <p:sldId id="257" r:id="rId41"/>
    <p:sldId id="258" r:id="rId42"/>
    <p:sldId id="259" r:id="rId43"/>
    <p:sldId id="260" r:id="rId44"/>
    <p:sldId id="261" r:id="rId45"/>
    <p:sldId id="262" r:id="rId46"/>
    <p:sldId id="263" r:id="rId47"/>
    <p:sldId id="264" r:id="rId48"/>
    <p:sldId id="265" r:id="rId49"/>
    <p:sldId id="266" r:id="rId50"/>
    <p:sldId id="267" r:id="rId51"/>
    <p:sldId id="312" r:id="rId5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A913B6-00E1-4275-A617-5C06D213DB50}" v="950" dt="2021-03-15T10:45:42.260"/>
    <p1510:client id="{4237B3E3-713E-4980-EC9C-CEC86F86B099}" v="214" dt="2021-03-15T12:55:23.5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6" d="100"/>
          <a:sy n="66" d="100"/>
        </p:scale>
        <p:origin x="480"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5/10/relationships/revisionInfo" Target="revisionInfo.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1/17/2022</a:t>
            </a:fld>
            <a:endParaRPr lang="en-US" dirty="0"/>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32749296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1/17/2022</a:t>
            </a:fld>
            <a:endParaRPr lang="en-US"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8206141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1/17/2022</a:t>
            </a:fld>
            <a:endParaRPr lang="en-US" dirty="0"/>
          </a:p>
        </p:txBody>
      </p:sp>
    </p:spTree>
    <p:extLst>
      <p:ext uri="{BB962C8B-B14F-4D97-AF65-F5344CB8AC3E}">
        <p14:creationId xmlns:p14="http://schemas.microsoft.com/office/powerpoint/2010/main" val="4391378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1/17/2022</a:t>
            </a:fld>
            <a:endParaRPr lang="en-US" dirty="0"/>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451704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1/17/2022</a:t>
            </a:fld>
            <a:endParaRPr lang="en-US" dirty="0"/>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756243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1/17/2022</a:t>
            </a:fld>
            <a:endParaRPr lang="en-US" dirty="0"/>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2173920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1/17/2022</a:t>
            </a:fld>
            <a:endParaRPr lang="en-US" dirty="0"/>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700996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1/17/2022</a:t>
            </a:fld>
            <a:endParaRPr lang="en-US" dirty="0"/>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1881014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1/17/2022</a:t>
            </a:fld>
            <a:endParaRPr lang="en-US" dirty="0"/>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8808989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1/17/2022</a:t>
            </a:fld>
            <a:endParaRPr lang="en-US" dirty="0"/>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6240132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1/17/2022</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48080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1/17/2022</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41492694"/>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39" r:id="rId5"/>
    <p:sldLayoutId id="2147483744" r:id="rId6"/>
    <p:sldLayoutId id="2147483740" r:id="rId7"/>
    <p:sldLayoutId id="2147483741" r:id="rId8"/>
    <p:sldLayoutId id="2147483742" r:id="rId9"/>
    <p:sldLayoutId id="2147483743" r:id="rId10"/>
    <p:sldLayoutId id="2147483745"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www.advance-he.ac.uk/knowledge-hub/small-development-projects-2011-lancaster-university-leadership-practice-student-0"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hyperlink" Target="https://www.uwtsd.ac.uk/media/uwtsd-website/content-assets/documents/student-experience/UWTSD-Student-Code-of-conduct-2021.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8">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2" name="Picture 3">
            <a:extLst>
              <a:ext uri="{FF2B5EF4-FFF2-40B4-BE49-F238E27FC236}">
                <a16:creationId xmlns:a16="http://schemas.microsoft.com/office/drawing/2014/main" id="{D5D03536-1B48-4BB6-B7C9-5ACDE047458C}"/>
              </a:ext>
            </a:extLst>
          </p:cNvPr>
          <p:cNvPicPr>
            <a:picLocks noChangeAspect="1"/>
          </p:cNvPicPr>
          <p:nvPr/>
        </p:nvPicPr>
        <p:blipFill rotWithShape="1">
          <a:blip r:embed="rId2"/>
          <a:srcRect l="9162" r="16120" b="-1"/>
          <a:stretch/>
        </p:blipFill>
        <p:spPr>
          <a:xfrm>
            <a:off x="4487333" y="10"/>
            <a:ext cx="7704667" cy="6877868"/>
          </a:xfrm>
          <a:custGeom>
            <a:avLst/>
            <a:gdLst/>
            <a:ahLst/>
            <a:cxnLst/>
            <a:rect l="l" t="t" r="r" b="b"/>
            <a:pathLst>
              <a:path w="7704667" h="6877878">
                <a:moveTo>
                  <a:pt x="0" y="0"/>
                </a:moveTo>
                <a:lnTo>
                  <a:pt x="7704667" y="0"/>
                </a:lnTo>
                <a:lnTo>
                  <a:pt x="7704667" y="6877878"/>
                </a:lnTo>
                <a:lnTo>
                  <a:pt x="0" y="6877878"/>
                </a:lnTo>
                <a:lnTo>
                  <a:pt x="0" y="6867939"/>
                </a:lnTo>
                <a:lnTo>
                  <a:pt x="146217" y="6867939"/>
                </a:lnTo>
                <a:lnTo>
                  <a:pt x="252811" y="6795007"/>
                </a:lnTo>
                <a:cubicBezTo>
                  <a:pt x="428996" y="6667346"/>
                  <a:pt x="601946" y="6529451"/>
                  <a:pt x="776494" y="6388681"/>
                </a:cubicBezTo>
                <a:cubicBezTo>
                  <a:pt x="1734992" y="5615677"/>
                  <a:pt x="2676361" y="4981124"/>
                  <a:pt x="2676361" y="3631852"/>
                </a:cubicBezTo>
                <a:cubicBezTo>
                  <a:pt x="2676361" y="2101350"/>
                  <a:pt x="2094814" y="761014"/>
                  <a:pt x="1053668" y="20384"/>
                </a:cubicBezTo>
                <a:lnTo>
                  <a:pt x="1038069" y="9939"/>
                </a:lnTo>
                <a:lnTo>
                  <a:pt x="0" y="9939"/>
                </a:lnTo>
                <a:close/>
              </a:path>
            </a:pathLst>
          </a:custGeom>
        </p:spPr>
      </p:pic>
      <p:sp>
        <p:nvSpPr>
          <p:cNvPr id="14" name="Freeform: Shape 10">
            <a:extLst>
              <a:ext uri="{FF2B5EF4-FFF2-40B4-BE49-F238E27FC236}">
                <a16:creationId xmlns:a16="http://schemas.microsoft.com/office/drawing/2014/main" id="{DCD36D47-40B7-494B-B249-3CBA333DE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6" name="Freeform: Shape 12">
            <a:extLst>
              <a:ext uri="{FF2B5EF4-FFF2-40B4-BE49-F238E27FC236}">
                <a16:creationId xmlns:a16="http://schemas.microsoft.com/office/drawing/2014/main" id="{03AD0D1C-F8BA-4CD1-BC4D-BE1823F3EB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283242" cy="6858000"/>
          </a:xfrm>
          <a:custGeom>
            <a:avLst/>
            <a:gdLst>
              <a:gd name="connsiteX0" fmla="*/ 0 w 7163694"/>
              <a:gd name="connsiteY0" fmla="*/ 0 h 6858000"/>
              <a:gd name="connsiteX1" fmla="*/ 5525402 w 7163694"/>
              <a:gd name="connsiteY1" fmla="*/ 0 h 6858000"/>
              <a:gd name="connsiteX2" fmla="*/ 5541001 w 7163694"/>
              <a:gd name="connsiteY2" fmla="*/ 10445 h 6858000"/>
              <a:gd name="connsiteX3" fmla="*/ 7163694 w 7163694"/>
              <a:gd name="connsiteY3" fmla="*/ 3621913 h 6858000"/>
              <a:gd name="connsiteX4" fmla="*/ 5263827 w 7163694"/>
              <a:gd name="connsiteY4" fmla="*/ 6378742 h 6858000"/>
              <a:gd name="connsiteX5" fmla="*/ 4740144 w 7163694"/>
              <a:gd name="connsiteY5" fmla="*/ 6785068 h 6858000"/>
              <a:gd name="connsiteX6" fmla="*/ 4633550 w 7163694"/>
              <a:gd name="connsiteY6" fmla="*/ 6858000 h 6858000"/>
              <a:gd name="connsiteX7" fmla="*/ 0 w 716369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63694" h="6858000">
                <a:moveTo>
                  <a:pt x="0" y="0"/>
                </a:moveTo>
                <a:lnTo>
                  <a:pt x="5525402" y="0"/>
                </a:lnTo>
                <a:lnTo>
                  <a:pt x="5541001" y="10445"/>
                </a:lnTo>
                <a:cubicBezTo>
                  <a:pt x="6582147" y="751075"/>
                  <a:pt x="7163694" y="2091411"/>
                  <a:pt x="7163694" y="3621913"/>
                </a:cubicBezTo>
                <a:cubicBezTo>
                  <a:pt x="7163694" y="4971185"/>
                  <a:pt x="6222325" y="5605738"/>
                  <a:pt x="5263827" y="6378742"/>
                </a:cubicBezTo>
                <a:cubicBezTo>
                  <a:pt x="5089279" y="6519512"/>
                  <a:pt x="4916329" y="6657407"/>
                  <a:pt x="4740144" y="6785068"/>
                </a:cubicBezTo>
                <a:lnTo>
                  <a:pt x="4633550"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FBA7E51E-7B6A-4A79-8F84-47C845C7A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9836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p:cNvSpPr>
            <a:spLocks noGrp="1"/>
          </p:cNvSpPr>
          <p:nvPr>
            <p:ph type="ctrTitle"/>
          </p:nvPr>
        </p:nvSpPr>
        <p:spPr>
          <a:xfrm>
            <a:off x="1180531" y="1346268"/>
            <a:ext cx="5274860" cy="3066706"/>
          </a:xfrm>
        </p:spPr>
        <p:txBody>
          <a:bodyPr anchor="b">
            <a:normAutofit/>
          </a:bodyPr>
          <a:lstStyle/>
          <a:p>
            <a:pPr>
              <a:lnSpc>
                <a:spcPct val="110000"/>
              </a:lnSpc>
            </a:pPr>
            <a:r>
              <a:rPr lang="en-GB" sz="3300">
                <a:cs typeface="Calibri Light"/>
              </a:rPr>
              <a:t>Behaviour Management and Supporting Learner Engagement</a:t>
            </a:r>
            <a:endParaRPr lang="en-GB" sz="3300"/>
          </a:p>
        </p:txBody>
      </p:sp>
      <p:sp>
        <p:nvSpPr>
          <p:cNvPr id="3" name="Subtitle 2"/>
          <p:cNvSpPr>
            <a:spLocks noGrp="1"/>
          </p:cNvSpPr>
          <p:nvPr>
            <p:ph type="subTitle" idx="1"/>
          </p:nvPr>
        </p:nvSpPr>
        <p:spPr>
          <a:xfrm>
            <a:off x="1201212" y="4412974"/>
            <a:ext cx="4162357" cy="1576188"/>
          </a:xfrm>
        </p:spPr>
        <p:txBody>
          <a:bodyPr vert="horz" lIns="91440" tIns="45720" rIns="91440" bIns="45720" rtlCol="0" anchor="t">
            <a:normAutofit/>
          </a:bodyPr>
          <a:lstStyle/>
          <a:p>
            <a:r>
              <a:rPr lang="en-GB" dirty="0">
                <a:cs typeface="Calibri"/>
              </a:rPr>
              <a:t>Behaviour Management in Practice </a:t>
            </a:r>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8AE5-5F72-43B3-BB50-4335BEEDA979}"/>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5776B5EC-A66B-44DD-A115-789D89155627}"/>
              </a:ext>
            </a:extLst>
          </p:cNvPr>
          <p:cNvSpPr>
            <a:spLocks noGrp="1"/>
          </p:cNvSpPr>
          <p:nvPr>
            <p:ph idx="1"/>
          </p:nvPr>
        </p:nvSpPr>
        <p:spPr/>
        <p:txBody>
          <a:bodyPr/>
          <a:lstStyle/>
          <a:p>
            <a:pPr marL="285750" indent="-285750">
              <a:buFont typeface="Arial" panose="020B0604020202020204" pitchFamily="34" charset="0"/>
              <a:buChar char="•"/>
            </a:pPr>
            <a:r>
              <a:rPr lang="en-GB" dirty="0"/>
              <a:t>N</a:t>
            </a:r>
            <a:r>
              <a:rPr lang="en-GB"/>
              <a:t>ame</a:t>
            </a:r>
            <a:endParaRPr lang="en-GB" dirty="0"/>
          </a:p>
          <a:p>
            <a:pPr marL="285750" indent="-285750">
              <a:buFont typeface="Arial" panose="020B0604020202020204" pitchFamily="34" charset="0"/>
              <a:buChar char="•"/>
            </a:pPr>
            <a:r>
              <a:rPr lang="en-GB" dirty="0"/>
              <a:t>What you are enjoying most about the PCET</a:t>
            </a:r>
          </a:p>
          <a:p>
            <a:pPr marL="285750" indent="-285750">
              <a:buFont typeface="Arial" panose="020B0604020202020204" pitchFamily="34" charset="0"/>
              <a:buChar char="•"/>
            </a:pPr>
            <a:r>
              <a:rPr lang="en-GB" dirty="0"/>
              <a:t>What you want to do after it</a:t>
            </a:r>
          </a:p>
        </p:txBody>
      </p:sp>
    </p:spTree>
    <p:extLst>
      <p:ext uri="{BB962C8B-B14F-4D97-AF65-F5344CB8AC3E}">
        <p14:creationId xmlns:p14="http://schemas.microsoft.com/office/powerpoint/2010/main" val="21834137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5" name="Picture 14" descr="A group of multi coloured wooden stick figures">
            <a:extLst>
              <a:ext uri="{FF2B5EF4-FFF2-40B4-BE49-F238E27FC236}">
                <a16:creationId xmlns:a16="http://schemas.microsoft.com/office/drawing/2014/main" id="{33C90804-F0CA-4D3D-8BC7-A277245D044A}"/>
              </a:ext>
            </a:extLst>
          </p:cNvPr>
          <p:cNvPicPr>
            <a:picLocks noChangeAspect="1"/>
          </p:cNvPicPr>
          <p:nvPr/>
        </p:nvPicPr>
        <p:blipFill rotWithShape="1">
          <a:blip r:embed="rId2"/>
          <a:srcRect t="564" r="1" b="1"/>
          <a:stretch/>
        </p:blipFill>
        <p:spPr>
          <a:xfrm>
            <a:off x="20" y="10"/>
            <a:ext cx="9947062" cy="6857990"/>
          </a:xfrm>
          <a:prstGeom prst="rect">
            <a:avLst/>
          </a:prstGeom>
        </p:spPr>
      </p:pic>
      <p:sp>
        <p:nvSpPr>
          <p:cNvPr id="21" name="Freeform: Shape 2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23" name="Freeform: Shape 22">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4C2F6DA0-5D8D-430F-BB3B-51022925CC3C}"/>
              </a:ext>
            </a:extLst>
          </p:cNvPr>
          <p:cNvSpPr>
            <a:spLocks noGrp="1"/>
          </p:cNvSpPr>
          <p:nvPr>
            <p:ph type="title"/>
          </p:nvPr>
        </p:nvSpPr>
        <p:spPr>
          <a:xfrm>
            <a:off x="8395970" y="124846"/>
            <a:ext cx="3895781" cy="1483996"/>
          </a:xfrm>
        </p:spPr>
        <p:txBody>
          <a:bodyPr anchor="b">
            <a:normAutofit/>
          </a:bodyPr>
          <a:lstStyle/>
          <a:p>
            <a:r>
              <a:rPr lang="en-GB" dirty="0">
                <a:ea typeface="Meiryo"/>
              </a:rPr>
              <a:t>Reflective Task</a:t>
            </a:r>
          </a:p>
        </p:txBody>
      </p:sp>
      <p:sp>
        <p:nvSpPr>
          <p:cNvPr id="3" name="Content Placeholder 2">
            <a:extLst>
              <a:ext uri="{FF2B5EF4-FFF2-40B4-BE49-F238E27FC236}">
                <a16:creationId xmlns:a16="http://schemas.microsoft.com/office/drawing/2014/main" id="{8C38C626-CF02-4C84-A2B4-C68281F98582}"/>
              </a:ext>
            </a:extLst>
          </p:cNvPr>
          <p:cNvSpPr>
            <a:spLocks noGrp="1"/>
          </p:cNvSpPr>
          <p:nvPr>
            <p:ph idx="1"/>
          </p:nvPr>
        </p:nvSpPr>
        <p:spPr>
          <a:xfrm>
            <a:off x="8395969" y="1878840"/>
            <a:ext cx="3633747" cy="4116125"/>
          </a:xfrm>
        </p:spPr>
        <p:txBody>
          <a:bodyPr vert="horz" lIns="109728" tIns="109728" rIns="109728" bIns="91440" rtlCol="0" anchor="t">
            <a:normAutofit/>
          </a:bodyPr>
          <a:lstStyle/>
          <a:p>
            <a:pPr>
              <a:lnSpc>
                <a:spcPct val="130000"/>
              </a:lnSpc>
            </a:pPr>
            <a:r>
              <a:rPr lang="en-GB" sz="1500" dirty="0">
                <a:ea typeface="Meiryo"/>
              </a:rPr>
              <a:t>What would you see as disruptive behaviour in a </a:t>
            </a:r>
            <a:r>
              <a:rPr lang="en-GB" sz="1500" b="1" dirty="0">
                <a:ea typeface="Meiryo"/>
              </a:rPr>
              <a:t>class-based</a:t>
            </a:r>
            <a:r>
              <a:rPr lang="en-GB" sz="1500" dirty="0">
                <a:ea typeface="Meiryo"/>
              </a:rPr>
              <a:t> session?</a:t>
            </a:r>
          </a:p>
          <a:p>
            <a:pPr>
              <a:lnSpc>
                <a:spcPct val="130000"/>
              </a:lnSpc>
            </a:pPr>
            <a:endParaRPr lang="en-GB" sz="1500" dirty="0">
              <a:ea typeface="Meiryo"/>
            </a:endParaRPr>
          </a:p>
          <a:p>
            <a:pPr>
              <a:lnSpc>
                <a:spcPct val="130000"/>
              </a:lnSpc>
            </a:pPr>
            <a:r>
              <a:rPr lang="en-GB" sz="1500" dirty="0">
                <a:ea typeface="Meiryo"/>
              </a:rPr>
              <a:t>Make a list and then feedback</a:t>
            </a:r>
          </a:p>
          <a:p>
            <a:pPr>
              <a:lnSpc>
                <a:spcPct val="130000"/>
              </a:lnSpc>
            </a:pPr>
            <a:endParaRPr lang="en-GB" sz="1500" dirty="0">
              <a:ea typeface="Meiryo"/>
            </a:endParaRPr>
          </a:p>
          <a:p>
            <a:pPr>
              <a:lnSpc>
                <a:spcPct val="130000"/>
              </a:lnSpc>
            </a:pPr>
            <a:r>
              <a:rPr lang="en-GB" sz="1500" dirty="0">
                <a:ea typeface="Meiryo"/>
              </a:rPr>
              <a:t>Now do the same for an </a:t>
            </a:r>
            <a:r>
              <a:rPr lang="en-GB" sz="1500" b="1" dirty="0">
                <a:ea typeface="Meiryo"/>
              </a:rPr>
              <a:t>online</a:t>
            </a:r>
            <a:r>
              <a:rPr lang="en-GB" sz="1500" dirty="0">
                <a:ea typeface="Meiryo"/>
              </a:rPr>
              <a:t> class</a:t>
            </a:r>
          </a:p>
        </p:txBody>
      </p:sp>
    </p:spTree>
    <p:extLst>
      <p:ext uri="{BB962C8B-B14F-4D97-AF65-F5344CB8AC3E}">
        <p14:creationId xmlns:p14="http://schemas.microsoft.com/office/powerpoint/2010/main" val="4053768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B085F-8475-41DB-B354-B771C0EAE8DF}"/>
              </a:ext>
            </a:extLst>
          </p:cNvPr>
          <p:cNvSpPr>
            <a:spLocks noGrp="1"/>
          </p:cNvSpPr>
          <p:nvPr>
            <p:ph type="title"/>
          </p:nvPr>
        </p:nvSpPr>
        <p:spPr/>
        <p:txBody>
          <a:bodyPr>
            <a:normAutofit fontScale="90000"/>
          </a:bodyPr>
          <a:lstStyle/>
          <a:p>
            <a:r>
              <a:rPr lang="en-GB" dirty="0"/>
              <a:t>Who and what matters in managing challenging behaviour?</a:t>
            </a:r>
          </a:p>
        </p:txBody>
      </p:sp>
      <p:sp>
        <p:nvSpPr>
          <p:cNvPr id="3" name="Content Placeholder 2">
            <a:extLst>
              <a:ext uri="{FF2B5EF4-FFF2-40B4-BE49-F238E27FC236}">
                <a16:creationId xmlns:a16="http://schemas.microsoft.com/office/drawing/2014/main" id="{603CB452-8404-4156-82F0-515AF40BDBB1}"/>
              </a:ext>
            </a:extLst>
          </p:cNvPr>
          <p:cNvSpPr>
            <a:spLocks noGrp="1"/>
          </p:cNvSpPr>
          <p:nvPr>
            <p:ph idx="1"/>
          </p:nvPr>
        </p:nvSpPr>
        <p:spPr/>
        <p:txBody>
          <a:bodyPr/>
          <a:lstStyle/>
          <a:p>
            <a:r>
              <a:rPr lang="en-GB" dirty="0"/>
              <a:t>What do you need to consider when managing challenging behaviour?</a:t>
            </a:r>
          </a:p>
          <a:p>
            <a:endParaRPr lang="en-GB" dirty="0"/>
          </a:p>
          <a:p>
            <a:r>
              <a:rPr lang="en-GB" dirty="0"/>
              <a:t>Who do you need to consider?</a:t>
            </a:r>
          </a:p>
        </p:txBody>
      </p:sp>
    </p:spTree>
    <p:extLst>
      <p:ext uri="{BB962C8B-B14F-4D97-AF65-F5344CB8AC3E}">
        <p14:creationId xmlns:p14="http://schemas.microsoft.com/office/powerpoint/2010/main" val="33386256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218D1-0C17-4546-A7AB-CA8EEFB12D32}"/>
              </a:ext>
            </a:extLst>
          </p:cNvPr>
          <p:cNvSpPr>
            <a:spLocks noGrp="1"/>
          </p:cNvSpPr>
          <p:nvPr>
            <p:ph type="title"/>
          </p:nvPr>
        </p:nvSpPr>
        <p:spPr/>
        <p:txBody>
          <a:bodyPr/>
          <a:lstStyle/>
          <a:p>
            <a:r>
              <a:rPr lang="en-GB" dirty="0"/>
              <a:t>What is conflict?</a:t>
            </a:r>
          </a:p>
        </p:txBody>
      </p:sp>
      <p:sp>
        <p:nvSpPr>
          <p:cNvPr id="3" name="Content Placeholder 2">
            <a:extLst>
              <a:ext uri="{FF2B5EF4-FFF2-40B4-BE49-F238E27FC236}">
                <a16:creationId xmlns:a16="http://schemas.microsoft.com/office/drawing/2014/main" id="{DDB3C09A-B920-4572-8FCF-E3ED5E43CF0E}"/>
              </a:ext>
            </a:extLst>
          </p:cNvPr>
          <p:cNvSpPr>
            <a:spLocks noGrp="1"/>
          </p:cNvSpPr>
          <p:nvPr>
            <p:ph sz="quarter" idx="1"/>
          </p:nvPr>
        </p:nvSpPr>
        <p:spPr/>
        <p:txBody>
          <a:bodyPr>
            <a:normAutofit fontScale="77500" lnSpcReduction="20000"/>
          </a:bodyPr>
          <a:lstStyle/>
          <a:p>
            <a:r>
              <a:rPr lang="en-GB" dirty="0"/>
              <a:t>In groups can you come up with a definition of conflict and feedback your definition. </a:t>
            </a:r>
          </a:p>
          <a:p>
            <a:endParaRPr lang="en-GB" dirty="0"/>
          </a:p>
          <a:p>
            <a:r>
              <a:rPr lang="en-GB" dirty="0"/>
              <a:t>Conflict is…</a:t>
            </a:r>
          </a:p>
          <a:p>
            <a:pPr lvl="1"/>
            <a:r>
              <a:rPr lang="en-GB" dirty="0"/>
              <a:t>conflict comes from the Latin word for striking, but it isn't always violent. </a:t>
            </a:r>
          </a:p>
          <a:p>
            <a:pPr lvl="1"/>
            <a:r>
              <a:rPr lang="en-GB" dirty="0"/>
              <a:t>a serious disagreement or argument</a:t>
            </a:r>
          </a:p>
          <a:p>
            <a:pPr lvl="1"/>
            <a:r>
              <a:rPr lang="en-GB" dirty="0"/>
              <a:t>a struggle or an opposition with someone</a:t>
            </a:r>
            <a:endParaRPr lang="en-GB" b="1" dirty="0"/>
          </a:p>
          <a:p>
            <a:pPr lvl="1"/>
            <a:r>
              <a:rPr lang="en-GB" dirty="0"/>
              <a:t>conflict can arise from opposing ideas.</a:t>
            </a:r>
          </a:p>
          <a:p>
            <a:endParaRPr lang="en-GB" dirty="0"/>
          </a:p>
          <a:p>
            <a:r>
              <a:rPr lang="en-GB" dirty="0"/>
              <a:t>So… what conflict animal are you? (Based on Evert van de </a:t>
            </a:r>
            <a:r>
              <a:rPr lang="en-GB" dirty="0" err="1"/>
              <a:t>Vliert</a:t>
            </a:r>
            <a:r>
              <a:rPr lang="en-GB" dirty="0"/>
              <a:t>)</a:t>
            </a:r>
          </a:p>
        </p:txBody>
      </p:sp>
    </p:spTree>
    <p:extLst>
      <p:ext uri="{BB962C8B-B14F-4D97-AF65-F5344CB8AC3E}">
        <p14:creationId xmlns:p14="http://schemas.microsoft.com/office/powerpoint/2010/main" val="1709167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FFF32B4-0AD8-420E-AFA8-BC4CC8469C1F}"/>
              </a:ext>
            </a:extLst>
          </p:cNvPr>
          <p:cNvSpPr>
            <a:spLocks noGrp="1"/>
          </p:cNvSpPr>
          <p:nvPr>
            <p:ph sz="quarter" idx="1"/>
          </p:nvPr>
        </p:nvSpPr>
        <p:spPr/>
        <p:txBody>
          <a:bodyPr>
            <a:normAutofit/>
          </a:bodyPr>
          <a:lstStyle/>
          <a:p>
            <a:r>
              <a:rPr lang="en-GB" dirty="0"/>
              <a:t>		THE TURTLE (withdrawing).  Turtles withdraw into their shells to avoid 	conflicts.  They give up their personal goals and relationships. They stay away from the issues over which the conflict is taking place and from the people they are in conflict with.  Turtles believe it is hopeless to try and resolve conflicts.  They feel helpless.  They believe it is easier to withdraw (physically and psychologically) from a conflict than to face it.</a:t>
            </a:r>
          </a:p>
          <a:p>
            <a:endParaRPr lang="en-GB" dirty="0"/>
          </a:p>
        </p:txBody>
      </p:sp>
      <p:pic>
        <p:nvPicPr>
          <p:cNvPr id="4" name="Picture 3">
            <a:extLst>
              <a:ext uri="{FF2B5EF4-FFF2-40B4-BE49-F238E27FC236}">
                <a16:creationId xmlns:a16="http://schemas.microsoft.com/office/drawing/2014/main" id="{AD635C5E-291F-420B-9D49-21DA8DE11600}"/>
              </a:ext>
            </a:extLst>
          </p:cNvPr>
          <p:cNvPicPr/>
          <p:nvPr/>
        </p:nvPicPr>
        <p:blipFill>
          <a:blip r:embed="rId2" cstate="print"/>
          <a:srcRect/>
          <a:stretch>
            <a:fillRect/>
          </a:stretch>
        </p:blipFill>
        <p:spPr bwMode="auto">
          <a:xfrm>
            <a:off x="1254667" y="653588"/>
            <a:ext cx="2279680" cy="1863864"/>
          </a:xfrm>
          <a:prstGeom prst="rect">
            <a:avLst/>
          </a:prstGeom>
          <a:noFill/>
          <a:ln w="9525">
            <a:noFill/>
            <a:miter lim="800000"/>
            <a:headEnd/>
            <a:tailEnd/>
          </a:ln>
        </p:spPr>
      </p:pic>
    </p:spTree>
    <p:extLst>
      <p:ext uri="{BB962C8B-B14F-4D97-AF65-F5344CB8AC3E}">
        <p14:creationId xmlns:p14="http://schemas.microsoft.com/office/powerpoint/2010/main" val="41766826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9FF3E7-80EA-4D55-AD5A-DDA846DEF739}"/>
              </a:ext>
            </a:extLst>
          </p:cNvPr>
          <p:cNvSpPr>
            <a:spLocks noGrp="1"/>
          </p:cNvSpPr>
          <p:nvPr>
            <p:ph sz="quarter" idx="1"/>
          </p:nvPr>
        </p:nvSpPr>
        <p:spPr>
          <a:xfrm>
            <a:off x="1920240" y="2312276"/>
            <a:ext cx="9091061" cy="3876768"/>
          </a:xfrm>
        </p:spPr>
        <p:txBody>
          <a:bodyPr>
            <a:normAutofit fontScale="70000" lnSpcReduction="20000"/>
          </a:bodyPr>
          <a:lstStyle/>
          <a:p>
            <a:pPr marL="594360" lvl="2" indent="0">
              <a:buNone/>
            </a:pPr>
            <a:r>
              <a:rPr lang="en-GB" dirty="0"/>
              <a:t>	</a:t>
            </a:r>
            <a:r>
              <a:rPr lang="en-GB" sz="2400" i="0" dirty="0"/>
              <a:t>THE SHARK (Forcing).  Sharks try to overpower opponents by forcing them to accept their solution to the conflict.  Their goals are highly important to them and the relationship is of minor importance.  They seek to achieve their goals at all costs.  They are not concerned with the needs of other people. They do not care if other people like or accept them . Sharks assume that conflicts are settled by one person winning and one person losing.  They want to be the winner.  Winning gives sharks a sense of pride and achievement. Losing gives them a sense of weakness, inadequacy and failure.  They try to win by attacking, overpowering, overwhelming and intimidating other people.</a:t>
            </a:r>
          </a:p>
          <a:p>
            <a:endParaRPr lang="en-GB" dirty="0"/>
          </a:p>
        </p:txBody>
      </p:sp>
      <p:pic>
        <p:nvPicPr>
          <p:cNvPr id="4" name="Picture 3">
            <a:extLst>
              <a:ext uri="{FF2B5EF4-FFF2-40B4-BE49-F238E27FC236}">
                <a16:creationId xmlns:a16="http://schemas.microsoft.com/office/drawing/2014/main" id="{EC214353-3EDB-480B-B5B3-C80649A11094}"/>
              </a:ext>
            </a:extLst>
          </p:cNvPr>
          <p:cNvPicPr/>
          <p:nvPr/>
        </p:nvPicPr>
        <p:blipFill>
          <a:blip r:embed="rId2" cstate="print"/>
          <a:srcRect t="9624" b="4812"/>
          <a:stretch>
            <a:fillRect/>
          </a:stretch>
        </p:blipFill>
        <p:spPr bwMode="auto">
          <a:xfrm>
            <a:off x="1256387" y="741548"/>
            <a:ext cx="1558712" cy="1872208"/>
          </a:xfrm>
          <a:prstGeom prst="rect">
            <a:avLst/>
          </a:prstGeom>
          <a:noFill/>
          <a:ln w="9525">
            <a:noFill/>
            <a:miter lim="800000"/>
            <a:headEnd/>
            <a:tailEnd/>
          </a:ln>
        </p:spPr>
      </p:pic>
    </p:spTree>
    <p:extLst>
      <p:ext uri="{BB962C8B-B14F-4D97-AF65-F5344CB8AC3E}">
        <p14:creationId xmlns:p14="http://schemas.microsoft.com/office/powerpoint/2010/main" val="13862130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161E4C3-638F-49EC-AE69-92E9072FE570}"/>
              </a:ext>
            </a:extLst>
          </p:cNvPr>
          <p:cNvSpPr>
            <a:spLocks noGrp="1"/>
          </p:cNvSpPr>
          <p:nvPr>
            <p:ph sz="quarter" idx="1"/>
          </p:nvPr>
        </p:nvSpPr>
        <p:spPr>
          <a:xfrm>
            <a:off x="2135204" y="2158916"/>
            <a:ext cx="8229600" cy="4816192"/>
          </a:xfrm>
        </p:spPr>
        <p:txBody>
          <a:bodyPr/>
          <a:lstStyle/>
          <a:p>
            <a:pPr marL="274320" lvl="1"/>
            <a:r>
              <a:rPr lang="en-GB" dirty="0"/>
              <a:t>		THE TEDDY BEAR (Smoothing).  To teddy bears, the 		relationship is of great importance, while their own goals are of little importance.  Teddy bears want to be accepted and liked by other people.  They think that conflict should be avoided in favour of harmony and believe that conflicts cannot be discussed without damaging relationships.  They are afraid that if the conflict continues, someone will get hurt and that would ruin the relationship.  They give up their goals to preserve the relationship.  Teddy bears say “I’ll give up my goals and let you have what you want, in order for you to like me.”  Teddy bears try and smooth over the conflict in fear of harming the relationship.</a:t>
            </a:r>
          </a:p>
          <a:p>
            <a:endParaRPr lang="en-GB" dirty="0"/>
          </a:p>
        </p:txBody>
      </p:sp>
      <p:pic>
        <p:nvPicPr>
          <p:cNvPr id="9" name="Picture 8">
            <a:extLst>
              <a:ext uri="{FF2B5EF4-FFF2-40B4-BE49-F238E27FC236}">
                <a16:creationId xmlns:a16="http://schemas.microsoft.com/office/drawing/2014/main" id="{114C135F-A543-4526-BAE6-78872081C26F}"/>
              </a:ext>
            </a:extLst>
          </p:cNvPr>
          <p:cNvPicPr/>
          <p:nvPr/>
        </p:nvPicPr>
        <p:blipFill>
          <a:blip r:embed="rId2" cstate="print"/>
          <a:srcRect/>
          <a:stretch>
            <a:fillRect/>
          </a:stretch>
        </p:blipFill>
        <p:spPr bwMode="auto">
          <a:xfrm>
            <a:off x="1703149" y="948088"/>
            <a:ext cx="1944216" cy="1897400"/>
          </a:xfrm>
          <a:prstGeom prst="rect">
            <a:avLst/>
          </a:prstGeom>
          <a:noFill/>
          <a:ln w="9525">
            <a:noFill/>
            <a:miter lim="800000"/>
            <a:headEnd/>
            <a:tailEnd/>
          </a:ln>
        </p:spPr>
      </p:pic>
    </p:spTree>
    <p:extLst>
      <p:ext uri="{BB962C8B-B14F-4D97-AF65-F5344CB8AC3E}">
        <p14:creationId xmlns:p14="http://schemas.microsoft.com/office/powerpoint/2010/main" val="9678715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3C06100-BA5C-4480-BA96-7EB9DCEB3384}"/>
              </a:ext>
            </a:extLst>
          </p:cNvPr>
          <p:cNvSpPr>
            <a:spLocks noGrp="1"/>
          </p:cNvSpPr>
          <p:nvPr>
            <p:ph sz="quarter" idx="1"/>
          </p:nvPr>
        </p:nvSpPr>
        <p:spPr>
          <a:xfrm>
            <a:off x="3011103" y="2207404"/>
            <a:ext cx="8229600" cy="4960208"/>
          </a:xfrm>
        </p:spPr>
        <p:txBody>
          <a:bodyPr>
            <a:normAutofit/>
          </a:bodyPr>
          <a:lstStyle/>
          <a:p>
            <a:r>
              <a:rPr lang="en-GB" dirty="0"/>
              <a:t>	THE FOX (Compromising).  Foxes are moderately 	concerned with their own goals and about 		their relationship with other people.  Foxes seek a compromise,  They give up part of their goals and persuade the other person in a conflict to give up part of their goals.  They seek a solution to conflicts where both sides gain something – the middle ground between two extreme positions.  They are willing to sacrifice part of their goals and relationships in order to find agreement for the common good.</a:t>
            </a:r>
          </a:p>
          <a:p>
            <a:endParaRPr lang="en-GB" dirty="0"/>
          </a:p>
        </p:txBody>
      </p:sp>
      <p:pic>
        <p:nvPicPr>
          <p:cNvPr id="4" name="Picture 3">
            <a:extLst>
              <a:ext uri="{FF2B5EF4-FFF2-40B4-BE49-F238E27FC236}">
                <a16:creationId xmlns:a16="http://schemas.microsoft.com/office/drawing/2014/main" id="{D8EF2E3A-7A7C-4E8B-B304-14C4BF425218}"/>
              </a:ext>
            </a:extLst>
          </p:cNvPr>
          <p:cNvPicPr/>
          <p:nvPr/>
        </p:nvPicPr>
        <p:blipFill>
          <a:blip r:embed="rId2" cstate="print"/>
          <a:srcRect b="11495"/>
          <a:stretch>
            <a:fillRect/>
          </a:stretch>
        </p:blipFill>
        <p:spPr bwMode="auto">
          <a:xfrm>
            <a:off x="1807945" y="1073160"/>
            <a:ext cx="1738536" cy="2268488"/>
          </a:xfrm>
          <a:prstGeom prst="rect">
            <a:avLst/>
          </a:prstGeom>
          <a:noFill/>
          <a:ln w="9525">
            <a:noFill/>
            <a:miter lim="800000"/>
            <a:headEnd/>
            <a:tailEnd/>
          </a:ln>
        </p:spPr>
      </p:pic>
    </p:spTree>
    <p:extLst>
      <p:ext uri="{BB962C8B-B14F-4D97-AF65-F5344CB8AC3E}">
        <p14:creationId xmlns:p14="http://schemas.microsoft.com/office/powerpoint/2010/main" val="13775042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529561-E94C-4D4E-932C-DB4C8EA7F37A}"/>
              </a:ext>
            </a:extLst>
          </p:cNvPr>
          <p:cNvSpPr>
            <a:spLocks noGrp="1"/>
          </p:cNvSpPr>
          <p:nvPr>
            <p:ph sz="quarter" idx="1"/>
          </p:nvPr>
        </p:nvSpPr>
        <p:spPr/>
        <p:txBody>
          <a:bodyPr>
            <a:normAutofit fontScale="92500" lnSpcReduction="20000"/>
          </a:bodyPr>
          <a:lstStyle/>
          <a:p>
            <a:r>
              <a:rPr lang="en-GB" dirty="0"/>
              <a:t>		THE OWL (Confronting).  Owls value their own goals and relationships.  They view conflicts as problems to be solved and seek a solution that achieves both their own goals and the goals of the other person in the conflict.  Owls see conflicts as improving relationships by reducing tension between two people.  They try to begin a discussion that identifies the conflict as a problem.  By seeking solutions that satisfy both themselves and the other person, owls maintain the relationship.  Owls are not satisfied until a solution is found that achieves their own goals and the other person’s goals, and they are not satisfied until the tensions and negative feelings have been fully resolved.</a:t>
            </a:r>
          </a:p>
          <a:p>
            <a:endParaRPr lang="en-GB" dirty="0"/>
          </a:p>
        </p:txBody>
      </p:sp>
      <p:pic>
        <p:nvPicPr>
          <p:cNvPr id="4" name="Picture 3">
            <a:extLst>
              <a:ext uri="{FF2B5EF4-FFF2-40B4-BE49-F238E27FC236}">
                <a16:creationId xmlns:a16="http://schemas.microsoft.com/office/drawing/2014/main" id="{F7D182FB-1174-411D-8122-350B4D55C263}"/>
              </a:ext>
            </a:extLst>
          </p:cNvPr>
          <p:cNvPicPr/>
          <p:nvPr/>
        </p:nvPicPr>
        <p:blipFill>
          <a:blip r:embed="rId2" cstate="print"/>
          <a:srcRect/>
          <a:stretch>
            <a:fillRect/>
          </a:stretch>
        </p:blipFill>
        <p:spPr bwMode="auto">
          <a:xfrm>
            <a:off x="1712048" y="682867"/>
            <a:ext cx="1656184" cy="1944216"/>
          </a:xfrm>
          <a:prstGeom prst="rect">
            <a:avLst/>
          </a:prstGeom>
          <a:noFill/>
          <a:ln w="9525">
            <a:noFill/>
            <a:miter lim="800000"/>
            <a:headEnd/>
            <a:tailEnd/>
          </a:ln>
        </p:spPr>
      </p:pic>
    </p:spTree>
    <p:extLst>
      <p:ext uri="{BB962C8B-B14F-4D97-AF65-F5344CB8AC3E}">
        <p14:creationId xmlns:p14="http://schemas.microsoft.com/office/powerpoint/2010/main" val="8050598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71191-8935-4DF9-83ED-606915C21397}"/>
              </a:ext>
            </a:extLst>
          </p:cNvPr>
          <p:cNvSpPr>
            <a:spLocks noGrp="1"/>
          </p:cNvSpPr>
          <p:nvPr>
            <p:ph type="title"/>
          </p:nvPr>
        </p:nvSpPr>
        <p:spPr/>
        <p:txBody>
          <a:bodyPr>
            <a:normAutofit fontScale="90000"/>
          </a:bodyPr>
          <a:lstStyle/>
          <a:p>
            <a:r>
              <a:rPr lang="en-GB" dirty="0"/>
              <a:t>Which conflict animal do you think you are?</a:t>
            </a:r>
          </a:p>
        </p:txBody>
      </p:sp>
      <p:sp>
        <p:nvSpPr>
          <p:cNvPr id="3" name="Content Placeholder 2">
            <a:extLst>
              <a:ext uri="{FF2B5EF4-FFF2-40B4-BE49-F238E27FC236}">
                <a16:creationId xmlns:a16="http://schemas.microsoft.com/office/drawing/2014/main" id="{22940658-2E0E-403B-84CF-0B446D44B91B}"/>
              </a:ext>
            </a:extLst>
          </p:cNvPr>
          <p:cNvSpPr>
            <a:spLocks noGrp="1"/>
          </p:cNvSpPr>
          <p:nvPr>
            <p:ph sz="quarter" idx="1"/>
          </p:nvPr>
        </p:nvSpPr>
        <p:spPr/>
        <p:txBody>
          <a:bodyPr>
            <a:normAutofit fontScale="70000" lnSpcReduction="20000"/>
          </a:bodyPr>
          <a:lstStyle/>
          <a:p>
            <a:r>
              <a:rPr lang="en-GB" dirty="0"/>
              <a:t>After hearing the descriptions place yourself where you think you naturally are when dealing with conflict.</a:t>
            </a:r>
          </a:p>
          <a:p>
            <a:endParaRPr lang="en-GB" dirty="0"/>
          </a:p>
          <a:p>
            <a:r>
              <a:rPr lang="en-GB" dirty="0"/>
              <a:t>Fox - Compromising</a:t>
            </a:r>
          </a:p>
          <a:p>
            <a:r>
              <a:rPr lang="en-GB" dirty="0"/>
              <a:t>Teddy Bear - Smoothing</a:t>
            </a:r>
          </a:p>
          <a:p>
            <a:r>
              <a:rPr lang="en-GB" dirty="0"/>
              <a:t>Shark - Forcing</a:t>
            </a:r>
          </a:p>
          <a:p>
            <a:r>
              <a:rPr lang="en-GB" dirty="0"/>
              <a:t>Owl - Confronting</a:t>
            </a:r>
          </a:p>
          <a:p>
            <a:r>
              <a:rPr lang="en-GB" dirty="0"/>
              <a:t>Turtle - Withdrawing</a:t>
            </a:r>
          </a:p>
          <a:p>
            <a:endParaRPr lang="en-GB" dirty="0"/>
          </a:p>
          <a:p>
            <a:r>
              <a:rPr lang="en-GB" dirty="0"/>
              <a:t>None are right or wrong!</a:t>
            </a:r>
          </a:p>
          <a:p>
            <a:endParaRPr lang="en-GB" dirty="0"/>
          </a:p>
        </p:txBody>
      </p:sp>
    </p:spTree>
    <p:extLst>
      <p:ext uri="{BB962C8B-B14F-4D97-AF65-F5344CB8AC3E}">
        <p14:creationId xmlns:p14="http://schemas.microsoft.com/office/powerpoint/2010/main" val="7515508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AE779-3885-4AEE-9903-69F5C926ECCC}"/>
              </a:ext>
            </a:extLst>
          </p:cNvPr>
          <p:cNvSpPr>
            <a:spLocks noGrp="1"/>
          </p:cNvSpPr>
          <p:nvPr>
            <p:ph type="title"/>
          </p:nvPr>
        </p:nvSpPr>
        <p:spPr/>
        <p:txBody>
          <a:bodyPr/>
          <a:lstStyle/>
          <a:p>
            <a:r>
              <a:rPr lang="en-GB" dirty="0"/>
              <a:t>The Quiz…</a:t>
            </a:r>
          </a:p>
        </p:txBody>
      </p:sp>
      <p:sp>
        <p:nvSpPr>
          <p:cNvPr id="3" name="Content Placeholder 2">
            <a:extLst>
              <a:ext uri="{FF2B5EF4-FFF2-40B4-BE49-F238E27FC236}">
                <a16:creationId xmlns:a16="http://schemas.microsoft.com/office/drawing/2014/main" id="{3A4216C4-C678-4B48-8232-5C02388C84C9}"/>
              </a:ext>
            </a:extLst>
          </p:cNvPr>
          <p:cNvSpPr>
            <a:spLocks noGrp="1"/>
          </p:cNvSpPr>
          <p:nvPr>
            <p:ph sz="quarter" idx="1"/>
          </p:nvPr>
        </p:nvSpPr>
        <p:spPr/>
        <p:txBody>
          <a:bodyPr/>
          <a:lstStyle/>
          <a:p>
            <a:r>
              <a:rPr lang="en-GB" dirty="0"/>
              <a:t>5 = VERY typical of the way I deal with conflict</a:t>
            </a:r>
          </a:p>
          <a:p>
            <a:r>
              <a:rPr lang="en-GB" dirty="0"/>
              <a:t>4 = FREQUENTLY typical of the way I deal with conflict</a:t>
            </a:r>
          </a:p>
          <a:p>
            <a:r>
              <a:rPr lang="en-GB" dirty="0"/>
              <a:t>3 = SOMETIMES typical of the way I deal with conflict</a:t>
            </a:r>
          </a:p>
          <a:p>
            <a:r>
              <a:rPr lang="en-GB" dirty="0"/>
              <a:t>2 = SELDOM typical of the way I deal with conflict</a:t>
            </a:r>
          </a:p>
          <a:p>
            <a:r>
              <a:rPr lang="en-GB" dirty="0"/>
              <a:t>1 = NEVER typical of the way I deal with conflict</a:t>
            </a:r>
          </a:p>
          <a:p>
            <a:endParaRPr lang="en-GB" dirty="0"/>
          </a:p>
          <a:p>
            <a:endParaRPr lang="en-GB" dirty="0"/>
          </a:p>
        </p:txBody>
      </p:sp>
      <p:graphicFrame>
        <p:nvGraphicFramePr>
          <p:cNvPr id="9" name="Table 8">
            <a:extLst>
              <a:ext uri="{FF2B5EF4-FFF2-40B4-BE49-F238E27FC236}">
                <a16:creationId xmlns:a16="http://schemas.microsoft.com/office/drawing/2014/main" id="{2491A03A-B5A8-4F73-BA9E-E55007E66D0E}"/>
              </a:ext>
            </a:extLst>
          </p:cNvPr>
          <p:cNvGraphicFramePr>
            <a:graphicFrameLocks noGrp="1"/>
          </p:cNvGraphicFramePr>
          <p:nvPr>
            <p:extLst>
              <p:ext uri="{D42A27DB-BD31-4B8C-83A1-F6EECF244321}">
                <p14:modId xmlns:p14="http://schemas.microsoft.com/office/powerpoint/2010/main" val="409557029"/>
              </p:ext>
            </p:extLst>
          </p:nvPr>
        </p:nvGraphicFramePr>
        <p:xfrm>
          <a:off x="2063552" y="4860757"/>
          <a:ext cx="8064895" cy="1809549"/>
        </p:xfrm>
        <a:graphic>
          <a:graphicData uri="http://schemas.openxmlformats.org/drawingml/2006/table">
            <a:tbl>
              <a:tblPr firstRow="1" firstCol="1" bandRow="1">
                <a:tableStyleId>{5C22544A-7EE6-4342-B048-85BDC9FD1C3A}</a:tableStyleId>
              </a:tblPr>
              <a:tblGrid>
                <a:gridCol w="617351">
                  <a:extLst>
                    <a:ext uri="{9D8B030D-6E8A-4147-A177-3AD203B41FA5}">
                      <a16:colId xmlns:a16="http://schemas.microsoft.com/office/drawing/2014/main" val="1993166923"/>
                    </a:ext>
                  </a:extLst>
                </a:gridCol>
                <a:gridCol w="7447544">
                  <a:extLst>
                    <a:ext uri="{9D8B030D-6E8A-4147-A177-3AD203B41FA5}">
                      <a16:colId xmlns:a16="http://schemas.microsoft.com/office/drawing/2014/main" val="557768996"/>
                    </a:ext>
                  </a:extLst>
                </a:gridCol>
              </a:tblGrid>
              <a:tr h="258507">
                <a:tc>
                  <a:txBody>
                    <a:bodyPr/>
                    <a:lstStyle/>
                    <a:p>
                      <a:pPr>
                        <a:spcAft>
                          <a:spcPts val="0"/>
                        </a:spcAft>
                      </a:pPr>
                      <a:r>
                        <a:rPr lang="en-GB" sz="1200">
                          <a:solidFill>
                            <a:schemeClr val="tx1"/>
                          </a:solidFill>
                          <a:effectLst/>
                        </a:rPr>
                        <a:t>Score</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tint val="20000"/>
                      </a:schemeClr>
                    </a:solidFill>
                  </a:tcPr>
                </a:tc>
                <a:tc>
                  <a:txBody>
                    <a:bodyPr/>
                    <a:lstStyle/>
                    <a:p>
                      <a:pPr>
                        <a:spcAft>
                          <a:spcPts val="0"/>
                        </a:spcAft>
                      </a:pPr>
                      <a:r>
                        <a:rPr lang="en-GB" sz="1200" dirty="0">
                          <a:solidFill>
                            <a:schemeClr val="tx1"/>
                          </a:solidFill>
                          <a:effectLst/>
                        </a:rPr>
                        <a:t>Statement</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tint val="20000"/>
                      </a:schemeClr>
                    </a:solidFill>
                  </a:tcPr>
                </a:tc>
                <a:extLst>
                  <a:ext uri="{0D108BD9-81ED-4DB2-BD59-A6C34878D82A}">
                    <a16:rowId xmlns:a16="http://schemas.microsoft.com/office/drawing/2014/main" val="135948582"/>
                  </a:ext>
                </a:extLst>
              </a:tr>
              <a:tr h="258507">
                <a:tc>
                  <a:txBody>
                    <a:bodyPr/>
                    <a:lstStyle/>
                    <a:p>
                      <a:pPr>
                        <a:spcAft>
                          <a:spcPts val="0"/>
                        </a:spcAft>
                      </a:pPr>
                      <a:r>
                        <a:rPr lang="en-GB" sz="1200">
                          <a:solidFill>
                            <a:schemeClr val="tx1"/>
                          </a:solidFill>
                          <a:effectLst/>
                        </a:rPr>
                        <a:t>3</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tint val="20000"/>
                      </a:schemeClr>
                    </a:solidFill>
                  </a:tcPr>
                </a:tc>
                <a:tc>
                  <a:txBody>
                    <a:bodyPr/>
                    <a:lstStyle/>
                    <a:p>
                      <a:pPr>
                        <a:spcAft>
                          <a:spcPts val="0"/>
                        </a:spcAft>
                      </a:pPr>
                      <a:r>
                        <a:rPr lang="en-GB" sz="1200" dirty="0">
                          <a:solidFill>
                            <a:schemeClr val="tx1"/>
                          </a:solidFill>
                          <a:effectLst/>
                        </a:rPr>
                        <a:t>1.  It is easier to refrain than to retreat from a quarrel</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tint val="20000"/>
                      </a:schemeClr>
                    </a:solidFill>
                  </a:tcPr>
                </a:tc>
                <a:extLst>
                  <a:ext uri="{0D108BD9-81ED-4DB2-BD59-A6C34878D82A}">
                    <a16:rowId xmlns:a16="http://schemas.microsoft.com/office/drawing/2014/main" val="468264030"/>
                  </a:ext>
                </a:extLst>
              </a:tr>
              <a:tr h="258507">
                <a:tc>
                  <a:txBody>
                    <a:bodyPr/>
                    <a:lstStyle/>
                    <a:p>
                      <a:pPr>
                        <a:spcAft>
                          <a:spcPts val="0"/>
                        </a:spcAft>
                      </a:pPr>
                      <a:r>
                        <a:rPr lang="en-GB" sz="1200">
                          <a:solidFill>
                            <a:schemeClr val="tx1"/>
                          </a:solidFill>
                          <a:effectLst/>
                        </a:rPr>
                        <a:t>1</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tint val="20000"/>
                      </a:schemeClr>
                    </a:solidFill>
                  </a:tcPr>
                </a:tc>
                <a:tc>
                  <a:txBody>
                    <a:bodyPr/>
                    <a:lstStyle/>
                    <a:p>
                      <a:pPr>
                        <a:spcAft>
                          <a:spcPts val="0"/>
                        </a:spcAft>
                      </a:pPr>
                      <a:r>
                        <a:rPr lang="en-GB" sz="1200">
                          <a:solidFill>
                            <a:schemeClr val="tx1"/>
                          </a:solidFill>
                          <a:effectLst/>
                        </a:rPr>
                        <a:t>2.  If you cannot make a person think as you do, make him/her do as you think</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tint val="20000"/>
                      </a:schemeClr>
                    </a:solidFill>
                  </a:tcPr>
                </a:tc>
                <a:extLst>
                  <a:ext uri="{0D108BD9-81ED-4DB2-BD59-A6C34878D82A}">
                    <a16:rowId xmlns:a16="http://schemas.microsoft.com/office/drawing/2014/main" val="1693269427"/>
                  </a:ext>
                </a:extLst>
              </a:tr>
              <a:tr h="258507">
                <a:tc>
                  <a:txBody>
                    <a:bodyPr/>
                    <a:lstStyle/>
                    <a:p>
                      <a:pPr>
                        <a:spcAft>
                          <a:spcPts val="0"/>
                        </a:spcAft>
                      </a:pPr>
                      <a:r>
                        <a:rPr lang="en-GB" sz="1200">
                          <a:solidFill>
                            <a:schemeClr val="tx1"/>
                          </a:solidFill>
                          <a:effectLst/>
                        </a:rPr>
                        <a:t>5</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tint val="20000"/>
                      </a:schemeClr>
                    </a:solidFill>
                  </a:tcPr>
                </a:tc>
                <a:tc>
                  <a:txBody>
                    <a:bodyPr/>
                    <a:lstStyle/>
                    <a:p>
                      <a:pPr>
                        <a:spcAft>
                          <a:spcPts val="0"/>
                        </a:spcAft>
                      </a:pPr>
                      <a:r>
                        <a:rPr lang="en-GB" sz="1200">
                          <a:solidFill>
                            <a:schemeClr val="tx1"/>
                          </a:solidFill>
                          <a:effectLst/>
                        </a:rPr>
                        <a:t>3.  Soft words win hard hearts</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tint val="20000"/>
                      </a:schemeClr>
                    </a:solidFill>
                  </a:tcPr>
                </a:tc>
                <a:extLst>
                  <a:ext uri="{0D108BD9-81ED-4DB2-BD59-A6C34878D82A}">
                    <a16:rowId xmlns:a16="http://schemas.microsoft.com/office/drawing/2014/main" val="282996791"/>
                  </a:ext>
                </a:extLst>
              </a:tr>
              <a:tr h="258507">
                <a:tc>
                  <a:txBody>
                    <a:bodyPr/>
                    <a:lstStyle/>
                    <a:p>
                      <a:pPr>
                        <a:spcAft>
                          <a:spcPts val="0"/>
                        </a:spcAft>
                      </a:pPr>
                      <a:r>
                        <a:rPr lang="en-GB" sz="1200">
                          <a:solidFill>
                            <a:schemeClr val="tx1"/>
                          </a:solidFill>
                          <a:effectLst/>
                        </a:rPr>
                        <a:t>5</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tint val="20000"/>
                      </a:schemeClr>
                    </a:solidFill>
                  </a:tcPr>
                </a:tc>
                <a:tc>
                  <a:txBody>
                    <a:bodyPr/>
                    <a:lstStyle/>
                    <a:p>
                      <a:pPr>
                        <a:spcAft>
                          <a:spcPts val="0"/>
                        </a:spcAft>
                      </a:pPr>
                      <a:r>
                        <a:rPr lang="en-GB" sz="1200">
                          <a:solidFill>
                            <a:schemeClr val="tx1"/>
                          </a:solidFill>
                          <a:effectLst/>
                        </a:rPr>
                        <a:t>4.  You scratch my back and I’ll scratch yours</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tint val="20000"/>
                      </a:schemeClr>
                    </a:solidFill>
                  </a:tcPr>
                </a:tc>
                <a:extLst>
                  <a:ext uri="{0D108BD9-81ED-4DB2-BD59-A6C34878D82A}">
                    <a16:rowId xmlns:a16="http://schemas.microsoft.com/office/drawing/2014/main" val="3984862377"/>
                  </a:ext>
                </a:extLst>
              </a:tr>
              <a:tr h="258507">
                <a:tc>
                  <a:txBody>
                    <a:bodyPr/>
                    <a:lstStyle/>
                    <a:p>
                      <a:pPr>
                        <a:spcAft>
                          <a:spcPts val="0"/>
                        </a:spcAft>
                      </a:pPr>
                      <a:r>
                        <a:rPr lang="en-GB" sz="1200">
                          <a:solidFill>
                            <a:schemeClr val="tx1"/>
                          </a:solidFill>
                          <a:effectLst/>
                        </a:rPr>
                        <a:t>4</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tint val="20000"/>
                      </a:schemeClr>
                    </a:solidFill>
                  </a:tcPr>
                </a:tc>
                <a:tc>
                  <a:txBody>
                    <a:bodyPr/>
                    <a:lstStyle/>
                    <a:p>
                      <a:pPr>
                        <a:spcAft>
                          <a:spcPts val="0"/>
                        </a:spcAft>
                      </a:pPr>
                      <a:r>
                        <a:rPr lang="en-GB" sz="1200">
                          <a:solidFill>
                            <a:schemeClr val="tx1"/>
                          </a:solidFill>
                          <a:effectLst/>
                        </a:rPr>
                        <a:t>5.  Come on now, let us reason together</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tint val="20000"/>
                      </a:schemeClr>
                    </a:solidFill>
                  </a:tcPr>
                </a:tc>
                <a:extLst>
                  <a:ext uri="{0D108BD9-81ED-4DB2-BD59-A6C34878D82A}">
                    <a16:rowId xmlns:a16="http://schemas.microsoft.com/office/drawing/2014/main" val="1734279844"/>
                  </a:ext>
                </a:extLst>
              </a:tr>
              <a:tr h="258507">
                <a:tc>
                  <a:txBody>
                    <a:bodyPr/>
                    <a:lstStyle/>
                    <a:p>
                      <a:pPr>
                        <a:spcAft>
                          <a:spcPts val="0"/>
                        </a:spcAft>
                      </a:pPr>
                      <a:r>
                        <a:rPr lang="en-GB" sz="1200">
                          <a:solidFill>
                            <a:schemeClr val="tx1"/>
                          </a:solidFill>
                          <a:effectLst/>
                        </a:rPr>
                        <a:t>2</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tint val="20000"/>
                      </a:schemeClr>
                    </a:solidFill>
                  </a:tcPr>
                </a:tc>
                <a:tc>
                  <a:txBody>
                    <a:bodyPr/>
                    <a:lstStyle/>
                    <a:p>
                      <a:pPr>
                        <a:spcAft>
                          <a:spcPts val="0"/>
                        </a:spcAft>
                      </a:pPr>
                      <a:r>
                        <a:rPr lang="en-GB" sz="1200" dirty="0">
                          <a:solidFill>
                            <a:schemeClr val="tx1"/>
                          </a:solidFill>
                          <a:effectLst/>
                        </a:rPr>
                        <a:t>6.  When two quarrel, the person who keeps silent first is the most praiseworthy</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tint val="20000"/>
                      </a:schemeClr>
                    </a:solidFill>
                  </a:tcPr>
                </a:tc>
                <a:extLst>
                  <a:ext uri="{0D108BD9-81ED-4DB2-BD59-A6C34878D82A}">
                    <a16:rowId xmlns:a16="http://schemas.microsoft.com/office/drawing/2014/main" val="1128679597"/>
                  </a:ext>
                </a:extLst>
              </a:tr>
            </a:tbl>
          </a:graphicData>
        </a:graphic>
      </p:graphicFrame>
    </p:spTree>
    <p:extLst>
      <p:ext uri="{BB962C8B-B14F-4D97-AF65-F5344CB8AC3E}">
        <p14:creationId xmlns:p14="http://schemas.microsoft.com/office/powerpoint/2010/main" val="17857836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2260F-FF0D-4293-916C-5497B133759B}"/>
              </a:ext>
            </a:extLst>
          </p:cNvPr>
          <p:cNvSpPr>
            <a:spLocks noGrp="1"/>
          </p:cNvSpPr>
          <p:nvPr>
            <p:ph type="title"/>
          </p:nvPr>
        </p:nvSpPr>
        <p:spPr/>
        <p:txBody>
          <a:bodyPr/>
          <a:lstStyle/>
          <a:p>
            <a:r>
              <a:rPr lang="en-GB" dirty="0"/>
              <a:t>Score sheet (example)</a:t>
            </a:r>
          </a:p>
        </p:txBody>
      </p:sp>
      <p:graphicFrame>
        <p:nvGraphicFramePr>
          <p:cNvPr id="5" name="Content Placeholder 4">
            <a:extLst>
              <a:ext uri="{FF2B5EF4-FFF2-40B4-BE49-F238E27FC236}">
                <a16:creationId xmlns:a16="http://schemas.microsoft.com/office/drawing/2014/main" id="{C5A9E377-8A7D-4B03-9C57-E6552A835920}"/>
              </a:ext>
            </a:extLst>
          </p:cNvPr>
          <p:cNvGraphicFramePr>
            <a:graphicFrameLocks noGrp="1"/>
          </p:cNvGraphicFramePr>
          <p:nvPr>
            <p:ph sz="quarter" idx="1"/>
            <p:extLst>
              <p:ext uri="{D42A27DB-BD31-4B8C-83A1-F6EECF244321}">
                <p14:modId xmlns:p14="http://schemas.microsoft.com/office/powerpoint/2010/main" val="1230519118"/>
              </p:ext>
            </p:extLst>
          </p:nvPr>
        </p:nvGraphicFramePr>
        <p:xfrm>
          <a:off x="2022376" y="1787489"/>
          <a:ext cx="8147247" cy="4968553"/>
        </p:xfrm>
        <a:graphic>
          <a:graphicData uri="http://schemas.openxmlformats.org/drawingml/2006/table">
            <a:tbl>
              <a:tblPr firstRow="1" firstCol="1" bandRow="1">
                <a:tableStyleId>{5C22544A-7EE6-4342-B048-85BDC9FD1C3A}</a:tableStyleId>
              </a:tblPr>
              <a:tblGrid>
                <a:gridCol w="733725">
                  <a:extLst>
                    <a:ext uri="{9D8B030D-6E8A-4147-A177-3AD203B41FA5}">
                      <a16:colId xmlns:a16="http://schemas.microsoft.com/office/drawing/2014/main" val="1951668670"/>
                    </a:ext>
                  </a:extLst>
                </a:gridCol>
                <a:gridCol w="958670">
                  <a:extLst>
                    <a:ext uri="{9D8B030D-6E8A-4147-A177-3AD203B41FA5}">
                      <a16:colId xmlns:a16="http://schemas.microsoft.com/office/drawing/2014/main" val="1984168979"/>
                    </a:ext>
                  </a:extLst>
                </a:gridCol>
                <a:gridCol w="733725">
                  <a:extLst>
                    <a:ext uri="{9D8B030D-6E8A-4147-A177-3AD203B41FA5}">
                      <a16:colId xmlns:a16="http://schemas.microsoft.com/office/drawing/2014/main" val="681009597"/>
                    </a:ext>
                  </a:extLst>
                </a:gridCol>
                <a:gridCol w="820615">
                  <a:extLst>
                    <a:ext uri="{9D8B030D-6E8A-4147-A177-3AD203B41FA5}">
                      <a16:colId xmlns:a16="http://schemas.microsoft.com/office/drawing/2014/main" val="1079323022"/>
                    </a:ext>
                  </a:extLst>
                </a:gridCol>
                <a:gridCol w="733725">
                  <a:extLst>
                    <a:ext uri="{9D8B030D-6E8A-4147-A177-3AD203B41FA5}">
                      <a16:colId xmlns:a16="http://schemas.microsoft.com/office/drawing/2014/main" val="164878801"/>
                    </a:ext>
                  </a:extLst>
                </a:gridCol>
                <a:gridCol w="733725">
                  <a:extLst>
                    <a:ext uri="{9D8B030D-6E8A-4147-A177-3AD203B41FA5}">
                      <a16:colId xmlns:a16="http://schemas.microsoft.com/office/drawing/2014/main" val="1361327677"/>
                    </a:ext>
                  </a:extLst>
                </a:gridCol>
                <a:gridCol w="733725">
                  <a:extLst>
                    <a:ext uri="{9D8B030D-6E8A-4147-A177-3AD203B41FA5}">
                      <a16:colId xmlns:a16="http://schemas.microsoft.com/office/drawing/2014/main" val="2517372729"/>
                    </a:ext>
                  </a:extLst>
                </a:gridCol>
                <a:gridCol w="733725">
                  <a:extLst>
                    <a:ext uri="{9D8B030D-6E8A-4147-A177-3AD203B41FA5}">
                      <a16:colId xmlns:a16="http://schemas.microsoft.com/office/drawing/2014/main" val="2990422032"/>
                    </a:ext>
                  </a:extLst>
                </a:gridCol>
                <a:gridCol w="1029509">
                  <a:extLst>
                    <a:ext uri="{9D8B030D-6E8A-4147-A177-3AD203B41FA5}">
                      <a16:colId xmlns:a16="http://schemas.microsoft.com/office/drawing/2014/main" val="1317024472"/>
                    </a:ext>
                  </a:extLst>
                </a:gridCol>
                <a:gridCol w="936103">
                  <a:extLst>
                    <a:ext uri="{9D8B030D-6E8A-4147-A177-3AD203B41FA5}">
                      <a16:colId xmlns:a16="http://schemas.microsoft.com/office/drawing/2014/main" val="2075101651"/>
                    </a:ext>
                  </a:extLst>
                </a:gridCol>
              </a:tblGrid>
              <a:tr h="991610">
                <a:tc gridSpan="2">
                  <a:txBody>
                    <a:bodyPr/>
                    <a:lstStyle/>
                    <a:p>
                      <a:pPr>
                        <a:lnSpc>
                          <a:spcPct val="115000"/>
                        </a:lnSpc>
                        <a:spcAft>
                          <a:spcPts val="0"/>
                        </a:spcAft>
                      </a:pPr>
                      <a:r>
                        <a:rPr lang="en-GB" sz="1200">
                          <a:effectLst/>
                        </a:rPr>
                        <a:t>Withdrawing</a:t>
                      </a:r>
                      <a:endParaRPr lang="en-GB" sz="1100">
                        <a:effectLst/>
                      </a:endParaRPr>
                    </a:p>
                    <a:p>
                      <a:pP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gridSpan="2">
                  <a:txBody>
                    <a:bodyPr/>
                    <a:lstStyle/>
                    <a:p>
                      <a:pPr>
                        <a:lnSpc>
                          <a:spcPct val="115000"/>
                        </a:lnSpc>
                        <a:spcAft>
                          <a:spcPts val="0"/>
                        </a:spcAft>
                      </a:pPr>
                      <a:r>
                        <a:rPr lang="en-GB" sz="1200">
                          <a:effectLst/>
                        </a:rPr>
                        <a:t>Forcing</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gridSpan="2">
                  <a:txBody>
                    <a:bodyPr/>
                    <a:lstStyle/>
                    <a:p>
                      <a:pPr>
                        <a:lnSpc>
                          <a:spcPct val="115000"/>
                        </a:lnSpc>
                        <a:spcAft>
                          <a:spcPts val="0"/>
                        </a:spcAft>
                      </a:pPr>
                      <a:r>
                        <a:rPr lang="en-GB" sz="1200">
                          <a:effectLst/>
                        </a:rPr>
                        <a:t>Smoothing</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gridSpan="2">
                  <a:txBody>
                    <a:bodyPr/>
                    <a:lstStyle/>
                    <a:p>
                      <a:pPr>
                        <a:lnSpc>
                          <a:spcPct val="115000"/>
                        </a:lnSpc>
                        <a:spcAft>
                          <a:spcPts val="0"/>
                        </a:spcAft>
                      </a:pPr>
                      <a:r>
                        <a:rPr lang="en-GB" sz="1200">
                          <a:effectLst/>
                        </a:rPr>
                        <a:t>Compromising</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gridSpan="2">
                  <a:txBody>
                    <a:bodyPr/>
                    <a:lstStyle/>
                    <a:p>
                      <a:pPr>
                        <a:lnSpc>
                          <a:spcPct val="115000"/>
                        </a:lnSpc>
                        <a:spcAft>
                          <a:spcPts val="0"/>
                        </a:spcAft>
                      </a:pPr>
                      <a:r>
                        <a:rPr lang="en-GB" sz="1200">
                          <a:effectLst/>
                        </a:rPr>
                        <a:t>Confronting</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extLst>
                  <a:ext uri="{0D108BD9-81ED-4DB2-BD59-A6C34878D82A}">
                    <a16:rowId xmlns:a16="http://schemas.microsoft.com/office/drawing/2014/main" val="3476240519"/>
                  </a:ext>
                </a:extLst>
              </a:tr>
              <a:tr h="1107598">
                <a:tc>
                  <a:txBody>
                    <a:bodyPr/>
                    <a:lstStyle/>
                    <a:p>
                      <a:pPr>
                        <a:lnSpc>
                          <a:spcPct val="115000"/>
                        </a:lnSpc>
                        <a:spcAft>
                          <a:spcPts val="0"/>
                        </a:spcAft>
                      </a:pPr>
                      <a:r>
                        <a:rPr lang="en-GB" sz="1000" dirty="0">
                          <a:effectLst/>
                        </a:rPr>
                        <a:t>Question</a:t>
                      </a:r>
                      <a:endParaRPr lang="en-GB" sz="1100" dirty="0">
                        <a:effectLst/>
                      </a:endParaRPr>
                    </a:p>
                    <a:p>
                      <a:pPr>
                        <a:lnSpc>
                          <a:spcPct val="115000"/>
                        </a:lnSpc>
                        <a:spcAft>
                          <a:spcPts val="0"/>
                        </a:spcAft>
                      </a:pPr>
                      <a:r>
                        <a:rPr lang="en-GB" sz="10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000" dirty="0">
                          <a:effectLst/>
                        </a:rPr>
                        <a:t>Score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000" dirty="0">
                          <a:solidFill>
                            <a:schemeClr val="bg1"/>
                          </a:solidFill>
                          <a:effectLst/>
                        </a:rPr>
                        <a:t>Question</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nSpc>
                          <a:spcPct val="115000"/>
                        </a:lnSpc>
                        <a:spcAft>
                          <a:spcPts val="0"/>
                        </a:spcAft>
                      </a:pPr>
                      <a:r>
                        <a:rPr lang="en-GB" sz="1000">
                          <a:effectLst/>
                        </a:rPr>
                        <a:t>Score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000" dirty="0">
                          <a:solidFill>
                            <a:schemeClr val="bg1"/>
                          </a:solidFill>
                          <a:effectLst/>
                        </a:rPr>
                        <a:t>Question</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nSpc>
                          <a:spcPct val="115000"/>
                        </a:lnSpc>
                        <a:spcAft>
                          <a:spcPts val="0"/>
                        </a:spcAft>
                      </a:pPr>
                      <a:r>
                        <a:rPr lang="en-GB" sz="1000">
                          <a:effectLst/>
                        </a:rPr>
                        <a:t>Score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000" dirty="0">
                          <a:solidFill>
                            <a:schemeClr val="bg1"/>
                          </a:solidFill>
                          <a:effectLst/>
                        </a:rPr>
                        <a:t>Question</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nSpc>
                          <a:spcPct val="115000"/>
                        </a:lnSpc>
                        <a:spcAft>
                          <a:spcPts val="0"/>
                        </a:spcAft>
                      </a:pPr>
                      <a:r>
                        <a:rPr lang="en-GB" sz="1000">
                          <a:effectLst/>
                        </a:rPr>
                        <a:t>Score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000" dirty="0">
                          <a:solidFill>
                            <a:schemeClr val="bg1"/>
                          </a:solidFill>
                          <a:effectLst/>
                        </a:rPr>
                        <a:t>Question</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nSpc>
                          <a:spcPct val="115000"/>
                        </a:lnSpc>
                        <a:spcAft>
                          <a:spcPts val="0"/>
                        </a:spcAft>
                      </a:pPr>
                      <a:r>
                        <a:rPr lang="en-GB" sz="1000">
                          <a:effectLst/>
                        </a:rPr>
                        <a:t>Score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28617378"/>
                  </a:ext>
                </a:extLst>
              </a:tr>
              <a:tr h="316472">
                <a:tc>
                  <a:txBody>
                    <a:bodyPr/>
                    <a:lstStyle/>
                    <a:p>
                      <a:pPr algn="ctr">
                        <a:lnSpc>
                          <a:spcPct val="115000"/>
                        </a:lnSpc>
                        <a:spcAft>
                          <a:spcPts val="0"/>
                        </a:spcAft>
                      </a:pPr>
                      <a:r>
                        <a:rPr lang="en-GB" sz="1200">
                          <a:effectLst/>
                        </a:rPr>
                        <a:t>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a:effectLst/>
                        </a:rPr>
                        <a:t>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2</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3</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4</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5</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7027485"/>
                  </a:ext>
                </a:extLst>
              </a:tr>
              <a:tr h="316472">
                <a:tc>
                  <a:txBody>
                    <a:bodyPr/>
                    <a:lstStyle/>
                    <a:p>
                      <a:pPr algn="ctr">
                        <a:lnSpc>
                          <a:spcPct val="115000"/>
                        </a:lnSpc>
                        <a:spcAft>
                          <a:spcPts val="0"/>
                        </a:spcAft>
                      </a:pPr>
                      <a:r>
                        <a:rPr lang="en-GB" sz="1200">
                          <a:effectLst/>
                        </a:rPr>
                        <a:t>6</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a:effectLst/>
                        </a:rPr>
                        <a:t>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7</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8</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9</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10</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95307057"/>
                  </a:ext>
                </a:extLst>
              </a:tr>
              <a:tr h="316472">
                <a:tc>
                  <a:txBody>
                    <a:bodyPr/>
                    <a:lstStyle/>
                    <a:p>
                      <a:pPr algn="ctr">
                        <a:lnSpc>
                          <a:spcPct val="115000"/>
                        </a:lnSpc>
                        <a:spcAft>
                          <a:spcPts val="0"/>
                        </a:spcAft>
                      </a:pPr>
                      <a:r>
                        <a:rPr lang="en-GB" sz="1200">
                          <a:effectLst/>
                        </a:rPr>
                        <a:t>11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a:effectLst/>
                        </a:rPr>
                        <a:t>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12</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13</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14</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15</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19864843"/>
                  </a:ext>
                </a:extLst>
              </a:tr>
              <a:tr h="316472">
                <a:tc>
                  <a:txBody>
                    <a:bodyPr/>
                    <a:lstStyle/>
                    <a:p>
                      <a:pPr algn="ctr">
                        <a:lnSpc>
                          <a:spcPct val="115000"/>
                        </a:lnSpc>
                        <a:spcAft>
                          <a:spcPts val="0"/>
                        </a:spcAft>
                      </a:pPr>
                      <a:r>
                        <a:rPr lang="en-GB" sz="1200">
                          <a:effectLst/>
                        </a:rPr>
                        <a:t>16</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a:effectLst/>
                        </a:rPr>
                        <a:t>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17</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18</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19</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20</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9846430"/>
                  </a:ext>
                </a:extLst>
              </a:tr>
              <a:tr h="316472">
                <a:tc>
                  <a:txBody>
                    <a:bodyPr/>
                    <a:lstStyle/>
                    <a:p>
                      <a:pPr algn="ctr">
                        <a:lnSpc>
                          <a:spcPct val="115000"/>
                        </a:lnSpc>
                        <a:spcAft>
                          <a:spcPts val="0"/>
                        </a:spcAft>
                      </a:pPr>
                      <a:r>
                        <a:rPr lang="en-GB" sz="1200">
                          <a:effectLst/>
                        </a:rPr>
                        <a:t>21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a:effectLst/>
                        </a:rPr>
                        <a:t>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22</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23</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24</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25</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81842870"/>
                  </a:ext>
                </a:extLst>
              </a:tr>
              <a:tr h="316472">
                <a:tc>
                  <a:txBody>
                    <a:bodyPr/>
                    <a:lstStyle/>
                    <a:p>
                      <a:pPr algn="ctr">
                        <a:lnSpc>
                          <a:spcPct val="115000"/>
                        </a:lnSpc>
                        <a:spcAft>
                          <a:spcPts val="0"/>
                        </a:spcAft>
                      </a:pPr>
                      <a:r>
                        <a:rPr lang="en-GB" sz="1200">
                          <a:effectLst/>
                        </a:rPr>
                        <a:t>26</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a:effectLst/>
                        </a:rPr>
                        <a:t>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27</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28</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29</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30</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4663150"/>
                  </a:ext>
                </a:extLst>
              </a:tr>
              <a:tr h="316472">
                <a:tc>
                  <a:txBody>
                    <a:bodyPr/>
                    <a:lstStyle/>
                    <a:p>
                      <a:pPr algn="ctr">
                        <a:lnSpc>
                          <a:spcPct val="115000"/>
                        </a:lnSpc>
                        <a:spcAft>
                          <a:spcPts val="0"/>
                        </a:spcAft>
                      </a:pPr>
                      <a:r>
                        <a:rPr lang="en-GB" sz="1200">
                          <a:effectLst/>
                        </a:rPr>
                        <a:t>31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a:effectLst/>
                        </a:rPr>
                        <a:t>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32</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33</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34</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35</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62412672"/>
                  </a:ext>
                </a:extLst>
              </a:tr>
              <a:tr h="654041">
                <a:tc>
                  <a:txBody>
                    <a:bodyPr/>
                    <a:lstStyle/>
                    <a:p>
                      <a:pPr algn="ctr">
                        <a:lnSpc>
                          <a:spcPct val="115000"/>
                        </a:lnSpc>
                        <a:spcAft>
                          <a:spcPts val="0"/>
                        </a:spcAft>
                      </a:pPr>
                      <a:r>
                        <a:rPr lang="en-GB" sz="1200">
                          <a:effectLst/>
                        </a:rPr>
                        <a:t>Total</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a:effectLst/>
                        </a:rPr>
                        <a:t>23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Total</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Total</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Total</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Total</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32881002"/>
                  </a:ext>
                </a:extLst>
              </a:tr>
            </a:tbl>
          </a:graphicData>
        </a:graphic>
      </p:graphicFrame>
    </p:spTree>
    <p:extLst>
      <p:ext uri="{BB962C8B-B14F-4D97-AF65-F5344CB8AC3E}">
        <p14:creationId xmlns:p14="http://schemas.microsoft.com/office/powerpoint/2010/main" val="22856370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5C87C-D05F-4639-A6AE-0AB766F530F2}"/>
              </a:ext>
            </a:extLst>
          </p:cNvPr>
          <p:cNvSpPr>
            <a:spLocks noGrp="1"/>
          </p:cNvSpPr>
          <p:nvPr>
            <p:ph type="title"/>
          </p:nvPr>
        </p:nvSpPr>
        <p:spPr/>
        <p:txBody>
          <a:bodyPr/>
          <a:lstStyle/>
          <a:p>
            <a:r>
              <a:rPr lang="en-GB" dirty="0"/>
              <a:t>What did you find out?	 </a:t>
            </a:r>
          </a:p>
        </p:txBody>
      </p:sp>
      <p:sp>
        <p:nvSpPr>
          <p:cNvPr id="3" name="Content Placeholder 2">
            <a:extLst>
              <a:ext uri="{FF2B5EF4-FFF2-40B4-BE49-F238E27FC236}">
                <a16:creationId xmlns:a16="http://schemas.microsoft.com/office/drawing/2014/main" id="{413B4460-BCDE-4C33-8467-D2DCE80D2684}"/>
              </a:ext>
            </a:extLst>
          </p:cNvPr>
          <p:cNvSpPr>
            <a:spLocks noGrp="1"/>
          </p:cNvSpPr>
          <p:nvPr>
            <p:ph sz="quarter" idx="1"/>
          </p:nvPr>
        </p:nvSpPr>
        <p:spPr/>
        <p:txBody>
          <a:bodyPr/>
          <a:lstStyle/>
          <a:p>
            <a:r>
              <a:rPr lang="en-GB" dirty="0"/>
              <a:t>Are you the animal you thought you were?</a:t>
            </a:r>
          </a:p>
          <a:p>
            <a:endParaRPr lang="en-GB" dirty="0"/>
          </a:p>
          <a:p>
            <a:r>
              <a:rPr lang="en-GB" dirty="0"/>
              <a:t>What are the implications for you as a teacher?</a:t>
            </a:r>
          </a:p>
          <a:p>
            <a:endParaRPr lang="en-GB" dirty="0"/>
          </a:p>
          <a:p>
            <a:r>
              <a:rPr lang="en-GB" dirty="0"/>
              <a:t>Remember you will have people in your class room from each of these categories – what are the implications of this?</a:t>
            </a:r>
          </a:p>
        </p:txBody>
      </p:sp>
    </p:spTree>
    <p:extLst>
      <p:ext uri="{BB962C8B-B14F-4D97-AF65-F5344CB8AC3E}">
        <p14:creationId xmlns:p14="http://schemas.microsoft.com/office/powerpoint/2010/main" val="397051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AD453-F2DE-44B1-B11D-67911B868EA7}"/>
              </a:ext>
            </a:extLst>
          </p:cNvPr>
          <p:cNvSpPr>
            <a:spLocks noGrp="1"/>
          </p:cNvSpPr>
          <p:nvPr>
            <p:ph type="title"/>
          </p:nvPr>
        </p:nvSpPr>
        <p:spPr/>
        <p:txBody>
          <a:bodyPr>
            <a:normAutofit fontScale="90000"/>
          </a:bodyPr>
          <a:lstStyle/>
          <a:p>
            <a:r>
              <a:rPr lang="en-GB" dirty="0"/>
              <a:t>Challenging behaviour isn’t just conflict</a:t>
            </a:r>
          </a:p>
        </p:txBody>
      </p:sp>
      <p:sp>
        <p:nvSpPr>
          <p:cNvPr id="3" name="Content Placeholder 2">
            <a:extLst>
              <a:ext uri="{FF2B5EF4-FFF2-40B4-BE49-F238E27FC236}">
                <a16:creationId xmlns:a16="http://schemas.microsoft.com/office/drawing/2014/main" id="{FE76470A-AED3-48E0-8561-DA943D67A9BF}"/>
              </a:ext>
            </a:extLst>
          </p:cNvPr>
          <p:cNvSpPr>
            <a:spLocks noGrp="1"/>
          </p:cNvSpPr>
          <p:nvPr>
            <p:ph idx="1"/>
          </p:nvPr>
        </p:nvSpPr>
        <p:spPr/>
        <p:txBody>
          <a:bodyPr/>
          <a:lstStyle/>
          <a:p>
            <a:pPr marL="285750" indent="-285750">
              <a:buFont typeface="Arial" panose="020B0604020202020204" pitchFamily="34" charset="0"/>
              <a:buChar char="•"/>
            </a:pPr>
            <a:r>
              <a:rPr lang="en-GB" dirty="0"/>
              <a:t>What else could it be?</a:t>
            </a:r>
          </a:p>
          <a:p>
            <a:pPr marL="285750" indent="-285750">
              <a:buFont typeface="Arial" panose="020B0604020202020204" pitchFamily="34" charset="0"/>
              <a:buChar char="•"/>
            </a:pPr>
            <a:r>
              <a:rPr lang="en-GB" dirty="0"/>
              <a:t>Refusing to take part in an activity</a:t>
            </a:r>
          </a:p>
          <a:p>
            <a:pPr marL="285750" indent="-285750">
              <a:buFont typeface="Arial" panose="020B0604020202020204" pitchFamily="34" charset="0"/>
              <a:buChar char="•"/>
            </a:pPr>
            <a:r>
              <a:rPr lang="en-GB" dirty="0"/>
              <a:t>Not taking part in lecture at all</a:t>
            </a:r>
          </a:p>
          <a:p>
            <a:pPr marL="285750" indent="-285750">
              <a:buFont typeface="Arial" panose="020B0604020202020204" pitchFamily="34" charset="0"/>
              <a:buChar char="•"/>
            </a:pPr>
            <a:r>
              <a:rPr lang="en-GB" dirty="0"/>
              <a:t>Reluctant learner</a:t>
            </a:r>
          </a:p>
          <a:p>
            <a:pPr marL="285750" indent="-285750">
              <a:buFont typeface="Arial" panose="020B0604020202020204" pitchFamily="34" charset="0"/>
              <a:buChar char="•"/>
            </a:pPr>
            <a:r>
              <a:rPr lang="en-GB" dirty="0"/>
              <a:t>eating and drinking in lessons </a:t>
            </a:r>
          </a:p>
          <a:p>
            <a:pPr marL="285750" indent="-285750">
              <a:buFont typeface="Arial" panose="020B0604020202020204" pitchFamily="34" charset="0"/>
              <a:buChar char="•"/>
            </a:pPr>
            <a:r>
              <a:rPr lang="en-GB" dirty="0"/>
              <a:t>not respecting other people’s property </a:t>
            </a:r>
          </a:p>
          <a:p>
            <a:pPr marL="285750" indent="-285750">
              <a:buFont typeface="Arial" panose="020B0604020202020204" pitchFamily="34" charset="0"/>
              <a:buChar char="•"/>
            </a:pPr>
            <a:r>
              <a:rPr lang="en-GB" dirty="0"/>
              <a:t>substance abuse</a:t>
            </a:r>
          </a:p>
        </p:txBody>
      </p:sp>
    </p:spTree>
    <p:extLst>
      <p:ext uri="{BB962C8B-B14F-4D97-AF65-F5344CB8AC3E}">
        <p14:creationId xmlns:p14="http://schemas.microsoft.com/office/powerpoint/2010/main" val="3046227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567E1-6A7A-4DC1-92A7-CE3F276DE18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3F4CF4B-B95F-4914-AA48-03352A2E0FAD}"/>
              </a:ext>
            </a:extLst>
          </p:cNvPr>
          <p:cNvSpPr>
            <a:spLocks noGrp="1"/>
          </p:cNvSpPr>
          <p:nvPr>
            <p:ph idx="1"/>
          </p:nvPr>
        </p:nvSpPr>
        <p:spPr/>
        <p:txBody>
          <a:bodyPr>
            <a:normAutofit fontScale="92500" lnSpcReduction="20000"/>
          </a:bodyPr>
          <a:lstStyle/>
          <a:p>
            <a:pPr marL="285750" indent="-285750">
              <a:buFont typeface="Arial" panose="020B0604020202020204" pitchFamily="34" charset="0"/>
              <a:buChar char="•"/>
            </a:pPr>
            <a:r>
              <a:rPr lang="en-GB" sz="1900" dirty="0"/>
              <a:t>Not finishing work  </a:t>
            </a:r>
          </a:p>
          <a:p>
            <a:pPr marL="285750" indent="-285750">
              <a:buFont typeface="Arial" panose="020B0604020202020204" pitchFamily="34" charset="0"/>
              <a:buChar char="•"/>
            </a:pPr>
            <a:r>
              <a:rPr lang="en-GB" sz="1900" dirty="0"/>
              <a:t>Avoiding the task set</a:t>
            </a:r>
          </a:p>
          <a:p>
            <a:pPr marL="285750" indent="-285750">
              <a:buFont typeface="Arial" panose="020B0604020202020204" pitchFamily="34" charset="0"/>
              <a:buChar char="•"/>
            </a:pPr>
            <a:r>
              <a:rPr lang="en-GB" sz="1900" dirty="0"/>
              <a:t>Teasing or bullying other people </a:t>
            </a:r>
          </a:p>
          <a:p>
            <a:pPr marL="285750" indent="-285750">
              <a:buFont typeface="Arial" panose="020B0604020202020204" pitchFamily="34" charset="0"/>
              <a:buChar char="•"/>
            </a:pPr>
            <a:r>
              <a:rPr lang="en-GB" sz="1900" dirty="0"/>
              <a:t>Calling out and interrupting </a:t>
            </a:r>
          </a:p>
          <a:p>
            <a:pPr marL="285750" indent="-285750">
              <a:buFont typeface="Arial" panose="020B0604020202020204" pitchFamily="34" charset="0"/>
              <a:buChar char="•"/>
            </a:pPr>
            <a:r>
              <a:rPr lang="en-GB" sz="1900" dirty="0"/>
              <a:t>Coming in noisily/late </a:t>
            </a:r>
          </a:p>
          <a:p>
            <a:pPr marL="285750" indent="-285750">
              <a:buFont typeface="Arial" panose="020B0604020202020204" pitchFamily="34" charset="0"/>
              <a:buChar char="•"/>
            </a:pPr>
            <a:r>
              <a:rPr lang="en-GB" sz="1900" dirty="0"/>
              <a:t>Constant talking </a:t>
            </a:r>
          </a:p>
          <a:p>
            <a:pPr marL="285750" indent="-285750">
              <a:buFont typeface="Arial" panose="020B0604020202020204" pitchFamily="34" charset="0"/>
              <a:buChar char="•"/>
            </a:pPr>
            <a:r>
              <a:rPr lang="en-GB" sz="1900" dirty="0"/>
              <a:t>Refusal to comply with reasonable instruction</a:t>
            </a:r>
          </a:p>
          <a:p>
            <a:r>
              <a:rPr lang="en-GB" dirty="0"/>
              <a:t> </a:t>
            </a:r>
          </a:p>
          <a:p>
            <a:endParaRPr lang="en-GB" dirty="0"/>
          </a:p>
        </p:txBody>
      </p:sp>
    </p:spTree>
    <p:extLst>
      <p:ext uri="{BB962C8B-B14F-4D97-AF65-F5344CB8AC3E}">
        <p14:creationId xmlns:p14="http://schemas.microsoft.com/office/powerpoint/2010/main" val="17899309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968AB-F7D0-4A76-9D6E-E8CD003994C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DB14A5E-78C7-4185-AC90-44135F84583F}"/>
              </a:ext>
            </a:extLst>
          </p:cNvPr>
          <p:cNvSpPr>
            <a:spLocks noGrp="1"/>
          </p:cNvSpPr>
          <p:nvPr>
            <p:ph idx="1"/>
          </p:nvPr>
        </p:nvSpPr>
        <p:spPr/>
        <p:txBody>
          <a:bodyPr/>
          <a:lstStyle/>
          <a:p>
            <a:pPr marL="285750" indent="-285750">
              <a:buFont typeface="Arial" panose="020B0604020202020204" pitchFamily="34" charset="0"/>
              <a:buChar char="•"/>
            </a:pPr>
            <a:r>
              <a:rPr lang="en-GB" dirty="0"/>
              <a:t>Mobile phone use and texting</a:t>
            </a:r>
          </a:p>
          <a:p>
            <a:pPr marL="285750" indent="-285750">
              <a:buFont typeface="Arial" panose="020B0604020202020204" pitchFamily="34" charset="0"/>
              <a:buChar char="•"/>
            </a:pPr>
            <a:r>
              <a:rPr lang="en-GB" dirty="0"/>
              <a:t>Poor attendance or persistent lateness </a:t>
            </a:r>
          </a:p>
          <a:p>
            <a:pPr marL="285750" indent="-285750">
              <a:buFont typeface="Arial" panose="020B0604020202020204" pitchFamily="34" charset="0"/>
              <a:buChar char="•"/>
            </a:pPr>
            <a:r>
              <a:rPr lang="en-GB" dirty="0"/>
              <a:t>Putting on make-up, combing hair </a:t>
            </a:r>
          </a:p>
          <a:p>
            <a:pPr marL="285750" indent="-285750">
              <a:buFont typeface="Arial" panose="020B0604020202020204" pitchFamily="34" charset="0"/>
              <a:buChar char="•"/>
            </a:pPr>
            <a:r>
              <a:rPr lang="en-GB" dirty="0"/>
              <a:t>Rude or inappropriate comments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Are there any additional or different challenging behaviours for online learners?</a:t>
            </a:r>
          </a:p>
        </p:txBody>
      </p:sp>
    </p:spTree>
    <p:extLst>
      <p:ext uri="{BB962C8B-B14F-4D97-AF65-F5344CB8AC3E}">
        <p14:creationId xmlns:p14="http://schemas.microsoft.com/office/powerpoint/2010/main" val="6492859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C9CB6-69DF-4B44-93EC-8BE3894DF541}"/>
              </a:ext>
            </a:extLst>
          </p:cNvPr>
          <p:cNvSpPr>
            <a:spLocks noGrp="1"/>
          </p:cNvSpPr>
          <p:nvPr>
            <p:ph type="title"/>
          </p:nvPr>
        </p:nvSpPr>
        <p:spPr/>
        <p:txBody>
          <a:bodyPr/>
          <a:lstStyle/>
          <a:p>
            <a:r>
              <a:rPr lang="en-GB" dirty="0"/>
              <a:t>Strategies for engagement</a:t>
            </a:r>
          </a:p>
        </p:txBody>
      </p:sp>
      <p:sp>
        <p:nvSpPr>
          <p:cNvPr id="3" name="Content Placeholder 2">
            <a:extLst>
              <a:ext uri="{FF2B5EF4-FFF2-40B4-BE49-F238E27FC236}">
                <a16:creationId xmlns:a16="http://schemas.microsoft.com/office/drawing/2014/main" id="{01575E17-B6B6-483C-AC0D-85E6F0B7C054}"/>
              </a:ext>
            </a:extLst>
          </p:cNvPr>
          <p:cNvSpPr>
            <a:spLocks noGrp="1"/>
          </p:cNvSpPr>
          <p:nvPr>
            <p:ph idx="1"/>
          </p:nvPr>
        </p:nvSpPr>
        <p:spPr/>
        <p:txBody>
          <a:bodyPr>
            <a:normAutofit/>
          </a:bodyPr>
          <a:lstStyle/>
          <a:p>
            <a:pPr algn="l">
              <a:buFont typeface="Arial" panose="020B0604020202020204" pitchFamily="34" charset="0"/>
              <a:buChar char="•"/>
            </a:pPr>
            <a:r>
              <a:rPr lang="en-GB" b="0" i="0" dirty="0">
                <a:solidFill>
                  <a:srgbClr val="202124"/>
                </a:solidFill>
                <a:effectLst/>
                <a:latin typeface="+mj-lt"/>
              </a:rPr>
              <a:t> Be Mindful of Your Own Reaction</a:t>
            </a:r>
          </a:p>
          <a:p>
            <a:pPr algn="l">
              <a:buFont typeface="Arial" panose="020B0604020202020204" pitchFamily="34" charset="0"/>
              <a:buChar char="•"/>
            </a:pPr>
            <a:r>
              <a:rPr lang="en-GB" b="0" i="0" dirty="0">
                <a:solidFill>
                  <a:srgbClr val="202124"/>
                </a:solidFill>
                <a:effectLst/>
                <a:latin typeface="+mj-lt"/>
              </a:rPr>
              <a:t> Maintain Rational Detachment – remember its not about you</a:t>
            </a:r>
          </a:p>
          <a:p>
            <a:pPr algn="l">
              <a:buFont typeface="Arial" panose="020B0604020202020204" pitchFamily="34" charset="0"/>
              <a:buChar char="•"/>
            </a:pPr>
            <a:r>
              <a:rPr lang="en-GB" b="0" i="0" dirty="0">
                <a:solidFill>
                  <a:srgbClr val="202124"/>
                </a:solidFill>
                <a:effectLst/>
                <a:latin typeface="+mj-lt"/>
              </a:rPr>
              <a:t> Be Attentive</a:t>
            </a:r>
          </a:p>
          <a:p>
            <a:pPr algn="l">
              <a:buFont typeface="Arial" panose="020B0604020202020204" pitchFamily="34" charset="0"/>
              <a:buChar char="•"/>
            </a:pPr>
            <a:r>
              <a:rPr lang="en-GB" b="0" i="0" dirty="0">
                <a:solidFill>
                  <a:srgbClr val="202124"/>
                </a:solidFill>
                <a:effectLst/>
                <a:latin typeface="+mj-lt"/>
              </a:rPr>
              <a:t> Use Positive Self-Talk</a:t>
            </a:r>
          </a:p>
          <a:p>
            <a:pPr algn="l">
              <a:buFont typeface="Arial" panose="020B0604020202020204" pitchFamily="34" charset="0"/>
              <a:buChar char="•"/>
            </a:pPr>
            <a:r>
              <a:rPr lang="en-GB" b="0" i="0" dirty="0">
                <a:solidFill>
                  <a:srgbClr val="202124"/>
                </a:solidFill>
                <a:effectLst/>
                <a:latin typeface="+mj-lt"/>
              </a:rPr>
              <a:t> Recognize Your Limits</a:t>
            </a:r>
          </a:p>
          <a:p>
            <a:pPr algn="l">
              <a:buFont typeface="Arial" panose="020B0604020202020204" pitchFamily="34" charset="0"/>
              <a:buChar char="•"/>
            </a:pPr>
            <a:r>
              <a:rPr lang="en-GB" b="0" i="0" dirty="0">
                <a:solidFill>
                  <a:srgbClr val="202124"/>
                </a:solidFill>
                <a:effectLst/>
                <a:latin typeface="+mj-lt"/>
              </a:rPr>
              <a:t> Debrief</a:t>
            </a:r>
          </a:p>
          <a:p>
            <a:pPr algn="l">
              <a:buFont typeface="Arial" panose="020B0604020202020204" pitchFamily="34" charset="0"/>
              <a:buChar char="•"/>
            </a:pPr>
            <a:r>
              <a:rPr lang="en-GB" dirty="0">
                <a:solidFill>
                  <a:srgbClr val="202124"/>
                </a:solidFill>
                <a:latin typeface="+mj-lt"/>
              </a:rPr>
              <a:t> Try again</a:t>
            </a:r>
            <a:endParaRPr lang="en-GB" dirty="0">
              <a:latin typeface="+mj-lt"/>
            </a:endParaRPr>
          </a:p>
        </p:txBody>
      </p:sp>
    </p:spTree>
    <p:extLst>
      <p:ext uri="{BB962C8B-B14F-4D97-AF65-F5344CB8AC3E}">
        <p14:creationId xmlns:p14="http://schemas.microsoft.com/office/powerpoint/2010/main" val="29258491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0B60B-D57C-43D5-8F0A-1028FBEC0AA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9849DE2-230B-4B82-9D98-34B3B002945A}"/>
              </a:ext>
            </a:extLst>
          </p:cNvPr>
          <p:cNvSpPr>
            <a:spLocks noGrp="1"/>
          </p:cNvSpPr>
          <p:nvPr>
            <p:ph idx="1"/>
          </p:nvPr>
        </p:nvSpPr>
        <p:spPr/>
        <p:txBody>
          <a:bodyPr/>
          <a:lstStyle/>
          <a:p>
            <a:pPr marL="285750" indent="-285750">
              <a:buFont typeface="Arial" panose="020B0604020202020204" pitchFamily="34" charset="0"/>
              <a:buChar char="•"/>
            </a:pPr>
            <a:r>
              <a:rPr lang="en-GB" dirty="0">
                <a:solidFill>
                  <a:srgbClr val="1A1E26"/>
                </a:solidFill>
              </a:rPr>
              <a:t>Model ideal behaviour</a:t>
            </a:r>
          </a:p>
          <a:p>
            <a:pPr marL="285750" indent="-285750">
              <a:buFont typeface="Arial" panose="020B0604020202020204" pitchFamily="34" charset="0"/>
              <a:buChar char="•"/>
            </a:pPr>
            <a:r>
              <a:rPr lang="en-GB" dirty="0">
                <a:solidFill>
                  <a:srgbClr val="1A1E26"/>
                </a:solidFill>
              </a:rPr>
              <a:t>Let students help establish guidelines</a:t>
            </a:r>
          </a:p>
          <a:p>
            <a:pPr marL="285750" indent="-285750">
              <a:buFont typeface="Arial" panose="020B0604020202020204" pitchFamily="34" charset="0"/>
              <a:buChar char="•"/>
            </a:pPr>
            <a:r>
              <a:rPr lang="en-GB" dirty="0">
                <a:solidFill>
                  <a:srgbClr val="1A1E26"/>
                </a:solidFill>
              </a:rPr>
              <a:t>Encourage initiative</a:t>
            </a:r>
          </a:p>
          <a:p>
            <a:pPr marL="285750" indent="-285750">
              <a:buFont typeface="Arial" panose="020B0604020202020204" pitchFamily="34" charset="0"/>
              <a:buChar char="•"/>
            </a:pPr>
            <a:r>
              <a:rPr lang="en-GB" dirty="0">
                <a:solidFill>
                  <a:srgbClr val="1A1E26"/>
                </a:solidFill>
              </a:rPr>
              <a:t>Use non-verbal communication</a:t>
            </a:r>
          </a:p>
          <a:p>
            <a:pPr marL="285750" indent="-285750">
              <a:buFont typeface="Arial" panose="020B0604020202020204" pitchFamily="34" charset="0"/>
              <a:buChar char="•"/>
            </a:pPr>
            <a:r>
              <a:rPr lang="en-GB" dirty="0">
                <a:solidFill>
                  <a:srgbClr val="1A1E26"/>
                </a:solidFill>
              </a:rPr>
              <a:t>Use EdTech – can you think of any suggestions?</a:t>
            </a:r>
          </a:p>
          <a:p>
            <a:pPr marL="285750" indent="-285750">
              <a:buFont typeface="Arial" panose="020B0604020202020204" pitchFamily="34" charset="0"/>
              <a:buChar char="•"/>
            </a:pPr>
            <a:r>
              <a:rPr lang="en-GB" dirty="0">
                <a:solidFill>
                  <a:srgbClr val="1A1E26"/>
                </a:solidFill>
              </a:rPr>
              <a:t>Address inappropriate or off-task behaviour quickly</a:t>
            </a:r>
          </a:p>
          <a:p>
            <a:pPr marL="285750" indent="-285750">
              <a:buFont typeface="Arial" panose="020B0604020202020204" pitchFamily="34" charset="0"/>
              <a:buChar char="•"/>
            </a:pPr>
            <a:r>
              <a:rPr lang="en-GB" dirty="0"/>
              <a:t>Develop a positive relationship with the students</a:t>
            </a:r>
          </a:p>
        </p:txBody>
      </p:sp>
    </p:spTree>
    <p:extLst>
      <p:ext uri="{BB962C8B-B14F-4D97-AF65-F5344CB8AC3E}">
        <p14:creationId xmlns:p14="http://schemas.microsoft.com/office/powerpoint/2010/main" val="13042225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19627-644A-4411-9832-51ABB5E46D5D}"/>
              </a:ext>
            </a:extLst>
          </p:cNvPr>
          <p:cNvSpPr>
            <a:spLocks noGrp="1"/>
          </p:cNvSpPr>
          <p:nvPr>
            <p:ph type="title"/>
          </p:nvPr>
        </p:nvSpPr>
        <p:spPr/>
        <p:txBody>
          <a:bodyPr/>
          <a:lstStyle/>
          <a:p>
            <a:r>
              <a:rPr lang="en-GB" b="0" dirty="0"/>
              <a:t>Promoting responsible behaviour</a:t>
            </a:r>
          </a:p>
        </p:txBody>
      </p:sp>
      <p:sp>
        <p:nvSpPr>
          <p:cNvPr id="3" name="Content Placeholder 2">
            <a:extLst>
              <a:ext uri="{FF2B5EF4-FFF2-40B4-BE49-F238E27FC236}">
                <a16:creationId xmlns:a16="http://schemas.microsoft.com/office/drawing/2014/main" id="{9DEA1090-0205-49D1-B07A-1369BFCE1EF6}"/>
              </a:ext>
            </a:extLst>
          </p:cNvPr>
          <p:cNvSpPr>
            <a:spLocks noGrp="1"/>
          </p:cNvSpPr>
          <p:nvPr>
            <p:ph idx="1"/>
          </p:nvPr>
        </p:nvSpPr>
        <p:spPr/>
        <p:txBody>
          <a:bodyPr>
            <a:normAutofit fontScale="85000" lnSpcReduction="10000"/>
          </a:bodyPr>
          <a:lstStyle/>
          <a:p>
            <a:pPr marL="285750" indent="-285750">
              <a:buFont typeface="Arial" panose="020B0604020202020204" pitchFamily="34" charset="0"/>
              <a:buChar char="•"/>
            </a:pPr>
            <a:r>
              <a:rPr lang="en-GB" dirty="0"/>
              <a:t>How would you do this?</a:t>
            </a:r>
          </a:p>
          <a:p>
            <a:pPr marL="285750" indent="-285750">
              <a:buFont typeface="Arial" panose="020B0604020202020204" pitchFamily="34" charset="0"/>
              <a:buChar char="•"/>
            </a:pPr>
            <a:r>
              <a:rPr lang="en-GB" dirty="0"/>
              <a:t>ensuring your lesson is well planned and prepared</a:t>
            </a:r>
          </a:p>
          <a:p>
            <a:pPr marL="285750" indent="-285750">
              <a:buFont typeface="Arial" panose="020B0604020202020204" pitchFamily="34" charset="0"/>
              <a:buChar char="•"/>
            </a:pPr>
            <a:r>
              <a:rPr lang="en-GB" dirty="0"/>
              <a:t>explaining things clearly </a:t>
            </a:r>
          </a:p>
          <a:p>
            <a:pPr marL="285750" indent="-285750">
              <a:buFont typeface="Arial" panose="020B0604020202020204" pitchFamily="34" charset="0"/>
              <a:buChar char="•"/>
            </a:pPr>
            <a:r>
              <a:rPr lang="en-GB" dirty="0"/>
              <a:t>familiarising yourself with students’ names, their strengths and areas for development</a:t>
            </a:r>
          </a:p>
          <a:p>
            <a:pPr marL="285750" indent="-285750">
              <a:buFont typeface="Arial" panose="020B0604020202020204" pitchFamily="34" charset="0"/>
              <a:buChar char="•"/>
            </a:pPr>
            <a:r>
              <a:rPr lang="en-GB" dirty="0"/>
              <a:t>treating all students fairly and equally </a:t>
            </a:r>
          </a:p>
          <a:p>
            <a:pPr marL="285750" indent="-285750">
              <a:buFont typeface="Arial" panose="020B0604020202020204" pitchFamily="34" charset="0"/>
              <a:buChar char="•"/>
            </a:pPr>
            <a:r>
              <a:rPr lang="en-GB" dirty="0"/>
              <a:t>being friendly and humorous</a:t>
            </a:r>
          </a:p>
          <a:p>
            <a:pPr marL="285750" indent="-285750">
              <a:buFont typeface="Arial" panose="020B0604020202020204" pitchFamily="34" charset="0"/>
              <a:buChar char="•"/>
            </a:pPr>
            <a:r>
              <a:rPr lang="en-GB" dirty="0"/>
              <a:t>ensuring that support is offered to students lacking basic skills or those for whom English is not their first language </a:t>
            </a:r>
          </a:p>
        </p:txBody>
      </p:sp>
    </p:spTree>
    <p:extLst>
      <p:ext uri="{BB962C8B-B14F-4D97-AF65-F5344CB8AC3E}">
        <p14:creationId xmlns:p14="http://schemas.microsoft.com/office/powerpoint/2010/main" val="799698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93122-74DD-4843-A688-63D4450843A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6C5299E-C8A4-47FE-BA05-EB7D13488CB3}"/>
              </a:ext>
            </a:extLst>
          </p:cNvPr>
          <p:cNvSpPr>
            <a:spLocks noGrp="1"/>
          </p:cNvSpPr>
          <p:nvPr>
            <p:ph idx="1"/>
          </p:nvPr>
        </p:nvSpPr>
        <p:spPr/>
        <p:txBody>
          <a:bodyPr>
            <a:normAutofit fontScale="92500" lnSpcReduction="20000"/>
          </a:bodyPr>
          <a:lstStyle/>
          <a:p>
            <a:pPr marL="285750" indent="-285750">
              <a:buFont typeface="Arial" panose="020B0604020202020204" pitchFamily="34" charset="0"/>
              <a:buChar char="•"/>
            </a:pPr>
            <a:r>
              <a:rPr lang="en-GB" dirty="0"/>
              <a:t>quickly establishing a climate of praise</a:t>
            </a:r>
          </a:p>
          <a:p>
            <a:pPr marL="285750" indent="-285750">
              <a:buFont typeface="Arial" panose="020B0604020202020204" pitchFamily="34" charset="0"/>
              <a:buChar char="•"/>
            </a:pPr>
            <a:r>
              <a:rPr lang="en-GB" dirty="0"/>
              <a:t>ensuring that responsible behaviour is noted (through tutorials, reports and references)</a:t>
            </a:r>
          </a:p>
          <a:p>
            <a:pPr marL="285750" indent="-285750">
              <a:buFont typeface="Arial" panose="020B0604020202020204" pitchFamily="34" charset="0"/>
              <a:buChar char="•"/>
            </a:pPr>
            <a:r>
              <a:rPr lang="en-GB" dirty="0"/>
              <a:t>valuing opinions and showing respect to your students – not using put downs or sarcasm or allowing others to </a:t>
            </a:r>
          </a:p>
          <a:p>
            <a:pPr marL="285750" indent="-285750">
              <a:buFont typeface="Arial" panose="020B0604020202020204" pitchFamily="34" charset="0"/>
              <a:buChar char="•"/>
            </a:pPr>
            <a:r>
              <a:rPr lang="en-GB" dirty="0"/>
              <a:t>encouraging effective listening from the outset</a:t>
            </a:r>
          </a:p>
          <a:p>
            <a:pPr marL="285750" indent="-285750">
              <a:buFont typeface="Arial" panose="020B0604020202020204" pitchFamily="34" charset="0"/>
              <a:buChar char="•"/>
            </a:pPr>
            <a:r>
              <a:rPr lang="en-GB" dirty="0"/>
              <a:t>developing ‘positive noticing’ to reinforce the idea that responsible behaviour is the norm</a:t>
            </a:r>
          </a:p>
          <a:p>
            <a:pPr marL="285750" indent="-285750">
              <a:buFont typeface="Arial" panose="020B0604020202020204" pitchFamily="34" charset="0"/>
              <a:buChar char="•"/>
            </a:pPr>
            <a:r>
              <a:rPr lang="en-GB" dirty="0"/>
              <a:t>keeping order by being firm but not intimidating if needed</a:t>
            </a:r>
          </a:p>
          <a:p>
            <a:endParaRPr lang="en-GB" dirty="0"/>
          </a:p>
        </p:txBody>
      </p:sp>
    </p:spTree>
    <p:extLst>
      <p:ext uri="{BB962C8B-B14F-4D97-AF65-F5344CB8AC3E}">
        <p14:creationId xmlns:p14="http://schemas.microsoft.com/office/powerpoint/2010/main" val="39327722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C5D30-2E36-4490-9B69-450A5C61BB50}"/>
              </a:ext>
            </a:extLst>
          </p:cNvPr>
          <p:cNvSpPr>
            <a:spLocks noGrp="1"/>
          </p:cNvSpPr>
          <p:nvPr>
            <p:ph type="title"/>
          </p:nvPr>
        </p:nvSpPr>
        <p:spPr/>
        <p:txBody>
          <a:bodyPr/>
          <a:lstStyle/>
          <a:p>
            <a:r>
              <a:rPr lang="en-GB" dirty="0"/>
              <a:t>What would you do?</a:t>
            </a:r>
          </a:p>
        </p:txBody>
      </p:sp>
      <p:sp>
        <p:nvSpPr>
          <p:cNvPr id="3" name="Content Placeholder 2">
            <a:extLst>
              <a:ext uri="{FF2B5EF4-FFF2-40B4-BE49-F238E27FC236}">
                <a16:creationId xmlns:a16="http://schemas.microsoft.com/office/drawing/2014/main" id="{A4A39D10-A8F6-4907-B66A-2CD217177315}"/>
              </a:ext>
            </a:extLst>
          </p:cNvPr>
          <p:cNvSpPr>
            <a:spLocks noGrp="1"/>
          </p:cNvSpPr>
          <p:nvPr>
            <p:ph idx="1"/>
          </p:nvPr>
        </p:nvSpPr>
        <p:spPr/>
        <p:txBody>
          <a:bodyPr/>
          <a:lstStyle/>
          <a:p>
            <a:pPr marL="285750" indent="-285750">
              <a:buFont typeface="Arial" panose="020B0604020202020204" pitchFamily="34" charset="0"/>
              <a:buChar char="•"/>
            </a:pPr>
            <a:r>
              <a:rPr lang="en-GB" dirty="0"/>
              <a:t>You have a student who never speaks in lectures. They attend every lecture, sit at the front on their own and take constant notes but never take part in discussions, group work or pair work.</a:t>
            </a:r>
          </a:p>
          <a:p>
            <a:pPr marL="285750" indent="-285750">
              <a:buFont typeface="Arial" panose="020B0604020202020204" pitchFamily="34" charset="0"/>
              <a:buChar char="•"/>
            </a:pPr>
            <a:r>
              <a:rPr lang="en-GB" dirty="0"/>
              <a:t>What would you do?</a:t>
            </a:r>
          </a:p>
          <a:p>
            <a:pPr marL="285750" indent="-285750">
              <a:buFont typeface="Arial" panose="020B0604020202020204" pitchFamily="34" charset="0"/>
              <a:buChar char="•"/>
            </a:pPr>
            <a:r>
              <a:rPr lang="en-GB" dirty="0"/>
              <a:t>Consider warning that you’re coming to them next</a:t>
            </a:r>
          </a:p>
          <a:p>
            <a:pPr marL="285750" indent="-285750">
              <a:buFont typeface="Arial" panose="020B0604020202020204" pitchFamily="34" charset="0"/>
              <a:buChar char="•"/>
            </a:pPr>
            <a:r>
              <a:rPr lang="en-GB" dirty="0"/>
              <a:t>Tell people if they make eye contact you’re coming to them</a:t>
            </a:r>
          </a:p>
        </p:txBody>
      </p:sp>
    </p:spTree>
    <p:extLst>
      <p:ext uri="{BB962C8B-B14F-4D97-AF65-F5344CB8AC3E}">
        <p14:creationId xmlns:p14="http://schemas.microsoft.com/office/powerpoint/2010/main" val="4006215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0A19C-2806-4DBA-A152-BE75ACD46AFB}"/>
              </a:ext>
            </a:extLst>
          </p:cNvPr>
          <p:cNvSpPr>
            <a:spLocks noGrp="1"/>
          </p:cNvSpPr>
          <p:nvPr>
            <p:ph type="title"/>
          </p:nvPr>
        </p:nvSpPr>
        <p:spPr/>
        <p:txBody>
          <a:bodyPr/>
          <a:lstStyle/>
          <a:p>
            <a:r>
              <a:rPr lang="en-GB" dirty="0"/>
              <a:t>Lets practice…</a:t>
            </a:r>
          </a:p>
        </p:txBody>
      </p:sp>
      <p:sp>
        <p:nvSpPr>
          <p:cNvPr id="3" name="Content Placeholder 2">
            <a:extLst>
              <a:ext uri="{FF2B5EF4-FFF2-40B4-BE49-F238E27FC236}">
                <a16:creationId xmlns:a16="http://schemas.microsoft.com/office/drawing/2014/main" id="{B7456687-97BF-4EFC-838D-C2CA1EA0CFAA}"/>
              </a:ext>
            </a:extLst>
          </p:cNvPr>
          <p:cNvSpPr>
            <a:spLocks noGrp="1"/>
          </p:cNvSpPr>
          <p:nvPr>
            <p:ph idx="1"/>
          </p:nvPr>
        </p:nvSpPr>
        <p:spPr/>
        <p:txBody>
          <a:bodyPr>
            <a:normAutofit lnSpcReduction="10000"/>
          </a:bodyPr>
          <a:lstStyle/>
          <a:p>
            <a:pPr marL="285750" indent="-285750">
              <a:buFont typeface="Arial" panose="020B0604020202020204" pitchFamily="34" charset="0"/>
              <a:buChar char="•"/>
            </a:pPr>
            <a:r>
              <a:rPr lang="en-GB" dirty="0"/>
              <a:t>In groups of 3 take it in turns to be a student, teacher and observer</a:t>
            </a:r>
          </a:p>
          <a:p>
            <a:pPr marL="285750" indent="-285750">
              <a:buFont typeface="Arial" panose="020B0604020202020204" pitchFamily="34" charset="0"/>
              <a:buChar char="•"/>
            </a:pPr>
            <a:r>
              <a:rPr lang="en-GB" dirty="0"/>
              <a:t>As the teacher you are going to have a conversation with the student about their engagement within lectures and what is stopping them – observer take notes. Swap roles 3 times so everyone gets a chance to practice or try something different.</a:t>
            </a:r>
          </a:p>
          <a:p>
            <a:pPr marL="285750" indent="-285750">
              <a:buFont typeface="Arial" panose="020B0604020202020204" pitchFamily="34" charset="0"/>
              <a:buChar char="•"/>
            </a:pPr>
            <a:r>
              <a:rPr lang="en-GB" dirty="0"/>
              <a:t>We will then feedback to the group, how did it feel? Would you approach this in this way? What other ways could you approach this issue or concern?</a:t>
            </a:r>
          </a:p>
        </p:txBody>
      </p:sp>
    </p:spTree>
    <p:extLst>
      <p:ext uri="{BB962C8B-B14F-4D97-AF65-F5344CB8AC3E}">
        <p14:creationId xmlns:p14="http://schemas.microsoft.com/office/powerpoint/2010/main" val="2854568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CB045-03D1-4D63-A6A8-3B16632C8C29}"/>
              </a:ext>
            </a:extLst>
          </p:cNvPr>
          <p:cNvSpPr>
            <a:spLocks noGrp="1"/>
          </p:cNvSpPr>
          <p:nvPr>
            <p:ph type="title"/>
          </p:nvPr>
        </p:nvSpPr>
        <p:spPr/>
        <p:txBody>
          <a:bodyPr/>
          <a:lstStyle/>
          <a:p>
            <a:r>
              <a:rPr lang="en-GB" dirty="0"/>
              <a:t>What would you do?</a:t>
            </a:r>
          </a:p>
        </p:txBody>
      </p:sp>
      <p:sp>
        <p:nvSpPr>
          <p:cNvPr id="3" name="Content Placeholder 2">
            <a:extLst>
              <a:ext uri="{FF2B5EF4-FFF2-40B4-BE49-F238E27FC236}">
                <a16:creationId xmlns:a16="http://schemas.microsoft.com/office/drawing/2014/main" id="{FAA0024D-26AA-40E7-B122-DCAC004CF11E}"/>
              </a:ext>
            </a:extLst>
          </p:cNvPr>
          <p:cNvSpPr>
            <a:spLocks noGrp="1"/>
          </p:cNvSpPr>
          <p:nvPr>
            <p:ph idx="1"/>
          </p:nvPr>
        </p:nvSpPr>
        <p:spPr/>
        <p:txBody>
          <a:bodyPr/>
          <a:lstStyle/>
          <a:p>
            <a:pPr marL="285750" indent="-285750">
              <a:buFont typeface="Arial" panose="020B0604020202020204" pitchFamily="34" charset="0"/>
              <a:buChar char="•"/>
            </a:pPr>
            <a:r>
              <a:rPr lang="en-GB" dirty="0"/>
              <a:t>You have two students in your class disagreeing on something. It starts to become heated and they start arguing, calling each other names and shouting. </a:t>
            </a:r>
          </a:p>
          <a:p>
            <a:pPr marL="285750" indent="-285750">
              <a:buFont typeface="Arial" panose="020B0604020202020204" pitchFamily="34" charset="0"/>
              <a:buChar char="•"/>
            </a:pPr>
            <a:r>
              <a:rPr lang="en-GB" dirty="0"/>
              <a:t>What do you do?</a:t>
            </a:r>
          </a:p>
          <a:p>
            <a:pPr marL="285750" indent="-285750">
              <a:buFont typeface="Arial" panose="020B0604020202020204" pitchFamily="34" charset="0"/>
              <a:buChar char="•"/>
            </a:pPr>
            <a:r>
              <a:rPr lang="en-GB" dirty="0"/>
              <a:t>When the lecture finished the argument continues onto social media</a:t>
            </a:r>
          </a:p>
          <a:p>
            <a:pPr marL="285750" indent="-285750">
              <a:buFont typeface="Arial" panose="020B0604020202020204" pitchFamily="34" charset="0"/>
              <a:buChar char="•"/>
            </a:pPr>
            <a:r>
              <a:rPr lang="en-GB" dirty="0"/>
              <a:t>What do/can you do?</a:t>
            </a:r>
          </a:p>
        </p:txBody>
      </p:sp>
    </p:spTree>
    <p:extLst>
      <p:ext uri="{BB962C8B-B14F-4D97-AF65-F5344CB8AC3E}">
        <p14:creationId xmlns:p14="http://schemas.microsoft.com/office/powerpoint/2010/main" val="177173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C56B5-02C8-4A57-907D-144A8E0DC507}"/>
              </a:ext>
            </a:extLst>
          </p:cNvPr>
          <p:cNvSpPr>
            <a:spLocks noGrp="1"/>
          </p:cNvSpPr>
          <p:nvPr>
            <p:ph type="title"/>
          </p:nvPr>
        </p:nvSpPr>
        <p:spPr/>
        <p:txBody>
          <a:bodyPr/>
          <a:lstStyle/>
          <a:p>
            <a:r>
              <a:rPr lang="en-GB" dirty="0"/>
              <a:t>Lets practice</a:t>
            </a:r>
          </a:p>
        </p:txBody>
      </p:sp>
      <p:sp>
        <p:nvSpPr>
          <p:cNvPr id="3" name="Content Placeholder 2">
            <a:extLst>
              <a:ext uri="{FF2B5EF4-FFF2-40B4-BE49-F238E27FC236}">
                <a16:creationId xmlns:a16="http://schemas.microsoft.com/office/drawing/2014/main" id="{609CBD99-68EF-41D7-BE91-0C4A0E7F59AB}"/>
              </a:ext>
            </a:extLst>
          </p:cNvPr>
          <p:cNvSpPr>
            <a:spLocks noGrp="1"/>
          </p:cNvSpPr>
          <p:nvPr>
            <p:ph idx="1"/>
          </p:nvPr>
        </p:nvSpPr>
        <p:spPr/>
        <p:txBody>
          <a:bodyPr/>
          <a:lstStyle/>
          <a:p>
            <a:pPr marL="285750" indent="-285750">
              <a:buFont typeface="Arial" panose="020B0604020202020204" pitchFamily="34" charset="0"/>
              <a:buChar char="•"/>
            </a:pPr>
            <a:r>
              <a:rPr lang="en-GB" dirty="0"/>
              <a:t>Who wants to be the disruptive students?</a:t>
            </a:r>
          </a:p>
          <a:p>
            <a:pPr marL="285750" indent="-285750">
              <a:buFont typeface="Arial" panose="020B0604020202020204" pitchFamily="34" charset="0"/>
              <a:buChar char="•"/>
            </a:pPr>
            <a:r>
              <a:rPr lang="en-GB" dirty="0"/>
              <a:t>Who wants to be the lecturer?</a:t>
            </a:r>
          </a:p>
          <a:p>
            <a:pPr marL="285750" indent="-285750">
              <a:buFont typeface="Arial" panose="020B0604020202020204" pitchFamily="34" charset="0"/>
              <a:buChar char="•"/>
            </a:pPr>
            <a:r>
              <a:rPr lang="en-GB" dirty="0"/>
              <a:t>People impute with ideas of how to support the lecturer</a:t>
            </a:r>
          </a:p>
          <a:p>
            <a:pPr marL="285750" indent="-285750">
              <a:buFont typeface="Arial" panose="020B0604020202020204" pitchFamily="34" charset="0"/>
              <a:buChar char="•"/>
            </a:pPr>
            <a:r>
              <a:rPr lang="en-GB" dirty="0"/>
              <a:t>2 observers who just observe</a:t>
            </a:r>
          </a:p>
        </p:txBody>
      </p:sp>
    </p:spTree>
    <p:extLst>
      <p:ext uri="{BB962C8B-B14F-4D97-AF65-F5344CB8AC3E}">
        <p14:creationId xmlns:p14="http://schemas.microsoft.com/office/powerpoint/2010/main" val="2813795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C1571-7FB8-4270-B928-CDFDCB6ACF3E}"/>
              </a:ext>
            </a:extLst>
          </p:cNvPr>
          <p:cNvSpPr>
            <a:spLocks noGrp="1"/>
          </p:cNvSpPr>
          <p:nvPr>
            <p:ph type="title"/>
          </p:nvPr>
        </p:nvSpPr>
        <p:spPr/>
        <p:txBody>
          <a:bodyPr>
            <a:normAutofit fontScale="90000"/>
          </a:bodyPr>
          <a:lstStyle/>
          <a:p>
            <a:r>
              <a:rPr lang="en-GB" dirty="0"/>
              <a:t>Do you have any examples/situations you want to practice?</a:t>
            </a:r>
          </a:p>
        </p:txBody>
      </p:sp>
      <p:sp>
        <p:nvSpPr>
          <p:cNvPr id="3" name="Content Placeholder 2">
            <a:extLst>
              <a:ext uri="{FF2B5EF4-FFF2-40B4-BE49-F238E27FC236}">
                <a16:creationId xmlns:a16="http://schemas.microsoft.com/office/drawing/2014/main" id="{AF65B38E-C7EE-4AA0-A5AB-F25B12BC952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7480368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C1AF6-BCB7-4E26-8B70-F84E11AF9A6F}"/>
              </a:ext>
            </a:extLst>
          </p:cNvPr>
          <p:cNvSpPr>
            <a:spLocks noGrp="1"/>
          </p:cNvSpPr>
          <p:nvPr>
            <p:ph type="title"/>
          </p:nvPr>
        </p:nvSpPr>
        <p:spPr/>
        <p:txBody>
          <a:bodyPr/>
          <a:lstStyle/>
          <a:p>
            <a:r>
              <a:rPr lang="en-GB" dirty="0"/>
              <a:t>Pivotal culture</a:t>
            </a:r>
          </a:p>
        </p:txBody>
      </p:sp>
      <p:sp>
        <p:nvSpPr>
          <p:cNvPr id="3" name="Content Placeholder 2">
            <a:extLst>
              <a:ext uri="{FF2B5EF4-FFF2-40B4-BE49-F238E27FC236}">
                <a16:creationId xmlns:a16="http://schemas.microsoft.com/office/drawing/2014/main" id="{CB5FBD5C-75BC-4D60-AF63-83E6DE4E1B62}"/>
              </a:ext>
            </a:extLst>
          </p:cNvPr>
          <p:cNvSpPr>
            <a:spLocks noGrp="1"/>
          </p:cNvSpPr>
          <p:nvPr>
            <p:ph idx="1"/>
          </p:nvPr>
        </p:nvSpPr>
        <p:spPr/>
        <p:txBody>
          <a:bodyPr>
            <a:normAutofit/>
          </a:bodyPr>
          <a:lstStyle/>
          <a:p>
            <a:pPr marL="285750" indent="-285750">
              <a:buFont typeface="Arial" panose="020B0604020202020204" pitchFamily="34" charset="0"/>
              <a:buChar char="•"/>
            </a:pPr>
            <a:r>
              <a:rPr lang="en-GB" b="0" i="0" dirty="0">
                <a:solidFill>
                  <a:srgbClr val="202124"/>
                </a:solidFill>
                <a:effectLst/>
              </a:rPr>
              <a:t>Culture and personality of your classroom</a:t>
            </a:r>
          </a:p>
          <a:p>
            <a:pPr marL="285750" indent="-285750">
              <a:buFont typeface="Arial" panose="020B0604020202020204" pitchFamily="34" charset="0"/>
              <a:buChar char="•"/>
            </a:pPr>
            <a:r>
              <a:rPr lang="en-GB" dirty="0">
                <a:solidFill>
                  <a:srgbClr val="202124"/>
                </a:solidFill>
              </a:rPr>
              <a:t>Behaviours that are implicitly set out within your classroom</a:t>
            </a:r>
          </a:p>
          <a:p>
            <a:pPr marL="285750" indent="-285750">
              <a:buFont typeface="Arial" panose="020B0604020202020204" pitchFamily="34" charset="0"/>
              <a:buChar char="•"/>
            </a:pPr>
            <a:r>
              <a:rPr lang="en-GB" b="0" i="0" dirty="0">
                <a:solidFill>
                  <a:srgbClr val="202124"/>
                </a:solidFill>
                <a:effectLst/>
              </a:rPr>
              <a:t>Values set out with the people within the classroom</a:t>
            </a:r>
            <a:endParaRPr lang="en-GB" dirty="0">
              <a:solidFill>
                <a:srgbClr val="202124"/>
              </a:solidFill>
            </a:endParaRPr>
          </a:p>
          <a:p>
            <a:pPr marL="285750" indent="-285750">
              <a:buFont typeface="Arial" panose="020B0604020202020204" pitchFamily="34" charset="0"/>
              <a:buChar char="•"/>
            </a:pPr>
            <a:r>
              <a:rPr lang="en-GB" dirty="0">
                <a:solidFill>
                  <a:srgbClr val="202124"/>
                </a:solidFill>
              </a:rPr>
              <a:t>How interactions within the lectures are held</a:t>
            </a:r>
          </a:p>
          <a:p>
            <a:pPr marL="285750" indent="-285750">
              <a:buFont typeface="Arial" panose="020B0604020202020204" pitchFamily="34" charset="0"/>
              <a:buChar char="•"/>
            </a:pPr>
            <a:r>
              <a:rPr lang="en-GB" b="0" i="0" dirty="0">
                <a:solidFill>
                  <a:srgbClr val="202124"/>
                </a:solidFill>
                <a:effectLst/>
              </a:rPr>
              <a:t>Attitudes of the classroom</a:t>
            </a:r>
          </a:p>
          <a:p>
            <a:endParaRPr lang="en-GB" dirty="0">
              <a:solidFill>
                <a:srgbClr val="202124"/>
              </a:solidFill>
            </a:endParaRPr>
          </a:p>
          <a:p>
            <a:pPr marL="285750" indent="-285750">
              <a:buFont typeface="Arial" panose="020B0604020202020204" pitchFamily="34" charset="0"/>
              <a:buChar char="•"/>
            </a:pPr>
            <a:r>
              <a:rPr lang="en-GB" dirty="0">
                <a:solidFill>
                  <a:srgbClr val="202124"/>
                </a:solidFill>
              </a:rPr>
              <a:t>Who sets this culture?</a:t>
            </a:r>
          </a:p>
        </p:txBody>
      </p:sp>
    </p:spTree>
    <p:extLst>
      <p:ext uri="{BB962C8B-B14F-4D97-AF65-F5344CB8AC3E}">
        <p14:creationId xmlns:p14="http://schemas.microsoft.com/office/powerpoint/2010/main" val="38995112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C03BD-E2D9-4813-ADB5-6665E30F5EE6}"/>
              </a:ext>
            </a:extLst>
          </p:cNvPr>
          <p:cNvSpPr>
            <a:spLocks noGrp="1"/>
          </p:cNvSpPr>
          <p:nvPr>
            <p:ph type="title"/>
          </p:nvPr>
        </p:nvSpPr>
        <p:spPr/>
        <p:txBody>
          <a:bodyPr/>
          <a:lstStyle/>
          <a:p>
            <a:r>
              <a:rPr lang="en-GB" b="0" dirty="0"/>
              <a:t>5 pillars of pivotal education</a:t>
            </a:r>
          </a:p>
        </p:txBody>
      </p:sp>
      <p:sp>
        <p:nvSpPr>
          <p:cNvPr id="3" name="Content Placeholder 2">
            <a:extLst>
              <a:ext uri="{FF2B5EF4-FFF2-40B4-BE49-F238E27FC236}">
                <a16:creationId xmlns:a16="http://schemas.microsoft.com/office/drawing/2014/main" id="{FC02944F-E0A4-45F8-AE6B-D0BC2A2F81E5}"/>
              </a:ext>
            </a:extLst>
          </p:cNvPr>
          <p:cNvSpPr>
            <a:spLocks noGrp="1"/>
          </p:cNvSpPr>
          <p:nvPr>
            <p:ph idx="1"/>
          </p:nvPr>
        </p:nvSpPr>
        <p:spPr/>
        <p:txBody>
          <a:bodyPr/>
          <a:lstStyle/>
          <a:p>
            <a:pPr algn="l">
              <a:buFont typeface="Arial" panose="020B0604020202020204" pitchFamily="34" charset="0"/>
              <a:buChar char="•"/>
            </a:pPr>
            <a:r>
              <a:rPr lang="en-GB" b="0" i="0" dirty="0">
                <a:solidFill>
                  <a:srgbClr val="202124"/>
                </a:solidFill>
                <a:effectLst/>
                <a:latin typeface="Google Sans Text"/>
              </a:rPr>
              <a:t> </a:t>
            </a:r>
            <a:r>
              <a:rPr lang="en-GB" b="0" i="0" dirty="0">
                <a:solidFill>
                  <a:srgbClr val="202124"/>
                </a:solidFill>
                <a:effectLst/>
              </a:rPr>
              <a:t>Consistent, calm adult behaviour.</a:t>
            </a:r>
          </a:p>
          <a:p>
            <a:pPr algn="l">
              <a:buFont typeface="Arial" panose="020B0604020202020204" pitchFamily="34" charset="0"/>
              <a:buChar char="•"/>
            </a:pPr>
            <a:r>
              <a:rPr lang="en-GB" b="0" i="0" dirty="0">
                <a:solidFill>
                  <a:srgbClr val="202124"/>
                </a:solidFill>
                <a:effectLst/>
              </a:rPr>
              <a:t> First attention to best conduct.</a:t>
            </a:r>
          </a:p>
          <a:p>
            <a:pPr algn="l">
              <a:buFont typeface="Arial" panose="020B0604020202020204" pitchFamily="34" charset="0"/>
              <a:buChar char="•"/>
            </a:pPr>
            <a:r>
              <a:rPr lang="en-GB" b="0" i="0" dirty="0">
                <a:solidFill>
                  <a:srgbClr val="202124"/>
                </a:solidFill>
                <a:effectLst/>
              </a:rPr>
              <a:t> Relentless routines.</a:t>
            </a:r>
          </a:p>
          <a:p>
            <a:pPr algn="l">
              <a:buFont typeface="Arial" panose="020B0604020202020204" pitchFamily="34" charset="0"/>
              <a:buChar char="•"/>
            </a:pPr>
            <a:r>
              <a:rPr lang="en-GB" b="0" i="0" dirty="0">
                <a:solidFill>
                  <a:srgbClr val="202124"/>
                </a:solidFill>
                <a:effectLst/>
              </a:rPr>
              <a:t> Scripted interventions.</a:t>
            </a:r>
          </a:p>
          <a:p>
            <a:pPr algn="l">
              <a:buFont typeface="Arial" panose="020B0604020202020204" pitchFamily="34" charset="0"/>
              <a:buChar char="•"/>
            </a:pPr>
            <a:r>
              <a:rPr lang="en-GB" b="0" i="0" dirty="0">
                <a:solidFill>
                  <a:srgbClr val="202124"/>
                </a:solidFill>
                <a:effectLst/>
              </a:rPr>
              <a:t> Restorative follow up.</a:t>
            </a:r>
          </a:p>
          <a:p>
            <a:endParaRPr lang="en-GB" dirty="0"/>
          </a:p>
        </p:txBody>
      </p:sp>
    </p:spTree>
    <p:extLst>
      <p:ext uri="{BB962C8B-B14F-4D97-AF65-F5344CB8AC3E}">
        <p14:creationId xmlns:p14="http://schemas.microsoft.com/office/powerpoint/2010/main" val="18339728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16E92-7F7A-45D9-872E-F2BC6E433D3E}"/>
              </a:ext>
            </a:extLst>
          </p:cNvPr>
          <p:cNvSpPr>
            <a:spLocks noGrp="1"/>
          </p:cNvSpPr>
          <p:nvPr>
            <p:ph type="title"/>
          </p:nvPr>
        </p:nvSpPr>
        <p:spPr/>
        <p:txBody>
          <a:bodyPr/>
          <a:lstStyle/>
          <a:p>
            <a:r>
              <a:rPr lang="en-GB" b="0" dirty="0">
                <a:solidFill>
                  <a:schemeClr val="tx1"/>
                </a:solidFill>
              </a:rPr>
              <a:t>Consistent, calm adult behaviour</a:t>
            </a:r>
          </a:p>
        </p:txBody>
      </p:sp>
      <p:sp>
        <p:nvSpPr>
          <p:cNvPr id="3" name="Content Placeholder 2">
            <a:extLst>
              <a:ext uri="{FF2B5EF4-FFF2-40B4-BE49-F238E27FC236}">
                <a16:creationId xmlns:a16="http://schemas.microsoft.com/office/drawing/2014/main" id="{835ADEEC-2759-47F0-BCA4-8314A97B0DAF}"/>
              </a:ext>
            </a:extLst>
          </p:cNvPr>
          <p:cNvSpPr>
            <a:spLocks noGrp="1"/>
          </p:cNvSpPr>
          <p:nvPr>
            <p:ph idx="1"/>
          </p:nvPr>
        </p:nvSpPr>
        <p:spPr/>
        <p:txBody>
          <a:bodyPr>
            <a:normAutofit fontScale="92500" lnSpcReduction="10000"/>
          </a:bodyPr>
          <a:lstStyle/>
          <a:p>
            <a:pPr marL="285750" indent="-285750">
              <a:buFont typeface="Arial" panose="020B0604020202020204" pitchFamily="34" charset="0"/>
              <a:buChar char="•"/>
            </a:pPr>
            <a:r>
              <a:rPr lang="en-GB" dirty="0">
                <a:solidFill>
                  <a:srgbClr val="43454B"/>
                </a:solidFill>
              </a:rPr>
              <a:t>consistency</a:t>
            </a:r>
          </a:p>
          <a:p>
            <a:pPr marL="285750" indent="-285750">
              <a:buFont typeface="Arial" panose="020B0604020202020204" pitchFamily="34" charset="0"/>
              <a:buChar char="•"/>
            </a:pPr>
            <a:r>
              <a:rPr lang="en-GB" dirty="0">
                <a:solidFill>
                  <a:srgbClr val="43454B"/>
                </a:solidFill>
              </a:rPr>
              <a:t>adult behaviour </a:t>
            </a:r>
          </a:p>
          <a:p>
            <a:pPr marL="285750" indent="-285750">
              <a:buFont typeface="Arial" panose="020B0604020202020204" pitchFamily="34" charset="0"/>
              <a:buChar char="•"/>
            </a:pPr>
            <a:r>
              <a:rPr lang="en-GB" dirty="0">
                <a:solidFill>
                  <a:srgbClr val="43454B"/>
                </a:solidFill>
              </a:rPr>
              <a:t>emotional control </a:t>
            </a:r>
          </a:p>
          <a:p>
            <a:pPr marL="285750" indent="-285750">
              <a:buFont typeface="Arial" panose="020B0604020202020204" pitchFamily="34" charset="0"/>
              <a:buChar char="•"/>
            </a:pPr>
            <a:r>
              <a:rPr lang="en-GB" dirty="0">
                <a:solidFill>
                  <a:srgbClr val="43454B"/>
                </a:solidFill>
              </a:rPr>
              <a:t>clear teacher expectations</a:t>
            </a:r>
          </a:p>
          <a:p>
            <a:pPr marL="285750" indent="-285750">
              <a:buFont typeface="Arial" panose="020B0604020202020204" pitchFamily="34" charset="0"/>
              <a:buChar char="•"/>
            </a:pPr>
            <a:endParaRPr lang="en-GB" dirty="0">
              <a:solidFill>
                <a:srgbClr val="43454B"/>
              </a:solidFill>
            </a:endParaRPr>
          </a:p>
          <a:p>
            <a:pPr marL="285750" indent="-285750">
              <a:buFont typeface="Arial" panose="020B0604020202020204" pitchFamily="34" charset="0"/>
              <a:buChar char="•"/>
            </a:pPr>
            <a:r>
              <a:rPr lang="en-GB" dirty="0">
                <a:solidFill>
                  <a:srgbClr val="43454B"/>
                </a:solidFill>
              </a:rPr>
              <a:t>How can you ensure this in your lectures?</a:t>
            </a:r>
          </a:p>
          <a:p>
            <a:br>
              <a:rPr lang="en-GB" dirty="0"/>
            </a:br>
            <a:endParaRPr lang="en-GB" dirty="0"/>
          </a:p>
        </p:txBody>
      </p:sp>
    </p:spTree>
    <p:extLst>
      <p:ext uri="{BB962C8B-B14F-4D97-AF65-F5344CB8AC3E}">
        <p14:creationId xmlns:p14="http://schemas.microsoft.com/office/powerpoint/2010/main" val="8720414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A6B9F-3165-4821-8A35-5B87870B67CE}"/>
              </a:ext>
            </a:extLst>
          </p:cNvPr>
          <p:cNvSpPr>
            <a:spLocks noGrp="1"/>
          </p:cNvSpPr>
          <p:nvPr>
            <p:ph type="title"/>
          </p:nvPr>
        </p:nvSpPr>
        <p:spPr/>
        <p:txBody>
          <a:bodyPr/>
          <a:lstStyle/>
          <a:p>
            <a:r>
              <a:rPr lang="en-GB" b="0" dirty="0">
                <a:solidFill>
                  <a:schemeClr val="tx1"/>
                </a:solidFill>
              </a:rPr>
              <a:t>First attention to best conduct </a:t>
            </a:r>
          </a:p>
        </p:txBody>
      </p:sp>
      <p:sp>
        <p:nvSpPr>
          <p:cNvPr id="3" name="Content Placeholder 2">
            <a:extLst>
              <a:ext uri="{FF2B5EF4-FFF2-40B4-BE49-F238E27FC236}">
                <a16:creationId xmlns:a16="http://schemas.microsoft.com/office/drawing/2014/main" id="{F254186C-7045-419A-9128-B954F17C7FAC}"/>
              </a:ext>
            </a:extLst>
          </p:cNvPr>
          <p:cNvSpPr>
            <a:spLocks noGrp="1"/>
          </p:cNvSpPr>
          <p:nvPr>
            <p:ph idx="1"/>
          </p:nvPr>
        </p:nvSpPr>
        <p:spPr/>
        <p:txBody>
          <a:bodyPr/>
          <a:lstStyle/>
          <a:p>
            <a:pPr marL="285750" indent="-285750">
              <a:buFont typeface="Arial" panose="020B0604020202020204" pitchFamily="34" charset="0"/>
              <a:buChar char="•"/>
            </a:pPr>
            <a:r>
              <a:rPr lang="fr-FR" dirty="0">
                <a:solidFill>
                  <a:srgbClr val="43454B"/>
                </a:solidFill>
                <a:latin typeface="Source Sans Pro" panose="020B0503030403020204" pitchFamily="34" charset="0"/>
              </a:rPr>
              <a:t> </a:t>
            </a:r>
            <a:r>
              <a:rPr lang="fr-FR" dirty="0" err="1">
                <a:solidFill>
                  <a:srgbClr val="43454B"/>
                </a:solidFill>
              </a:rPr>
              <a:t>rewards</a:t>
            </a:r>
            <a:endParaRPr lang="fr-FR" dirty="0">
              <a:solidFill>
                <a:srgbClr val="43454B"/>
              </a:solidFill>
            </a:endParaRPr>
          </a:p>
          <a:p>
            <a:pPr marL="285750" indent="-285750">
              <a:buFont typeface="Arial" panose="020B0604020202020204" pitchFamily="34" charset="0"/>
              <a:buChar char="•"/>
            </a:pPr>
            <a:r>
              <a:rPr lang="fr-FR" dirty="0">
                <a:solidFill>
                  <a:srgbClr val="43454B"/>
                </a:solidFill>
              </a:rPr>
              <a:t> recognition</a:t>
            </a:r>
          </a:p>
          <a:p>
            <a:pPr marL="285750" indent="-285750">
              <a:buFont typeface="Arial" panose="020B0604020202020204" pitchFamily="34" charset="0"/>
              <a:buChar char="•"/>
            </a:pPr>
            <a:r>
              <a:rPr lang="fr-FR" dirty="0">
                <a:solidFill>
                  <a:srgbClr val="43454B"/>
                </a:solidFill>
              </a:rPr>
              <a:t> </a:t>
            </a:r>
            <a:r>
              <a:rPr lang="fr-FR" dirty="0" err="1">
                <a:solidFill>
                  <a:srgbClr val="43454B"/>
                </a:solidFill>
              </a:rPr>
              <a:t>praise</a:t>
            </a:r>
            <a:r>
              <a:rPr lang="fr-FR" dirty="0">
                <a:solidFill>
                  <a:srgbClr val="43454B"/>
                </a:solidFill>
              </a:rPr>
              <a:t> </a:t>
            </a:r>
          </a:p>
          <a:p>
            <a:pPr marL="285750" indent="-285750">
              <a:buFont typeface="Arial" panose="020B0604020202020204" pitchFamily="34" charset="0"/>
              <a:buChar char="•"/>
            </a:pPr>
            <a:r>
              <a:rPr lang="fr-FR" dirty="0">
                <a:solidFill>
                  <a:srgbClr val="43454B"/>
                </a:solidFill>
              </a:rPr>
              <a:t> motivation</a:t>
            </a:r>
          </a:p>
          <a:p>
            <a:pPr marL="285750" indent="-285750">
              <a:buFont typeface="Arial" panose="020B0604020202020204" pitchFamily="34" charset="0"/>
              <a:buChar char="•"/>
            </a:pPr>
            <a:r>
              <a:rPr lang="fr-FR" dirty="0">
                <a:solidFill>
                  <a:srgbClr val="43454B"/>
                </a:solidFill>
              </a:rPr>
              <a:t> engagement</a:t>
            </a:r>
          </a:p>
          <a:p>
            <a:pPr marL="285750" indent="-285750">
              <a:buFont typeface="Arial" panose="020B0604020202020204" pitchFamily="34" charset="0"/>
              <a:buChar char="•"/>
            </a:pPr>
            <a:endParaRPr lang="fr-FR" dirty="0">
              <a:solidFill>
                <a:srgbClr val="43454B"/>
              </a:solidFill>
            </a:endParaRPr>
          </a:p>
          <a:p>
            <a:pPr marL="285750" indent="-285750">
              <a:buFont typeface="Arial" panose="020B0604020202020204" pitchFamily="34" charset="0"/>
              <a:buChar char="•"/>
            </a:pPr>
            <a:r>
              <a:rPr lang="fr-FR" dirty="0" err="1">
                <a:solidFill>
                  <a:srgbClr val="43454B"/>
                </a:solidFill>
              </a:rPr>
              <a:t>What</a:t>
            </a:r>
            <a:r>
              <a:rPr lang="fr-FR" dirty="0">
                <a:solidFill>
                  <a:srgbClr val="43454B"/>
                </a:solidFill>
              </a:rPr>
              <a:t> are </a:t>
            </a:r>
            <a:r>
              <a:rPr lang="fr-FR" dirty="0" err="1">
                <a:solidFill>
                  <a:srgbClr val="43454B"/>
                </a:solidFill>
              </a:rPr>
              <a:t>some</a:t>
            </a:r>
            <a:r>
              <a:rPr lang="fr-FR" dirty="0">
                <a:solidFill>
                  <a:srgbClr val="43454B"/>
                </a:solidFill>
              </a:rPr>
              <a:t> </a:t>
            </a:r>
            <a:r>
              <a:rPr lang="fr-FR" dirty="0" err="1">
                <a:solidFill>
                  <a:srgbClr val="43454B"/>
                </a:solidFill>
              </a:rPr>
              <a:t>examples</a:t>
            </a:r>
            <a:r>
              <a:rPr lang="fr-FR" dirty="0">
                <a:solidFill>
                  <a:srgbClr val="43454B"/>
                </a:solidFill>
              </a:rPr>
              <a:t> of </a:t>
            </a:r>
            <a:r>
              <a:rPr lang="fr-FR" dirty="0" err="1">
                <a:solidFill>
                  <a:srgbClr val="43454B"/>
                </a:solidFill>
              </a:rPr>
              <a:t>this</a:t>
            </a:r>
            <a:r>
              <a:rPr lang="fr-FR" dirty="0">
                <a:solidFill>
                  <a:srgbClr val="43454B"/>
                </a:solidFill>
              </a:rPr>
              <a:t> for post 16 </a:t>
            </a:r>
            <a:r>
              <a:rPr lang="fr-FR" dirty="0" err="1">
                <a:solidFill>
                  <a:srgbClr val="43454B"/>
                </a:solidFill>
              </a:rPr>
              <a:t>learners</a:t>
            </a:r>
            <a:r>
              <a:rPr lang="fr-FR" dirty="0">
                <a:solidFill>
                  <a:srgbClr val="43454B"/>
                </a:solidFill>
              </a:rPr>
              <a:t>?</a:t>
            </a:r>
            <a:endParaRPr lang="en-GB" dirty="0"/>
          </a:p>
        </p:txBody>
      </p:sp>
    </p:spTree>
    <p:extLst>
      <p:ext uri="{BB962C8B-B14F-4D97-AF65-F5344CB8AC3E}">
        <p14:creationId xmlns:p14="http://schemas.microsoft.com/office/powerpoint/2010/main" val="39661911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A0D15-1BA8-4110-A4AB-A0F01AAA423A}"/>
              </a:ext>
            </a:extLst>
          </p:cNvPr>
          <p:cNvSpPr>
            <a:spLocks noGrp="1"/>
          </p:cNvSpPr>
          <p:nvPr>
            <p:ph type="title"/>
          </p:nvPr>
        </p:nvSpPr>
        <p:spPr/>
        <p:txBody>
          <a:bodyPr/>
          <a:lstStyle/>
          <a:p>
            <a:r>
              <a:rPr lang="en-GB" b="0" dirty="0">
                <a:solidFill>
                  <a:schemeClr val="tx1"/>
                </a:solidFill>
              </a:rPr>
              <a:t>Relentless routines </a:t>
            </a:r>
          </a:p>
        </p:txBody>
      </p:sp>
      <p:sp>
        <p:nvSpPr>
          <p:cNvPr id="3" name="Content Placeholder 2">
            <a:extLst>
              <a:ext uri="{FF2B5EF4-FFF2-40B4-BE49-F238E27FC236}">
                <a16:creationId xmlns:a16="http://schemas.microsoft.com/office/drawing/2014/main" id="{7C6C630C-A363-4D5C-824E-A05F39677B09}"/>
              </a:ext>
            </a:extLst>
          </p:cNvPr>
          <p:cNvSpPr>
            <a:spLocks noGrp="1"/>
          </p:cNvSpPr>
          <p:nvPr>
            <p:ph idx="1"/>
          </p:nvPr>
        </p:nvSpPr>
        <p:spPr/>
        <p:txBody>
          <a:bodyPr/>
          <a:lstStyle/>
          <a:p>
            <a:pPr marL="285750" indent="-285750">
              <a:buFont typeface="Arial" panose="020B0604020202020204" pitchFamily="34" charset="0"/>
              <a:buChar char="•"/>
            </a:pPr>
            <a:r>
              <a:rPr lang="en-GB" dirty="0">
                <a:solidFill>
                  <a:srgbClr val="43454B"/>
                </a:solidFill>
              </a:rPr>
              <a:t>Rules</a:t>
            </a:r>
          </a:p>
          <a:p>
            <a:pPr marL="285750" indent="-285750">
              <a:buFont typeface="Arial" panose="020B0604020202020204" pitchFamily="34" charset="0"/>
              <a:buChar char="•"/>
            </a:pPr>
            <a:r>
              <a:rPr lang="en-GB" dirty="0">
                <a:solidFill>
                  <a:srgbClr val="43454B"/>
                </a:solidFill>
              </a:rPr>
              <a:t>routines</a:t>
            </a:r>
          </a:p>
          <a:p>
            <a:pPr marL="285750" indent="-285750">
              <a:buFont typeface="Arial" panose="020B0604020202020204" pitchFamily="34" charset="0"/>
              <a:buChar char="•"/>
            </a:pPr>
            <a:r>
              <a:rPr lang="en-GB" dirty="0">
                <a:solidFill>
                  <a:srgbClr val="43454B"/>
                </a:solidFill>
              </a:rPr>
              <a:t>follow-up</a:t>
            </a:r>
          </a:p>
          <a:p>
            <a:pPr marL="285750" indent="-285750">
              <a:buFont typeface="Arial" panose="020B0604020202020204" pitchFamily="34" charset="0"/>
              <a:buChar char="•"/>
            </a:pPr>
            <a:r>
              <a:rPr lang="en-GB" dirty="0">
                <a:solidFill>
                  <a:srgbClr val="43454B"/>
                </a:solidFill>
              </a:rPr>
              <a:t>teacher habits</a:t>
            </a:r>
          </a:p>
          <a:p>
            <a:pPr marL="285750" indent="-285750">
              <a:buFont typeface="Arial" panose="020B0604020202020204" pitchFamily="34" charset="0"/>
              <a:buChar char="•"/>
            </a:pPr>
            <a:r>
              <a:rPr lang="en-GB" dirty="0">
                <a:solidFill>
                  <a:srgbClr val="43454B"/>
                </a:solidFill>
              </a:rPr>
              <a:t>non-verbal cues</a:t>
            </a:r>
            <a:endParaRPr lang="en-GB" dirty="0"/>
          </a:p>
        </p:txBody>
      </p:sp>
    </p:spTree>
    <p:extLst>
      <p:ext uri="{BB962C8B-B14F-4D97-AF65-F5344CB8AC3E}">
        <p14:creationId xmlns:p14="http://schemas.microsoft.com/office/powerpoint/2010/main" val="25419626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A0A81-682E-4703-8EE6-64899F942B3D}"/>
              </a:ext>
            </a:extLst>
          </p:cNvPr>
          <p:cNvSpPr>
            <a:spLocks noGrp="1"/>
          </p:cNvSpPr>
          <p:nvPr>
            <p:ph type="title"/>
          </p:nvPr>
        </p:nvSpPr>
        <p:spPr/>
        <p:txBody>
          <a:bodyPr/>
          <a:lstStyle/>
          <a:p>
            <a:r>
              <a:rPr lang="en-GB" b="0" dirty="0">
                <a:solidFill>
                  <a:schemeClr val="tx1"/>
                </a:solidFill>
              </a:rPr>
              <a:t>Scripting difficult interventions </a:t>
            </a:r>
          </a:p>
        </p:txBody>
      </p:sp>
      <p:sp>
        <p:nvSpPr>
          <p:cNvPr id="3" name="Content Placeholder 2">
            <a:extLst>
              <a:ext uri="{FF2B5EF4-FFF2-40B4-BE49-F238E27FC236}">
                <a16:creationId xmlns:a16="http://schemas.microsoft.com/office/drawing/2014/main" id="{13F2505B-E625-47AF-9237-FF8B7BB9961E}"/>
              </a:ext>
            </a:extLst>
          </p:cNvPr>
          <p:cNvSpPr>
            <a:spLocks noGrp="1"/>
          </p:cNvSpPr>
          <p:nvPr>
            <p:ph idx="1"/>
          </p:nvPr>
        </p:nvSpPr>
        <p:spPr/>
        <p:txBody>
          <a:bodyPr/>
          <a:lstStyle/>
          <a:p>
            <a:pPr marL="285750" indent="-285750">
              <a:buFont typeface="Arial" panose="020B0604020202020204" pitchFamily="34" charset="0"/>
              <a:buChar char="•"/>
            </a:pPr>
            <a:r>
              <a:rPr lang="fr-FR" dirty="0">
                <a:solidFill>
                  <a:srgbClr val="43454B"/>
                </a:solidFill>
              </a:rPr>
              <a:t>De-</a:t>
            </a:r>
            <a:r>
              <a:rPr lang="fr-FR" dirty="0" err="1">
                <a:solidFill>
                  <a:srgbClr val="43454B"/>
                </a:solidFill>
              </a:rPr>
              <a:t>escalation</a:t>
            </a:r>
            <a:endParaRPr lang="fr-FR" dirty="0">
              <a:solidFill>
                <a:srgbClr val="43454B"/>
              </a:solidFill>
            </a:endParaRPr>
          </a:p>
          <a:p>
            <a:pPr marL="285750" indent="-285750">
              <a:buFont typeface="Arial" panose="020B0604020202020204" pitchFamily="34" charset="0"/>
              <a:buChar char="•"/>
            </a:pPr>
            <a:r>
              <a:rPr lang="fr-FR" dirty="0">
                <a:solidFill>
                  <a:srgbClr val="43454B"/>
                </a:solidFill>
              </a:rPr>
              <a:t>Disruption</a:t>
            </a:r>
          </a:p>
          <a:p>
            <a:pPr marL="285750" indent="-285750">
              <a:buFont typeface="Arial" panose="020B0604020202020204" pitchFamily="34" charset="0"/>
              <a:buChar char="•"/>
            </a:pPr>
            <a:r>
              <a:rPr lang="fr-FR" dirty="0" err="1">
                <a:solidFill>
                  <a:srgbClr val="43454B"/>
                </a:solidFill>
              </a:rPr>
              <a:t>Delivering</a:t>
            </a:r>
            <a:r>
              <a:rPr lang="fr-FR" dirty="0">
                <a:solidFill>
                  <a:srgbClr val="43454B"/>
                </a:solidFill>
              </a:rPr>
              <a:t> sanctions</a:t>
            </a:r>
          </a:p>
          <a:p>
            <a:pPr marL="285750" indent="-285750">
              <a:buFont typeface="Arial" panose="020B0604020202020204" pitchFamily="34" charset="0"/>
              <a:buChar char="•"/>
            </a:pPr>
            <a:r>
              <a:rPr lang="fr-FR" dirty="0">
                <a:solidFill>
                  <a:srgbClr val="43454B"/>
                </a:solidFill>
              </a:rPr>
              <a:t>Confrontation</a:t>
            </a:r>
            <a:endParaRPr lang="en-GB" dirty="0"/>
          </a:p>
        </p:txBody>
      </p:sp>
    </p:spTree>
    <p:extLst>
      <p:ext uri="{BB962C8B-B14F-4D97-AF65-F5344CB8AC3E}">
        <p14:creationId xmlns:p14="http://schemas.microsoft.com/office/powerpoint/2010/main" val="21442748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24577-532A-412C-A092-C9163020C466}"/>
              </a:ext>
            </a:extLst>
          </p:cNvPr>
          <p:cNvSpPr>
            <a:spLocks noGrp="1"/>
          </p:cNvSpPr>
          <p:nvPr>
            <p:ph type="title"/>
          </p:nvPr>
        </p:nvSpPr>
        <p:spPr/>
        <p:txBody>
          <a:bodyPr/>
          <a:lstStyle/>
          <a:p>
            <a:r>
              <a:rPr lang="en-GB" b="0" dirty="0">
                <a:solidFill>
                  <a:schemeClr val="tx1"/>
                </a:solidFill>
              </a:rPr>
              <a:t>Restorative conversations </a:t>
            </a:r>
          </a:p>
        </p:txBody>
      </p:sp>
      <p:sp>
        <p:nvSpPr>
          <p:cNvPr id="3" name="Content Placeholder 2">
            <a:extLst>
              <a:ext uri="{FF2B5EF4-FFF2-40B4-BE49-F238E27FC236}">
                <a16:creationId xmlns:a16="http://schemas.microsoft.com/office/drawing/2014/main" id="{4DB1B4F1-AEA9-40CE-BE6C-8D7670C29B53}"/>
              </a:ext>
            </a:extLst>
          </p:cNvPr>
          <p:cNvSpPr>
            <a:spLocks noGrp="1"/>
          </p:cNvSpPr>
          <p:nvPr>
            <p:ph idx="1"/>
          </p:nvPr>
        </p:nvSpPr>
        <p:spPr/>
        <p:txBody>
          <a:bodyPr/>
          <a:lstStyle/>
          <a:p>
            <a:pPr marL="285750" indent="-285750">
              <a:buFont typeface="Arial" panose="020B0604020202020204" pitchFamily="34" charset="0"/>
              <a:buChar char="•"/>
            </a:pPr>
            <a:r>
              <a:rPr lang="en-GB" dirty="0">
                <a:solidFill>
                  <a:srgbClr val="43454B"/>
                </a:solidFill>
              </a:rPr>
              <a:t>Restorative practice</a:t>
            </a:r>
          </a:p>
          <a:p>
            <a:pPr marL="285750" indent="-285750">
              <a:buFont typeface="Arial" panose="020B0604020202020204" pitchFamily="34" charset="0"/>
              <a:buChar char="•"/>
            </a:pPr>
            <a:r>
              <a:rPr lang="en-GB" dirty="0">
                <a:solidFill>
                  <a:srgbClr val="43454B"/>
                </a:solidFill>
              </a:rPr>
              <a:t>Structuring sanctions</a:t>
            </a:r>
          </a:p>
          <a:p>
            <a:pPr marL="285750" indent="-285750">
              <a:buFont typeface="Arial" panose="020B0604020202020204" pitchFamily="34" charset="0"/>
              <a:buChar char="•"/>
            </a:pPr>
            <a:r>
              <a:rPr lang="en-GB" dirty="0">
                <a:solidFill>
                  <a:srgbClr val="43454B"/>
                </a:solidFill>
              </a:rPr>
              <a:t>Working with the most troubled</a:t>
            </a:r>
          </a:p>
          <a:p>
            <a:pPr marL="285750" indent="-285750">
              <a:buFont typeface="Arial" panose="020B0604020202020204" pitchFamily="34" charset="0"/>
              <a:buChar char="•"/>
            </a:pPr>
            <a:r>
              <a:rPr lang="en-GB" dirty="0">
                <a:solidFill>
                  <a:srgbClr val="43454B"/>
                </a:solidFill>
              </a:rPr>
              <a:t>Developing relationships</a:t>
            </a:r>
            <a:endParaRPr lang="en-GB" dirty="0"/>
          </a:p>
        </p:txBody>
      </p:sp>
    </p:spTree>
    <p:extLst>
      <p:ext uri="{BB962C8B-B14F-4D97-AF65-F5344CB8AC3E}">
        <p14:creationId xmlns:p14="http://schemas.microsoft.com/office/powerpoint/2010/main" val="5384481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22A04-6ABB-4631-B0E6-8034F53C5DBC}"/>
              </a:ext>
            </a:extLst>
          </p:cNvPr>
          <p:cNvSpPr>
            <a:spLocks noGrp="1"/>
          </p:cNvSpPr>
          <p:nvPr>
            <p:ph type="title"/>
          </p:nvPr>
        </p:nvSpPr>
        <p:spPr/>
        <p:txBody>
          <a:bodyPr/>
          <a:lstStyle/>
          <a:p>
            <a:r>
              <a:rPr lang="en-GB" b="0" dirty="0"/>
              <a:t>Why do some students not engage?</a:t>
            </a:r>
          </a:p>
        </p:txBody>
      </p:sp>
      <p:sp>
        <p:nvSpPr>
          <p:cNvPr id="3" name="Content Placeholder 2">
            <a:extLst>
              <a:ext uri="{FF2B5EF4-FFF2-40B4-BE49-F238E27FC236}">
                <a16:creationId xmlns:a16="http://schemas.microsoft.com/office/drawing/2014/main" id="{F2C1ED5F-3842-4C15-B9E2-F761576BF09B}"/>
              </a:ext>
            </a:extLst>
          </p:cNvPr>
          <p:cNvSpPr>
            <a:spLocks noGrp="1"/>
          </p:cNvSpPr>
          <p:nvPr>
            <p:ph idx="1"/>
          </p:nvPr>
        </p:nvSpPr>
        <p:spPr/>
        <p:txBody>
          <a:bodyPr>
            <a:normAutofit fontScale="92500" lnSpcReduction="10000"/>
          </a:bodyPr>
          <a:lstStyle/>
          <a:p>
            <a:pPr marL="285750" indent="-285750">
              <a:buFont typeface="Arial" panose="020B0604020202020204" pitchFamily="34" charset="0"/>
              <a:buChar char="•"/>
            </a:pPr>
            <a:r>
              <a:rPr lang="en-GB" dirty="0"/>
              <a:t>You have been discussing some of the issues with engagement already, what are the barriers for education for adult learners?</a:t>
            </a:r>
          </a:p>
          <a:p>
            <a:pPr marL="285750" indent="-285750">
              <a:buFont typeface="Arial" panose="020B0604020202020204" pitchFamily="34" charset="0"/>
              <a:buChar char="•"/>
            </a:pPr>
            <a:r>
              <a:rPr lang="en-GB" dirty="0"/>
              <a:t>Motivation</a:t>
            </a:r>
          </a:p>
          <a:p>
            <a:pPr marL="285750" indent="-285750">
              <a:buFont typeface="Arial" panose="020B0604020202020204" pitchFamily="34" charset="0"/>
              <a:buChar char="•"/>
            </a:pPr>
            <a:r>
              <a:rPr lang="en-GB" dirty="0"/>
              <a:t>Lots happening at home</a:t>
            </a:r>
          </a:p>
          <a:p>
            <a:pPr marL="285750" indent="-285750">
              <a:buFont typeface="Arial" panose="020B0604020202020204" pitchFamily="34" charset="0"/>
              <a:buChar char="•"/>
            </a:pPr>
            <a:r>
              <a:rPr lang="en-GB" dirty="0"/>
              <a:t>Tired</a:t>
            </a:r>
          </a:p>
          <a:p>
            <a:pPr marL="285750" indent="-285750">
              <a:buFont typeface="Arial" panose="020B0604020202020204" pitchFamily="34" charset="0"/>
              <a:buChar char="•"/>
            </a:pPr>
            <a:r>
              <a:rPr lang="en-GB" dirty="0"/>
              <a:t>Fear</a:t>
            </a:r>
          </a:p>
          <a:p>
            <a:pPr marL="285750" indent="-285750">
              <a:buFont typeface="Arial" panose="020B0604020202020204" pitchFamily="34" charset="0"/>
              <a:buChar char="•"/>
            </a:pPr>
            <a:r>
              <a:rPr lang="en-GB" dirty="0"/>
              <a:t>Understanding </a:t>
            </a:r>
          </a:p>
          <a:p>
            <a:pPr marL="285750" indent="-285750">
              <a:buFont typeface="Arial" panose="020B0604020202020204" pitchFamily="34" charset="0"/>
              <a:buChar char="•"/>
            </a:pPr>
            <a:r>
              <a:rPr lang="en-GB" dirty="0" err="1"/>
              <a:t>Habbit</a:t>
            </a:r>
            <a:r>
              <a:rPr lang="en-GB" dirty="0"/>
              <a:t> </a:t>
            </a:r>
          </a:p>
        </p:txBody>
      </p:sp>
    </p:spTree>
    <p:extLst>
      <p:ext uri="{BB962C8B-B14F-4D97-AF65-F5344CB8AC3E}">
        <p14:creationId xmlns:p14="http://schemas.microsoft.com/office/powerpoint/2010/main" val="722756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41F01-CB7D-4398-8E10-ACB4446F242E}"/>
              </a:ext>
            </a:extLst>
          </p:cNvPr>
          <p:cNvSpPr>
            <a:spLocks noGrp="1"/>
          </p:cNvSpPr>
          <p:nvPr>
            <p:ph type="title"/>
          </p:nvPr>
        </p:nvSpPr>
        <p:spPr/>
        <p:txBody>
          <a:bodyPr/>
          <a:lstStyle/>
          <a:p>
            <a:r>
              <a:rPr lang="en-GB" b="0" dirty="0"/>
              <a:t>Student engagement</a:t>
            </a:r>
          </a:p>
        </p:txBody>
      </p:sp>
      <p:sp>
        <p:nvSpPr>
          <p:cNvPr id="3" name="Content Placeholder 2">
            <a:extLst>
              <a:ext uri="{FF2B5EF4-FFF2-40B4-BE49-F238E27FC236}">
                <a16:creationId xmlns:a16="http://schemas.microsoft.com/office/drawing/2014/main" id="{65B2804F-9B64-47BD-99B2-998290E15404}"/>
              </a:ext>
            </a:extLst>
          </p:cNvPr>
          <p:cNvSpPr>
            <a:spLocks noGrp="1"/>
          </p:cNvSpPr>
          <p:nvPr>
            <p:ph idx="1"/>
          </p:nvPr>
        </p:nvSpPr>
        <p:spPr/>
        <p:txBody>
          <a:bodyPr>
            <a:normAutofit/>
          </a:bodyPr>
          <a:lstStyle/>
          <a:p>
            <a:endParaRPr lang="en-GB" b="0" i="0" dirty="0">
              <a:solidFill>
                <a:srgbClr val="000000"/>
              </a:solidFill>
              <a:effectLst/>
            </a:endParaRPr>
          </a:p>
          <a:p>
            <a:r>
              <a:rPr lang="en-GB" b="0" i="0" dirty="0">
                <a:solidFill>
                  <a:srgbClr val="000000"/>
                </a:solidFill>
                <a:effectLst/>
              </a:rPr>
              <a:t>Student engagement is the investment of time, effort and other relevant resources by both students and their institutions intended to optimise the student experience and enhance the learning outcomes and development of students, and the performance and reputation of the institution.</a:t>
            </a:r>
            <a:endParaRPr lang="en-GB" dirty="0"/>
          </a:p>
        </p:txBody>
      </p:sp>
    </p:spTree>
    <p:extLst>
      <p:ext uri="{BB962C8B-B14F-4D97-AF65-F5344CB8AC3E}">
        <p14:creationId xmlns:p14="http://schemas.microsoft.com/office/powerpoint/2010/main" val="32184931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99E91-99F5-45CC-A4A2-07391ADE273F}"/>
              </a:ext>
            </a:extLst>
          </p:cNvPr>
          <p:cNvSpPr>
            <a:spLocks noGrp="1"/>
          </p:cNvSpPr>
          <p:nvPr>
            <p:ph type="title"/>
          </p:nvPr>
        </p:nvSpPr>
        <p:spPr/>
        <p:txBody>
          <a:bodyPr/>
          <a:lstStyle/>
          <a:p>
            <a:r>
              <a:rPr lang="en-GB" b="0" dirty="0"/>
              <a:t>Lancaster University Report</a:t>
            </a:r>
          </a:p>
        </p:txBody>
      </p:sp>
      <p:sp>
        <p:nvSpPr>
          <p:cNvPr id="3" name="Content Placeholder 2">
            <a:extLst>
              <a:ext uri="{FF2B5EF4-FFF2-40B4-BE49-F238E27FC236}">
                <a16:creationId xmlns:a16="http://schemas.microsoft.com/office/drawing/2014/main" id="{8296819B-5F1F-485C-800C-8688649465D2}"/>
              </a:ext>
            </a:extLst>
          </p:cNvPr>
          <p:cNvSpPr>
            <a:spLocks noGrp="1"/>
          </p:cNvSpPr>
          <p:nvPr>
            <p:ph idx="1"/>
          </p:nvPr>
        </p:nvSpPr>
        <p:spPr/>
        <p:txBody>
          <a:bodyPr>
            <a:normAutofit fontScale="92500" lnSpcReduction="10000"/>
          </a:bodyPr>
          <a:lstStyle/>
          <a:p>
            <a:r>
              <a:rPr lang="en-GB" dirty="0"/>
              <a:t>3 </a:t>
            </a:r>
            <a:r>
              <a:rPr lang="en-GB" dirty="0" err="1"/>
              <a:t>foucus</a:t>
            </a:r>
            <a:r>
              <a:rPr lang="en-GB" dirty="0"/>
              <a:t>’ that impacted student engagement</a:t>
            </a:r>
          </a:p>
          <a:p>
            <a:endParaRPr lang="en-GB" dirty="0"/>
          </a:p>
          <a:p>
            <a:pPr marL="285750" indent="-285750">
              <a:buFont typeface="Arial" panose="020B0604020202020204" pitchFamily="34" charset="0"/>
              <a:buChar char="•"/>
            </a:pPr>
            <a:r>
              <a:rPr lang="en-GB" dirty="0"/>
              <a:t>Individual student learning</a:t>
            </a:r>
          </a:p>
          <a:p>
            <a:pPr marL="285750" indent="-285750">
              <a:buFont typeface="Arial" panose="020B0604020202020204" pitchFamily="34" charset="0"/>
              <a:buChar char="•"/>
            </a:pPr>
            <a:r>
              <a:rPr lang="en-GB" dirty="0"/>
              <a:t>Structure and process</a:t>
            </a:r>
          </a:p>
          <a:p>
            <a:pPr marL="285750" indent="-285750">
              <a:buFont typeface="Arial" panose="020B0604020202020204" pitchFamily="34" charset="0"/>
              <a:buChar char="•"/>
            </a:pPr>
            <a:r>
              <a:rPr lang="en-GB" dirty="0"/>
              <a:t>Identity</a:t>
            </a:r>
          </a:p>
          <a:p>
            <a:pPr marL="285750" indent="-285750">
              <a:buFont typeface="Arial" panose="020B0604020202020204" pitchFamily="34" charset="0"/>
              <a:buChar char="•"/>
            </a:pPr>
            <a:endParaRPr lang="en-GB" dirty="0"/>
          </a:p>
          <a:p>
            <a:r>
              <a:rPr lang="en-GB" dirty="0">
                <a:hlinkClick r:id="rId2"/>
              </a:rPr>
              <a:t>https://www.advance-he.ac.uk/knowledge-hub/small-development-projects-2011-lancaster-university-leadership-practice-student-0</a:t>
            </a:r>
            <a:endParaRPr lang="en-GB" dirty="0"/>
          </a:p>
          <a:p>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49364328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869F4-6E44-4E00-AA7F-D38D3A988D54}"/>
              </a:ext>
            </a:extLst>
          </p:cNvPr>
          <p:cNvSpPr>
            <a:spLocks noGrp="1"/>
          </p:cNvSpPr>
          <p:nvPr>
            <p:ph type="title"/>
          </p:nvPr>
        </p:nvSpPr>
        <p:spPr/>
        <p:txBody>
          <a:bodyPr/>
          <a:lstStyle/>
          <a:p>
            <a:r>
              <a:rPr lang="en-GB" b="0" dirty="0"/>
              <a:t>Individual student learning</a:t>
            </a:r>
          </a:p>
        </p:txBody>
      </p:sp>
      <p:sp>
        <p:nvSpPr>
          <p:cNvPr id="3" name="Content Placeholder 2">
            <a:extLst>
              <a:ext uri="{FF2B5EF4-FFF2-40B4-BE49-F238E27FC236}">
                <a16:creationId xmlns:a16="http://schemas.microsoft.com/office/drawing/2014/main" id="{D04DCEEA-0EB9-4E63-8123-B01DC40A29BD}"/>
              </a:ext>
            </a:extLst>
          </p:cNvPr>
          <p:cNvSpPr>
            <a:spLocks noGrp="1"/>
          </p:cNvSpPr>
          <p:nvPr>
            <p:ph idx="1"/>
          </p:nvPr>
        </p:nvSpPr>
        <p:spPr/>
        <p:txBody>
          <a:bodyPr/>
          <a:lstStyle/>
          <a:p>
            <a:pPr algn="l">
              <a:buFont typeface="Arial" panose="020B0604020202020204" pitchFamily="34" charset="0"/>
              <a:buChar char="•"/>
            </a:pPr>
            <a:r>
              <a:rPr lang="en-GB" b="0" i="0" dirty="0">
                <a:solidFill>
                  <a:srgbClr val="000000"/>
                </a:solidFill>
                <a:effectLst/>
              </a:rPr>
              <a:t> Student Engagement improves outcomes;</a:t>
            </a:r>
          </a:p>
          <a:p>
            <a:pPr algn="l">
              <a:buFont typeface="Arial" panose="020B0604020202020204" pitchFamily="34" charset="0"/>
              <a:buChar char="•"/>
            </a:pPr>
            <a:r>
              <a:rPr lang="en-GB" b="0" i="0" dirty="0">
                <a:solidFill>
                  <a:srgbClr val="000000"/>
                </a:solidFill>
                <a:effectLst/>
              </a:rPr>
              <a:t> Specific features of Engagement improve outcomes;</a:t>
            </a:r>
          </a:p>
          <a:p>
            <a:pPr algn="l">
              <a:buFont typeface="Arial" panose="020B0604020202020204" pitchFamily="34" charset="0"/>
              <a:buChar char="•"/>
            </a:pPr>
            <a:r>
              <a:rPr lang="en-GB" b="0" i="0" dirty="0">
                <a:solidFill>
                  <a:srgbClr val="000000"/>
                </a:solidFill>
                <a:effectLst/>
              </a:rPr>
              <a:t> Engagement improves specific desirable outcomes;</a:t>
            </a:r>
          </a:p>
          <a:p>
            <a:pPr algn="l">
              <a:buFont typeface="Arial" panose="020B0604020202020204" pitchFamily="34" charset="0"/>
              <a:buChar char="•"/>
            </a:pPr>
            <a:r>
              <a:rPr lang="en-GB" b="0" i="0" dirty="0">
                <a:solidFill>
                  <a:srgbClr val="000000"/>
                </a:solidFill>
                <a:effectLst/>
              </a:rPr>
              <a:t> The value of Engagement is no longer questioned; and</a:t>
            </a:r>
          </a:p>
          <a:p>
            <a:pPr algn="l">
              <a:buFont typeface="Arial" panose="020B0604020202020204" pitchFamily="34" charset="0"/>
              <a:buChar char="•"/>
            </a:pPr>
            <a:r>
              <a:rPr lang="en-GB" b="0" i="0" dirty="0">
                <a:solidFill>
                  <a:srgbClr val="000000"/>
                </a:solidFill>
                <a:effectLst/>
              </a:rPr>
              <a:t> Responsibility for Engagement is shared.</a:t>
            </a:r>
          </a:p>
          <a:p>
            <a:endParaRPr lang="en-GB" dirty="0"/>
          </a:p>
        </p:txBody>
      </p:sp>
    </p:spTree>
    <p:extLst>
      <p:ext uri="{BB962C8B-B14F-4D97-AF65-F5344CB8AC3E}">
        <p14:creationId xmlns:p14="http://schemas.microsoft.com/office/powerpoint/2010/main" val="179359425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0DBC-ED44-4E32-A016-92F2D91B536A}"/>
              </a:ext>
            </a:extLst>
          </p:cNvPr>
          <p:cNvSpPr>
            <a:spLocks noGrp="1"/>
          </p:cNvSpPr>
          <p:nvPr>
            <p:ph type="title"/>
          </p:nvPr>
        </p:nvSpPr>
        <p:spPr/>
        <p:txBody>
          <a:bodyPr>
            <a:normAutofit fontScale="90000"/>
          </a:bodyPr>
          <a:lstStyle/>
          <a:p>
            <a:r>
              <a:rPr lang="en-GB" b="0" dirty="0"/>
              <a:t>Structure and process (role within governance)</a:t>
            </a:r>
          </a:p>
        </p:txBody>
      </p:sp>
      <p:sp>
        <p:nvSpPr>
          <p:cNvPr id="3" name="Content Placeholder 2">
            <a:extLst>
              <a:ext uri="{FF2B5EF4-FFF2-40B4-BE49-F238E27FC236}">
                <a16:creationId xmlns:a16="http://schemas.microsoft.com/office/drawing/2014/main" id="{51592242-AF64-4660-B5C6-CE2AD09EB823}"/>
              </a:ext>
            </a:extLst>
          </p:cNvPr>
          <p:cNvSpPr>
            <a:spLocks noGrp="1"/>
          </p:cNvSpPr>
          <p:nvPr>
            <p:ph idx="1"/>
          </p:nvPr>
        </p:nvSpPr>
        <p:spPr/>
        <p:txBody>
          <a:bodyPr>
            <a:normAutofit fontScale="85000" lnSpcReduction="10000"/>
          </a:bodyPr>
          <a:lstStyle/>
          <a:p>
            <a:pPr>
              <a:buFont typeface="Arial" panose="020B0604020202020204" pitchFamily="34" charset="0"/>
              <a:buChar char="•"/>
            </a:pPr>
            <a:r>
              <a:rPr lang="en-GB" dirty="0">
                <a:solidFill>
                  <a:srgbClr val="000000"/>
                </a:solidFill>
                <a:latin typeface="Arial" panose="020B0604020202020204" pitchFamily="34" charset="0"/>
              </a:rPr>
              <a:t> </a:t>
            </a:r>
            <a:r>
              <a:rPr lang="en-GB" dirty="0">
                <a:solidFill>
                  <a:srgbClr val="000000"/>
                </a:solidFill>
              </a:rPr>
              <a:t>Student Engagement in university governance benefits student representatives;</a:t>
            </a:r>
          </a:p>
          <a:p>
            <a:pPr>
              <a:buFont typeface="Arial" panose="020B0604020202020204" pitchFamily="34" charset="0"/>
              <a:buChar char="•"/>
            </a:pPr>
            <a:r>
              <a:rPr lang="en-GB" dirty="0">
                <a:solidFill>
                  <a:srgbClr val="000000"/>
                </a:solidFill>
              </a:rPr>
              <a:t> Student representation on committees in the UK is generally felt to be effective;</a:t>
            </a:r>
          </a:p>
          <a:p>
            <a:pPr>
              <a:buFont typeface="Arial" panose="020B0604020202020204" pitchFamily="34" charset="0"/>
              <a:buChar char="•"/>
            </a:pPr>
            <a:r>
              <a:rPr lang="en-GB" dirty="0">
                <a:solidFill>
                  <a:srgbClr val="000000"/>
                </a:solidFill>
              </a:rPr>
              <a:t> High-performing institutions share several “best practice” features regarding student engagement in governance;</a:t>
            </a:r>
          </a:p>
          <a:p>
            <a:pPr>
              <a:buFont typeface="Arial" panose="020B0604020202020204" pitchFamily="34" charset="0"/>
              <a:buChar char="•"/>
            </a:pPr>
            <a:r>
              <a:rPr lang="en-GB" dirty="0">
                <a:solidFill>
                  <a:srgbClr val="000000"/>
                </a:solidFill>
              </a:rPr>
              <a:t> High-performing institutions share several “best practice” features regarding student leadership; and</a:t>
            </a:r>
          </a:p>
          <a:p>
            <a:pPr>
              <a:buFont typeface="Arial" panose="020B0604020202020204" pitchFamily="34" charset="0"/>
              <a:buChar char="•"/>
            </a:pPr>
            <a:r>
              <a:rPr lang="en-GB" dirty="0">
                <a:solidFill>
                  <a:srgbClr val="000000"/>
                </a:solidFill>
              </a:rPr>
              <a:t> Students in the UK are most commonly “engaged” through feedback questionnaires.</a:t>
            </a:r>
          </a:p>
          <a:p>
            <a:endParaRPr lang="en-GB" dirty="0"/>
          </a:p>
        </p:txBody>
      </p:sp>
    </p:spTree>
    <p:extLst>
      <p:ext uri="{BB962C8B-B14F-4D97-AF65-F5344CB8AC3E}">
        <p14:creationId xmlns:p14="http://schemas.microsoft.com/office/powerpoint/2010/main" val="8849596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181EE-84FC-4916-ADDA-E90A6F794CFF}"/>
              </a:ext>
            </a:extLst>
          </p:cNvPr>
          <p:cNvSpPr>
            <a:spLocks noGrp="1"/>
          </p:cNvSpPr>
          <p:nvPr>
            <p:ph type="title"/>
          </p:nvPr>
        </p:nvSpPr>
        <p:spPr/>
        <p:txBody>
          <a:bodyPr/>
          <a:lstStyle/>
          <a:p>
            <a:r>
              <a:rPr lang="en-GB" b="0" dirty="0"/>
              <a:t>Identity</a:t>
            </a:r>
          </a:p>
        </p:txBody>
      </p:sp>
      <p:sp>
        <p:nvSpPr>
          <p:cNvPr id="3" name="Content Placeholder 2">
            <a:extLst>
              <a:ext uri="{FF2B5EF4-FFF2-40B4-BE49-F238E27FC236}">
                <a16:creationId xmlns:a16="http://schemas.microsoft.com/office/drawing/2014/main" id="{EBC4D075-71B1-4BC5-800E-6886FEA7671F}"/>
              </a:ext>
            </a:extLst>
          </p:cNvPr>
          <p:cNvSpPr>
            <a:spLocks noGrp="1"/>
          </p:cNvSpPr>
          <p:nvPr>
            <p:ph idx="1"/>
          </p:nvPr>
        </p:nvSpPr>
        <p:spPr/>
        <p:txBody>
          <a:bodyPr>
            <a:normAutofit/>
          </a:bodyPr>
          <a:lstStyle/>
          <a:p>
            <a:pPr>
              <a:buFont typeface="Arial" panose="020B0604020202020204" pitchFamily="34" charset="0"/>
              <a:buChar char="•"/>
            </a:pPr>
            <a:r>
              <a:rPr lang="en-GB" dirty="0">
                <a:solidFill>
                  <a:srgbClr val="000000"/>
                </a:solidFill>
                <a:latin typeface="Arial" panose="020B0604020202020204" pitchFamily="34" charset="0"/>
              </a:rPr>
              <a:t> </a:t>
            </a:r>
            <a:r>
              <a:rPr lang="en-GB" dirty="0">
                <a:solidFill>
                  <a:srgbClr val="000000"/>
                </a:solidFill>
              </a:rPr>
              <a:t>Prior characteristics do not determine whether or not students will engage;</a:t>
            </a:r>
          </a:p>
          <a:p>
            <a:pPr>
              <a:buFont typeface="Arial" panose="020B0604020202020204" pitchFamily="34" charset="0"/>
              <a:buChar char="•"/>
            </a:pPr>
            <a:r>
              <a:rPr lang="en-GB" dirty="0">
                <a:solidFill>
                  <a:srgbClr val="000000"/>
                </a:solidFill>
              </a:rPr>
              <a:t> Engagement benefits all students – but some more than others;</a:t>
            </a:r>
          </a:p>
          <a:p>
            <a:pPr>
              <a:buFont typeface="Arial" panose="020B0604020202020204" pitchFamily="34" charset="0"/>
              <a:buChar char="•"/>
            </a:pPr>
            <a:r>
              <a:rPr lang="en-GB" dirty="0">
                <a:solidFill>
                  <a:srgbClr val="000000"/>
                </a:solidFill>
              </a:rPr>
              <a:t> Engagement requires successful transition; and</a:t>
            </a:r>
          </a:p>
          <a:p>
            <a:pPr>
              <a:buFont typeface="Arial" panose="020B0604020202020204" pitchFamily="34" charset="0"/>
              <a:buChar char="•"/>
            </a:pPr>
            <a:r>
              <a:rPr lang="en-GB" dirty="0">
                <a:solidFill>
                  <a:srgbClr val="000000"/>
                </a:solidFill>
              </a:rPr>
              <a:t> Some students experience engagement negatively</a:t>
            </a:r>
          </a:p>
          <a:p>
            <a:pPr>
              <a:buFont typeface="Arial" panose="020B0604020202020204" pitchFamily="34" charset="0"/>
              <a:buChar char="•"/>
            </a:pPr>
            <a:endParaRPr lang="en-GB" dirty="0">
              <a:solidFill>
                <a:srgbClr val="000000"/>
              </a:solidFill>
              <a:latin typeface="Arial" panose="020B0604020202020204" pitchFamily="34" charset="0"/>
            </a:endParaRPr>
          </a:p>
          <a:p>
            <a:endParaRPr lang="en-GB" dirty="0"/>
          </a:p>
        </p:txBody>
      </p:sp>
    </p:spTree>
    <p:extLst>
      <p:ext uri="{BB962C8B-B14F-4D97-AF65-F5344CB8AC3E}">
        <p14:creationId xmlns:p14="http://schemas.microsoft.com/office/powerpoint/2010/main" val="18592346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9AE00-E99B-4236-B3FA-856773C592F7}"/>
              </a:ext>
            </a:extLst>
          </p:cNvPr>
          <p:cNvSpPr>
            <a:spLocks noGrp="1"/>
          </p:cNvSpPr>
          <p:nvPr>
            <p:ph type="title"/>
          </p:nvPr>
        </p:nvSpPr>
        <p:spPr/>
        <p:txBody>
          <a:bodyPr/>
          <a:lstStyle/>
          <a:p>
            <a:r>
              <a:rPr lang="en-GB" b="0" dirty="0">
                <a:ea typeface="Meiryo"/>
              </a:rPr>
              <a:t>Case Study Session</a:t>
            </a:r>
            <a:endParaRPr lang="en-GB" b="0" dirty="0"/>
          </a:p>
        </p:txBody>
      </p:sp>
      <p:sp>
        <p:nvSpPr>
          <p:cNvPr id="3" name="Content Placeholder 2">
            <a:extLst>
              <a:ext uri="{FF2B5EF4-FFF2-40B4-BE49-F238E27FC236}">
                <a16:creationId xmlns:a16="http://schemas.microsoft.com/office/drawing/2014/main" id="{DDC91C7B-499D-46A7-9189-B2476FBE7FB3}"/>
              </a:ext>
            </a:extLst>
          </p:cNvPr>
          <p:cNvSpPr>
            <a:spLocks noGrp="1"/>
          </p:cNvSpPr>
          <p:nvPr>
            <p:ph idx="1"/>
          </p:nvPr>
        </p:nvSpPr>
        <p:spPr/>
        <p:txBody>
          <a:bodyPr vert="horz" lIns="109728" tIns="109728" rIns="109728" bIns="91440" rtlCol="0" anchor="t">
            <a:normAutofit fontScale="92500" lnSpcReduction="10000"/>
          </a:bodyPr>
          <a:lstStyle/>
          <a:p>
            <a:r>
              <a:rPr lang="en-GB" dirty="0">
                <a:ea typeface="Meiryo"/>
              </a:rPr>
              <a:t>We are going to be exploring a number of scenarios today relating to managing behaviour within a variety of post-16 settings. For each scenario please consider it from the following perspectives:</a:t>
            </a:r>
            <a:endParaRPr lang="en-US" dirty="0"/>
          </a:p>
          <a:p>
            <a:pPr marL="342900" indent="-342900">
              <a:buAutoNum type="arabicPeriod"/>
            </a:pPr>
            <a:r>
              <a:rPr lang="en-GB" dirty="0">
                <a:ea typeface="Meiryo"/>
              </a:rPr>
              <a:t>Behaviourist (has a focus on fixing behaviours)</a:t>
            </a:r>
          </a:p>
          <a:p>
            <a:pPr marL="342900" indent="-342900">
              <a:buAutoNum type="arabicPeriod"/>
            </a:pPr>
            <a:r>
              <a:rPr lang="en-GB" dirty="0">
                <a:ea typeface="Meiryo"/>
              </a:rPr>
              <a:t>Humanist (has a focus on removing negative influences)</a:t>
            </a:r>
          </a:p>
          <a:p>
            <a:pPr marL="342900" indent="-342900">
              <a:buAutoNum type="arabicPeriod"/>
            </a:pPr>
            <a:r>
              <a:rPr lang="en-GB" dirty="0">
                <a:ea typeface="Meiryo"/>
              </a:rPr>
              <a:t>Democratic (has a focus on empowering students)</a:t>
            </a:r>
          </a:p>
          <a:p>
            <a:pPr marL="342900" indent="-342900">
              <a:buAutoNum type="arabicPeriod"/>
            </a:pPr>
            <a:r>
              <a:rPr lang="en-GB" dirty="0">
                <a:ea typeface="Meiryo"/>
              </a:rPr>
              <a:t>Psychoanalytic (has a focus on unconscious thoughts)</a:t>
            </a:r>
          </a:p>
          <a:p>
            <a:pPr marL="342900" indent="-342900">
              <a:buAutoNum type="arabicPeriod"/>
            </a:pPr>
            <a:r>
              <a:rPr lang="en-GB" dirty="0">
                <a:ea typeface="Meiryo"/>
              </a:rPr>
              <a:t>Cognitive (has a focus on thoughts and not behaviours)</a:t>
            </a:r>
          </a:p>
          <a:p>
            <a:endParaRPr lang="en-GB" dirty="0">
              <a:ea typeface="Meiryo"/>
            </a:endParaRPr>
          </a:p>
        </p:txBody>
      </p:sp>
    </p:spTree>
    <p:extLst>
      <p:ext uri="{BB962C8B-B14F-4D97-AF65-F5344CB8AC3E}">
        <p14:creationId xmlns:p14="http://schemas.microsoft.com/office/powerpoint/2010/main" val="259264755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98843-6337-4A34-9878-66B15145E0AE}"/>
              </a:ext>
            </a:extLst>
          </p:cNvPr>
          <p:cNvSpPr>
            <a:spLocks noGrp="1"/>
          </p:cNvSpPr>
          <p:nvPr>
            <p:ph type="title"/>
          </p:nvPr>
        </p:nvSpPr>
        <p:spPr/>
        <p:txBody>
          <a:bodyPr/>
          <a:lstStyle/>
          <a:p>
            <a:r>
              <a:rPr lang="en-GB" b="0" dirty="0">
                <a:ea typeface="Meiryo"/>
              </a:rPr>
              <a:t>Post-16 settings</a:t>
            </a:r>
            <a:endParaRPr lang="en-GB" b="0" dirty="0"/>
          </a:p>
        </p:txBody>
      </p:sp>
      <p:sp>
        <p:nvSpPr>
          <p:cNvPr id="3" name="Content Placeholder 2">
            <a:extLst>
              <a:ext uri="{FF2B5EF4-FFF2-40B4-BE49-F238E27FC236}">
                <a16:creationId xmlns:a16="http://schemas.microsoft.com/office/drawing/2014/main" id="{9BC872D4-AD4F-4BDF-9ACD-2793D748532E}"/>
              </a:ext>
            </a:extLst>
          </p:cNvPr>
          <p:cNvSpPr>
            <a:spLocks noGrp="1"/>
          </p:cNvSpPr>
          <p:nvPr>
            <p:ph idx="1"/>
          </p:nvPr>
        </p:nvSpPr>
        <p:spPr/>
        <p:txBody>
          <a:bodyPr vert="horz" lIns="109728" tIns="109728" rIns="109728" bIns="91440" rtlCol="0" anchor="t">
            <a:normAutofit/>
          </a:bodyPr>
          <a:lstStyle/>
          <a:p>
            <a:pPr marL="285750" indent="-285750">
              <a:buFont typeface="Arial" panose="020B0503020204020204" pitchFamily="34" charset="0"/>
              <a:buChar char="•"/>
            </a:pPr>
            <a:r>
              <a:rPr lang="en-GB" dirty="0">
                <a:ea typeface="Meiryo"/>
              </a:rPr>
              <a:t>Industry</a:t>
            </a:r>
          </a:p>
          <a:p>
            <a:pPr marL="285750" indent="-285750">
              <a:buFont typeface="Arial" panose="020B0503020204020204" pitchFamily="34" charset="0"/>
              <a:buChar char="•"/>
            </a:pPr>
            <a:r>
              <a:rPr lang="en-GB" dirty="0">
                <a:ea typeface="Meiryo"/>
              </a:rPr>
              <a:t>Further education</a:t>
            </a:r>
          </a:p>
          <a:p>
            <a:pPr marL="285750" indent="-285750">
              <a:buFont typeface="Arial" panose="020B0503020204020204" pitchFamily="34" charset="0"/>
              <a:buChar char="•"/>
            </a:pPr>
            <a:r>
              <a:rPr lang="en-GB" dirty="0">
                <a:ea typeface="Meiryo"/>
              </a:rPr>
              <a:t>Work-based learning</a:t>
            </a:r>
          </a:p>
        </p:txBody>
      </p:sp>
    </p:spTree>
    <p:extLst>
      <p:ext uri="{BB962C8B-B14F-4D97-AF65-F5344CB8AC3E}">
        <p14:creationId xmlns:p14="http://schemas.microsoft.com/office/powerpoint/2010/main" val="134482453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E33BB-7F15-480E-AEA1-78B89BAFE0C4}"/>
              </a:ext>
            </a:extLst>
          </p:cNvPr>
          <p:cNvSpPr>
            <a:spLocks noGrp="1"/>
          </p:cNvSpPr>
          <p:nvPr>
            <p:ph type="title"/>
          </p:nvPr>
        </p:nvSpPr>
        <p:spPr/>
        <p:txBody>
          <a:bodyPr/>
          <a:lstStyle/>
          <a:p>
            <a:r>
              <a:rPr lang="en-GB" b="0" dirty="0">
                <a:ea typeface="Meiryo"/>
              </a:rPr>
              <a:t>Case Study 1 – Industry</a:t>
            </a:r>
          </a:p>
        </p:txBody>
      </p:sp>
      <p:sp>
        <p:nvSpPr>
          <p:cNvPr id="3" name="Content Placeholder 2">
            <a:extLst>
              <a:ext uri="{FF2B5EF4-FFF2-40B4-BE49-F238E27FC236}">
                <a16:creationId xmlns:a16="http://schemas.microsoft.com/office/drawing/2014/main" id="{14898589-B290-4E75-ABC7-C5CAA47A2456}"/>
              </a:ext>
            </a:extLst>
          </p:cNvPr>
          <p:cNvSpPr>
            <a:spLocks noGrp="1"/>
          </p:cNvSpPr>
          <p:nvPr>
            <p:ph idx="1"/>
          </p:nvPr>
        </p:nvSpPr>
        <p:spPr/>
        <p:txBody>
          <a:bodyPr vert="horz" lIns="109728" tIns="109728" rIns="109728" bIns="91440" rtlCol="0" anchor="t">
            <a:normAutofit/>
          </a:bodyPr>
          <a:lstStyle/>
          <a:p>
            <a:pPr marL="285750" indent="-285750">
              <a:buFont typeface="Arial" panose="020B0503020204020204" pitchFamily="34" charset="0"/>
              <a:buChar char="•"/>
            </a:pPr>
            <a:r>
              <a:rPr lang="en-GB" dirty="0">
                <a:ea typeface="+mn-lt"/>
                <a:cs typeface="+mn-lt"/>
              </a:rPr>
              <a:t>Field based training. Training on a new software package. Client learner kept interrupting the session to answer the phone or deal with clients.</a:t>
            </a:r>
            <a:endParaRPr lang="en-US" dirty="0">
              <a:ea typeface="Meiryo"/>
            </a:endParaRPr>
          </a:p>
          <a:p>
            <a:pPr marL="285750" indent="-285750">
              <a:buFont typeface="Arial" panose="020B0503020204020204" pitchFamily="34" charset="0"/>
              <a:buChar char="•"/>
            </a:pPr>
            <a:r>
              <a:rPr lang="en-GB" dirty="0">
                <a:ea typeface="+mn-lt"/>
                <a:cs typeface="+mn-lt"/>
              </a:rPr>
              <a:t>Client was negative about the need for the new software as their paper system worked.</a:t>
            </a:r>
            <a:endParaRPr lang="en-GB" dirty="0">
              <a:ea typeface="Meiryo"/>
            </a:endParaRPr>
          </a:p>
          <a:p>
            <a:pPr marL="285750" indent="-285750">
              <a:buFont typeface="Arial" panose="020B0503020204020204" pitchFamily="34" charset="0"/>
              <a:buChar char="•"/>
            </a:pPr>
            <a:r>
              <a:rPr lang="en-GB" dirty="0">
                <a:ea typeface="+mn-lt"/>
                <a:cs typeface="+mn-lt"/>
              </a:rPr>
              <a:t>End of quarter and commission payment was reliant on deals being closed.</a:t>
            </a:r>
            <a:endParaRPr lang="en-GB" dirty="0">
              <a:ea typeface="Meiryo"/>
            </a:endParaRPr>
          </a:p>
          <a:p>
            <a:endParaRPr lang="en-GB" dirty="0">
              <a:ea typeface="Meiryo"/>
            </a:endParaRPr>
          </a:p>
        </p:txBody>
      </p:sp>
    </p:spTree>
    <p:extLst>
      <p:ext uri="{BB962C8B-B14F-4D97-AF65-F5344CB8AC3E}">
        <p14:creationId xmlns:p14="http://schemas.microsoft.com/office/powerpoint/2010/main" val="3364817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C8012-EB95-4A5D-936F-D604C5E2DA74}"/>
              </a:ext>
            </a:extLst>
          </p:cNvPr>
          <p:cNvSpPr>
            <a:spLocks noGrp="1"/>
          </p:cNvSpPr>
          <p:nvPr>
            <p:ph type="title"/>
          </p:nvPr>
        </p:nvSpPr>
        <p:spPr/>
        <p:txBody>
          <a:bodyPr/>
          <a:lstStyle/>
          <a:p>
            <a:r>
              <a:rPr lang="en-GB" b="0" dirty="0">
                <a:ea typeface="Meiryo"/>
              </a:rPr>
              <a:t>Case Study 2 - Industry</a:t>
            </a:r>
            <a:endParaRPr lang="en-GB" b="0" dirty="0"/>
          </a:p>
        </p:txBody>
      </p:sp>
      <p:sp>
        <p:nvSpPr>
          <p:cNvPr id="3" name="Content Placeholder 2">
            <a:extLst>
              <a:ext uri="{FF2B5EF4-FFF2-40B4-BE49-F238E27FC236}">
                <a16:creationId xmlns:a16="http://schemas.microsoft.com/office/drawing/2014/main" id="{AEF10DCB-C03B-4E4B-A335-F8C64A8F86C6}"/>
              </a:ext>
            </a:extLst>
          </p:cNvPr>
          <p:cNvSpPr>
            <a:spLocks noGrp="1"/>
          </p:cNvSpPr>
          <p:nvPr>
            <p:ph idx="1"/>
          </p:nvPr>
        </p:nvSpPr>
        <p:spPr/>
        <p:txBody>
          <a:bodyPr vert="horz" lIns="109728" tIns="109728" rIns="109728" bIns="91440" rtlCol="0" anchor="t">
            <a:normAutofit/>
          </a:bodyPr>
          <a:lstStyle/>
          <a:p>
            <a:pPr marL="285750" indent="-285750">
              <a:buFont typeface="Arial" panose="020B0503020204020204" pitchFamily="34" charset="0"/>
              <a:buChar char="•"/>
            </a:pPr>
            <a:r>
              <a:rPr lang="en-GB" dirty="0">
                <a:ea typeface="+mn-lt"/>
                <a:cs typeface="+mn-lt"/>
              </a:rPr>
              <a:t>Client wanted to cancel training 30 minutes in as software did not have a feature they wanted.</a:t>
            </a:r>
            <a:endParaRPr lang="en-US" dirty="0">
              <a:ea typeface="Meiryo"/>
            </a:endParaRPr>
          </a:p>
          <a:p>
            <a:pPr marL="285750" indent="-285750">
              <a:buFont typeface="Arial" panose="020B0503020204020204" pitchFamily="34" charset="0"/>
              <a:buChar char="•"/>
            </a:pPr>
            <a:r>
              <a:rPr lang="en-GB" dirty="0">
                <a:ea typeface="+mn-lt"/>
                <a:cs typeface="+mn-lt"/>
              </a:rPr>
              <a:t>A work around had been offered and rejected.</a:t>
            </a:r>
            <a:endParaRPr lang="en-GB" dirty="0">
              <a:ea typeface="Meiryo"/>
            </a:endParaRPr>
          </a:p>
          <a:p>
            <a:pPr marL="285750" indent="-285750">
              <a:buFont typeface="Arial" panose="020B0503020204020204" pitchFamily="34" charset="0"/>
              <a:buChar char="•"/>
            </a:pPr>
            <a:r>
              <a:rPr lang="en-GB" dirty="0">
                <a:ea typeface="+mn-lt"/>
                <a:cs typeface="+mn-lt"/>
              </a:rPr>
              <a:t>The sales team had promised the client the feature existed in the software.</a:t>
            </a:r>
            <a:endParaRPr lang="en-GB" dirty="0">
              <a:ea typeface="Meiryo"/>
            </a:endParaRPr>
          </a:p>
          <a:p>
            <a:endParaRPr lang="en-GB" dirty="0">
              <a:ea typeface="Meiryo"/>
            </a:endParaRPr>
          </a:p>
        </p:txBody>
      </p:sp>
    </p:spTree>
    <p:extLst>
      <p:ext uri="{BB962C8B-B14F-4D97-AF65-F5344CB8AC3E}">
        <p14:creationId xmlns:p14="http://schemas.microsoft.com/office/powerpoint/2010/main" val="1696870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3CB09-3531-4E8D-8C91-3FF3C999A5ED}"/>
              </a:ext>
            </a:extLst>
          </p:cNvPr>
          <p:cNvSpPr>
            <a:spLocks noGrp="1"/>
          </p:cNvSpPr>
          <p:nvPr>
            <p:ph type="title"/>
          </p:nvPr>
        </p:nvSpPr>
        <p:spPr/>
        <p:txBody>
          <a:bodyPr/>
          <a:lstStyle/>
          <a:p>
            <a:r>
              <a:rPr lang="en-GB" b="0" dirty="0">
                <a:ea typeface="Meiryo"/>
              </a:rPr>
              <a:t>Case Study 3: Further Education</a:t>
            </a:r>
            <a:endParaRPr lang="en-GB" b="0" dirty="0"/>
          </a:p>
        </p:txBody>
      </p:sp>
      <p:sp>
        <p:nvSpPr>
          <p:cNvPr id="3" name="Content Placeholder 2">
            <a:extLst>
              <a:ext uri="{FF2B5EF4-FFF2-40B4-BE49-F238E27FC236}">
                <a16:creationId xmlns:a16="http://schemas.microsoft.com/office/drawing/2014/main" id="{BD90DE9E-7C1D-4D46-8BF4-61307A333055}"/>
              </a:ext>
            </a:extLst>
          </p:cNvPr>
          <p:cNvSpPr>
            <a:spLocks noGrp="1"/>
          </p:cNvSpPr>
          <p:nvPr>
            <p:ph idx="1"/>
          </p:nvPr>
        </p:nvSpPr>
        <p:spPr/>
        <p:txBody>
          <a:bodyPr vert="horz" lIns="109728" tIns="109728" rIns="109728" bIns="91440" rtlCol="0" anchor="t">
            <a:normAutofit/>
          </a:bodyPr>
          <a:lstStyle/>
          <a:p>
            <a:pPr marL="285750" indent="-285750">
              <a:buFont typeface="Arial" panose="020B0503020204020204" pitchFamily="34" charset="0"/>
              <a:buChar char="•"/>
            </a:pPr>
            <a:r>
              <a:rPr lang="en-GB" dirty="0">
                <a:ea typeface="+mn-lt"/>
                <a:cs typeface="+mn-lt"/>
              </a:rPr>
              <a:t>In a practical module some students were refusing to attend, despite the skills gains being significant and it being a core unit.</a:t>
            </a:r>
            <a:endParaRPr lang="en-US" dirty="0">
              <a:ea typeface="Meiryo"/>
            </a:endParaRPr>
          </a:p>
          <a:p>
            <a:pPr marL="285750" indent="-285750">
              <a:buFont typeface="Arial" panose="020B0503020204020204" pitchFamily="34" charset="0"/>
              <a:buChar char="•"/>
            </a:pPr>
            <a:r>
              <a:rPr lang="en-GB" dirty="0">
                <a:ea typeface="+mn-lt"/>
                <a:cs typeface="+mn-lt"/>
              </a:rPr>
              <a:t>The students were required to wear PPE. Some students refused.</a:t>
            </a:r>
            <a:endParaRPr lang="en-GB" dirty="0">
              <a:ea typeface="Meiryo"/>
            </a:endParaRPr>
          </a:p>
          <a:p>
            <a:pPr marL="285750" indent="-285750">
              <a:buFont typeface="Arial" panose="020B0503020204020204" pitchFamily="34" charset="0"/>
              <a:buChar char="•"/>
            </a:pPr>
            <a:r>
              <a:rPr lang="en-GB" dirty="0">
                <a:ea typeface="+mn-lt"/>
                <a:cs typeface="+mn-lt"/>
              </a:rPr>
              <a:t>For some of the students the PPE available did not fit.</a:t>
            </a:r>
            <a:endParaRPr lang="en-GB" dirty="0">
              <a:ea typeface="Meiryo"/>
            </a:endParaRPr>
          </a:p>
          <a:p>
            <a:endParaRPr lang="en-GB" dirty="0">
              <a:ea typeface="Meiryo"/>
            </a:endParaRPr>
          </a:p>
        </p:txBody>
      </p:sp>
    </p:spTree>
    <p:extLst>
      <p:ext uri="{BB962C8B-B14F-4D97-AF65-F5344CB8AC3E}">
        <p14:creationId xmlns:p14="http://schemas.microsoft.com/office/powerpoint/2010/main" val="3225768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4882C-90E5-4E5F-9CE0-EA86F423F87D}"/>
              </a:ext>
            </a:extLst>
          </p:cNvPr>
          <p:cNvSpPr>
            <a:spLocks noGrp="1"/>
          </p:cNvSpPr>
          <p:nvPr>
            <p:ph type="title"/>
          </p:nvPr>
        </p:nvSpPr>
        <p:spPr/>
        <p:txBody>
          <a:bodyPr/>
          <a:lstStyle/>
          <a:p>
            <a:r>
              <a:rPr lang="en-GB" b="0" dirty="0">
                <a:ea typeface="Meiryo"/>
              </a:rPr>
              <a:t>Case Study 4: Further Education</a:t>
            </a:r>
            <a:endParaRPr lang="en-GB" b="0" dirty="0"/>
          </a:p>
        </p:txBody>
      </p:sp>
      <p:sp>
        <p:nvSpPr>
          <p:cNvPr id="3" name="Content Placeholder 2">
            <a:extLst>
              <a:ext uri="{FF2B5EF4-FFF2-40B4-BE49-F238E27FC236}">
                <a16:creationId xmlns:a16="http://schemas.microsoft.com/office/drawing/2014/main" id="{CDE94EF1-63A1-480C-BADE-559C04C2BD17}"/>
              </a:ext>
            </a:extLst>
          </p:cNvPr>
          <p:cNvSpPr>
            <a:spLocks noGrp="1"/>
          </p:cNvSpPr>
          <p:nvPr>
            <p:ph idx="1"/>
          </p:nvPr>
        </p:nvSpPr>
        <p:spPr/>
        <p:txBody>
          <a:bodyPr vert="horz" lIns="109728" tIns="109728" rIns="109728" bIns="91440" rtlCol="0" anchor="t">
            <a:normAutofit/>
          </a:bodyPr>
          <a:lstStyle/>
          <a:p>
            <a:pPr marL="285750" indent="-285750">
              <a:buFont typeface="Arial" panose="020B0503020204020204" pitchFamily="34" charset="0"/>
              <a:buChar char="•"/>
            </a:pPr>
            <a:r>
              <a:rPr lang="en-GB" dirty="0">
                <a:ea typeface="+mn-lt"/>
                <a:cs typeface="+mn-lt"/>
              </a:rPr>
              <a:t>During a module looking at IT and setting up an event on social media a student consistently avoided participating in the session to the point where they unplugged the PC they were using.</a:t>
            </a:r>
            <a:endParaRPr lang="en-US" dirty="0">
              <a:ea typeface="Meiryo"/>
            </a:endParaRPr>
          </a:p>
          <a:p>
            <a:pPr marL="285750" indent="-285750">
              <a:buFont typeface="Arial" panose="020B0503020204020204" pitchFamily="34" charset="0"/>
              <a:buChar char="•"/>
            </a:pPr>
            <a:r>
              <a:rPr lang="en-GB" dirty="0">
                <a:ea typeface="+mn-lt"/>
                <a:cs typeface="+mn-lt"/>
              </a:rPr>
              <a:t>The student did not have any social media accounts.</a:t>
            </a:r>
            <a:endParaRPr lang="en-GB" dirty="0">
              <a:ea typeface="Meiryo"/>
            </a:endParaRPr>
          </a:p>
          <a:p>
            <a:pPr marL="285750" indent="-285750">
              <a:buFont typeface="Arial" panose="020B0503020204020204" pitchFamily="34" charset="0"/>
              <a:buChar char="•"/>
            </a:pPr>
            <a:r>
              <a:rPr lang="en-GB" dirty="0">
                <a:ea typeface="+mn-lt"/>
                <a:cs typeface="+mn-lt"/>
              </a:rPr>
              <a:t>The student had experienced cyberbullying in the past and experienced anxiety when they were required to go on-line.</a:t>
            </a:r>
            <a:endParaRPr lang="en-GB" dirty="0">
              <a:ea typeface="Meiryo"/>
            </a:endParaRPr>
          </a:p>
          <a:p>
            <a:endParaRPr lang="en-GB" dirty="0">
              <a:ea typeface="Meiryo"/>
            </a:endParaRPr>
          </a:p>
        </p:txBody>
      </p:sp>
    </p:spTree>
    <p:extLst>
      <p:ext uri="{BB962C8B-B14F-4D97-AF65-F5344CB8AC3E}">
        <p14:creationId xmlns:p14="http://schemas.microsoft.com/office/powerpoint/2010/main" val="2646281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A40DA-A913-472F-895F-A8A6FCE76108}"/>
              </a:ext>
            </a:extLst>
          </p:cNvPr>
          <p:cNvSpPr>
            <a:spLocks noGrp="1"/>
          </p:cNvSpPr>
          <p:nvPr>
            <p:ph type="title"/>
          </p:nvPr>
        </p:nvSpPr>
        <p:spPr/>
        <p:txBody>
          <a:bodyPr/>
          <a:lstStyle/>
          <a:p>
            <a:r>
              <a:rPr lang="en-GB" b="0" dirty="0">
                <a:ea typeface="Meiryo"/>
              </a:rPr>
              <a:t>Case Study 5: Community </a:t>
            </a:r>
            <a:endParaRPr lang="en-GB" b="0" dirty="0"/>
          </a:p>
        </p:txBody>
      </p:sp>
      <p:sp>
        <p:nvSpPr>
          <p:cNvPr id="3" name="Content Placeholder 2">
            <a:extLst>
              <a:ext uri="{FF2B5EF4-FFF2-40B4-BE49-F238E27FC236}">
                <a16:creationId xmlns:a16="http://schemas.microsoft.com/office/drawing/2014/main" id="{0AFBA24F-8419-47E9-9B8F-EFBBDBDF680B}"/>
              </a:ext>
            </a:extLst>
          </p:cNvPr>
          <p:cNvSpPr>
            <a:spLocks noGrp="1"/>
          </p:cNvSpPr>
          <p:nvPr>
            <p:ph idx="1"/>
          </p:nvPr>
        </p:nvSpPr>
        <p:spPr/>
        <p:txBody>
          <a:bodyPr vert="horz" lIns="109728" tIns="109728" rIns="109728" bIns="91440" rtlCol="0" anchor="t">
            <a:normAutofit/>
          </a:bodyPr>
          <a:lstStyle/>
          <a:p>
            <a:pPr marL="285750" indent="-285750">
              <a:buFont typeface="Arial" panose="020B0503020204020204" pitchFamily="34" charset="0"/>
              <a:buChar char="•"/>
            </a:pPr>
            <a:r>
              <a:rPr lang="en-GB" dirty="0">
                <a:ea typeface="+mn-lt"/>
                <a:cs typeface="+mn-lt"/>
              </a:rPr>
              <a:t>17 year old male, general history of being disruptive during sessions. Disruption had led to some risk to themselves and others.</a:t>
            </a:r>
            <a:endParaRPr lang="en-US" dirty="0">
              <a:ea typeface="Meiryo"/>
            </a:endParaRPr>
          </a:p>
          <a:p>
            <a:pPr marL="285750" indent="-285750">
              <a:buFont typeface="Arial" panose="020B0503020204020204" pitchFamily="34" charset="0"/>
              <a:buChar char="•"/>
            </a:pPr>
            <a:r>
              <a:rPr lang="en-GB" dirty="0">
                <a:ea typeface="+mn-lt"/>
                <a:cs typeface="+mn-lt"/>
              </a:rPr>
              <a:t>Peer mediation had not resulted in a change of behaviour.</a:t>
            </a:r>
            <a:endParaRPr lang="en-GB" dirty="0">
              <a:ea typeface="Meiryo"/>
            </a:endParaRPr>
          </a:p>
          <a:p>
            <a:pPr marL="285750" indent="-285750">
              <a:buFont typeface="Arial" panose="020B0503020204020204" pitchFamily="34" charset="0"/>
              <a:buChar char="•"/>
            </a:pPr>
            <a:r>
              <a:rPr lang="en-GB" dirty="0">
                <a:ea typeface="+mn-lt"/>
                <a:cs typeface="+mn-lt"/>
              </a:rPr>
              <a:t>He had been diagnosed with ODD, this had not been disclosed to the group.</a:t>
            </a:r>
            <a:endParaRPr lang="en-GB" dirty="0">
              <a:ea typeface="Meiryo"/>
            </a:endParaRPr>
          </a:p>
          <a:p>
            <a:endParaRPr lang="en-GB" dirty="0">
              <a:ea typeface="Meiryo"/>
            </a:endParaRPr>
          </a:p>
        </p:txBody>
      </p:sp>
    </p:spTree>
    <p:extLst>
      <p:ext uri="{BB962C8B-B14F-4D97-AF65-F5344CB8AC3E}">
        <p14:creationId xmlns:p14="http://schemas.microsoft.com/office/powerpoint/2010/main" val="2852771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3A444-5DDC-412A-B353-9E7243480C9D}"/>
              </a:ext>
            </a:extLst>
          </p:cNvPr>
          <p:cNvSpPr>
            <a:spLocks noGrp="1"/>
          </p:cNvSpPr>
          <p:nvPr>
            <p:ph type="title"/>
          </p:nvPr>
        </p:nvSpPr>
        <p:spPr/>
        <p:txBody>
          <a:bodyPr/>
          <a:lstStyle/>
          <a:p>
            <a:r>
              <a:rPr lang="en-GB" b="0" dirty="0">
                <a:ea typeface="Meiryo"/>
              </a:rPr>
              <a:t>Case Study 6: Community </a:t>
            </a:r>
            <a:endParaRPr lang="en-GB" b="0" dirty="0"/>
          </a:p>
        </p:txBody>
      </p:sp>
      <p:sp>
        <p:nvSpPr>
          <p:cNvPr id="3" name="Content Placeholder 2">
            <a:extLst>
              <a:ext uri="{FF2B5EF4-FFF2-40B4-BE49-F238E27FC236}">
                <a16:creationId xmlns:a16="http://schemas.microsoft.com/office/drawing/2014/main" id="{5513ECA6-0072-4B02-A3FD-215DE64D28BF}"/>
              </a:ext>
            </a:extLst>
          </p:cNvPr>
          <p:cNvSpPr>
            <a:spLocks noGrp="1"/>
          </p:cNvSpPr>
          <p:nvPr>
            <p:ph idx="1"/>
          </p:nvPr>
        </p:nvSpPr>
        <p:spPr/>
        <p:txBody>
          <a:bodyPr vert="horz" lIns="109728" tIns="109728" rIns="109728" bIns="91440" rtlCol="0" anchor="t">
            <a:normAutofit/>
          </a:bodyPr>
          <a:lstStyle/>
          <a:p>
            <a:pPr marL="285750" indent="-285750">
              <a:buFont typeface="Arial" panose="020B0503020204020204" pitchFamily="34" charset="0"/>
              <a:buChar char="•"/>
            </a:pPr>
            <a:r>
              <a:rPr lang="en-GB" dirty="0">
                <a:ea typeface="+mn-lt"/>
                <a:cs typeface="+mn-lt"/>
              </a:rPr>
              <a:t>Community setting included games and physical activities with an element of winning as a method of team and confidence building. 16 year old often refused to take part.</a:t>
            </a:r>
            <a:endParaRPr lang="en-US" dirty="0">
              <a:ea typeface="Meiryo"/>
            </a:endParaRPr>
          </a:p>
          <a:p>
            <a:pPr marL="285750" indent="-285750">
              <a:buFont typeface="Arial" panose="020B0503020204020204" pitchFamily="34" charset="0"/>
              <a:buChar char="•"/>
            </a:pPr>
            <a:r>
              <a:rPr lang="en-GB" dirty="0">
                <a:ea typeface="+mn-lt"/>
                <a:cs typeface="+mn-lt"/>
              </a:rPr>
              <a:t>Rules were often set arbitrarily by setting leaders and could be changed at will, 16 year old struggled with this and would often become agitated at any rule changes.</a:t>
            </a:r>
            <a:endParaRPr lang="en-GB" dirty="0">
              <a:ea typeface="Meiryo"/>
            </a:endParaRPr>
          </a:p>
          <a:p>
            <a:pPr marL="285750" indent="-285750">
              <a:buFont typeface="Arial" panose="020B0503020204020204" pitchFamily="34" charset="0"/>
              <a:buChar char="•"/>
            </a:pPr>
            <a:r>
              <a:rPr lang="en-GB" dirty="0">
                <a:ea typeface="+mn-lt"/>
                <a:cs typeface="+mn-lt"/>
              </a:rPr>
              <a:t>16 year old is on the autistic spectrum. </a:t>
            </a:r>
            <a:endParaRPr lang="en-GB" dirty="0">
              <a:ea typeface="Meiryo"/>
            </a:endParaRPr>
          </a:p>
          <a:p>
            <a:endParaRPr lang="en-GB" dirty="0">
              <a:ea typeface="Meiryo"/>
            </a:endParaRPr>
          </a:p>
        </p:txBody>
      </p:sp>
    </p:spTree>
    <p:extLst>
      <p:ext uri="{BB962C8B-B14F-4D97-AF65-F5344CB8AC3E}">
        <p14:creationId xmlns:p14="http://schemas.microsoft.com/office/powerpoint/2010/main" val="2630151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3B26E-F1BD-449B-8C93-642B2469A3BA}"/>
              </a:ext>
            </a:extLst>
          </p:cNvPr>
          <p:cNvSpPr>
            <a:spLocks noGrp="1"/>
          </p:cNvSpPr>
          <p:nvPr>
            <p:ph type="title"/>
          </p:nvPr>
        </p:nvSpPr>
        <p:spPr/>
        <p:txBody>
          <a:bodyPr/>
          <a:lstStyle/>
          <a:p>
            <a:r>
              <a:rPr lang="en-GB" b="0" dirty="0">
                <a:ea typeface="Meiryo"/>
              </a:rPr>
              <a:t>Case Study 7: Work-based learning</a:t>
            </a:r>
            <a:endParaRPr lang="en-GB" b="0" dirty="0"/>
          </a:p>
        </p:txBody>
      </p:sp>
      <p:sp>
        <p:nvSpPr>
          <p:cNvPr id="3" name="Content Placeholder 2">
            <a:extLst>
              <a:ext uri="{FF2B5EF4-FFF2-40B4-BE49-F238E27FC236}">
                <a16:creationId xmlns:a16="http://schemas.microsoft.com/office/drawing/2014/main" id="{B7BDCA65-B8BA-49D0-BF1F-ED1BA1A6F24A}"/>
              </a:ext>
            </a:extLst>
          </p:cNvPr>
          <p:cNvSpPr>
            <a:spLocks noGrp="1"/>
          </p:cNvSpPr>
          <p:nvPr>
            <p:ph idx="1"/>
          </p:nvPr>
        </p:nvSpPr>
        <p:spPr/>
        <p:txBody>
          <a:bodyPr vert="horz" lIns="109728" tIns="109728" rIns="109728" bIns="91440" rtlCol="0" anchor="t">
            <a:normAutofit/>
          </a:bodyPr>
          <a:lstStyle/>
          <a:p>
            <a:pPr marL="285750" indent="-285750">
              <a:buFont typeface="Arial" panose="020B0503020204020204" pitchFamily="34" charset="0"/>
              <a:buChar char="•"/>
            </a:pPr>
            <a:r>
              <a:rPr lang="en-GB" dirty="0">
                <a:ea typeface="+mn-lt"/>
                <a:cs typeface="+mn-lt"/>
              </a:rPr>
              <a:t>Learner was consistently late to taught sessions and offered no explanation. Learner refused to apologise for disturbing the rest of the group</a:t>
            </a:r>
            <a:endParaRPr lang="en-US" dirty="0">
              <a:ea typeface="Meiryo"/>
            </a:endParaRPr>
          </a:p>
          <a:p>
            <a:pPr marL="285750" indent="-285750">
              <a:buFont typeface="Arial" panose="020B0503020204020204" pitchFamily="34" charset="0"/>
              <a:buChar char="•"/>
            </a:pPr>
            <a:r>
              <a:rPr lang="en-GB" dirty="0">
                <a:ea typeface="+mn-lt"/>
                <a:cs typeface="+mn-lt"/>
              </a:rPr>
              <a:t>Learner was counselled on the importance of attending on time and the effect her behaviour was having on the rest of the group and agreed to be on time.</a:t>
            </a:r>
            <a:endParaRPr lang="en-GB" dirty="0">
              <a:ea typeface="Meiryo"/>
            </a:endParaRPr>
          </a:p>
          <a:p>
            <a:pPr marL="285750" indent="-285750">
              <a:buFont typeface="Arial" panose="020B0503020204020204" pitchFamily="34" charset="0"/>
              <a:buChar char="•"/>
            </a:pPr>
            <a:r>
              <a:rPr lang="en-GB" dirty="0">
                <a:ea typeface="+mn-lt"/>
                <a:cs typeface="+mn-lt"/>
              </a:rPr>
              <a:t>Learner disclosed that she was acting as a carer for her mother and was taking her younger siblings to school.</a:t>
            </a:r>
            <a:endParaRPr lang="en-GB" dirty="0">
              <a:ea typeface="Meiryo"/>
            </a:endParaRPr>
          </a:p>
          <a:p>
            <a:endParaRPr lang="en-GB" dirty="0">
              <a:ea typeface="Meiryo"/>
            </a:endParaRPr>
          </a:p>
        </p:txBody>
      </p:sp>
    </p:spTree>
    <p:extLst>
      <p:ext uri="{BB962C8B-B14F-4D97-AF65-F5344CB8AC3E}">
        <p14:creationId xmlns:p14="http://schemas.microsoft.com/office/powerpoint/2010/main" val="597943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90C94-86BC-44E0-B3B3-F93B7C5E91D1}"/>
              </a:ext>
            </a:extLst>
          </p:cNvPr>
          <p:cNvSpPr>
            <a:spLocks noGrp="1"/>
          </p:cNvSpPr>
          <p:nvPr>
            <p:ph type="title"/>
          </p:nvPr>
        </p:nvSpPr>
        <p:spPr/>
        <p:txBody>
          <a:bodyPr/>
          <a:lstStyle/>
          <a:p>
            <a:r>
              <a:rPr lang="en-GB" b="0" dirty="0">
                <a:ea typeface="Meiryo"/>
              </a:rPr>
              <a:t>Case Study 8: Work-based learning</a:t>
            </a:r>
            <a:endParaRPr lang="en-GB" b="0" dirty="0"/>
          </a:p>
        </p:txBody>
      </p:sp>
      <p:sp>
        <p:nvSpPr>
          <p:cNvPr id="3" name="Content Placeholder 2">
            <a:extLst>
              <a:ext uri="{FF2B5EF4-FFF2-40B4-BE49-F238E27FC236}">
                <a16:creationId xmlns:a16="http://schemas.microsoft.com/office/drawing/2014/main" id="{88D82197-7447-4F53-8004-CE6CF18BBF2D}"/>
              </a:ext>
            </a:extLst>
          </p:cNvPr>
          <p:cNvSpPr>
            <a:spLocks noGrp="1"/>
          </p:cNvSpPr>
          <p:nvPr>
            <p:ph idx="1"/>
          </p:nvPr>
        </p:nvSpPr>
        <p:spPr/>
        <p:txBody>
          <a:bodyPr vert="horz" lIns="109728" tIns="109728" rIns="109728" bIns="91440" rtlCol="0" anchor="t">
            <a:normAutofit/>
          </a:bodyPr>
          <a:lstStyle/>
          <a:p>
            <a:pPr marL="285750" indent="-285750">
              <a:buFont typeface="Arial" panose="020B0503020204020204" pitchFamily="34" charset="0"/>
              <a:buChar char="•"/>
            </a:pPr>
            <a:r>
              <a:rPr lang="en-GB" dirty="0">
                <a:ea typeface="+mn-lt"/>
                <a:cs typeface="+mn-lt"/>
              </a:rPr>
              <a:t>Learner attended work based learning but refused to participate in any sessions or activities. Learners behaviour was not specifically disruptive to the group.</a:t>
            </a:r>
            <a:endParaRPr lang="en-US" dirty="0">
              <a:ea typeface="Meiryo"/>
            </a:endParaRPr>
          </a:p>
          <a:p>
            <a:pPr marL="285750" indent="-285750">
              <a:buFont typeface="Arial" panose="020B0503020204020204" pitchFamily="34" charset="0"/>
              <a:buChar char="•"/>
            </a:pPr>
            <a:r>
              <a:rPr lang="en-GB" dirty="0">
                <a:ea typeface="+mn-lt"/>
                <a:cs typeface="+mn-lt"/>
              </a:rPr>
              <a:t>Learner was asked repeatedly what their interests and goals were but their answer was “nothing”</a:t>
            </a:r>
            <a:endParaRPr lang="en-GB" dirty="0">
              <a:ea typeface="Meiryo"/>
            </a:endParaRPr>
          </a:p>
          <a:p>
            <a:endParaRPr lang="en-GB" dirty="0">
              <a:ea typeface="Meiryo"/>
            </a:endParaRPr>
          </a:p>
        </p:txBody>
      </p:sp>
    </p:spTree>
    <p:extLst>
      <p:ext uri="{BB962C8B-B14F-4D97-AF65-F5344CB8AC3E}">
        <p14:creationId xmlns:p14="http://schemas.microsoft.com/office/powerpoint/2010/main" val="3628110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616B8-CB7D-4C99-A961-14FFB49B5D04}"/>
              </a:ext>
            </a:extLst>
          </p:cNvPr>
          <p:cNvSpPr>
            <a:spLocks noGrp="1"/>
          </p:cNvSpPr>
          <p:nvPr>
            <p:ph type="title"/>
          </p:nvPr>
        </p:nvSpPr>
        <p:spPr/>
        <p:txBody>
          <a:bodyPr/>
          <a:lstStyle/>
          <a:p>
            <a:r>
              <a:rPr lang="en-GB" b="0" dirty="0">
                <a:ea typeface="Meiryo"/>
              </a:rPr>
              <a:t>Case Study 9: Work-based learning</a:t>
            </a:r>
            <a:endParaRPr lang="en-GB" b="0" dirty="0"/>
          </a:p>
        </p:txBody>
      </p:sp>
      <p:sp>
        <p:nvSpPr>
          <p:cNvPr id="3" name="Content Placeholder 2">
            <a:extLst>
              <a:ext uri="{FF2B5EF4-FFF2-40B4-BE49-F238E27FC236}">
                <a16:creationId xmlns:a16="http://schemas.microsoft.com/office/drawing/2014/main" id="{E7245626-8DE1-47EB-A5CE-2D47E158B215}"/>
              </a:ext>
            </a:extLst>
          </p:cNvPr>
          <p:cNvSpPr>
            <a:spLocks noGrp="1"/>
          </p:cNvSpPr>
          <p:nvPr>
            <p:ph idx="1"/>
          </p:nvPr>
        </p:nvSpPr>
        <p:spPr/>
        <p:txBody>
          <a:bodyPr vert="horz" lIns="109728" tIns="109728" rIns="109728" bIns="91440" rtlCol="0" anchor="t">
            <a:normAutofit/>
          </a:bodyPr>
          <a:lstStyle/>
          <a:p>
            <a:pPr marL="285750" indent="-285750">
              <a:buFont typeface="Arial" panose="020B0503020204020204" pitchFamily="34" charset="0"/>
              <a:buChar char="•"/>
            </a:pPr>
            <a:r>
              <a:rPr lang="en-GB" dirty="0">
                <a:ea typeface="+mn-lt"/>
                <a:cs typeface="+mn-lt"/>
              </a:rPr>
              <a:t>Setting policy was mobile devices were not to be used in taught sessions unless the tutor had set a task for research. Learner consistently refused to stop answering text and snapchat messages despite agreeing to policy.</a:t>
            </a:r>
            <a:endParaRPr lang="en-US" dirty="0">
              <a:ea typeface="Meiryo"/>
            </a:endParaRPr>
          </a:p>
          <a:p>
            <a:pPr marL="285750" indent="-285750">
              <a:buFont typeface="Arial" panose="020B0503020204020204" pitchFamily="34" charset="0"/>
              <a:buChar char="•"/>
            </a:pPr>
            <a:r>
              <a:rPr lang="en-GB" dirty="0">
                <a:ea typeface="+mn-lt"/>
                <a:cs typeface="+mn-lt"/>
              </a:rPr>
              <a:t>Learner complained loudly about another member of the group using their phone in taught sessions.</a:t>
            </a:r>
            <a:endParaRPr lang="en-GB" dirty="0">
              <a:ea typeface="Meiryo"/>
            </a:endParaRPr>
          </a:p>
          <a:p>
            <a:pPr marL="285750" indent="-285750">
              <a:buFont typeface="Arial" panose="020B0503020204020204" pitchFamily="34" charset="0"/>
              <a:buChar char="•"/>
            </a:pPr>
            <a:r>
              <a:rPr lang="en-GB" dirty="0">
                <a:ea typeface="+mn-lt"/>
                <a:cs typeface="+mn-lt"/>
              </a:rPr>
              <a:t>Learner disclosed to another member of staff that their partner would get angry if they didn’t answer straight away.</a:t>
            </a:r>
            <a:endParaRPr lang="en-GB" dirty="0">
              <a:ea typeface="Meiryo"/>
            </a:endParaRPr>
          </a:p>
          <a:p>
            <a:endParaRPr lang="en-GB" dirty="0">
              <a:ea typeface="Meiryo"/>
            </a:endParaRPr>
          </a:p>
        </p:txBody>
      </p:sp>
    </p:spTree>
    <p:extLst>
      <p:ext uri="{BB962C8B-B14F-4D97-AF65-F5344CB8AC3E}">
        <p14:creationId xmlns:p14="http://schemas.microsoft.com/office/powerpoint/2010/main" val="4122446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E8709-21E2-4696-B1F9-ABFBA73DF5CF}"/>
              </a:ext>
            </a:extLst>
          </p:cNvPr>
          <p:cNvSpPr>
            <a:spLocks noGrp="1"/>
          </p:cNvSpPr>
          <p:nvPr>
            <p:ph type="title"/>
          </p:nvPr>
        </p:nvSpPr>
        <p:spPr/>
        <p:txBody>
          <a:bodyPr/>
          <a:lstStyle/>
          <a:p>
            <a:r>
              <a:rPr lang="en-GB" b="0" dirty="0"/>
              <a:t>Policies and guidelines</a:t>
            </a:r>
          </a:p>
        </p:txBody>
      </p:sp>
      <p:sp>
        <p:nvSpPr>
          <p:cNvPr id="3" name="Content Placeholder 2">
            <a:extLst>
              <a:ext uri="{FF2B5EF4-FFF2-40B4-BE49-F238E27FC236}">
                <a16:creationId xmlns:a16="http://schemas.microsoft.com/office/drawing/2014/main" id="{6CD4CDAB-0963-457B-9ECC-66365549665D}"/>
              </a:ext>
            </a:extLst>
          </p:cNvPr>
          <p:cNvSpPr>
            <a:spLocks noGrp="1"/>
          </p:cNvSpPr>
          <p:nvPr>
            <p:ph idx="1"/>
          </p:nvPr>
        </p:nvSpPr>
        <p:spPr/>
        <p:txBody>
          <a:bodyPr>
            <a:normAutofit/>
          </a:bodyPr>
          <a:lstStyle/>
          <a:p>
            <a:r>
              <a:rPr lang="en-GB" dirty="0"/>
              <a:t>Many guidelines are based on Primary and Secondary schools and institutions tend to have their own code of conduct for students and </a:t>
            </a:r>
            <a:r>
              <a:rPr lang="en-GB"/>
              <a:t>staff.</a:t>
            </a:r>
          </a:p>
          <a:p>
            <a:endParaRPr lang="en-GB" dirty="0"/>
          </a:p>
          <a:p>
            <a:r>
              <a:rPr lang="en-GB" dirty="0">
                <a:hlinkClick r:id="rId2"/>
              </a:rPr>
              <a:t>https://www.uwtsd.ac.uk/media/uwtsd-website/content-assets/documents/student-experience/UWTSD-Student-Code-of-conduct-2021.pdf</a:t>
            </a:r>
            <a:r>
              <a:rPr lang="en-GB" dirty="0"/>
              <a:t> </a:t>
            </a:r>
          </a:p>
          <a:p>
            <a:endParaRPr lang="en-GB" dirty="0"/>
          </a:p>
        </p:txBody>
      </p:sp>
    </p:spTree>
    <p:extLst>
      <p:ext uri="{BB962C8B-B14F-4D97-AF65-F5344CB8AC3E}">
        <p14:creationId xmlns:p14="http://schemas.microsoft.com/office/powerpoint/2010/main" val="4169296020"/>
      </p:ext>
    </p:extLst>
  </p:cSld>
  <p:clrMapOvr>
    <a:masterClrMapping/>
  </p:clrMapOvr>
</p:sld>
</file>

<file path=ppt/theme/theme1.xml><?xml version="1.0" encoding="utf-8"?>
<a:theme xmlns:a="http://schemas.openxmlformats.org/drawingml/2006/main" name="SketchLinesVTI">
  <a:themeElements>
    <a:clrScheme name="AnalogousFromDarkSeedLeftStep">
      <a:dk1>
        <a:srgbClr val="000000"/>
      </a:dk1>
      <a:lt1>
        <a:srgbClr val="FFFFFF"/>
      </a:lt1>
      <a:dk2>
        <a:srgbClr val="31201B"/>
      </a:dk2>
      <a:lt2>
        <a:srgbClr val="F2F0F3"/>
      </a:lt2>
      <a:accent1>
        <a:srgbClr val="62B520"/>
      </a:accent1>
      <a:accent2>
        <a:srgbClr val="96AA12"/>
      </a:accent2>
      <a:accent3>
        <a:srgbClr val="C89A23"/>
      </a:accent3>
      <a:accent4>
        <a:srgbClr val="D55117"/>
      </a:accent4>
      <a:accent5>
        <a:srgbClr val="E7293E"/>
      </a:accent5>
      <a:accent6>
        <a:srgbClr val="D5177C"/>
      </a:accent6>
      <a:hlink>
        <a:srgbClr val="C04A44"/>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docProps/app.xml><?xml version="1.0" encoding="utf-8"?>
<Properties xmlns="http://schemas.openxmlformats.org/officeDocument/2006/extended-properties" xmlns:vt="http://schemas.openxmlformats.org/officeDocument/2006/docPropsVTypes">
  <Template>office theme</Template>
  <TotalTime>109</TotalTime>
  <Words>2767</Words>
  <Application>Microsoft Office PowerPoint</Application>
  <PresentationFormat>Widescreen</PresentationFormat>
  <Paragraphs>368</Paragraphs>
  <Slides>51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51</vt:i4>
      </vt:variant>
    </vt:vector>
  </HeadingPairs>
  <TitlesOfParts>
    <vt:vector size="58" baseType="lpstr">
      <vt:lpstr>Meiryo</vt:lpstr>
      <vt:lpstr>Arial</vt:lpstr>
      <vt:lpstr>Calibri</vt:lpstr>
      <vt:lpstr>Corbel</vt:lpstr>
      <vt:lpstr>Google Sans Text</vt:lpstr>
      <vt:lpstr>Source Sans Pro</vt:lpstr>
      <vt:lpstr>SketchLinesVTI</vt:lpstr>
      <vt:lpstr>Behaviour Management and Supporting Learner Engagement</vt:lpstr>
      <vt:lpstr>Introduction </vt:lpstr>
      <vt:lpstr>Reflective Task</vt:lpstr>
      <vt:lpstr>Who and what matters in managing challenging behaviour?</vt:lpstr>
      <vt:lpstr>What is conflict?</vt:lpstr>
      <vt:lpstr>PowerPoint Presentation</vt:lpstr>
      <vt:lpstr>PowerPoint Presentation</vt:lpstr>
      <vt:lpstr>PowerPoint Presentation</vt:lpstr>
      <vt:lpstr>PowerPoint Presentation</vt:lpstr>
      <vt:lpstr>PowerPoint Presentation</vt:lpstr>
      <vt:lpstr>Which conflict animal do you think you are?</vt:lpstr>
      <vt:lpstr>The Quiz…</vt:lpstr>
      <vt:lpstr>Score sheet (example)</vt:lpstr>
      <vt:lpstr>What did you find out?  </vt:lpstr>
      <vt:lpstr>Challenging behaviour isn’t just conflict</vt:lpstr>
      <vt:lpstr>PowerPoint Presentation</vt:lpstr>
      <vt:lpstr>PowerPoint Presentation</vt:lpstr>
      <vt:lpstr>Strategies for engagement</vt:lpstr>
      <vt:lpstr>PowerPoint Presentation</vt:lpstr>
      <vt:lpstr>Promoting responsible behaviour</vt:lpstr>
      <vt:lpstr>PowerPoint Presentation</vt:lpstr>
      <vt:lpstr>What would you do?</vt:lpstr>
      <vt:lpstr>Lets practice…</vt:lpstr>
      <vt:lpstr>What would you do?</vt:lpstr>
      <vt:lpstr>Lets practice</vt:lpstr>
      <vt:lpstr>Do you have any examples/situations you want to practice?</vt:lpstr>
      <vt:lpstr>Pivotal culture</vt:lpstr>
      <vt:lpstr>5 pillars of pivotal education</vt:lpstr>
      <vt:lpstr>Consistent, calm adult behaviour</vt:lpstr>
      <vt:lpstr>First attention to best conduct </vt:lpstr>
      <vt:lpstr>Relentless routines </vt:lpstr>
      <vt:lpstr>Scripting difficult interventions </vt:lpstr>
      <vt:lpstr>Restorative conversations </vt:lpstr>
      <vt:lpstr>Why do some students not engage?</vt:lpstr>
      <vt:lpstr>Student engagement</vt:lpstr>
      <vt:lpstr>Lancaster University Report</vt:lpstr>
      <vt:lpstr>Individual student learning</vt:lpstr>
      <vt:lpstr>Structure and process (role within governance)</vt:lpstr>
      <vt:lpstr>Identity</vt:lpstr>
      <vt:lpstr>Case Study Session</vt:lpstr>
      <vt:lpstr>Post-16 settings</vt:lpstr>
      <vt:lpstr>Case Study 1 – Industry</vt:lpstr>
      <vt:lpstr>Case Study 2 - Industry</vt:lpstr>
      <vt:lpstr>Case Study 3: Further Education</vt:lpstr>
      <vt:lpstr>Case Study 4: Further Education</vt:lpstr>
      <vt:lpstr>Case Study 5: Community </vt:lpstr>
      <vt:lpstr>Case Study 6: Community </vt:lpstr>
      <vt:lpstr>Case Study 7: Work-based learning</vt:lpstr>
      <vt:lpstr>Case Study 8: Work-based learning</vt:lpstr>
      <vt:lpstr>Case Study 9: Work-based learning</vt:lpstr>
      <vt:lpstr>Policies and guidelines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katie gardner</dc:creator>
  <cp:lastModifiedBy>katie gardner</cp:lastModifiedBy>
  <cp:revision>135</cp:revision>
  <dcterms:created xsi:type="dcterms:W3CDTF">2021-03-15T09:48:21Z</dcterms:created>
  <dcterms:modified xsi:type="dcterms:W3CDTF">2022-01-17T22:55:16Z</dcterms:modified>
</cp:coreProperties>
</file>