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6"/>
  </p:notesMasterIdLst>
  <p:sldIdLst>
    <p:sldId id="256" r:id="rId2"/>
    <p:sldId id="257" r:id="rId3"/>
    <p:sldId id="258" r:id="rId4"/>
    <p:sldId id="308" r:id="rId5"/>
    <p:sldId id="270" r:id="rId6"/>
    <p:sldId id="259" r:id="rId7"/>
    <p:sldId id="261" r:id="rId8"/>
    <p:sldId id="262" r:id="rId9"/>
    <p:sldId id="298" r:id="rId10"/>
    <p:sldId id="299" r:id="rId11"/>
    <p:sldId id="309" r:id="rId12"/>
    <p:sldId id="300" r:id="rId13"/>
    <p:sldId id="310" r:id="rId14"/>
    <p:sldId id="301" r:id="rId15"/>
    <p:sldId id="302" r:id="rId16"/>
    <p:sldId id="311" r:id="rId17"/>
    <p:sldId id="303" r:id="rId18"/>
    <p:sldId id="312" r:id="rId19"/>
    <p:sldId id="313" r:id="rId20"/>
    <p:sldId id="304" r:id="rId21"/>
    <p:sldId id="314" r:id="rId22"/>
    <p:sldId id="296" r:id="rId23"/>
    <p:sldId id="305" r:id="rId24"/>
    <p:sldId id="307" r:id="rId2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DA4ECD-E08C-4F60-9685-DA22C2831F11}" v="9" dt="2024-02-21T10:48:17.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4156" autoAdjust="0"/>
  </p:normalViewPr>
  <p:slideViewPr>
    <p:cSldViewPr snapToGrid="0">
      <p:cViewPr varScale="1">
        <p:scale>
          <a:sx n="71" d="100"/>
          <a:sy n="71" d="100"/>
        </p:scale>
        <p:origin x="60" y="186"/>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12/02/2026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We have seen that the legal estate and beneficial interest in land can be held by different people. We have also seen that the freehold of a single piece of land may be subject to many different estates and interests belonging to many different people.</a:t>
            </a:r>
          </a:p>
          <a:p>
            <a:pPr fontAlgn="auto"/>
            <a:r>
              <a:rPr lang="en-GB" sz="1200" b="0" i="0" kern="1200" dirty="0">
                <a:solidFill>
                  <a:schemeClr val="tx1"/>
                </a:solidFill>
                <a:effectLst/>
                <a:latin typeface="+mn-lt"/>
                <a:ea typeface="+mn-ea"/>
                <a:cs typeface="+mn-cs"/>
              </a:rPr>
              <a:t>For example, imagine that Becky purchased 65 The Chestnuts, a freehold property.</a:t>
            </a:r>
          </a:p>
          <a:p>
            <a:pPr fontAlgn="auto"/>
            <a:r>
              <a:rPr lang="en-GB" sz="1200" b="0" i="0" kern="1200" dirty="0">
                <a:solidFill>
                  <a:schemeClr val="tx1"/>
                </a:solidFill>
                <a:effectLst/>
                <a:latin typeface="+mn-lt"/>
                <a:ea typeface="+mn-ea"/>
                <a:cs typeface="+mn-cs"/>
              </a:rPr>
              <a:t>Estates and interests given in </a:t>
            </a:r>
            <a:r>
              <a:rPr lang="en-GB" sz="1200" b="1" i="0" kern="1200" dirty="0">
                <a:solidFill>
                  <a:schemeClr val="tx1"/>
                </a:solidFill>
                <a:effectLst/>
                <a:latin typeface="+mn-lt"/>
                <a:ea typeface="+mn-ea"/>
                <a:cs typeface="+mn-cs"/>
              </a:rPr>
              <a:t>Table 6.1</a:t>
            </a:r>
            <a:r>
              <a:rPr lang="en-GB" sz="1200" b="0" i="0" kern="1200" dirty="0">
                <a:solidFill>
                  <a:schemeClr val="tx1"/>
                </a:solidFill>
                <a:effectLst/>
                <a:latin typeface="+mn-lt"/>
                <a:ea typeface="+mn-ea"/>
                <a:cs typeface="+mn-cs"/>
              </a:rPr>
              <a:t> could all exist in relation to Becky’s property.</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1419905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1533339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2445771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2605927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Between joint tenants the </a:t>
            </a:r>
            <a:r>
              <a:rPr lang="en-GB" sz="1200" b="1" i="0" kern="1200" dirty="0">
                <a:solidFill>
                  <a:schemeClr val="tx1"/>
                </a:solidFill>
                <a:effectLst/>
                <a:latin typeface="+mn-lt"/>
                <a:ea typeface="+mn-ea"/>
                <a:cs typeface="+mn-cs"/>
              </a:rPr>
              <a:t>right of survivorship applies</a:t>
            </a:r>
            <a:r>
              <a:rPr lang="en-GB" sz="1200" b="0" i="0" kern="1200" dirty="0">
                <a:solidFill>
                  <a:schemeClr val="tx1"/>
                </a:solidFill>
                <a:effectLst/>
                <a:latin typeface="+mn-lt"/>
                <a:ea typeface="+mn-ea"/>
                <a:cs typeface="+mn-cs"/>
              </a:rPr>
              <a:t>. Surviving joint tenants automatically take the interest of any joint tenant who has died (regardless of any provisions to the contrary in the deceased’s will, if any).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At law, all co-owners are joint tenants. This means that the legal estate in the land always passes by survivorship to the surviving trustee(s).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 important difference in practice relates to the </a:t>
            </a:r>
            <a:r>
              <a:rPr lang="en-GB" sz="1200" b="1" i="0" kern="1200" dirty="0">
                <a:solidFill>
                  <a:schemeClr val="tx1"/>
                </a:solidFill>
                <a:effectLst/>
                <a:latin typeface="+mn-lt"/>
                <a:ea typeface="+mn-ea"/>
                <a:cs typeface="+mn-cs"/>
              </a:rPr>
              <a:t>doctrine of survivorship</a:t>
            </a:r>
            <a:r>
              <a:rPr lang="en-GB" sz="1200" b="0" i="0" kern="1200" dirty="0">
                <a:solidFill>
                  <a:schemeClr val="tx1"/>
                </a:solidFill>
                <a:effectLst/>
                <a:latin typeface="+mn-lt"/>
                <a:ea typeface="+mn-ea"/>
                <a:cs typeface="+mn-cs"/>
              </a:rPr>
              <a:t> (often referred to as the right of survivorship), which exists in the case of a joint tenancy but not in the case of a tenancy in common. The right of survivorship means that if one joint tenant dies, their share </a:t>
            </a:r>
            <a:r>
              <a:rPr lang="en-GB" sz="1200" b="1" i="0" kern="1200" dirty="0">
                <a:solidFill>
                  <a:schemeClr val="tx1"/>
                </a:solidFill>
                <a:effectLst/>
                <a:latin typeface="+mn-lt"/>
                <a:ea typeface="+mn-ea"/>
                <a:cs typeface="+mn-cs"/>
              </a:rPr>
              <a:t>automatically</a:t>
            </a:r>
            <a:r>
              <a:rPr lang="en-GB" sz="1200" b="0" i="0" kern="1200" dirty="0">
                <a:solidFill>
                  <a:schemeClr val="tx1"/>
                </a:solidFill>
                <a:effectLst/>
                <a:latin typeface="+mn-lt"/>
                <a:ea typeface="+mn-ea"/>
                <a:cs typeface="+mn-cs"/>
              </a:rPr>
              <a:t> passes to the surviving joint tenant(s). This is because, in the case of a joint tenancy, each co-owner is regarded as jointly owning the whole of the property rather than owning a distinct share of it. A sole surviving joint tenant can sell the property to a buyer.</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419595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not uncommon for friends to purchase a house together. Where unequal contributions have been made, these friends would want to preserve their interest by ensuring that they are described as tenants in common and indicating the shares they own. This would be either in a memorandum of severance on the conveyance for unregistered land or a Form A restriction (see below) on the register in registered land. If one beneficial owner (tenant in common) dies, their share will be passed on to their heirs under their will (rather than the other co-owners).</a:t>
            </a:r>
          </a:p>
          <a:p>
            <a:endParaRPr lang="en-GB" dirty="0"/>
          </a:p>
          <a:p>
            <a:pPr fontAlgn="auto"/>
            <a:r>
              <a:rPr lang="en-GB" dirty="0"/>
              <a:t>This kind of arrangement is also often chosen by couples who have children from previous relationships.</a:t>
            </a:r>
          </a:p>
          <a:p>
            <a:pPr fontAlgn="auto"/>
            <a:r>
              <a:rPr lang="en-GB" dirty="0"/>
              <a:t>On the other hand, couples may wish to be beneficial joint tenants so that, on the death of either, the other automatically takes the whole property </a:t>
            </a:r>
          </a:p>
          <a:p>
            <a:endParaRPr lang="en-GB" dirty="0"/>
          </a:p>
          <a:p>
            <a:pPr fontAlgn="auto"/>
            <a:r>
              <a:rPr lang="en-GB" dirty="0"/>
              <a:t>It is presumed that business partners hold property as tenants in common. This presumption can be rebutted.</a:t>
            </a:r>
          </a:p>
          <a:p>
            <a:pPr fontAlgn="auto"/>
            <a:r>
              <a:rPr lang="en-GB" dirty="0"/>
              <a:t>It should be noted that an express declaration in the deeds is conclusive evidence of the parties’ status as beneficial joint tenants or tenants in common.</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3926052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3571718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You have seen that a proprietorship register might contain an entry called a restriction. You will recognise it because the entry will be prefixed with “RESTRICTION”.</a:t>
            </a:r>
          </a:p>
          <a:p>
            <a:pPr fontAlgn="auto"/>
            <a:r>
              <a:rPr lang="en-GB" sz="1200" b="0" i="0" kern="1200" dirty="0">
                <a:solidFill>
                  <a:schemeClr val="tx1"/>
                </a:solidFill>
                <a:effectLst/>
                <a:latin typeface="+mn-lt"/>
                <a:ea typeface="+mn-ea"/>
                <a:cs typeface="+mn-cs"/>
              </a:rPr>
              <a:t>A restriction makes it apparent from the register that either the powers of the relevant proprietor are limited, or that a prior condition must be met before registration can be completed. The purpose of restrictions is to regulate registration, not the transactions being registered.</a:t>
            </a:r>
          </a:p>
          <a:p>
            <a:pPr fontAlgn="auto"/>
            <a:r>
              <a:rPr lang="en-GB" sz="1200" b="0" i="0" kern="1200" dirty="0">
                <a:solidFill>
                  <a:schemeClr val="tx1"/>
                </a:solidFill>
                <a:effectLst/>
                <a:latin typeface="+mn-lt"/>
                <a:ea typeface="+mn-ea"/>
                <a:cs typeface="+mn-cs"/>
              </a:rPr>
              <a:t>There are a significant number of “</a:t>
            </a:r>
            <a:r>
              <a:rPr lang="en-GB" sz="1200" b="1" i="0" kern="1200" dirty="0">
                <a:solidFill>
                  <a:schemeClr val="tx1"/>
                </a:solidFill>
                <a:effectLst/>
                <a:latin typeface="+mn-lt"/>
                <a:ea typeface="+mn-ea"/>
                <a:cs typeface="+mn-cs"/>
              </a:rPr>
              <a:t>standard restrictions</a:t>
            </a:r>
            <a:r>
              <a:rPr lang="en-GB" sz="1200" b="0" i="0" kern="1200" dirty="0">
                <a:solidFill>
                  <a:schemeClr val="tx1"/>
                </a:solidFill>
                <a:effectLst/>
                <a:latin typeface="+mn-lt"/>
                <a:ea typeface="+mn-ea"/>
                <a:cs typeface="+mn-cs"/>
              </a:rPr>
              <a:t>” which are contained in HMLR Practice Guide 19</a:t>
            </a:r>
          </a:p>
          <a:p>
            <a:endParaRPr lang="en-GB" dirty="0"/>
          </a:p>
          <a:p>
            <a:r>
              <a:rPr lang="en-GB" sz="1200" b="0" i="0" kern="1200" dirty="0">
                <a:solidFill>
                  <a:schemeClr val="tx1"/>
                </a:solidFill>
                <a:effectLst/>
                <a:latin typeface="+mn-lt"/>
                <a:ea typeface="+mn-ea"/>
                <a:cs typeface="+mn-cs"/>
              </a:rPr>
              <a:t>A restriction is the method used to protect an interest under a trust. This means that if someone has a behind-the-scenes beneficial interest in a property, perhaps because they contributed to the purchase price, a restriction will be placed on the proprietorship register. Remember that the details of the beneficial interest do not appear on the register of title. This means that the party with the benefit of the equitable interest will not be detailed on the register. The purpose of the restriction is simply to alert a buyer’s conveyancer that a behind-the-scenes beneficial interest exists but the conveyancer is not concerned to know who holds the interest or the exact nature of that interest.</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27340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word “</a:t>
            </a:r>
            <a:r>
              <a:rPr lang="en-GB" sz="1200" b="1" i="0" kern="1200" dirty="0">
                <a:solidFill>
                  <a:schemeClr val="tx1"/>
                </a:solidFill>
                <a:effectLst/>
                <a:latin typeface="+mn-lt"/>
                <a:ea typeface="+mn-ea"/>
                <a:cs typeface="+mn-cs"/>
              </a:rPr>
              <a:t>disposition</a:t>
            </a:r>
            <a:r>
              <a:rPr lang="en-GB" sz="1200" b="0" i="0" kern="1200" dirty="0">
                <a:solidFill>
                  <a:schemeClr val="tx1"/>
                </a:solidFill>
                <a:effectLst/>
                <a:latin typeface="+mn-lt"/>
                <a:ea typeface="+mn-ea"/>
                <a:cs typeface="+mn-cs"/>
              </a:rPr>
              <a:t>” is not defined in the </a:t>
            </a:r>
            <a:r>
              <a:rPr lang="en-GB" sz="1200" b="1" i="0" kern="1200" dirty="0">
                <a:solidFill>
                  <a:schemeClr val="tx1"/>
                </a:solidFill>
                <a:effectLst/>
                <a:latin typeface="+mn-lt"/>
                <a:ea typeface="+mn-ea"/>
                <a:cs typeface="+mn-cs"/>
              </a:rPr>
              <a:t>Land Registration Act 2002</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LRA 2002</a:t>
            </a:r>
            <a:r>
              <a:rPr lang="en-GB" sz="1200" b="0" i="0" kern="1200" dirty="0">
                <a:solidFill>
                  <a:schemeClr val="tx1"/>
                </a:solidFill>
                <a:effectLst/>
                <a:latin typeface="+mn-lt"/>
                <a:ea typeface="+mn-ea"/>
                <a:cs typeface="+mn-cs"/>
              </a:rPr>
              <a:t>) or </a:t>
            </a:r>
            <a:r>
              <a:rPr lang="en-GB" sz="1200" b="1" i="0" kern="1200" dirty="0">
                <a:solidFill>
                  <a:schemeClr val="tx1"/>
                </a:solidFill>
                <a:effectLst/>
                <a:latin typeface="+mn-lt"/>
                <a:ea typeface="+mn-ea"/>
                <a:cs typeface="+mn-cs"/>
              </a:rPr>
              <a:t>Land Registration Rules 2002</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LRR 2002</a:t>
            </a:r>
            <a:r>
              <a:rPr lang="en-GB" sz="1200" b="0" i="0" kern="1200" dirty="0">
                <a:solidFill>
                  <a:schemeClr val="tx1"/>
                </a:solidFill>
                <a:effectLst/>
                <a:latin typeface="+mn-lt"/>
                <a:ea typeface="+mn-ea"/>
                <a:cs typeface="+mn-cs"/>
              </a:rPr>
              <a:t>). However, in general terms, “disposition” can be taken to mean an action by the registered proprietor which results in a registration application. The most common examples would be a transfer of the legal estate or the creation of a legal charge. The effect of a restriction therefore is that a transfer following the sale of a property cannot be registered by the buyer’s conveyancer until such time as any restriction on the proprietorship register is complied with (or that HMLR is satisfied that the restriction does not apply to that registration/transaction).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Note</a:t>
            </a:r>
            <a:r>
              <a:rPr lang="en-GB" sz="1200" b="0" i="0" kern="1200" dirty="0">
                <a:solidFill>
                  <a:schemeClr val="tx1"/>
                </a:solidFill>
                <a:effectLst/>
                <a:latin typeface="+mn-lt"/>
                <a:ea typeface="+mn-ea"/>
                <a:cs typeface="+mn-cs"/>
              </a:rPr>
              <a:t> that not every action by the registered proprietor is within the definition of a “</a:t>
            </a:r>
            <a:r>
              <a:rPr lang="en-GB" sz="1200" b="1" i="0" kern="1200" dirty="0">
                <a:solidFill>
                  <a:schemeClr val="tx1"/>
                </a:solidFill>
                <a:effectLst/>
                <a:latin typeface="+mn-lt"/>
                <a:ea typeface="+mn-ea"/>
                <a:cs typeface="+mn-cs"/>
              </a:rPr>
              <a:t>disposition</a:t>
            </a:r>
            <a:r>
              <a:rPr lang="en-GB" sz="1200" b="0" i="0" kern="1200" dirty="0">
                <a:solidFill>
                  <a:schemeClr val="tx1"/>
                </a:solidFill>
                <a:effectLst/>
                <a:latin typeface="+mn-lt"/>
                <a:ea typeface="+mn-ea"/>
                <a:cs typeface="+mn-cs"/>
              </a:rPr>
              <a:t>”, but most transactions that conveyancers deal with regularly will do so.</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1695753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3533653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Conflicts are difficult and as you can see, could give rise to quite difficult conversations with a client. They are also a matter of professional conduct which the qualified fee-earner dealing with the file should deal with.</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1984475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a:t>
            </a:r>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36074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Q1 – C</a:t>
            </a:r>
          </a:p>
          <a:p>
            <a:r>
              <a:rPr lang="en-GB" dirty="0"/>
              <a:t>Q2 – B</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3102622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1222255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12/02/2026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12/02/2026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gov.uk/government/publications/notices-restrictions-and-the-protection-of-third-party-interests-in-the-register/practice-guide-19-notices-restrictions-and-the-protection-of-third-party-interests-in-the-register#form-a"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uk/government/publications/form-a-restriction-application-to-enter-sev"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a:bodyPr>
          <a:lstStyle/>
          <a:p>
            <a:pPr algn="ctr"/>
            <a:r>
              <a:rPr lang="en-GB" dirty="0"/>
              <a:t>Week 4</a:t>
            </a:r>
            <a:br>
              <a:rPr lang="en-GB" dirty="0"/>
            </a:br>
            <a:r>
              <a:rPr lang="en-GB" dirty="0"/>
              <a:t>Co-ownership</a:t>
            </a:r>
            <a:br>
              <a:rPr lang="en-GB" dirty="0"/>
            </a:br>
            <a:r>
              <a:rPr lang="en-GB" sz="3600" dirty="0"/>
              <a:t>(see Chapter 6)</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77334" y="1930400"/>
            <a:ext cx="9584913" cy="4586032"/>
          </a:xfrm>
        </p:spPr>
        <p:txBody>
          <a:bodyPr>
            <a:noAutofit/>
          </a:bodyPr>
          <a:lstStyle/>
          <a:p>
            <a:pPr fontAlgn="auto"/>
            <a:r>
              <a:rPr lang="en-GB" dirty="0"/>
              <a:t>We will now move on to look at the subject of co-ownership. This is a topic which is very important to conveyancing practitioners and their clients. When we act on a sale, it is important to ensure that the sale proceeds are paid out to the correct recipients. When we act on a purchase, we must give comprehensive advice if two or more people will have an interest in the land being purchased.</a:t>
            </a:r>
          </a:p>
          <a:p>
            <a:pPr fontAlgn="auto"/>
            <a:r>
              <a:rPr lang="en-GB" dirty="0"/>
              <a:t>This chapter will cover:</a:t>
            </a:r>
          </a:p>
          <a:p>
            <a:pPr fontAlgn="auto"/>
            <a:r>
              <a:rPr lang="en-GB" dirty="0"/>
              <a:t>joint tenants</a:t>
            </a:r>
          </a:p>
          <a:p>
            <a:pPr fontAlgn="auto"/>
            <a:r>
              <a:rPr lang="en-GB" dirty="0"/>
              <a:t>tenants in common</a:t>
            </a:r>
          </a:p>
          <a:p>
            <a:pPr fontAlgn="auto"/>
            <a:r>
              <a:rPr lang="en-GB" dirty="0"/>
              <a:t>the doctrine of survivorship</a:t>
            </a:r>
          </a:p>
          <a:p>
            <a:pPr fontAlgn="auto"/>
            <a:r>
              <a:rPr lang="en-GB" dirty="0"/>
              <a:t>the Form A restriction</a:t>
            </a:r>
          </a:p>
          <a:p>
            <a:pPr fontAlgn="auto"/>
            <a:r>
              <a:rPr lang="en-GB" dirty="0"/>
              <a:t>severance, and</a:t>
            </a:r>
          </a:p>
          <a:p>
            <a:pPr fontAlgn="auto"/>
            <a:r>
              <a:rPr lang="en-GB" dirty="0"/>
              <a:t>overreaching.</a:t>
            </a: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677333" y="609600"/>
            <a:ext cx="9864475" cy="1320800"/>
          </a:xfrm>
        </p:spPr>
        <p:txBody>
          <a:bodyPr>
            <a:normAutofit fontScale="90000"/>
          </a:bodyPr>
          <a:lstStyle/>
          <a:p>
            <a:r>
              <a:rPr lang="en-GB" dirty="0"/>
              <a:t>Co-ownership vs different estates and </a:t>
            </a:r>
            <a:br>
              <a:rPr lang="en-GB" dirty="0"/>
            </a:br>
            <a:r>
              <a:rPr lang="en-GB" dirty="0"/>
              <a:t>interests in land</a:t>
            </a:r>
            <a:br>
              <a:rPr lang="en-GB" dirty="0"/>
            </a:br>
            <a:endParaRPr lang="en-GB" dirty="0"/>
          </a:p>
        </p:txBody>
      </p:sp>
      <p:pic>
        <p:nvPicPr>
          <p:cNvPr id="5" name="Content Placeholder 4">
            <a:extLst>
              <a:ext uri="{FF2B5EF4-FFF2-40B4-BE49-F238E27FC236}">
                <a16:creationId xmlns:a16="http://schemas.microsoft.com/office/drawing/2014/main" id="{077154B8-121B-7E30-1726-414BC5D3015B}"/>
              </a:ext>
            </a:extLst>
          </p:cNvPr>
          <p:cNvPicPr>
            <a:picLocks noGrp="1" noChangeAspect="1"/>
          </p:cNvPicPr>
          <p:nvPr>
            <p:ph idx="1"/>
          </p:nvPr>
        </p:nvPicPr>
        <p:blipFill>
          <a:blip r:embed="rId3"/>
          <a:stretch>
            <a:fillRect/>
          </a:stretch>
        </p:blipFill>
        <p:spPr>
          <a:xfrm>
            <a:off x="489351" y="1930400"/>
            <a:ext cx="9969351" cy="3990340"/>
          </a:xfrm>
        </p:spPr>
      </p:pic>
    </p:spTree>
    <p:extLst>
      <p:ext uri="{BB962C8B-B14F-4D97-AF65-F5344CB8AC3E}">
        <p14:creationId xmlns:p14="http://schemas.microsoft.com/office/powerpoint/2010/main" val="254440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08912-1D50-8B2A-2893-2FDE92B83C6B}"/>
              </a:ext>
            </a:extLst>
          </p:cNvPr>
          <p:cNvSpPr>
            <a:spLocks noGrp="1"/>
          </p:cNvSpPr>
          <p:nvPr>
            <p:ph type="title"/>
          </p:nvPr>
        </p:nvSpPr>
        <p:spPr/>
        <p:txBody>
          <a:bodyPr/>
          <a:lstStyle/>
          <a:p>
            <a:r>
              <a:rPr lang="en-GB" dirty="0"/>
              <a:t>Co-ownership vs different estates and </a:t>
            </a:r>
            <a:br>
              <a:rPr lang="en-GB" dirty="0"/>
            </a:br>
            <a:r>
              <a:rPr lang="en-GB" dirty="0"/>
              <a:t>interests in land</a:t>
            </a:r>
          </a:p>
        </p:txBody>
      </p:sp>
      <p:sp>
        <p:nvSpPr>
          <p:cNvPr id="3" name="Content Placeholder 2">
            <a:extLst>
              <a:ext uri="{FF2B5EF4-FFF2-40B4-BE49-F238E27FC236}">
                <a16:creationId xmlns:a16="http://schemas.microsoft.com/office/drawing/2014/main" id="{FEC43CDB-6BB5-A879-29BA-4843BEEFA592}"/>
              </a:ext>
            </a:extLst>
          </p:cNvPr>
          <p:cNvSpPr>
            <a:spLocks noGrp="1"/>
          </p:cNvSpPr>
          <p:nvPr>
            <p:ph idx="1"/>
          </p:nvPr>
        </p:nvSpPr>
        <p:spPr>
          <a:xfrm>
            <a:off x="162838" y="2029217"/>
            <a:ext cx="9782828" cy="4012146"/>
          </a:xfrm>
        </p:spPr>
        <p:txBody>
          <a:bodyPr>
            <a:normAutofit fontScale="92500" lnSpcReduction="10000"/>
          </a:bodyPr>
          <a:lstStyle/>
          <a:p>
            <a:pPr fontAlgn="auto"/>
            <a:r>
              <a:rPr lang="en-GB" dirty="0">
                <a:solidFill>
                  <a:schemeClr val="tx1"/>
                </a:solidFill>
              </a:rPr>
              <a:t>Alternatively, the same piece of land may be owned by two or more people who own the same estate or interest in it. This is a different situation from that shown in Table 6.1, as two or more people own the same estate or interest in the land. For example, two people own the freehold of a house together. This joint ownership of land is called co-ownership. If Becky had bought 65 The Chestnuts jointly with her boyfriend, Sam, they would have been co-owners.</a:t>
            </a:r>
          </a:p>
          <a:p>
            <a:pPr fontAlgn="auto"/>
            <a:r>
              <a:rPr lang="en-GB" dirty="0">
                <a:solidFill>
                  <a:schemeClr val="tx1"/>
                </a:solidFill>
              </a:rPr>
              <a:t>Whenever there is co-ownership, it will be one of two types, either joint tenancy or tenancy in common. The word “tenancy” has nothing to do with the word in the context of paying a landlord, but means ownership.</a:t>
            </a:r>
          </a:p>
          <a:p>
            <a:pPr fontAlgn="auto"/>
            <a:r>
              <a:rPr lang="en-GB" dirty="0">
                <a:solidFill>
                  <a:schemeClr val="tx1"/>
                </a:solidFill>
              </a:rPr>
              <a:t>It is necessary to have some knowledge of the law on co-ownership in order to be able to advise clients on the best choice for their circumstances, and the implications of their choice once it has been made.</a:t>
            </a:r>
          </a:p>
          <a:p>
            <a:pPr fontAlgn="auto"/>
            <a:r>
              <a:rPr lang="en-GB" dirty="0">
                <a:solidFill>
                  <a:schemeClr val="tx1"/>
                </a:solidFill>
              </a:rPr>
              <a:t>The Trusts of Land and Appointment of Trustees Act 1996 (TLATA 1996) provides that, whenever there is co-ownership, the land is subject to a trust of land. This trust arises automatically and exists even if the co-owners are not themselves aware of it.</a:t>
            </a:r>
          </a:p>
          <a:p>
            <a:endParaRPr lang="en-GB" dirty="0"/>
          </a:p>
        </p:txBody>
      </p:sp>
    </p:spTree>
    <p:extLst>
      <p:ext uri="{BB962C8B-B14F-4D97-AF65-F5344CB8AC3E}">
        <p14:creationId xmlns:p14="http://schemas.microsoft.com/office/powerpoint/2010/main" val="4065082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357002" y="405753"/>
            <a:ext cx="10079971" cy="1320800"/>
          </a:xfrm>
        </p:spPr>
        <p:txBody>
          <a:bodyPr>
            <a:normAutofit/>
          </a:bodyPr>
          <a:lstStyle/>
          <a:p>
            <a:r>
              <a:rPr lang="en-GB" dirty="0"/>
              <a:t>Co-ownership vs different estates and interests in land - EXAMPLE</a:t>
            </a:r>
          </a:p>
        </p:txBody>
      </p:sp>
      <p:pic>
        <p:nvPicPr>
          <p:cNvPr id="5" name="Content Placeholder 4">
            <a:extLst>
              <a:ext uri="{FF2B5EF4-FFF2-40B4-BE49-F238E27FC236}">
                <a16:creationId xmlns:a16="http://schemas.microsoft.com/office/drawing/2014/main" id="{D2A26646-E905-35A2-1CAF-D27F6220A9E3}"/>
              </a:ext>
            </a:extLst>
          </p:cNvPr>
          <p:cNvPicPr>
            <a:picLocks noGrp="1" noChangeAspect="1"/>
          </p:cNvPicPr>
          <p:nvPr>
            <p:ph idx="1"/>
          </p:nvPr>
        </p:nvPicPr>
        <p:blipFill>
          <a:blip r:embed="rId3"/>
          <a:stretch>
            <a:fillRect/>
          </a:stretch>
        </p:blipFill>
        <p:spPr>
          <a:xfrm>
            <a:off x="261532" y="1546420"/>
            <a:ext cx="11640908" cy="4493695"/>
          </a:xfrm>
        </p:spPr>
      </p:pic>
    </p:spTree>
    <p:extLst>
      <p:ext uri="{BB962C8B-B14F-4D97-AF65-F5344CB8AC3E}">
        <p14:creationId xmlns:p14="http://schemas.microsoft.com/office/powerpoint/2010/main" val="1594251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0" y="458490"/>
            <a:ext cx="10219751" cy="1320800"/>
          </a:xfrm>
        </p:spPr>
        <p:txBody>
          <a:bodyPr/>
          <a:lstStyle/>
          <a:p>
            <a:r>
              <a:rPr lang="en-GB" dirty="0"/>
              <a:t>What does it mean to hold land as a Trustee?</a:t>
            </a:r>
          </a:p>
        </p:txBody>
      </p: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433594" y="993630"/>
            <a:ext cx="10842942" cy="5154096"/>
          </a:xfrm>
        </p:spPr>
        <p:txBody>
          <a:bodyPr>
            <a:normAutofit fontScale="85000" lnSpcReduction="10000"/>
          </a:bodyPr>
          <a:lstStyle/>
          <a:p>
            <a:pPr marL="0" indent="0">
              <a:buNone/>
            </a:pPr>
            <a:endParaRPr lang="en-GB" dirty="0"/>
          </a:p>
          <a:p>
            <a:r>
              <a:rPr lang="en-GB" sz="3800" dirty="0"/>
              <a:t>Trustee holds the legal estate</a:t>
            </a:r>
          </a:p>
          <a:p>
            <a:r>
              <a:rPr lang="en-GB" sz="3800" dirty="0"/>
              <a:t>Trustee is looking after the land for the beneficiary (</a:t>
            </a:r>
            <a:r>
              <a:rPr lang="en-GB" sz="3800" dirty="0" err="1"/>
              <a:t>ies</a:t>
            </a:r>
            <a:r>
              <a:rPr lang="en-GB" sz="3800" dirty="0"/>
              <a:t>)</a:t>
            </a:r>
          </a:p>
          <a:p>
            <a:r>
              <a:rPr lang="en-GB" sz="3800" dirty="0"/>
              <a:t>Trustee can ‘deal’ with the land e.g. sell it or mortgage it) but need to consult the beneficiaries</a:t>
            </a:r>
          </a:p>
          <a:p>
            <a:r>
              <a:rPr lang="en-GB" sz="3800" dirty="0"/>
              <a:t>Where land held ‘upon trust’ the Trustees (if there is more than one will hold as joint tenants)</a:t>
            </a:r>
          </a:p>
          <a:p>
            <a:r>
              <a:rPr lang="en-GB" sz="3800" dirty="0"/>
              <a:t>Example: 2 Trustees hold land upon trust (as joint tenants) for someone who is under 18 and cannot hold the legal estate until they turn 18.</a:t>
            </a:r>
          </a:p>
        </p:txBody>
      </p:sp>
    </p:spTree>
    <p:extLst>
      <p:ext uri="{BB962C8B-B14F-4D97-AF65-F5344CB8AC3E}">
        <p14:creationId xmlns:p14="http://schemas.microsoft.com/office/powerpoint/2010/main" val="1353024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327882" y="149488"/>
            <a:ext cx="9165570" cy="1320800"/>
          </a:xfrm>
        </p:spPr>
        <p:txBody>
          <a:bodyPr>
            <a:normAutofit/>
          </a:bodyPr>
          <a:lstStyle/>
          <a:p>
            <a:r>
              <a:rPr lang="en-GB" dirty="0"/>
              <a:t>Types of co-ownership: Joint Tenants</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536339" y="1051612"/>
            <a:ext cx="10516785" cy="5469118"/>
          </a:xfrm>
        </p:spPr>
        <p:txBody>
          <a:bodyPr>
            <a:normAutofit fontScale="77500" lnSpcReduction="20000"/>
          </a:bodyPr>
          <a:lstStyle/>
          <a:p>
            <a:r>
              <a:rPr lang="en-GB" sz="3100" dirty="0"/>
              <a:t>JTs each own the whole of the land/property</a:t>
            </a:r>
          </a:p>
          <a:p>
            <a:r>
              <a:rPr lang="en-GB" sz="3100" dirty="0"/>
              <a:t>S.1 (6) LPA 1925: legal owners can only hold as JTs</a:t>
            </a:r>
          </a:p>
          <a:p>
            <a:r>
              <a:rPr lang="en-GB" sz="3100" dirty="0"/>
              <a:t>BUT those legal owners (JTs) may be holding the land for themselves as Tenants in Common ( beneficial interest)</a:t>
            </a:r>
          </a:p>
          <a:p>
            <a:r>
              <a:rPr lang="en-GB" sz="3100" dirty="0"/>
              <a:t>The FOUR UNITIES:</a:t>
            </a:r>
          </a:p>
          <a:p>
            <a:pPr lvl="1"/>
            <a:r>
              <a:rPr lang="en-GB" sz="2900" dirty="0"/>
              <a:t>Possession (must have entitlement to possession/NOT be a trespasser)</a:t>
            </a:r>
          </a:p>
          <a:p>
            <a:pPr lvl="1"/>
            <a:r>
              <a:rPr lang="en-GB" sz="2900" dirty="0"/>
              <a:t>Unity of interest – must hold the same interest </a:t>
            </a:r>
            <a:r>
              <a:rPr lang="en-GB" sz="2900" dirty="0" err="1"/>
              <a:t>e.g</a:t>
            </a:r>
            <a:r>
              <a:rPr lang="en-GB" sz="2900" dirty="0"/>
              <a:t> the same freehold</a:t>
            </a:r>
          </a:p>
          <a:p>
            <a:pPr lvl="1"/>
            <a:r>
              <a:rPr lang="en-GB" sz="2900" dirty="0"/>
              <a:t>Unity of Time: interest must arise at the same time (</a:t>
            </a:r>
            <a:r>
              <a:rPr lang="en-GB" sz="2900" dirty="0" err="1"/>
              <a:t>e.g</a:t>
            </a:r>
            <a:r>
              <a:rPr lang="en-GB" sz="2900" dirty="0"/>
              <a:t> when they each purchase the land together)</a:t>
            </a:r>
          </a:p>
          <a:p>
            <a:pPr lvl="1"/>
            <a:r>
              <a:rPr lang="en-GB" sz="2900" dirty="0"/>
              <a:t>Unity of title: both must gain their title from the same document (</a:t>
            </a:r>
            <a:r>
              <a:rPr lang="en-GB" sz="2900" dirty="0" err="1"/>
              <a:t>eg</a:t>
            </a:r>
            <a:r>
              <a:rPr lang="en-GB" sz="2900" dirty="0"/>
              <a:t> the same transfer/conveyance)</a:t>
            </a:r>
          </a:p>
          <a:p>
            <a:pPr marL="457200" lvl="1" indent="0">
              <a:buNone/>
            </a:pPr>
            <a:endParaRPr lang="en-GB" sz="2900" dirty="0"/>
          </a:p>
          <a:p>
            <a:r>
              <a:rPr lang="en-GB" sz="3100" dirty="0"/>
              <a:t>Right of survivorship/Doctrine of Survivorship: if one dies, the legal estate passes to the ‘survivor’</a:t>
            </a:r>
          </a:p>
        </p:txBody>
      </p:sp>
    </p:spTree>
    <p:extLst>
      <p:ext uri="{BB962C8B-B14F-4D97-AF65-F5344CB8AC3E}">
        <p14:creationId xmlns:p14="http://schemas.microsoft.com/office/powerpoint/2010/main" val="3582662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333706" y="1683195"/>
            <a:ext cx="10662391" cy="4508123"/>
          </a:xfrm>
        </p:spPr>
        <p:txBody>
          <a:bodyPr>
            <a:noAutofit/>
          </a:bodyPr>
          <a:lstStyle/>
          <a:p>
            <a:pPr lvl="1"/>
            <a:r>
              <a:rPr lang="en-GB" sz="2200" dirty="0">
                <a:solidFill>
                  <a:schemeClr val="tx1"/>
                </a:solidFill>
              </a:rPr>
              <a:t>Tenancies in Common exist only in equity</a:t>
            </a:r>
          </a:p>
          <a:p>
            <a:r>
              <a:rPr lang="en-GB" sz="2400" dirty="0">
                <a:solidFill>
                  <a:schemeClr val="tx1"/>
                </a:solidFill>
              </a:rPr>
              <a:t>Ts each own a ‘share’ in the land</a:t>
            </a:r>
          </a:p>
          <a:p>
            <a:r>
              <a:rPr lang="en-GB" sz="2400" dirty="0">
                <a:solidFill>
                  <a:schemeClr val="tx1"/>
                </a:solidFill>
              </a:rPr>
              <a:t>No right of survivorship, the only unity that applies is the unity of possession. On the death of a tenant in common, the property passes according to the deceased’s will or under the intestacy rules.</a:t>
            </a:r>
          </a:p>
          <a:p>
            <a:r>
              <a:rPr lang="en-GB" sz="2400" dirty="0">
                <a:solidFill>
                  <a:schemeClr val="tx1"/>
                </a:solidFill>
              </a:rPr>
              <a:t>Details of what each ‘share’ is contained in </a:t>
            </a:r>
            <a:r>
              <a:rPr lang="en-GB" sz="2400" b="1" i="1" dirty="0">
                <a:solidFill>
                  <a:schemeClr val="tx1"/>
                </a:solidFill>
              </a:rPr>
              <a:t>Memorandum of Severance</a:t>
            </a:r>
            <a:r>
              <a:rPr lang="en-GB" sz="2400" b="1" dirty="0">
                <a:solidFill>
                  <a:schemeClr val="tx1"/>
                </a:solidFill>
              </a:rPr>
              <a:t> </a:t>
            </a:r>
            <a:r>
              <a:rPr lang="en-GB" sz="2400" dirty="0">
                <a:solidFill>
                  <a:schemeClr val="tx1"/>
                </a:solidFill>
              </a:rPr>
              <a:t>( Unregistered Land) or </a:t>
            </a:r>
            <a:r>
              <a:rPr lang="en-GB" sz="2400" b="1" i="1" dirty="0">
                <a:solidFill>
                  <a:schemeClr val="tx1"/>
                </a:solidFill>
              </a:rPr>
              <a:t>Restriction</a:t>
            </a:r>
            <a:r>
              <a:rPr lang="en-GB" sz="2400" dirty="0">
                <a:solidFill>
                  <a:schemeClr val="tx1"/>
                </a:solidFill>
              </a:rPr>
              <a:t> (Registered Land)</a:t>
            </a:r>
          </a:p>
          <a:p>
            <a:r>
              <a:rPr lang="en-GB" sz="2400" dirty="0">
                <a:solidFill>
                  <a:schemeClr val="tx1"/>
                </a:solidFill>
              </a:rPr>
              <a:t>Presumption that business partners hold property as tenants in common</a:t>
            </a:r>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433246" y="340347"/>
            <a:ext cx="8596312" cy="726453"/>
          </a:xfrm>
        </p:spPr>
        <p:txBody>
          <a:bodyPr>
            <a:normAutofit/>
          </a:bodyPr>
          <a:lstStyle/>
          <a:p>
            <a:r>
              <a:rPr lang="en-GB" sz="2800" dirty="0"/>
              <a:t>Types of co-ownership: Tenants in common</a:t>
            </a:r>
          </a:p>
        </p:txBody>
      </p:sp>
    </p:spTree>
    <p:extLst>
      <p:ext uri="{BB962C8B-B14F-4D97-AF65-F5344CB8AC3E}">
        <p14:creationId xmlns:p14="http://schemas.microsoft.com/office/powerpoint/2010/main" val="911358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03C4F4-B6D1-468E-E928-114EAD3011E3}"/>
              </a:ext>
            </a:extLst>
          </p:cNvPr>
          <p:cNvPicPr>
            <a:picLocks noChangeAspect="1"/>
          </p:cNvPicPr>
          <p:nvPr/>
        </p:nvPicPr>
        <p:blipFill>
          <a:blip r:embed="rId3"/>
          <a:stretch>
            <a:fillRect/>
          </a:stretch>
        </p:blipFill>
        <p:spPr>
          <a:xfrm>
            <a:off x="800100" y="615629"/>
            <a:ext cx="9938261" cy="5279560"/>
          </a:xfrm>
          <a:prstGeom prst="rect">
            <a:avLst/>
          </a:prstGeom>
        </p:spPr>
      </p:pic>
      <p:sp>
        <p:nvSpPr>
          <p:cNvPr id="6" name="TextBox 5">
            <a:extLst>
              <a:ext uri="{FF2B5EF4-FFF2-40B4-BE49-F238E27FC236}">
                <a16:creationId xmlns:a16="http://schemas.microsoft.com/office/drawing/2014/main" id="{C94249B1-B25F-6187-B0BC-F7DCEB09ED49}"/>
              </a:ext>
            </a:extLst>
          </p:cNvPr>
          <p:cNvSpPr txBox="1"/>
          <p:nvPr/>
        </p:nvSpPr>
        <p:spPr>
          <a:xfrm>
            <a:off x="800100" y="6242371"/>
            <a:ext cx="5890260" cy="369332"/>
          </a:xfrm>
          <a:prstGeom prst="rect">
            <a:avLst/>
          </a:prstGeom>
          <a:noFill/>
        </p:spPr>
        <p:txBody>
          <a:bodyPr wrap="square" rtlCol="0">
            <a:spAutoFit/>
          </a:bodyPr>
          <a:lstStyle/>
          <a:p>
            <a:r>
              <a:rPr lang="en-GB" dirty="0"/>
              <a:t> Fig 6.4 CILEX Intro to Property and Private Client</a:t>
            </a:r>
          </a:p>
        </p:txBody>
      </p:sp>
    </p:spTree>
    <p:extLst>
      <p:ext uri="{BB962C8B-B14F-4D97-AF65-F5344CB8AC3E}">
        <p14:creationId xmlns:p14="http://schemas.microsoft.com/office/powerpoint/2010/main" val="1416545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BCB19-FAA6-97B6-3F31-166835CA8DC2}"/>
              </a:ext>
            </a:extLst>
          </p:cNvPr>
          <p:cNvSpPr>
            <a:spLocks noGrp="1"/>
          </p:cNvSpPr>
          <p:nvPr>
            <p:ph type="title"/>
          </p:nvPr>
        </p:nvSpPr>
        <p:spPr>
          <a:xfrm>
            <a:off x="677333" y="300625"/>
            <a:ext cx="9806951" cy="1629775"/>
          </a:xfrm>
        </p:spPr>
        <p:txBody>
          <a:bodyPr>
            <a:normAutofit fontScale="90000"/>
          </a:bodyPr>
          <a:lstStyle/>
          <a:p>
            <a:r>
              <a:rPr lang="en-GB" dirty="0"/>
              <a:t>How do we tell in registered land whether the proprietors hold as joint tenants or tenants in common?</a:t>
            </a:r>
          </a:p>
        </p:txBody>
      </p:sp>
      <p:pic>
        <p:nvPicPr>
          <p:cNvPr id="5" name="Content Placeholder 4" descr="A close-up of a sign&#10;&#10;Description automatically generated">
            <a:extLst>
              <a:ext uri="{FF2B5EF4-FFF2-40B4-BE49-F238E27FC236}">
                <a16:creationId xmlns:a16="http://schemas.microsoft.com/office/drawing/2014/main" id="{396E1BE3-C84B-85BF-9944-9B11535F947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7334" y="2103120"/>
            <a:ext cx="4576768" cy="3047365"/>
          </a:xfrm>
        </p:spPr>
      </p:pic>
      <p:sp>
        <p:nvSpPr>
          <p:cNvPr id="6" name="TextBox 5">
            <a:extLst>
              <a:ext uri="{FF2B5EF4-FFF2-40B4-BE49-F238E27FC236}">
                <a16:creationId xmlns:a16="http://schemas.microsoft.com/office/drawing/2014/main" id="{8A94B032-B328-B588-A0D6-DD813952F7C5}"/>
              </a:ext>
            </a:extLst>
          </p:cNvPr>
          <p:cNvSpPr txBox="1"/>
          <p:nvPr/>
        </p:nvSpPr>
        <p:spPr>
          <a:xfrm>
            <a:off x="5783580" y="2331720"/>
            <a:ext cx="5731086" cy="2031325"/>
          </a:xfrm>
          <a:prstGeom prst="rect">
            <a:avLst/>
          </a:prstGeom>
          <a:noFill/>
        </p:spPr>
        <p:txBody>
          <a:bodyPr wrap="square" rtlCol="0">
            <a:spAutoFit/>
          </a:bodyPr>
          <a:lstStyle/>
          <a:p>
            <a:r>
              <a:rPr lang="en-GB" dirty="0"/>
              <a:t>Form A</a:t>
            </a:r>
          </a:p>
          <a:p>
            <a:r>
              <a:rPr lang="en-GB" dirty="0"/>
              <a:t>HMLR’s Practice Guide 19</a:t>
            </a:r>
          </a:p>
          <a:p>
            <a:r>
              <a:rPr lang="en-GB" dirty="0">
                <a:hlinkClick r:id="rId4"/>
              </a:rPr>
              <a:t>https://www.gov.uk/government/publications/notices-restrictions-and-the-protection-of-third-party-interests-in-the-register/practice-guide-19-notices-restrictions-and-the-protection-of-third-party-interests-in-the-register#form-a</a:t>
            </a:r>
            <a:endParaRPr lang="en-GB" dirty="0"/>
          </a:p>
        </p:txBody>
      </p:sp>
    </p:spTree>
    <p:extLst>
      <p:ext uri="{BB962C8B-B14F-4D97-AF65-F5344CB8AC3E}">
        <p14:creationId xmlns:p14="http://schemas.microsoft.com/office/powerpoint/2010/main" val="116937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F40CB4F9-43EF-37B2-6ACA-3E825EABB01B}"/>
              </a:ext>
            </a:extLst>
          </p:cNvPr>
          <p:cNvSpPr>
            <a:spLocks noGrp="1"/>
          </p:cNvSpPr>
          <p:nvPr>
            <p:ph type="title"/>
          </p:nvPr>
        </p:nvSpPr>
        <p:spPr>
          <a:xfrm>
            <a:off x="7720189" y="651849"/>
            <a:ext cx="3497565" cy="3002662"/>
          </a:xfrm>
        </p:spPr>
        <p:txBody>
          <a:bodyPr vert="horz" lIns="91440" tIns="45720" rIns="91440" bIns="45720" rtlCol="0" anchor="b">
            <a:normAutofit/>
          </a:bodyPr>
          <a:lstStyle/>
          <a:p>
            <a:r>
              <a:rPr lang="en-US" sz="4400" dirty="0"/>
              <a:t>Form A wording</a:t>
            </a:r>
          </a:p>
        </p:txBody>
      </p:sp>
      <p:sp>
        <p:nvSpPr>
          <p:cNvPr id="22" name="Isosceles Triangle 21">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A6DD4270-7626-6708-2922-E4A066555214}"/>
              </a:ext>
            </a:extLst>
          </p:cNvPr>
          <p:cNvPicPr>
            <a:picLocks noChangeAspect="1"/>
          </p:cNvPicPr>
          <p:nvPr/>
        </p:nvPicPr>
        <p:blipFill>
          <a:blip r:embed="rId2"/>
          <a:stretch>
            <a:fillRect/>
          </a:stretch>
        </p:blipFill>
        <p:spPr>
          <a:xfrm>
            <a:off x="928131" y="734149"/>
            <a:ext cx="6544227" cy="5840724"/>
          </a:xfrm>
          <a:prstGeom prst="rect">
            <a:avLst/>
          </a:prstGeom>
        </p:spPr>
      </p:pic>
    </p:spTree>
    <p:extLst>
      <p:ext uri="{BB962C8B-B14F-4D97-AF65-F5344CB8AC3E}">
        <p14:creationId xmlns:p14="http://schemas.microsoft.com/office/powerpoint/2010/main" val="1233279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D8F52726-9729-BBC7-A213-1AE7A73C6E41}"/>
              </a:ext>
            </a:extLst>
          </p:cNvPr>
          <p:cNvPicPr>
            <a:picLocks noChangeAspect="1"/>
          </p:cNvPicPr>
          <p:nvPr/>
        </p:nvPicPr>
        <p:blipFill>
          <a:blip r:embed="rId3"/>
          <a:srcRect l="2289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F0D580A-4D1F-A440-B26F-EC3152E8BEC1}"/>
              </a:ext>
            </a:extLst>
          </p:cNvPr>
          <p:cNvSpPr>
            <a:spLocks noGrp="1"/>
          </p:cNvSpPr>
          <p:nvPr>
            <p:ph type="title"/>
          </p:nvPr>
        </p:nvSpPr>
        <p:spPr>
          <a:xfrm>
            <a:off x="677333" y="609600"/>
            <a:ext cx="3851123" cy="1320800"/>
          </a:xfrm>
        </p:spPr>
        <p:txBody>
          <a:bodyPr>
            <a:normAutofit/>
          </a:bodyPr>
          <a:lstStyle/>
          <a:p>
            <a:pPr>
              <a:lnSpc>
                <a:spcPct val="90000"/>
              </a:lnSpc>
            </a:pPr>
            <a:r>
              <a:rPr lang="en-GB" sz="2800"/>
              <a:t>Important terminology…… DISPOSITION</a:t>
            </a:r>
          </a:p>
        </p:txBody>
      </p:sp>
      <p:sp>
        <p:nvSpPr>
          <p:cNvPr id="3" name="Content Placeholder 2">
            <a:extLst>
              <a:ext uri="{FF2B5EF4-FFF2-40B4-BE49-F238E27FC236}">
                <a16:creationId xmlns:a16="http://schemas.microsoft.com/office/drawing/2014/main" id="{8ECF4D8A-D8BC-2FB6-E058-48CCBDFDB430}"/>
              </a:ext>
            </a:extLst>
          </p:cNvPr>
          <p:cNvSpPr>
            <a:spLocks noGrp="1"/>
          </p:cNvSpPr>
          <p:nvPr>
            <p:ph idx="1"/>
          </p:nvPr>
        </p:nvSpPr>
        <p:spPr>
          <a:xfrm>
            <a:off x="677334" y="2160589"/>
            <a:ext cx="3851122" cy="3880773"/>
          </a:xfrm>
        </p:spPr>
        <p:txBody>
          <a:bodyPr>
            <a:normAutofit/>
          </a:bodyPr>
          <a:lstStyle/>
          <a:p>
            <a:r>
              <a:rPr lang="en-GB" dirty="0"/>
              <a:t>Wording of the restrictions refers to DISPOSITIONS</a:t>
            </a:r>
          </a:p>
          <a:p>
            <a:r>
              <a:rPr lang="en-GB" dirty="0"/>
              <a:t>‘Dispositions’ not defined in LRA 2002 or the LRR 2002 but…</a:t>
            </a:r>
          </a:p>
          <a:p>
            <a:r>
              <a:rPr lang="en-GB" dirty="0"/>
              <a:t>Taken to mean:</a:t>
            </a:r>
          </a:p>
          <a:p>
            <a:pPr lvl="1"/>
            <a:r>
              <a:rPr lang="en-GB" dirty="0"/>
              <a:t>Action resulting in a registration application </a:t>
            </a:r>
            <a:r>
              <a:rPr lang="en-GB" dirty="0" err="1"/>
              <a:t>e.g</a:t>
            </a:r>
            <a:endParaRPr lang="en-GB" dirty="0"/>
          </a:p>
          <a:p>
            <a:pPr lvl="1"/>
            <a:r>
              <a:rPr lang="en-GB" dirty="0"/>
              <a:t>Transfer of land (legal estate)</a:t>
            </a:r>
          </a:p>
          <a:p>
            <a:pPr lvl="1"/>
            <a:r>
              <a:rPr lang="en-GB" dirty="0"/>
              <a:t>Creation of a legal charge (mortgage)</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03709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A787EE7-4E38-00CC-935E-8BB272744B5E}"/>
              </a:ext>
            </a:extLst>
          </p:cNvPr>
          <p:cNvPicPr>
            <a:picLocks noChangeAspect="1"/>
          </p:cNvPicPr>
          <p:nvPr/>
        </p:nvPicPr>
        <p:blipFill>
          <a:blip r:embed="rId3"/>
          <a:stretch>
            <a:fillRect/>
          </a:stretch>
        </p:blipFill>
        <p:spPr>
          <a:xfrm>
            <a:off x="643467" y="1057148"/>
            <a:ext cx="10905066" cy="4743702"/>
          </a:xfrm>
          <a:prstGeom prst="rect">
            <a:avLst/>
          </a:prstGeom>
        </p:spPr>
      </p:pic>
    </p:spTree>
    <p:extLst>
      <p:ext uri="{BB962C8B-B14F-4D97-AF65-F5344CB8AC3E}">
        <p14:creationId xmlns:p14="http://schemas.microsoft.com/office/powerpoint/2010/main" val="139849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F301-4E07-F12D-C1D6-FD780416D830}"/>
              </a:ext>
            </a:extLst>
          </p:cNvPr>
          <p:cNvSpPr>
            <a:spLocks noGrp="1"/>
          </p:cNvSpPr>
          <p:nvPr>
            <p:ph type="title"/>
          </p:nvPr>
        </p:nvSpPr>
        <p:spPr>
          <a:xfrm>
            <a:off x="5536734" y="609600"/>
            <a:ext cx="3737268" cy="1320800"/>
          </a:xfrm>
        </p:spPr>
        <p:txBody>
          <a:bodyPr>
            <a:normAutofit/>
          </a:bodyPr>
          <a:lstStyle/>
          <a:p>
            <a:pPr>
              <a:lnSpc>
                <a:spcPct val="90000"/>
              </a:lnSpc>
            </a:pPr>
            <a:r>
              <a:rPr lang="en-GB" sz="2800"/>
              <a:t>Severance of the beneficial joint tenancy</a:t>
            </a:r>
          </a:p>
        </p:txBody>
      </p:sp>
      <p:sp>
        <p:nvSpPr>
          <p:cNvPr id="3" name="Content Placeholder 2">
            <a:extLst>
              <a:ext uri="{FF2B5EF4-FFF2-40B4-BE49-F238E27FC236}">
                <a16:creationId xmlns:a16="http://schemas.microsoft.com/office/drawing/2014/main" id="{7FA0F5DB-1A6D-E518-4584-3612B6B7353D}"/>
              </a:ext>
            </a:extLst>
          </p:cNvPr>
          <p:cNvSpPr>
            <a:spLocks noGrp="1"/>
          </p:cNvSpPr>
          <p:nvPr>
            <p:ph idx="1"/>
          </p:nvPr>
        </p:nvSpPr>
        <p:spPr>
          <a:xfrm>
            <a:off x="5209563" y="2160589"/>
            <a:ext cx="4064439" cy="3880773"/>
          </a:xfrm>
        </p:spPr>
        <p:txBody>
          <a:bodyPr>
            <a:normAutofit fontScale="85000" lnSpcReduction="10000"/>
          </a:bodyPr>
          <a:lstStyle/>
          <a:p>
            <a:pPr>
              <a:lnSpc>
                <a:spcPct val="90000"/>
              </a:lnSpc>
            </a:pPr>
            <a:r>
              <a:rPr lang="en-GB" dirty="0"/>
              <a:t>At law, the </a:t>
            </a:r>
            <a:r>
              <a:rPr lang="en-GB" u="sng" dirty="0"/>
              <a:t>legal estate </a:t>
            </a:r>
            <a:r>
              <a:rPr lang="en-GB" dirty="0"/>
              <a:t>has to be held as Joint Tenants</a:t>
            </a:r>
          </a:p>
          <a:p>
            <a:pPr>
              <a:lnSpc>
                <a:spcPct val="90000"/>
              </a:lnSpc>
            </a:pPr>
            <a:r>
              <a:rPr lang="en-GB" dirty="0"/>
              <a:t>However,  it is possible to sever the </a:t>
            </a:r>
            <a:r>
              <a:rPr lang="en-GB" u="sng" dirty="0"/>
              <a:t>beneficial</a:t>
            </a:r>
            <a:r>
              <a:rPr lang="en-GB" dirty="0"/>
              <a:t> Joint Tenancy so that co-owners now hold as tenants in common</a:t>
            </a:r>
          </a:p>
          <a:p>
            <a:pPr>
              <a:lnSpc>
                <a:spcPct val="90000"/>
              </a:lnSpc>
            </a:pPr>
            <a:r>
              <a:rPr lang="en-GB" dirty="0"/>
              <a:t>Why do this?</a:t>
            </a:r>
          </a:p>
          <a:p>
            <a:pPr lvl="1">
              <a:lnSpc>
                <a:spcPct val="90000"/>
              </a:lnSpc>
            </a:pPr>
            <a:r>
              <a:rPr lang="en-GB" dirty="0"/>
              <a:t>In anticipation of a separation/divorce</a:t>
            </a:r>
          </a:p>
          <a:p>
            <a:pPr lvl="1">
              <a:lnSpc>
                <a:spcPct val="90000"/>
              </a:lnSpc>
            </a:pPr>
            <a:r>
              <a:rPr lang="en-GB" dirty="0"/>
              <a:t>Tax planning</a:t>
            </a:r>
          </a:p>
          <a:p>
            <a:pPr lvl="1">
              <a:lnSpc>
                <a:spcPct val="90000"/>
              </a:lnSpc>
            </a:pPr>
            <a:r>
              <a:rPr lang="en-GB" dirty="0"/>
              <a:t>To reflect any change in wishes for the other to have right of survivorship</a:t>
            </a:r>
          </a:p>
          <a:p>
            <a:pPr lvl="1">
              <a:lnSpc>
                <a:spcPct val="90000"/>
              </a:lnSpc>
            </a:pPr>
            <a:r>
              <a:rPr lang="en-GB" dirty="0"/>
              <a:t>The way that this will happen is simply the service (sending) of a notice by one co-owner and the other confirming their intention to sever the joint tenancy and create a tenancy in common. We will discuss this further later.</a:t>
            </a:r>
          </a:p>
        </p:txBody>
      </p:sp>
      <p:pic>
        <p:nvPicPr>
          <p:cNvPr id="5" name="Picture 4" descr="Hand holding keys">
            <a:extLst>
              <a:ext uri="{FF2B5EF4-FFF2-40B4-BE49-F238E27FC236}">
                <a16:creationId xmlns:a16="http://schemas.microsoft.com/office/drawing/2014/main" id="{B10E2D57-7480-32D8-0953-239E1E2E1208}"/>
              </a:ext>
            </a:extLst>
          </p:cNvPr>
          <p:cNvPicPr>
            <a:picLocks noChangeAspect="1"/>
          </p:cNvPicPr>
          <p:nvPr/>
        </p:nvPicPr>
        <p:blipFill>
          <a:blip r:embed="rId2"/>
          <a:srcRect l="32731" r="14758"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0" name="Isosceles Triangle 2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43243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1745B-22B6-07EF-BED5-8D56247CD4CD}"/>
              </a:ext>
            </a:extLst>
          </p:cNvPr>
          <p:cNvSpPr>
            <a:spLocks noGrp="1"/>
          </p:cNvSpPr>
          <p:nvPr>
            <p:ph type="title"/>
          </p:nvPr>
        </p:nvSpPr>
        <p:spPr/>
        <p:txBody>
          <a:bodyPr/>
          <a:lstStyle/>
          <a:p>
            <a:r>
              <a:rPr lang="en-GB" dirty="0"/>
              <a:t>Overreaching</a:t>
            </a:r>
          </a:p>
        </p:txBody>
      </p:sp>
      <p:sp>
        <p:nvSpPr>
          <p:cNvPr id="3" name="Content Placeholder 2">
            <a:extLst>
              <a:ext uri="{FF2B5EF4-FFF2-40B4-BE49-F238E27FC236}">
                <a16:creationId xmlns:a16="http://schemas.microsoft.com/office/drawing/2014/main" id="{D5911471-1B88-997C-7A85-39D50D6C8541}"/>
              </a:ext>
            </a:extLst>
          </p:cNvPr>
          <p:cNvSpPr>
            <a:spLocks noGrp="1"/>
          </p:cNvSpPr>
          <p:nvPr>
            <p:ph idx="1"/>
          </p:nvPr>
        </p:nvSpPr>
        <p:spPr>
          <a:xfrm>
            <a:off x="531729" y="1618938"/>
            <a:ext cx="8596668" cy="4629462"/>
          </a:xfrm>
        </p:spPr>
        <p:txBody>
          <a:bodyPr>
            <a:noAutofit/>
          </a:bodyPr>
          <a:lstStyle/>
          <a:p>
            <a:r>
              <a:rPr lang="en-GB" sz="2400" dirty="0"/>
              <a:t>Converts the interest in the land/property into an interest in the money for the land/property</a:t>
            </a:r>
          </a:p>
          <a:p>
            <a:r>
              <a:rPr lang="en-GB" sz="2400" dirty="0"/>
              <a:t>Buyer takes the land free of any beneficial interests if they pay the purchase price to at least TWO trustees (NOT one, NOT a ‘sole registered proprietor’</a:t>
            </a:r>
          </a:p>
          <a:p>
            <a:r>
              <a:rPr lang="en-GB" sz="2400" dirty="0"/>
              <a:t>Beneficiaries are usually consulted about any sale of the land under TLATA 1996 (</a:t>
            </a:r>
            <a:r>
              <a:rPr lang="en-GB" sz="2400" b="1" dirty="0"/>
              <a:t>Trusts of Land and Appointment of Trustees Act 1996</a:t>
            </a:r>
            <a:r>
              <a:rPr lang="en-GB" sz="2400" dirty="0"/>
              <a:t>)</a:t>
            </a:r>
          </a:p>
        </p:txBody>
      </p:sp>
    </p:spTree>
    <p:extLst>
      <p:ext uri="{BB962C8B-B14F-4D97-AF65-F5344CB8AC3E}">
        <p14:creationId xmlns:p14="http://schemas.microsoft.com/office/powerpoint/2010/main" val="584785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BAB8F5-81A1-CF19-A024-2E3876836A83}"/>
              </a:ext>
            </a:extLst>
          </p:cNvPr>
          <p:cNvPicPr>
            <a:picLocks noChangeAspect="1"/>
          </p:cNvPicPr>
          <p:nvPr/>
        </p:nvPicPr>
        <p:blipFill>
          <a:blip r:embed="rId2"/>
          <a:srcRect t="4004" r="1" b="10549"/>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326578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680FE-A201-7DA1-D7AF-B6875A0C8940}"/>
              </a:ext>
            </a:extLst>
          </p:cNvPr>
          <p:cNvSpPr>
            <a:spLocks noGrp="1"/>
          </p:cNvSpPr>
          <p:nvPr>
            <p:ph type="title"/>
          </p:nvPr>
        </p:nvSpPr>
        <p:spPr>
          <a:xfrm>
            <a:off x="1333502" y="609600"/>
            <a:ext cx="8596668" cy="1320800"/>
          </a:xfrm>
        </p:spPr>
        <p:txBody>
          <a:bodyPr>
            <a:normAutofit/>
          </a:bodyPr>
          <a:lstStyle/>
          <a:p>
            <a:r>
              <a:rPr lang="en-GB"/>
              <a:t>Co-ownership and Wills</a:t>
            </a:r>
          </a:p>
        </p:txBody>
      </p:sp>
      <p:sp>
        <p:nvSpPr>
          <p:cNvPr id="46" name="Isosceles Triangle 45">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50" name="Straight Connector 49">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A6C9245-A8D9-BB21-8E37-F0ACB98B5B9D}"/>
              </a:ext>
            </a:extLst>
          </p:cNvPr>
          <p:cNvSpPr>
            <a:spLocks noGrp="1"/>
          </p:cNvSpPr>
          <p:nvPr>
            <p:ph idx="1"/>
          </p:nvPr>
        </p:nvSpPr>
        <p:spPr>
          <a:xfrm>
            <a:off x="3175" y="1270000"/>
            <a:ext cx="9801225" cy="5096436"/>
          </a:xfrm>
        </p:spPr>
        <p:txBody>
          <a:bodyPr>
            <a:normAutofit/>
          </a:bodyPr>
          <a:lstStyle/>
          <a:p>
            <a:pPr>
              <a:lnSpc>
                <a:spcPct val="90000"/>
              </a:lnSpc>
            </a:pPr>
            <a:r>
              <a:rPr lang="en-GB" sz="1400" dirty="0"/>
              <a:t>Note the dangers of referring to a specific property in a will</a:t>
            </a:r>
          </a:p>
          <a:p>
            <a:pPr>
              <a:lnSpc>
                <a:spcPct val="90000"/>
              </a:lnSpc>
            </a:pPr>
            <a:r>
              <a:rPr lang="en-GB" sz="1400" dirty="0"/>
              <a:t>If intention is to gift the Testator’s share in a property this should be reflected in the title to that property</a:t>
            </a:r>
          </a:p>
          <a:p>
            <a:pPr>
              <a:lnSpc>
                <a:spcPct val="90000"/>
              </a:lnSpc>
            </a:pPr>
            <a:r>
              <a:rPr lang="en-GB" sz="1400" dirty="0"/>
              <a:t>If the T wishes a share of the property not to pass to the other JT then a severance will need to be actioned</a:t>
            </a:r>
          </a:p>
          <a:p>
            <a:pPr lvl="1">
              <a:lnSpc>
                <a:spcPct val="90000"/>
              </a:lnSpc>
            </a:pPr>
            <a:r>
              <a:rPr lang="en-GB" sz="1400" dirty="0"/>
              <a:t>Notice of severance to be served</a:t>
            </a:r>
          </a:p>
          <a:p>
            <a:pPr lvl="1">
              <a:lnSpc>
                <a:spcPct val="90000"/>
              </a:lnSpc>
            </a:pPr>
            <a:r>
              <a:rPr lang="en-GB" sz="1400" dirty="0"/>
              <a:t>Form A restriction to be added to proprietorship register</a:t>
            </a:r>
          </a:p>
          <a:p>
            <a:pPr lvl="1">
              <a:lnSpc>
                <a:spcPct val="90000"/>
              </a:lnSpc>
            </a:pPr>
            <a:r>
              <a:rPr lang="en-GB" sz="1400" dirty="0"/>
              <a:t>Note that form SEV is only used for straightforward notices of severance that are served between the parties, usually by consent. The most common example of severance of a beneficial joint tenancy taking place in the context of will drafting is a couple who own a property together and who want to leave their interest in the property to their child or children for tax purposes. In this case, the severance will be by agreement.</a:t>
            </a:r>
          </a:p>
          <a:p>
            <a:pPr lvl="1">
              <a:lnSpc>
                <a:spcPct val="90000"/>
              </a:lnSpc>
            </a:pPr>
            <a:r>
              <a:rPr lang="en-GB" sz="1400" dirty="0"/>
              <a:t>See form SEV (with agreement : </a:t>
            </a:r>
            <a:r>
              <a:rPr lang="en-GB" sz="1400" dirty="0">
                <a:hlinkClick r:id="rId2"/>
              </a:rPr>
              <a:t>https://www.gov.uk/government/publications/form-a-restriction-application-to-enter-sev</a:t>
            </a:r>
            <a:endParaRPr lang="en-GB" sz="1400" dirty="0"/>
          </a:p>
          <a:p>
            <a:pPr lvl="1">
              <a:lnSpc>
                <a:spcPct val="90000"/>
              </a:lnSpc>
            </a:pPr>
            <a:r>
              <a:rPr lang="en-GB" sz="1400" dirty="0"/>
              <a:t>Or form RX1 (where no agreement)</a:t>
            </a:r>
          </a:p>
          <a:p>
            <a:pPr lvl="1">
              <a:lnSpc>
                <a:spcPct val="90000"/>
              </a:lnSpc>
            </a:pPr>
            <a:r>
              <a:rPr lang="en-GB" sz="1400" dirty="0"/>
              <a:t>An example of severance without agreement might be in a matrimonial situation. If a couple are splitting up, one of them might not want their spouse/ civil partner to take their interest in a co-owned property by survivorship, in which case they will need to sever the beneficial joint tenancy to create a beneficial tenancy in common. </a:t>
            </a:r>
          </a:p>
          <a:p>
            <a:pPr lvl="1">
              <a:lnSpc>
                <a:spcPct val="90000"/>
              </a:lnSpc>
            </a:pPr>
            <a:r>
              <a:rPr lang="en-GB" sz="1400" dirty="0"/>
              <a:t>In this case, the notice of severance might not be by consent and it might be necessary to prove that the notice of severance was received. In this case, a form SEV might not be appropriate and it would be necessary to use form RX1 to register the Form restriction and the proprietorship register.</a:t>
            </a:r>
          </a:p>
        </p:txBody>
      </p:sp>
      <p:sp>
        <p:nvSpPr>
          <p:cNvPr id="54"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7027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3120-AD1E-12EE-00F5-01E9065124D4}"/>
              </a:ext>
            </a:extLst>
          </p:cNvPr>
          <p:cNvSpPr>
            <a:spLocks noGrp="1"/>
          </p:cNvSpPr>
          <p:nvPr>
            <p:ph type="title"/>
          </p:nvPr>
        </p:nvSpPr>
        <p:spPr/>
        <p:txBody>
          <a:bodyPr/>
          <a:lstStyle/>
          <a:p>
            <a:r>
              <a:rPr lang="en-GB" dirty="0"/>
              <a:t>Co-ownership and conveyancing</a:t>
            </a:r>
          </a:p>
        </p:txBody>
      </p:sp>
      <p:sp>
        <p:nvSpPr>
          <p:cNvPr id="3" name="Content Placeholder 2">
            <a:extLst>
              <a:ext uri="{FF2B5EF4-FFF2-40B4-BE49-F238E27FC236}">
                <a16:creationId xmlns:a16="http://schemas.microsoft.com/office/drawing/2014/main" id="{2577B217-E044-8A53-51B0-2F66C79A70F5}"/>
              </a:ext>
            </a:extLst>
          </p:cNvPr>
          <p:cNvSpPr>
            <a:spLocks noGrp="1"/>
          </p:cNvSpPr>
          <p:nvPr>
            <p:ph idx="1"/>
          </p:nvPr>
        </p:nvSpPr>
        <p:spPr/>
        <p:txBody>
          <a:bodyPr>
            <a:normAutofit fontScale="92500" lnSpcReduction="10000"/>
          </a:bodyPr>
          <a:lstStyle/>
          <a:p>
            <a:pPr fontAlgn="auto"/>
            <a:r>
              <a:rPr lang="en-GB" dirty="0"/>
              <a:t>You can see that it is necessary for a buyer’s conveyancer to give comprehensive co-ownership advice on every conveyancing transaction where there is more than one buyer. The conveyancer must obtain sufficient information from their clients to be able to give comprehensive advice. This will include finding out how the purchase money is being funded, whether one buyer is putting in more money than the other, whether there is a gift from a family member and/or mortgage financing.</a:t>
            </a:r>
          </a:p>
          <a:p>
            <a:pPr fontAlgn="auto"/>
            <a:r>
              <a:rPr lang="en-GB" dirty="0"/>
              <a:t>Generally, most conveyancers will give written co-ownership advice towards the beginning of the purchase transaction. They will often ask their clients to complete and sign a pre-printed form providing the general information to the conveyancer about the transaction and confirming whether the buyers would like to hold the beneficial interest as joint tenants or tenants in common.</a:t>
            </a:r>
          </a:p>
          <a:p>
            <a:pPr fontAlgn="auto"/>
            <a:r>
              <a:rPr lang="en-GB" dirty="0"/>
              <a:t>The conveyancer should obtain this information from their clients prior to exchange of contracts.</a:t>
            </a:r>
          </a:p>
          <a:p>
            <a:endParaRPr lang="en-GB" dirty="0"/>
          </a:p>
        </p:txBody>
      </p:sp>
    </p:spTree>
    <p:extLst>
      <p:ext uri="{BB962C8B-B14F-4D97-AF65-F5344CB8AC3E}">
        <p14:creationId xmlns:p14="http://schemas.microsoft.com/office/powerpoint/2010/main" val="4024778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a:extLst>
              <a:ext uri="{FF2B5EF4-FFF2-40B4-BE49-F238E27FC236}">
                <a16:creationId xmlns:a16="http://schemas.microsoft.com/office/drawing/2014/main" id="{3F890002-0DB3-E224-556F-66D147AE0515}"/>
              </a:ext>
            </a:extLst>
          </p:cNvPr>
          <p:cNvPicPr>
            <a:picLocks noChangeAspect="1"/>
          </p:cNvPicPr>
          <p:nvPr/>
        </p:nvPicPr>
        <p:blipFill>
          <a:blip r:embed="rId3"/>
          <a:stretch>
            <a:fillRect/>
          </a:stretch>
        </p:blipFill>
        <p:spPr>
          <a:xfrm>
            <a:off x="2372936" y="393097"/>
            <a:ext cx="5911753" cy="6063338"/>
          </a:xfrm>
          <a:prstGeom prst="rect">
            <a:avLst/>
          </a:prstGeom>
        </p:spPr>
      </p:pic>
    </p:spTree>
    <p:extLst>
      <p:ext uri="{BB962C8B-B14F-4D97-AF65-F5344CB8AC3E}">
        <p14:creationId xmlns:p14="http://schemas.microsoft.com/office/powerpoint/2010/main" val="821144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262D1-2944-78DB-BE85-DDC65C43A5A7}"/>
              </a:ext>
            </a:extLst>
          </p:cNvPr>
          <p:cNvSpPr>
            <a:spLocks noGrp="1"/>
          </p:cNvSpPr>
          <p:nvPr>
            <p:ph type="title"/>
          </p:nvPr>
        </p:nvSpPr>
        <p:spPr/>
        <p:txBody>
          <a:bodyPr/>
          <a:lstStyle/>
          <a:p>
            <a:r>
              <a:rPr lang="en-GB" dirty="0"/>
              <a:t>Declaration of Trust</a:t>
            </a:r>
          </a:p>
        </p:txBody>
      </p:sp>
      <p:sp>
        <p:nvSpPr>
          <p:cNvPr id="3" name="Content Placeholder 2">
            <a:extLst>
              <a:ext uri="{FF2B5EF4-FFF2-40B4-BE49-F238E27FC236}">
                <a16:creationId xmlns:a16="http://schemas.microsoft.com/office/drawing/2014/main" id="{19D9975A-1D29-49DD-1D29-58F5D886D5F0}"/>
              </a:ext>
            </a:extLst>
          </p:cNvPr>
          <p:cNvSpPr>
            <a:spLocks noGrp="1"/>
          </p:cNvSpPr>
          <p:nvPr>
            <p:ph idx="1"/>
          </p:nvPr>
        </p:nvSpPr>
        <p:spPr/>
        <p:txBody>
          <a:bodyPr/>
          <a:lstStyle/>
          <a:p>
            <a:r>
              <a:rPr lang="en-GB" dirty="0"/>
              <a:t>= document setting out the circumstances of the purchase of a property and how sale proceeds should be divided between co-owners</a:t>
            </a:r>
          </a:p>
          <a:p>
            <a:r>
              <a:rPr lang="en-GB" dirty="0"/>
              <a:t>= deals with ‘behind the scenes’ beneficial interests</a:t>
            </a:r>
          </a:p>
          <a:p>
            <a:r>
              <a:rPr lang="en-GB" dirty="0"/>
              <a:t>Is not available on the public registers but provides evidence if needed when sale proceeds are to be distributed</a:t>
            </a:r>
          </a:p>
          <a:p>
            <a:r>
              <a:rPr lang="en-GB" dirty="0"/>
              <a:t>Clients considering co-ownership need to be advised of the implications of different forms of ownership and what will happen on the death of one co-owner</a:t>
            </a:r>
          </a:p>
          <a:p>
            <a:r>
              <a:rPr lang="en-GB" dirty="0"/>
              <a:t>Consequent advice to make a will or update an existing will should also be given – although it does not have to be followed</a:t>
            </a:r>
          </a:p>
        </p:txBody>
      </p:sp>
    </p:spTree>
    <p:extLst>
      <p:ext uri="{BB962C8B-B14F-4D97-AF65-F5344CB8AC3E}">
        <p14:creationId xmlns:p14="http://schemas.microsoft.com/office/powerpoint/2010/main" val="242325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038988E-52C8-7A6E-EF17-39DCC2165A3D}"/>
              </a:ext>
            </a:extLst>
          </p:cNvPr>
          <p:cNvPicPr>
            <a:picLocks noChangeAspect="1"/>
          </p:cNvPicPr>
          <p:nvPr/>
        </p:nvPicPr>
        <p:blipFill>
          <a:blip r:embed="rId2"/>
          <a:stretch>
            <a:fillRect/>
          </a:stretch>
        </p:blipFill>
        <p:spPr>
          <a:xfrm>
            <a:off x="1126309" y="1327096"/>
            <a:ext cx="9941259" cy="4200182"/>
          </a:xfrm>
          <a:prstGeom prst="rect">
            <a:avLst/>
          </a:prstGeom>
        </p:spPr>
      </p:pic>
    </p:spTree>
    <p:extLst>
      <p:ext uri="{BB962C8B-B14F-4D97-AF65-F5344CB8AC3E}">
        <p14:creationId xmlns:p14="http://schemas.microsoft.com/office/powerpoint/2010/main" val="3801128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3D1E-AC0C-9DAA-0C51-1171B22663DC}"/>
              </a:ext>
            </a:extLst>
          </p:cNvPr>
          <p:cNvSpPr>
            <a:spLocks noGrp="1"/>
          </p:cNvSpPr>
          <p:nvPr>
            <p:ph type="title"/>
          </p:nvPr>
        </p:nvSpPr>
        <p:spPr>
          <a:xfrm>
            <a:off x="677333" y="609600"/>
            <a:ext cx="9416011" cy="1320800"/>
          </a:xfrm>
        </p:spPr>
        <p:txBody>
          <a:bodyPr>
            <a:noAutofit/>
          </a:bodyPr>
          <a:lstStyle/>
          <a:p>
            <a:r>
              <a:rPr lang="en-GB" sz="2400" dirty="0"/>
              <a:t>Bill and Ben bought a property together as tenants in common. Which of the following is the correct Form A restriction which will appear on the [                       ] register ?</a:t>
            </a:r>
          </a:p>
        </p:txBody>
      </p:sp>
      <p:sp>
        <p:nvSpPr>
          <p:cNvPr id="3" name="Content Placeholder 2">
            <a:extLst>
              <a:ext uri="{FF2B5EF4-FFF2-40B4-BE49-F238E27FC236}">
                <a16:creationId xmlns:a16="http://schemas.microsoft.com/office/drawing/2014/main" id="{8999F99A-D4F5-2EC6-2182-E307316E80A1}"/>
              </a:ext>
            </a:extLst>
          </p:cNvPr>
          <p:cNvSpPr>
            <a:spLocks noGrp="1"/>
          </p:cNvSpPr>
          <p:nvPr>
            <p:ph idx="1"/>
          </p:nvPr>
        </p:nvSpPr>
        <p:spPr>
          <a:xfrm>
            <a:off x="677333" y="2160589"/>
            <a:ext cx="9812057" cy="3880773"/>
          </a:xfrm>
        </p:spPr>
        <p:txBody>
          <a:bodyPr>
            <a:normAutofit fontScale="92500"/>
          </a:bodyPr>
          <a:lstStyle/>
          <a:p>
            <a:pPr>
              <a:buFont typeface="+mj-lt"/>
              <a:buAutoNum type="arabicPeriod"/>
            </a:pPr>
            <a:r>
              <a:rPr lang="en-GB" sz="1800" kern="0" dirty="0">
                <a:solidFill>
                  <a:srgbClr val="0B0C0C"/>
                </a:solidFill>
                <a:effectLst/>
                <a:latin typeface="Arial" panose="020B0604020202020204" pitchFamily="34" charset="0"/>
                <a:ea typeface="Times New Roman" panose="02020603050405020304" pitchFamily="18" charset="0"/>
              </a:rPr>
              <a:t>No disposition by the proprietors of the registered estate is to be registered unless one or more of them makes a statutory declaration or statement of truth, or their conveyancer gives a certificate</a:t>
            </a:r>
          </a:p>
          <a:p>
            <a:pPr>
              <a:buFont typeface="+mj-lt"/>
              <a:buAutoNum type="arabicPeriod"/>
            </a:pPr>
            <a:r>
              <a:rPr lang="en-GB" sz="1800" kern="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No disposition by the personal representative of the deceased is to be registered unless such personal representative makes a statutory declaration or statement of truth, or their conveyancer gives a certificate, that the disposition is in accordance with the terms of </a:t>
            </a:r>
            <a:r>
              <a:rPr lang="en-GB" sz="1800" kern="0" dirty="0">
                <a:solidFill>
                  <a:srgbClr val="0B0C0C"/>
                </a:solidFill>
                <a:effectLst/>
                <a:latin typeface="Arial" panose="020B0604020202020204" pitchFamily="34" charset="0"/>
                <a:ea typeface="Times New Roman" panose="02020603050405020304" pitchFamily="18" charset="0"/>
              </a:rPr>
              <a:t>the will of the deceased </a:t>
            </a:r>
          </a:p>
          <a:p>
            <a:pPr>
              <a:buFont typeface="+mj-lt"/>
              <a:buAutoNum type="arabicPeriod"/>
            </a:pPr>
            <a:r>
              <a:rPr lang="en-GB" sz="1800" dirty="0">
                <a:solidFill>
                  <a:srgbClr val="0B0C0C"/>
                </a:solidFill>
                <a:effectLst/>
                <a:latin typeface="Arial" panose="020B0604020202020204" pitchFamily="34" charset="0"/>
                <a:ea typeface="DengXian" panose="02010600030101010101" pitchFamily="2" charset="-122"/>
              </a:rPr>
              <a:t>No disposition by a sole proprietor of the registered estate (except a trust corporation) under which capital money arises is to be registered unless authorised by an order of the court</a:t>
            </a:r>
            <a:endParaRPr lang="en-GB" kern="0" dirty="0">
              <a:solidFill>
                <a:srgbClr val="0B0C0C"/>
              </a:solidFill>
              <a:latin typeface="Arial" panose="020B0604020202020204" pitchFamily="34" charset="0"/>
              <a:ea typeface="DengXian" panose="02010600030101010101" pitchFamily="2" charset="-122"/>
            </a:endParaRPr>
          </a:p>
          <a:p>
            <a:pPr>
              <a:buFont typeface="+mj-lt"/>
              <a:buAutoNum type="arabicPeriod"/>
            </a:pPr>
            <a:r>
              <a:rPr lang="en-GB" sz="1800" kern="100" dirty="0">
                <a:solidFill>
                  <a:srgbClr val="0B0C0C"/>
                </a:solidFill>
                <a:effectLst/>
                <a:latin typeface="Arial" panose="020B0604020202020204" pitchFamily="34" charset="0"/>
                <a:ea typeface="DengXian" panose="02010600030101010101" pitchFamily="2" charset="-122"/>
                <a:cs typeface="Arial" panose="020B0604020202020204" pitchFamily="34" charset="0"/>
              </a:rPr>
              <a:t>No disposition is to be registered unless authorised by the Settled Land Act 1925, or by any extension of those statutory powers in the settlement, and, except where the sole proprietor is a trust corporation, no disposition under which capital money arises is to be registered unless the money is paid to at least two proprietors.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buFont typeface="+mj-lt"/>
              <a:buAutoNum type="arabicPeriod"/>
            </a:pPr>
            <a:endParaRPr lang="en-GB" dirty="0"/>
          </a:p>
        </p:txBody>
      </p:sp>
    </p:spTree>
    <p:extLst>
      <p:ext uri="{BB962C8B-B14F-4D97-AF65-F5344CB8AC3E}">
        <p14:creationId xmlns:p14="http://schemas.microsoft.com/office/powerpoint/2010/main" val="3707110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BD6B25-6025-7FAF-0F7E-5AC0BF60819D}"/>
              </a:ext>
            </a:extLst>
          </p:cNvPr>
          <p:cNvSpPr txBox="1"/>
          <p:nvPr/>
        </p:nvSpPr>
        <p:spPr>
          <a:xfrm>
            <a:off x="715682" y="510258"/>
            <a:ext cx="6104964" cy="2585323"/>
          </a:xfrm>
          <a:prstGeom prst="rect">
            <a:avLst/>
          </a:prstGeom>
          <a:noFill/>
        </p:spPr>
        <p:txBody>
          <a:bodyPr wrap="square">
            <a:spAutoFit/>
          </a:bodyPr>
          <a:lstStyle/>
          <a:p>
            <a:pPr algn="l" fontAlgn="auto">
              <a:buFont typeface="+mj-lt"/>
              <a:buAutoNum type="arabicPeriod"/>
            </a:pPr>
            <a:r>
              <a:rPr lang="en-GB" b="0" i="0" dirty="0">
                <a:solidFill>
                  <a:srgbClr val="000000"/>
                </a:solidFill>
                <a:effectLst/>
                <a:latin typeface="inherit"/>
              </a:rPr>
              <a:t>How many trustees must a purchaser pay the purchase price of land which is subject to a trust of land to in order to overreach the beneficial interests?</a:t>
            </a:r>
          </a:p>
          <a:p>
            <a:pPr algn="l" fontAlgn="auto">
              <a:buFont typeface="+mj-lt"/>
              <a:buAutoNum type="arabicPeriod"/>
            </a:pPr>
            <a:endParaRPr lang="en-GB" dirty="0">
              <a:solidFill>
                <a:srgbClr val="000000"/>
              </a:solidFill>
              <a:latin typeface="inherit"/>
            </a:endParaRPr>
          </a:p>
          <a:p>
            <a:pPr marL="342900" indent="-342900" algn="l" fontAlgn="auto">
              <a:buAutoNum type="alphaUcPeriod"/>
            </a:pPr>
            <a:r>
              <a:rPr lang="en-GB" dirty="0">
                <a:solidFill>
                  <a:srgbClr val="000000"/>
                </a:solidFill>
                <a:latin typeface="inherit"/>
              </a:rPr>
              <a:t>1</a:t>
            </a:r>
          </a:p>
          <a:p>
            <a:pPr marL="342900" indent="-342900" algn="l" fontAlgn="auto">
              <a:buAutoNum type="alphaUcPeriod"/>
            </a:pPr>
            <a:r>
              <a:rPr lang="en-GB" b="0" i="0" dirty="0">
                <a:solidFill>
                  <a:srgbClr val="000000"/>
                </a:solidFill>
                <a:effectLst/>
                <a:latin typeface="inherit"/>
              </a:rPr>
              <a:t>4</a:t>
            </a:r>
          </a:p>
          <a:p>
            <a:pPr marL="342900" indent="-342900" algn="l" fontAlgn="auto">
              <a:buAutoNum type="alphaUcPeriod"/>
            </a:pPr>
            <a:r>
              <a:rPr lang="en-GB" dirty="0">
                <a:solidFill>
                  <a:srgbClr val="000000"/>
                </a:solidFill>
                <a:latin typeface="inherit"/>
              </a:rPr>
              <a:t>2</a:t>
            </a:r>
          </a:p>
          <a:p>
            <a:pPr marL="342900" indent="-342900" algn="l" fontAlgn="auto">
              <a:buAutoNum type="alphaUcPeriod"/>
            </a:pPr>
            <a:r>
              <a:rPr lang="en-GB" b="0" i="0" dirty="0">
                <a:solidFill>
                  <a:srgbClr val="000000"/>
                </a:solidFill>
                <a:effectLst/>
                <a:latin typeface="inherit"/>
              </a:rPr>
              <a:t>3</a:t>
            </a:r>
          </a:p>
          <a:p>
            <a:pPr marL="342900" indent="-342900" algn="l" fontAlgn="auto">
              <a:buAutoNum type="alphaUcPeriod"/>
            </a:pPr>
            <a:endParaRPr lang="en-GB" b="0" i="0" dirty="0">
              <a:solidFill>
                <a:srgbClr val="000000"/>
              </a:solidFill>
              <a:effectLst/>
              <a:latin typeface="inherit"/>
            </a:endParaRPr>
          </a:p>
        </p:txBody>
      </p:sp>
      <p:pic>
        <p:nvPicPr>
          <p:cNvPr id="6" name="Picture 5">
            <a:extLst>
              <a:ext uri="{FF2B5EF4-FFF2-40B4-BE49-F238E27FC236}">
                <a16:creationId xmlns:a16="http://schemas.microsoft.com/office/drawing/2014/main" id="{2251EEF0-514D-7379-9B5C-895BCD59E0F9}"/>
              </a:ext>
            </a:extLst>
          </p:cNvPr>
          <p:cNvPicPr>
            <a:picLocks noChangeAspect="1"/>
          </p:cNvPicPr>
          <p:nvPr/>
        </p:nvPicPr>
        <p:blipFill>
          <a:blip r:embed="rId3"/>
          <a:stretch>
            <a:fillRect/>
          </a:stretch>
        </p:blipFill>
        <p:spPr>
          <a:xfrm>
            <a:off x="438005" y="2921540"/>
            <a:ext cx="6382641" cy="2972215"/>
          </a:xfrm>
          <a:prstGeom prst="rect">
            <a:avLst/>
          </a:prstGeom>
        </p:spPr>
      </p:pic>
    </p:spTree>
    <p:extLst>
      <p:ext uri="{BB962C8B-B14F-4D97-AF65-F5344CB8AC3E}">
        <p14:creationId xmlns:p14="http://schemas.microsoft.com/office/powerpoint/2010/main" val="3095233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3"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4" name="Rectangle 43">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6FE20-082B-70AC-5C64-1C5130772C62}"/>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sz="5400"/>
              <a:t>Thank You</a:t>
            </a:r>
          </a:p>
        </p:txBody>
      </p:sp>
      <p:sp>
        <p:nvSpPr>
          <p:cNvPr id="4" name="Content Placeholder 3">
            <a:extLst>
              <a:ext uri="{FF2B5EF4-FFF2-40B4-BE49-F238E27FC236}">
                <a16:creationId xmlns:a16="http://schemas.microsoft.com/office/drawing/2014/main" id="{37C6EDA4-2DD5-6853-F0F0-89E80DEED068}"/>
              </a:ext>
            </a:extLst>
          </p:cNvPr>
          <p:cNvSpPr>
            <a:spLocks noGrp="1"/>
          </p:cNvSpPr>
          <p:nvPr>
            <p:ph idx="1"/>
          </p:nvPr>
        </p:nvSpPr>
        <p:spPr>
          <a:xfrm>
            <a:off x="7871971" y="999460"/>
            <a:ext cx="3123620" cy="4479852"/>
          </a:xfrm>
        </p:spPr>
        <p:txBody>
          <a:bodyPr vert="horz" lIns="91440" tIns="45720" rIns="91440" bIns="45720" rtlCol="0" anchor="ctr">
            <a:normAutofit/>
          </a:bodyPr>
          <a:lstStyle/>
          <a:p>
            <a:pPr marL="0" indent="0">
              <a:buNone/>
            </a:pPr>
            <a:r>
              <a:rPr lang="en-US" dirty="0">
                <a:solidFill>
                  <a:schemeClr val="tx1">
                    <a:lumMod val="50000"/>
                    <a:lumOff val="50000"/>
                  </a:schemeClr>
                </a:solidFill>
              </a:rPr>
              <a:t>Next Week - Chapter 7 Regulatory Matters </a:t>
            </a:r>
          </a:p>
        </p:txBody>
      </p:sp>
      <p:sp>
        <p:nvSpPr>
          <p:cNvPr id="46" name="Isosceles Triangle 45">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8" name="Straight Connector 47">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50" name="Isosceles Triangle 49">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0208897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2728</Words>
  <Application>Microsoft Office PowerPoint</Application>
  <PresentationFormat>Widescreen</PresentationFormat>
  <Paragraphs>139</Paragraphs>
  <Slides>24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inherit</vt:lpstr>
      <vt:lpstr>Arial</vt:lpstr>
      <vt:lpstr>Calibri</vt:lpstr>
      <vt:lpstr>Trebuchet MS</vt:lpstr>
      <vt:lpstr>Wingdings 3</vt:lpstr>
      <vt:lpstr>Facet</vt:lpstr>
      <vt:lpstr>Week 4 Co-ownership (see Chapter 6)</vt:lpstr>
      <vt:lpstr>Aims: to understand……..</vt:lpstr>
      <vt:lpstr>Co-ownership vs different estates and  interests in land </vt:lpstr>
      <vt:lpstr>Co-ownership vs different estates and  interests in land</vt:lpstr>
      <vt:lpstr>Co-ownership vs different estates and interests in land - EXAMPLE</vt:lpstr>
      <vt:lpstr>What does it mean to hold land as a Trustee?</vt:lpstr>
      <vt:lpstr>Types of co-ownership: Joint Tenants</vt:lpstr>
      <vt:lpstr>Types of co-ownership: Tenants in common</vt:lpstr>
      <vt:lpstr>PowerPoint Presentation</vt:lpstr>
      <vt:lpstr>How do we tell in registered land whether the proprietors hold as joint tenants or tenants in common?</vt:lpstr>
      <vt:lpstr>Form A wording</vt:lpstr>
      <vt:lpstr>Important terminology…… DISPOSITION</vt:lpstr>
      <vt:lpstr>PowerPoint Presentation</vt:lpstr>
      <vt:lpstr>Severance of the beneficial joint tenancy</vt:lpstr>
      <vt:lpstr>Overreaching</vt:lpstr>
      <vt:lpstr>PowerPoint Presentation</vt:lpstr>
      <vt:lpstr>Co-ownership and Wills</vt:lpstr>
      <vt:lpstr>Co-ownership and conveyancing</vt:lpstr>
      <vt:lpstr>PowerPoint Presentation</vt:lpstr>
      <vt:lpstr>Declaration of Trust</vt:lpstr>
      <vt:lpstr>PowerPoint Presentation</vt:lpstr>
      <vt:lpstr>Bill and Ben bought a property together as tenants in common. Which of the following is the correct Form A restriction which will appear on the [                       ] register ?</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51</cp:revision>
  <cp:lastPrinted>2024-02-21T10:40:44Z</cp:lastPrinted>
  <dcterms:created xsi:type="dcterms:W3CDTF">2024-01-31T18:59:05Z</dcterms:created>
  <dcterms:modified xsi:type="dcterms:W3CDTF">2026-02-12T12:48:23Z</dcterms:modified>
</cp:coreProperties>
</file>