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6" r:id="rId10"/>
    <p:sldId id="267" r:id="rId11"/>
    <p:sldId id="268" r:id="rId12"/>
    <p:sldId id="265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6CB08-30A3-444F-B7D4-96CDD3BCB8D8}" type="datetimeFigureOut">
              <a:rPr lang="en-GB" smtClean="0"/>
              <a:t>08/03/2016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16600-02D7-4DC6-8E5B-DD89CD87FE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78995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6CB08-30A3-444F-B7D4-96CDD3BCB8D8}" type="datetimeFigureOut">
              <a:rPr lang="en-GB" smtClean="0"/>
              <a:t>08/03/2016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16600-02D7-4DC6-8E5B-DD89CD87FE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20742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6CB08-30A3-444F-B7D4-96CDD3BCB8D8}" type="datetimeFigureOut">
              <a:rPr lang="en-GB" smtClean="0"/>
              <a:t>08/03/2016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16600-02D7-4DC6-8E5B-DD89CD87FE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27767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6CB08-30A3-444F-B7D4-96CDD3BCB8D8}" type="datetimeFigureOut">
              <a:rPr lang="en-GB" smtClean="0"/>
              <a:t>08/03/2016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16600-02D7-4DC6-8E5B-DD89CD87FE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25562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6CB08-30A3-444F-B7D4-96CDD3BCB8D8}" type="datetimeFigureOut">
              <a:rPr lang="en-GB" smtClean="0"/>
              <a:t>08/03/2016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16600-02D7-4DC6-8E5B-DD89CD87FE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54261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6CB08-30A3-444F-B7D4-96CDD3BCB8D8}" type="datetimeFigureOut">
              <a:rPr lang="en-GB" smtClean="0"/>
              <a:t>08/03/2016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16600-02D7-4DC6-8E5B-DD89CD87FE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92403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6CB08-30A3-444F-B7D4-96CDD3BCB8D8}" type="datetimeFigureOut">
              <a:rPr lang="en-GB" smtClean="0"/>
              <a:t>08/03/2016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16600-02D7-4DC6-8E5B-DD89CD87FE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66875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6CB08-30A3-444F-B7D4-96CDD3BCB8D8}" type="datetimeFigureOut">
              <a:rPr lang="en-GB" smtClean="0"/>
              <a:t>08/03/2016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16600-02D7-4DC6-8E5B-DD89CD87FE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8991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6CB08-30A3-444F-B7D4-96CDD3BCB8D8}" type="datetimeFigureOut">
              <a:rPr lang="en-GB" smtClean="0"/>
              <a:t>08/03/2016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16600-02D7-4DC6-8E5B-DD89CD87FE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40969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6CB08-30A3-444F-B7D4-96CDD3BCB8D8}" type="datetimeFigureOut">
              <a:rPr lang="en-GB" smtClean="0"/>
              <a:t>08/03/2016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16600-02D7-4DC6-8E5B-DD89CD87FE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38197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6CB08-30A3-444F-B7D4-96CDD3BCB8D8}" type="datetimeFigureOut">
              <a:rPr lang="en-GB" smtClean="0"/>
              <a:t>08/03/2016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316600-02D7-4DC6-8E5B-DD89CD87FE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36430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06CB08-30A3-444F-B7D4-96CDD3BCB8D8}" type="datetimeFigureOut">
              <a:rPr lang="en-GB" smtClean="0"/>
              <a:t>08/03/2016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316600-02D7-4DC6-8E5B-DD89CD87FE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86591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emf"/><Relationship Id="rId4" Type="http://schemas.openxmlformats.org/officeDocument/2006/relationships/image" Target="../media/image8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e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emf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Antennae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Dr John Rees</a:t>
            </a:r>
          </a:p>
          <a:p>
            <a:r>
              <a:rPr lang="en-GB" dirty="0" smtClean="0"/>
              <a:t>(OK, antennas if you must!)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79796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8140" y="1857410"/>
            <a:ext cx="4262052" cy="38758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1187624" y="764704"/>
            <a:ext cx="65527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Maximum and Minimum Sky Noise Temperatures Observed from an Ideal Single Polarisation Antenna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4631741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Recap:  Far Field E-Field</a:t>
            </a:r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1560" y="1556792"/>
            <a:ext cx="8229600" cy="28121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mc:AlternateContent xmlns:mc="http://schemas.openxmlformats.org/markup-compatibility/2006">
        <mc:Choice xmlns:a14="http://schemas.microsoft.com/office/drawing/2010/main" Requires="a14">
          <p:sp>
            <p:nvSpPr>
              <p:cNvPr id="4" name="TextBox 3"/>
              <p:cNvSpPr txBox="1"/>
              <p:nvPr/>
            </p:nvSpPr>
            <p:spPr>
              <a:xfrm>
                <a:off x="1331640" y="4653136"/>
                <a:ext cx="6661952" cy="90191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/>
                            </a:rPr>
                            <m:t>𝐸</m:t>
                          </m:r>
                        </m:e>
                        <m:sub>
                          <m:r>
                            <a:rPr lang="en-GB" b="0" i="1" smtClean="0">
                              <a:latin typeface="Cambria Math"/>
                            </a:rPr>
                            <m:t>𝑥</m:t>
                          </m:r>
                        </m:sub>
                      </m:sSub>
                      <m:d>
                        <m:dPr>
                          <m:ctrlPr>
                            <a:rPr lang="en-GB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en-GB" b="0" i="1" smtClean="0">
                              <a:latin typeface="Cambria Math"/>
                            </a:rPr>
                            <m:t>𝑟</m:t>
                          </m:r>
                          <m:r>
                            <a:rPr lang="en-GB" b="0" i="1" smtClean="0">
                              <a:latin typeface="Cambria Math"/>
                            </a:rPr>
                            <m:t>,</m:t>
                          </m:r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𝜓</m:t>
                          </m:r>
                        </m:e>
                      </m:d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</m:t>
                      </m:r>
                      <m:nary>
                        <m:naryPr>
                          <m:limLoc m:val="undOvr"/>
                          <m:ctrlPr>
                            <a:rPr lang="en-GB" b="0" i="1" smtClean="0">
                              <a:latin typeface="Cambria Math"/>
                              <a:ea typeface="Cambria Math"/>
                            </a:rPr>
                          </m:ctrlPr>
                        </m:naryPr>
                        <m:sub>
                          <m:r>
                            <m:rPr>
                              <m:brk m:alnAt="24"/>
                            </m:rPr>
                            <a:rPr lang="en-GB" b="0" i="1" smtClean="0">
                              <a:latin typeface="Cambria Math"/>
                              <a:ea typeface="Cambria Math"/>
                            </a:rPr>
                            <m:t>−∞</m:t>
                          </m:r>
                        </m:sub>
                        <m:sup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∞</m:t>
                          </m:r>
                        </m:sup>
                        <m:e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𝐹</m:t>
                          </m:r>
                          <m:d>
                            <m:dPr>
                              <m:ctrlP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𝑠𝑖𝑛</m:t>
                              </m:r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𝜃</m:t>
                              </m:r>
                            </m:e>
                          </m:d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𝑒𝑥𝑝</m:t>
                          </m:r>
                          <m:d>
                            <m:dPr>
                              <m:begChr m:val="{"/>
                              <m:endChr m:val="}"/>
                              <m:ctrlP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−</m:t>
                              </m:r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𝑗𝑘𝑟</m:t>
                              </m:r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(</m:t>
                              </m:r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𝑠𝑖𝑛</m:t>
                              </m:r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𝜃</m:t>
                              </m:r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𝑠𝑖𝑛</m:t>
                              </m:r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𝜓</m:t>
                              </m:r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+</m:t>
                              </m:r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𝑐𝑜𝑠</m:t>
                              </m:r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𝜃</m:t>
                              </m:r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𝑐𝑜𝑠</m:t>
                              </m:r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𝜓</m:t>
                              </m:r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)</m:t>
                              </m:r>
                            </m:e>
                          </m:d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𝑑</m:t>
                          </m:r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(</m:t>
                          </m:r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𝑠𝑖𝑛</m:t>
                          </m:r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𝜃</m:t>
                          </m:r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)</m:t>
                          </m:r>
                        </m:e>
                      </m:nary>
                    </m:oMath>
                  </m:oMathPara>
                </a14:m>
                <a:endParaRPr lang="en-GB" dirty="0"/>
              </a:p>
            </p:txBody>
          </p:sp>
        </mc:Choice>
        <mc:Fallback>
          <p:sp>
            <p:nvSpPr>
              <p:cNvPr id="4" name="TextBox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1640" y="4653136"/>
                <a:ext cx="6661952" cy="90191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5" name="TextBox 4"/>
              <p:cNvSpPr txBox="1"/>
              <p:nvPr/>
            </p:nvSpPr>
            <p:spPr>
              <a:xfrm>
                <a:off x="2195736" y="5620598"/>
                <a:ext cx="4540474" cy="90191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nary>
                        <m:naryPr>
                          <m:limLoc m:val="undOvr"/>
                          <m:ctrlPr>
                            <a:rPr lang="en-GB" b="0" i="1" smtClean="0">
                              <a:latin typeface="Cambria Math"/>
                            </a:rPr>
                          </m:ctrlPr>
                        </m:naryPr>
                        <m:sub>
                          <m:r>
                            <m:rPr>
                              <m:brk m:alnAt="24"/>
                            </m:rPr>
                            <a:rPr lang="en-GB" b="0" i="1" smtClean="0">
                              <a:latin typeface="Cambria Math"/>
                            </a:rPr>
                            <m:t>−∞</m:t>
                          </m:r>
                        </m:sub>
                        <m:sup>
                          <m:r>
                            <a:rPr lang="en-GB" b="0" i="1" smtClean="0">
                              <a:latin typeface="Cambria Math"/>
                            </a:rPr>
                            <m:t>∞</m:t>
                          </m:r>
                        </m:sup>
                        <m:e>
                          <m:r>
                            <a:rPr lang="en-GB" b="0" i="1" smtClean="0">
                              <a:latin typeface="Cambria Math"/>
                            </a:rPr>
                            <m:t>𝐹</m:t>
                          </m:r>
                          <m:d>
                            <m:dPr>
                              <m:ctrlPr>
                                <a:rPr lang="en-GB" b="0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en-GB" b="0" i="1" smtClean="0">
                                  <a:latin typeface="Cambria Math"/>
                                </a:rPr>
                                <m:t>𝑠𝑖𝑛</m:t>
                              </m:r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𝜃</m:t>
                              </m:r>
                            </m:e>
                          </m:d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𝑒𝑥𝑝</m:t>
                          </m:r>
                          <m:d>
                            <m:dPr>
                              <m:begChr m:val="{"/>
                              <m:endChr m:val="}"/>
                              <m:ctrlP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−</m:t>
                              </m:r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𝑗𝑘𝑟𝑐𝑜𝑠</m:t>
                              </m:r>
                              <m:d>
                                <m:dPr>
                                  <m:ctrlPr>
                                    <a:rPr lang="en-GB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en-GB" b="0" i="1" smtClean="0">
                                      <a:latin typeface="Cambria Math"/>
                                      <a:ea typeface="Cambria Math"/>
                                    </a:rPr>
                                    <m:t>𝜃</m:t>
                                  </m:r>
                                  <m:r>
                                    <a:rPr lang="en-GB" b="0" i="1" smtClean="0">
                                      <a:latin typeface="Cambria Math"/>
                                      <a:ea typeface="Cambria Math"/>
                                    </a:rPr>
                                    <m:t>−</m:t>
                                  </m:r>
                                  <m:r>
                                    <a:rPr lang="en-GB" b="0" i="1" smtClean="0">
                                      <a:latin typeface="Cambria Math"/>
                                      <a:ea typeface="Cambria Math"/>
                                    </a:rPr>
                                    <m:t>𝜓</m:t>
                                  </m:r>
                                </m:e>
                              </m:d>
                            </m:e>
                          </m:d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𝑑</m:t>
                          </m:r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(</m:t>
                          </m:r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𝑠𝑖𝑛</m:t>
                          </m:r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𝜃</m:t>
                          </m:r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)</m:t>
                          </m:r>
                        </m:e>
                      </m:nary>
                    </m:oMath>
                  </m:oMathPara>
                </a14:m>
                <a:endParaRPr lang="en-GB" dirty="0"/>
              </a:p>
            </p:txBody>
          </p:sp>
        </mc:Choice>
        <mc:Fallback>
          <p:sp>
            <p:nvSpPr>
              <p:cNvPr id="5" name="TextBox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95736" y="5620598"/>
                <a:ext cx="4540474" cy="901914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830676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Far Field E-Field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en-GB" dirty="0" smtClean="0"/>
                  <a:t>Provided </a:t>
                </a:r>
                <a:r>
                  <a:rPr lang="en-GB" dirty="0" err="1" smtClean="0"/>
                  <a:t>kr</a:t>
                </a:r>
                <a:r>
                  <a:rPr lang="en-GB" dirty="0" smtClean="0"/>
                  <a:t>&gt;&gt;1 (i.e. r&gt;&gt;</a:t>
                </a:r>
                <a:r>
                  <a:rPr lang="el-GR" dirty="0" smtClean="0"/>
                  <a:t>λ</a:t>
                </a:r>
                <a:r>
                  <a:rPr lang="en-GB" dirty="0" smtClean="0"/>
                  <a:t>), we can use the principle of “stationary phase” to calculate the integral as being asymptotically: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/>
                            </a:rPr>
                            <m:t>𝐸</m:t>
                          </m:r>
                        </m:e>
                        <m:sub>
                          <m:r>
                            <a:rPr lang="en-GB" b="0" i="1" smtClean="0">
                              <a:latin typeface="Cambria Math"/>
                            </a:rPr>
                            <m:t>𝑥</m:t>
                          </m:r>
                        </m:sub>
                      </m:sSub>
                      <m:d>
                        <m:dPr>
                          <m:ctrlPr>
                            <a:rPr lang="en-GB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en-GB" b="0" i="1" smtClean="0">
                              <a:latin typeface="Cambria Math"/>
                            </a:rPr>
                            <m:t>𝑟</m:t>
                          </m:r>
                          <m:r>
                            <a:rPr lang="en-GB" b="0" i="1" smtClean="0">
                              <a:latin typeface="Cambria Math"/>
                            </a:rPr>
                            <m:t>,</m:t>
                          </m:r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𝜓</m:t>
                          </m:r>
                        </m:e>
                      </m:d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≅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𝑐𝑜𝑛𝑠𝑡𝑎𝑛𝑡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×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𝐹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(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𝑠𝑖𝑛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𝜓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)</m:t>
                      </m:r>
                      <m:sSup>
                        <m:sSupPr>
                          <m:ctrlPr>
                            <a:rPr lang="en-GB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𝑒</m:t>
                          </m:r>
                        </m:e>
                        <m:sup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−</m:t>
                          </m:r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𝑗𝑘𝑟</m:t>
                          </m:r>
                        </m:sup>
                      </m:sSup>
                    </m:oMath>
                  </m:oMathPara>
                </a14:m>
                <a:endParaRPr lang="en-GB" dirty="0" smtClean="0"/>
              </a:p>
              <a:p>
                <a:pPr lvl="2"/>
                <a:r>
                  <a:rPr lang="en-GB" dirty="0" smtClean="0"/>
                  <a:t>Holds for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/>
                      </a:rPr>
                      <m:t>𝑟</m:t>
                    </m:r>
                    <m:r>
                      <a:rPr lang="en-GB" b="0" i="1" smtClean="0">
                        <a:latin typeface="Cambria Math"/>
                      </a:rPr>
                      <m:t>&gt;</m:t>
                    </m:r>
                    <m:f>
                      <m:fPr>
                        <m:ctrlPr>
                          <a:rPr lang="en-GB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/>
                          </a:rPr>
                          <m:t>2</m:t>
                        </m:r>
                        <m:sSup>
                          <m:sSupPr>
                            <m:ctrlPr>
                              <a:rPr lang="en-GB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en-GB" b="0" i="1" smtClean="0">
                                <a:latin typeface="Cambria Math"/>
                              </a:rPr>
                              <m:t>𝑎</m:t>
                            </m:r>
                          </m:e>
                          <m:sup>
                            <m:r>
                              <a:rPr lang="en-GB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num>
                      <m:den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𝜆</m:t>
                        </m:r>
                      </m:den>
                    </m:f>
                  </m:oMath>
                </a14:m>
                <a:r>
                  <a:rPr lang="en-GB" b="0" dirty="0" smtClean="0">
                    <a:ea typeface="Cambria Math"/>
                  </a:rPr>
                  <a:t>     (Rayleigh distance)</a:t>
                </a:r>
              </a:p>
              <a:p>
                <a:pPr lvl="2"/>
                <a:r>
                  <a:rPr lang="en-GB" dirty="0" smtClean="0">
                    <a:ea typeface="Cambria Math"/>
                  </a:rPr>
                  <a:t>We have assumed that F(s) is </a:t>
                </a:r>
                <a:r>
                  <a:rPr lang="en-GB" dirty="0" err="1" smtClean="0">
                    <a:ea typeface="Cambria Math"/>
                  </a:rPr>
                  <a:t>continuos</a:t>
                </a:r>
                <a:endParaRPr lang="en-GB" dirty="0" smtClean="0">
                  <a:ea typeface="Cambria Math"/>
                </a:endParaRPr>
              </a:p>
              <a:p>
                <a:pPr lvl="2"/>
                <a:r>
                  <a:rPr lang="en-GB" b="0" dirty="0" smtClean="0">
                    <a:ea typeface="Cambria Math"/>
                  </a:rPr>
                  <a:t>Kr is very large so that for adjacent values of </a:t>
                </a:r>
                <a:r>
                  <a:rPr lang="el-GR" b="0" dirty="0" smtClean="0">
                    <a:ea typeface="Cambria Math"/>
                  </a:rPr>
                  <a:t>θ</a:t>
                </a:r>
                <a:r>
                  <a:rPr lang="en-GB" dirty="0">
                    <a:ea typeface="Cambria Math"/>
                  </a:rPr>
                  <a:t> </a:t>
                </a:r>
                <a:r>
                  <a:rPr lang="en-GB" dirty="0" smtClean="0">
                    <a:ea typeface="Cambria Math"/>
                  </a:rPr>
                  <a:t>the phase differs by </a:t>
                </a:r>
                <a:r>
                  <a:rPr lang="el-GR" dirty="0" smtClean="0">
                    <a:ea typeface="Cambria Math"/>
                  </a:rPr>
                  <a:t>π</a:t>
                </a:r>
                <a:r>
                  <a:rPr lang="en-GB" dirty="0" smtClean="0">
                    <a:ea typeface="Cambria Math"/>
                  </a:rPr>
                  <a:t> and hence they cancel</a:t>
                </a:r>
                <a:endParaRPr lang="en-GB" b="0" dirty="0" smtClean="0">
                  <a:ea typeface="Cambria Math"/>
                </a:endParaRPr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 t="-1752" r="-244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8262617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Antennae</a:t>
            </a:r>
            <a:endParaRPr lang="en-GB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12776"/>
            <a:ext cx="7056784" cy="31367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1316" y="4745120"/>
            <a:ext cx="1822815" cy="10380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Straight Connector 4"/>
          <p:cNvCxnSpPr/>
          <p:nvPr/>
        </p:nvCxnSpPr>
        <p:spPr>
          <a:xfrm>
            <a:off x="3203848" y="2276872"/>
            <a:ext cx="0" cy="1944216"/>
          </a:xfrm>
          <a:prstGeom prst="line">
            <a:avLst/>
          </a:prstGeom>
          <a:ln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1555" y="4928857"/>
            <a:ext cx="3240360" cy="7473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9667" y="5772573"/>
            <a:ext cx="2232248" cy="7277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594042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Antennae – Parabolic Reflector</a:t>
            </a:r>
            <a:endParaRPr lang="en-GB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628800"/>
            <a:ext cx="4484614" cy="37805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6866" y="1628800"/>
            <a:ext cx="3603753" cy="4176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0677" y="5805264"/>
            <a:ext cx="2906453" cy="792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5429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Antennae - </a:t>
            </a:r>
            <a:r>
              <a:rPr lang="en-GB" dirty="0" err="1" smtClean="0"/>
              <a:t>Cassegrain</a:t>
            </a: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1226" y="1932781"/>
            <a:ext cx="4224288" cy="20722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1403648" y="4725144"/>
            <a:ext cx="593361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Short wave guide run = low loss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Large equivalent focal length (good for polarisation purity)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High gain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57839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Antennae – Horn-Reflector </a:t>
            </a:r>
            <a:endParaRPr lang="en-GB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340768"/>
            <a:ext cx="2906143" cy="25829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1691681" y="4509120"/>
            <a:ext cx="597666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Extremely robust – nothing can move if it’s dropped</a:t>
            </a:r>
          </a:p>
          <a:p>
            <a:r>
              <a:rPr lang="en-GB" dirty="0" smtClean="0"/>
              <a:t>Everything except the aperture is blocked in with metal – blocks unwanted noise coming in from the sides</a:t>
            </a:r>
          </a:p>
          <a:p>
            <a:r>
              <a:rPr lang="en-GB" dirty="0" smtClean="0"/>
              <a:t>Still get inevitable system noise and environmental noise down the horn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51225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Antennae -  </a:t>
            </a:r>
            <a:r>
              <a:rPr lang="en-GB" dirty="0" err="1" smtClean="0"/>
              <a:t>Hertzian</a:t>
            </a:r>
            <a:r>
              <a:rPr lang="en-GB" dirty="0" smtClean="0"/>
              <a:t> Dipole</a:t>
            </a:r>
            <a:endParaRPr lang="en-GB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556792"/>
            <a:ext cx="4668988" cy="2769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mc:AlternateContent xmlns:mc="http://schemas.openxmlformats.org/markup-compatibility/2006">
        <mc:Choice xmlns:a14="http://schemas.microsoft.com/office/drawing/2010/main" Requires="a14">
          <p:sp>
            <p:nvSpPr>
              <p:cNvPr id="4" name="TextBox 3"/>
              <p:cNvSpPr txBox="1"/>
              <p:nvPr/>
            </p:nvSpPr>
            <p:spPr>
              <a:xfrm>
                <a:off x="1547664" y="4797152"/>
                <a:ext cx="2555443" cy="65396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/>
                            </a:rPr>
                            <m:t>𝐸</m:t>
                          </m:r>
                        </m:e>
                        <m:sub>
                          <m:r>
                            <a:rPr lang="en-GB" i="1" smtClean="0">
                              <a:latin typeface="Cambria Math"/>
                              <a:ea typeface="Cambria Math"/>
                            </a:rPr>
                            <m:t>𝜃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r>
                        <a:rPr lang="en-GB" b="0" i="1" smtClean="0">
                          <a:latin typeface="Cambria Math"/>
                        </a:rPr>
                        <m:t>𝑗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𝜔𝜇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.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𝐼𝑑𝑙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.</m:t>
                      </m:r>
                      <m:f>
                        <m:fPr>
                          <m:ctrlPr>
                            <a:rPr lang="en-GB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𝑒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−</m:t>
                              </m:r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𝑘𝑟</m:t>
                              </m:r>
                            </m:sup>
                          </m:sSup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𝑠𝑖𝑛</m:t>
                          </m:r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𝜃</m:t>
                          </m:r>
                        </m:num>
                        <m:den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𝜋</m:t>
                          </m:r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𝑟</m:t>
                          </m:r>
                        </m:den>
                      </m:f>
                    </m:oMath>
                  </m:oMathPara>
                </a14:m>
                <a:endParaRPr lang="en-GB" b="0" dirty="0" smtClean="0">
                  <a:ea typeface="Cambria Math"/>
                </a:endParaRPr>
              </a:p>
            </p:txBody>
          </p:sp>
        </mc:Choice>
        <mc:Fallback>
          <p:sp>
            <p:nvSpPr>
              <p:cNvPr id="4" name="TextBox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47664" y="4797152"/>
                <a:ext cx="2555443" cy="65396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5" name="TextBox 4"/>
              <p:cNvSpPr txBox="1"/>
              <p:nvPr/>
            </p:nvSpPr>
            <p:spPr>
              <a:xfrm>
                <a:off x="4644008" y="4805697"/>
                <a:ext cx="1269258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/>
                            </a:rPr>
                            <m:t>𝐻</m:t>
                          </m:r>
                        </m:e>
                        <m:sub>
                          <m:r>
                            <a:rPr lang="en-GB" i="1" smtClean="0">
                              <a:latin typeface="Cambria Math"/>
                              <a:ea typeface="Cambria Math"/>
                            </a:rPr>
                            <m:t>𝜙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en-GB" b="0" i="1" smtClean="0">
                              <a:latin typeface="Cambria Math"/>
                            </a:rPr>
                            <m:t>𝑍</m:t>
                          </m:r>
                        </m:den>
                      </m:f>
                      <m:sSub>
                        <m:sSubPr>
                          <m:ctrlPr>
                            <a:rPr lang="en-GB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/>
                            </a:rPr>
                            <m:t>𝐸</m:t>
                          </m:r>
                        </m:e>
                        <m:sub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𝜃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>
          <p:sp>
            <p:nvSpPr>
              <p:cNvPr id="5" name="TextBox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44008" y="4805697"/>
                <a:ext cx="1269258" cy="61093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Box 5"/>
          <p:cNvSpPr txBox="1"/>
          <p:nvPr/>
        </p:nvSpPr>
        <p:spPr>
          <a:xfrm>
            <a:off x="1619672" y="4433306"/>
            <a:ext cx="9414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Far field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575341" y="1700808"/>
            <a:ext cx="14891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Current = </a:t>
            </a:r>
            <a:r>
              <a:rPr lang="en-GB" dirty="0" err="1" smtClean="0"/>
              <a:t>Ie</a:t>
            </a:r>
            <a:r>
              <a:rPr lang="en-GB" baseline="30000" dirty="0" err="1" smtClean="0"/>
              <a:t>j</a:t>
            </a:r>
            <a:r>
              <a:rPr lang="el-GR" baseline="30000" dirty="0" smtClean="0"/>
              <a:t>ω</a:t>
            </a:r>
            <a:r>
              <a:rPr lang="en-GB" baseline="30000" dirty="0" smtClean="0"/>
              <a:t>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77140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Hertzian</a:t>
            </a:r>
            <a:r>
              <a:rPr lang="en-GB" dirty="0" smtClean="0"/>
              <a:t> Dipole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Spherical wave</a:t>
            </a:r>
          </a:p>
          <a:p>
            <a:r>
              <a:rPr lang="en-GB" dirty="0" smtClean="0"/>
              <a:t>Local plane wave behaviour</a:t>
            </a:r>
          </a:p>
          <a:p>
            <a:r>
              <a:rPr lang="en-GB" dirty="0" smtClean="0"/>
              <a:t>Vertical plane pattern is sin</a:t>
            </a:r>
            <a:r>
              <a:rPr lang="el-GR" dirty="0" smtClean="0"/>
              <a:t>θ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Horizontal plane pattern is uniform</a:t>
            </a:r>
          </a:p>
          <a:p>
            <a:r>
              <a:rPr lang="en-GB" dirty="0" smtClean="0"/>
              <a:t>Far field is proportional to current</a:t>
            </a:r>
            <a:endParaRPr lang="en-GB" dirty="0"/>
          </a:p>
        </p:txBody>
      </p:sp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3" y="2420888"/>
            <a:ext cx="3140075" cy="1042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2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005064"/>
            <a:ext cx="1781246" cy="13014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9489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Antennae – Half Wave Dipole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85000" lnSpcReduction="20000"/>
              </a:bodyPr>
              <a:lstStyle/>
              <a:p>
                <a:endParaRPr lang="en-GB" dirty="0" smtClean="0"/>
              </a:p>
              <a:p>
                <a:endParaRPr lang="en-GB" dirty="0"/>
              </a:p>
              <a:p>
                <a:endParaRPr lang="en-GB" dirty="0" smtClean="0"/>
              </a:p>
              <a:p>
                <a:endParaRPr lang="en-GB" sz="2800" dirty="0" smtClean="0"/>
              </a:p>
              <a:p>
                <a:r>
                  <a:rPr lang="en-GB" sz="2800" dirty="0" smtClean="0"/>
                  <a:t>Can show vertical field pattern is: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sz="2800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m:rPr>
                              <m:sty m:val="p"/>
                            </m:rPr>
                            <a:rPr lang="en-GB" sz="2800" b="0" i="0" smtClean="0">
                              <a:latin typeface="Cambria Math"/>
                            </a:rPr>
                            <m:t>cos</m:t>
                          </m:r>
                          <m:d>
                            <m:dPr>
                              <m:ctrlPr>
                                <a:rPr lang="en-GB" sz="2800" smtClean="0"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en-GB" sz="2800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m:rPr>
                                      <m:sty m:val="p"/>
                                    </m:rPr>
                                    <a:rPr lang="en-GB" sz="2800" b="0" i="0" smtClean="0">
                                      <a:latin typeface="Cambria Math"/>
                                      <a:ea typeface="Cambria Math"/>
                                    </a:rPr>
                                    <m:t>π</m:t>
                                  </m:r>
                                </m:num>
                                <m:den>
                                  <m:r>
                                    <a:rPr lang="en-GB" sz="2800" b="0" i="0" smtClean="0">
                                      <a:latin typeface="Cambria Math"/>
                                    </a:rPr>
                                    <m:t>2</m:t>
                                  </m:r>
                                </m:den>
                              </m:f>
                              <m:r>
                                <m:rPr>
                                  <m:sty m:val="p"/>
                                </m:rPr>
                                <a:rPr lang="en-GB" sz="2800" b="0" i="0" smtClean="0">
                                  <a:latin typeface="Cambria Math"/>
                                </a:rPr>
                                <m:t>cos</m:t>
                              </m:r>
                              <m:r>
                                <m:rPr>
                                  <m:sty m:val="p"/>
                                </m:rPr>
                                <a:rPr lang="en-GB" sz="2800" b="0" i="0" smtClean="0">
                                  <a:latin typeface="Cambria Math"/>
                                  <a:ea typeface="Cambria Math"/>
                                </a:rPr>
                                <m:t>θ</m:t>
                              </m:r>
                            </m:e>
                          </m:d>
                        </m:num>
                        <m:den>
                          <m:r>
                            <m:rPr>
                              <m:sty m:val="p"/>
                            </m:rPr>
                            <a:rPr lang="en-GB" sz="2800" b="0" i="0" smtClean="0">
                              <a:latin typeface="Cambria Math"/>
                              <a:ea typeface="Cambria Math"/>
                            </a:rPr>
                            <m:t>sinθ</m:t>
                          </m:r>
                        </m:den>
                      </m:f>
                    </m:oMath>
                  </m:oMathPara>
                </a14:m>
                <a:endParaRPr lang="en-GB" sz="2800" dirty="0" smtClean="0">
                  <a:ea typeface="Cambria Math"/>
                </a:endParaRPr>
              </a:p>
              <a:p>
                <a:pPr lvl="2"/>
                <a:endParaRPr lang="en-GB" dirty="0" smtClean="0">
                  <a:ea typeface="Cambria Math"/>
                </a:endParaRPr>
              </a:p>
              <a:p>
                <a:pPr lvl="2"/>
                <a:r>
                  <a:rPr lang="en-GB" dirty="0" smtClean="0">
                    <a:ea typeface="Cambria Math"/>
                  </a:rPr>
                  <a:t>Slightly improved vertical pattern</a:t>
                </a:r>
              </a:p>
              <a:p>
                <a:pPr lvl="2"/>
                <a:r>
                  <a:rPr lang="en-GB" dirty="0" err="1" smtClean="0">
                    <a:ea typeface="Cambria Math"/>
                  </a:rPr>
                  <a:t>R</a:t>
                </a:r>
                <a:r>
                  <a:rPr lang="en-GB" baseline="-25000" dirty="0" err="1" smtClean="0">
                    <a:ea typeface="Cambria Math"/>
                  </a:rPr>
                  <a:t>rad</a:t>
                </a:r>
                <a:r>
                  <a:rPr lang="en-GB" dirty="0" smtClean="0">
                    <a:ea typeface="Cambria Math"/>
                  </a:rPr>
                  <a:t> = 73</a:t>
                </a:r>
                <a:r>
                  <a:rPr lang="el-GR" dirty="0" smtClean="0">
                    <a:ea typeface="Cambria Math"/>
                  </a:rPr>
                  <a:t>Ω</a:t>
                </a:r>
                <a:r>
                  <a:rPr lang="en-GB" dirty="0" smtClean="0">
                    <a:ea typeface="Cambria Math"/>
                  </a:rPr>
                  <a:t> at resonance i.e. pure resistance</a:t>
                </a:r>
              </a:p>
              <a:p>
                <a:pPr lvl="2"/>
                <a:r>
                  <a:rPr lang="en-GB" dirty="0" smtClean="0">
                    <a:ea typeface="Cambria Math"/>
                  </a:rPr>
                  <a:t>Efficient radiator</a:t>
                </a:r>
              </a:p>
              <a:p>
                <a:pPr lvl="2"/>
                <a:r>
                  <a:rPr lang="en-GB" dirty="0" smtClean="0">
                    <a:ea typeface="Cambria Math"/>
                  </a:rPr>
                  <a:t>Used almost universally for uhf transmission</a:t>
                </a:r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96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Straight Connector 4"/>
          <p:cNvCxnSpPr/>
          <p:nvPr/>
        </p:nvCxnSpPr>
        <p:spPr>
          <a:xfrm>
            <a:off x="3419872" y="1516905"/>
            <a:ext cx="0" cy="64807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 flipH="1">
            <a:off x="3275856" y="2164977"/>
            <a:ext cx="144016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3267472" y="2381000"/>
            <a:ext cx="152400" cy="665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1" name="Straight Arrow Connector 10"/>
          <p:cNvCxnSpPr/>
          <p:nvPr/>
        </p:nvCxnSpPr>
        <p:spPr>
          <a:xfrm>
            <a:off x="4211960" y="1516905"/>
            <a:ext cx="0" cy="152925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4211960" y="2340351"/>
            <a:ext cx="4988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l-GR" dirty="0" smtClean="0"/>
              <a:t>λ</a:t>
            </a:r>
            <a:r>
              <a:rPr lang="en-GB" dirty="0" smtClean="0"/>
              <a:t>/2</a:t>
            </a:r>
            <a:endParaRPr lang="en-GB" dirty="0"/>
          </a:p>
        </p:txBody>
      </p:sp>
      <p:sp>
        <p:nvSpPr>
          <p:cNvPr id="14" name="Freeform 13"/>
          <p:cNvSpPr/>
          <p:nvPr/>
        </p:nvSpPr>
        <p:spPr>
          <a:xfrm>
            <a:off x="3414384" y="1525548"/>
            <a:ext cx="222204" cy="1495514"/>
          </a:xfrm>
          <a:custGeom>
            <a:avLst/>
            <a:gdLst>
              <a:gd name="connsiteX0" fmla="*/ 8546 w 222204"/>
              <a:gd name="connsiteY0" fmla="*/ 0 h 1495514"/>
              <a:gd name="connsiteX1" fmla="*/ 222191 w 222204"/>
              <a:gd name="connsiteY1" fmla="*/ 769121 h 1495514"/>
              <a:gd name="connsiteX2" fmla="*/ 0 w 222204"/>
              <a:gd name="connsiteY2" fmla="*/ 1495514 h 14955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22204" h="1495514">
                <a:moveTo>
                  <a:pt x="8546" y="0"/>
                </a:moveTo>
                <a:cubicBezTo>
                  <a:pt x="116080" y="259934"/>
                  <a:pt x="223615" y="519869"/>
                  <a:pt x="222191" y="769121"/>
                </a:cubicBezTo>
                <a:cubicBezTo>
                  <a:pt x="220767" y="1018373"/>
                  <a:pt x="110383" y="1256943"/>
                  <a:pt x="0" y="1495514"/>
                </a:cubicBezTo>
              </a:path>
            </a:pathLst>
          </a:custGeom>
          <a:noFill/>
          <a:ln w="12700"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6" name="Straight Arrow Connector 15"/>
          <p:cNvCxnSpPr/>
          <p:nvPr/>
        </p:nvCxnSpPr>
        <p:spPr>
          <a:xfrm flipV="1">
            <a:off x="3419872" y="1732929"/>
            <a:ext cx="1506967" cy="54860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/>
          <p:nvPr/>
        </p:nvCxnSpPr>
        <p:spPr>
          <a:xfrm flipV="1">
            <a:off x="3131840" y="2597025"/>
            <a:ext cx="0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/>
          <p:cNvSpPr txBox="1"/>
          <p:nvPr/>
        </p:nvSpPr>
        <p:spPr>
          <a:xfrm>
            <a:off x="2843808" y="2597025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16747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Antennae - Superposition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polar plots of antennae can be used by superposition to think out the fields of complex antennae rigs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06010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</TotalTime>
  <Words>385</Words>
  <Application>Microsoft Office PowerPoint</Application>
  <PresentationFormat>On-screen Show (4:3)</PresentationFormat>
  <Paragraphs>51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Antennae</vt:lpstr>
      <vt:lpstr>PowerPoint Presentation</vt:lpstr>
      <vt:lpstr>Recap:  Far Field E-Field</vt:lpstr>
      <vt:lpstr>Far Field E-Field</vt:lpstr>
      <vt:lpstr>Antennae</vt:lpstr>
      <vt:lpstr>Antennae – Parabolic Reflector</vt:lpstr>
      <vt:lpstr>Antennae - Cassegrain </vt:lpstr>
      <vt:lpstr>Antennae – Horn-Reflector </vt:lpstr>
      <vt:lpstr>Antennae -  Hertzian Dipole</vt:lpstr>
      <vt:lpstr>Hertzian Dipole</vt:lpstr>
      <vt:lpstr>Antennae – Half Wave Dipole</vt:lpstr>
      <vt:lpstr>Antennae - Superposition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Antennae</dc:title>
  <dc:creator>Rees, John</dc:creator>
  <cp:lastModifiedBy>Rees, John</cp:lastModifiedBy>
  <cp:revision>7</cp:revision>
  <dcterms:created xsi:type="dcterms:W3CDTF">2016-03-08T10:23:42Z</dcterms:created>
  <dcterms:modified xsi:type="dcterms:W3CDTF">2016-03-08T11:26:52Z</dcterms:modified>
</cp:coreProperties>
</file>